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1.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30"/>
  </p:notesMasterIdLst>
  <p:sldIdLst>
    <p:sldId id="278" r:id="rId2"/>
    <p:sldId id="279" r:id="rId3"/>
    <p:sldId id="273" r:id="rId4"/>
    <p:sldId id="258" r:id="rId5"/>
    <p:sldId id="300" r:id="rId6"/>
    <p:sldId id="290" r:id="rId7"/>
    <p:sldId id="274" r:id="rId8"/>
    <p:sldId id="286" r:id="rId9"/>
    <p:sldId id="291" r:id="rId10"/>
    <p:sldId id="284" r:id="rId11"/>
    <p:sldId id="298" r:id="rId12"/>
    <p:sldId id="283" r:id="rId13"/>
    <p:sldId id="299" r:id="rId14"/>
    <p:sldId id="285" r:id="rId15"/>
    <p:sldId id="292" r:id="rId16"/>
    <p:sldId id="297" r:id="rId17"/>
    <p:sldId id="262" r:id="rId18"/>
    <p:sldId id="269" r:id="rId19"/>
    <p:sldId id="270" r:id="rId20"/>
    <p:sldId id="272" r:id="rId21"/>
    <p:sldId id="271" r:id="rId22"/>
    <p:sldId id="265" r:id="rId23"/>
    <p:sldId id="268" r:id="rId24"/>
    <p:sldId id="293" r:id="rId25"/>
    <p:sldId id="294" r:id="rId26"/>
    <p:sldId id="301" r:id="rId27"/>
    <p:sldId id="275" r:id="rId28"/>
    <p:sldId id="282"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77936" autoAdjust="0"/>
  </p:normalViewPr>
  <p:slideViewPr>
    <p:cSldViewPr>
      <p:cViewPr varScale="1">
        <p:scale>
          <a:sx n="103" d="100"/>
          <a:sy n="103" d="100"/>
        </p:scale>
        <p:origin x="1854" y="108"/>
      </p:cViewPr>
      <p:guideLst>
        <p:guide orient="horz" pos="2160"/>
        <p:guide pos="2880"/>
      </p:guideLst>
    </p:cSldViewPr>
  </p:slideViewPr>
  <p:outlineViewPr>
    <p:cViewPr>
      <p:scale>
        <a:sx n="33" d="100"/>
        <a:sy n="33" d="100"/>
      </p:scale>
      <p:origin x="0" y="22864"/>
    </p:cViewPr>
  </p:outlineViewPr>
  <p:notesTextViewPr>
    <p:cViewPr>
      <p:scale>
        <a:sx n="1" d="1"/>
        <a:sy n="1" d="1"/>
      </p:scale>
      <p:origin x="0" y="0"/>
    </p:cViewPr>
  </p:notesTextViewPr>
  <p:sorterViewPr>
    <p:cViewPr>
      <p:scale>
        <a:sx n="82" d="100"/>
        <a:sy n="82" d="100"/>
      </p:scale>
      <p:origin x="0" y="0"/>
    </p:cViewPr>
  </p:sorterViewPr>
  <p:notesViewPr>
    <p:cSldViewPr>
      <p:cViewPr>
        <p:scale>
          <a:sx n="100" d="100"/>
          <a:sy n="100" d="100"/>
        </p:scale>
        <p:origin x="2436" y="-82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2AE7A5-304D-4652-AC18-0C2328845B39}" type="doc">
      <dgm:prSet loTypeId="urn:microsoft.com/office/officeart/2008/layout/RadialCluster" loCatId="cycle" qsTypeId="urn:microsoft.com/office/officeart/2005/8/quickstyle/simple1" qsCatId="simple" csTypeId="urn:microsoft.com/office/officeart/2005/8/colors/colorful4" csCatId="colorful" phldr="1"/>
      <dgm:spPr/>
      <dgm:t>
        <a:bodyPr/>
        <a:lstStyle/>
        <a:p>
          <a:endParaRPr lang="en-GB"/>
        </a:p>
      </dgm:t>
    </dgm:pt>
    <dgm:pt modelId="{FCDC99CE-DF71-442E-8E58-2199FC01AA21}">
      <dgm:prSet phldrT="[Text]"/>
      <dgm:spPr/>
      <dgm:t>
        <a:bodyPr/>
        <a:lstStyle/>
        <a:p>
          <a:r>
            <a:rPr lang="en-GB" smtClean="0">
              <a:latin typeface="Tw Cen MT Condensed" pitchFamily="34" charset="0"/>
            </a:rPr>
            <a:t>Reports</a:t>
          </a:r>
          <a:endParaRPr lang="en-GB" dirty="0">
            <a:latin typeface="Tw Cen MT Condensed" pitchFamily="34" charset="0"/>
          </a:endParaRPr>
        </a:p>
      </dgm:t>
    </dgm:pt>
    <dgm:pt modelId="{29EA450B-61D4-4286-A20A-700569F52AD1}" type="parTrans" cxnId="{D407C3D2-E829-42B2-A0FD-9752EFE0BDA3}">
      <dgm:prSet/>
      <dgm:spPr/>
      <dgm:t>
        <a:bodyPr/>
        <a:lstStyle/>
        <a:p>
          <a:endParaRPr lang="en-GB">
            <a:latin typeface="Tw Cen MT Condensed" pitchFamily="34" charset="0"/>
          </a:endParaRPr>
        </a:p>
      </dgm:t>
    </dgm:pt>
    <dgm:pt modelId="{CCE157BD-E2F2-4F52-A796-8DFC7B77632E}" type="sibTrans" cxnId="{D407C3D2-E829-42B2-A0FD-9752EFE0BDA3}">
      <dgm:prSet/>
      <dgm:spPr/>
      <dgm:t>
        <a:bodyPr/>
        <a:lstStyle/>
        <a:p>
          <a:endParaRPr lang="en-GB">
            <a:latin typeface="Tw Cen MT Condensed" pitchFamily="34" charset="0"/>
          </a:endParaRPr>
        </a:p>
      </dgm:t>
    </dgm:pt>
    <dgm:pt modelId="{E4637F53-D865-469E-840E-AAA59D0366EB}">
      <dgm:prSet phldrT="[Text]"/>
      <dgm:spPr/>
      <dgm:t>
        <a:bodyPr/>
        <a:lstStyle/>
        <a:p>
          <a:r>
            <a:rPr lang="en-GB" dirty="0" smtClean="0">
              <a:latin typeface="Tw Cen MT Condensed" pitchFamily="34" charset="0"/>
            </a:rPr>
            <a:t>Establish contributions made</a:t>
          </a:r>
          <a:endParaRPr lang="en-GB" dirty="0">
            <a:latin typeface="Tw Cen MT Condensed" pitchFamily="34" charset="0"/>
          </a:endParaRPr>
        </a:p>
      </dgm:t>
    </dgm:pt>
    <dgm:pt modelId="{21BA508D-BC6F-4A2E-AC15-571929DC36A8}" type="parTrans" cxnId="{FD8D8099-8EBA-4C26-BF39-1D321821C25A}">
      <dgm:prSet/>
      <dgm:spPr/>
      <dgm:t>
        <a:bodyPr/>
        <a:lstStyle/>
        <a:p>
          <a:endParaRPr lang="en-GB">
            <a:latin typeface="Tw Cen MT Condensed" pitchFamily="34" charset="0"/>
          </a:endParaRPr>
        </a:p>
      </dgm:t>
    </dgm:pt>
    <dgm:pt modelId="{A924C71E-D186-4AA8-9E74-105E206112E4}" type="sibTrans" cxnId="{FD8D8099-8EBA-4C26-BF39-1D321821C25A}">
      <dgm:prSet/>
      <dgm:spPr/>
      <dgm:t>
        <a:bodyPr/>
        <a:lstStyle/>
        <a:p>
          <a:endParaRPr lang="en-GB">
            <a:latin typeface="Tw Cen MT Condensed" pitchFamily="34" charset="0"/>
          </a:endParaRPr>
        </a:p>
      </dgm:t>
    </dgm:pt>
    <dgm:pt modelId="{A2AAC3F1-13AB-4115-AFF4-BAACBD7EAB66}">
      <dgm:prSet phldrT="[Text]"/>
      <dgm:spPr/>
      <dgm:t>
        <a:bodyPr/>
        <a:lstStyle/>
        <a:p>
          <a:r>
            <a:rPr lang="en-GB" dirty="0" smtClean="0">
              <a:latin typeface="Tw Cen MT Condensed" pitchFamily="34" charset="0"/>
            </a:rPr>
            <a:t>Learning</a:t>
          </a:r>
          <a:endParaRPr lang="en-GB" dirty="0">
            <a:latin typeface="Tw Cen MT Condensed" pitchFamily="34" charset="0"/>
          </a:endParaRPr>
        </a:p>
      </dgm:t>
    </dgm:pt>
    <dgm:pt modelId="{98DD1D79-A20D-4368-9321-1FA8F6D11245}" type="parTrans" cxnId="{6666143E-DA9F-43FF-96FF-2BD31287A877}">
      <dgm:prSet/>
      <dgm:spPr/>
      <dgm:t>
        <a:bodyPr/>
        <a:lstStyle/>
        <a:p>
          <a:endParaRPr lang="en-GB">
            <a:latin typeface="Tw Cen MT Condensed" pitchFamily="34" charset="0"/>
          </a:endParaRPr>
        </a:p>
      </dgm:t>
    </dgm:pt>
    <dgm:pt modelId="{EDA0677B-1ED2-425A-812D-BF527793F4CA}" type="sibTrans" cxnId="{6666143E-DA9F-43FF-96FF-2BD31287A877}">
      <dgm:prSet/>
      <dgm:spPr/>
      <dgm:t>
        <a:bodyPr/>
        <a:lstStyle/>
        <a:p>
          <a:endParaRPr lang="en-GB">
            <a:latin typeface="Tw Cen MT Condensed" pitchFamily="34" charset="0"/>
          </a:endParaRPr>
        </a:p>
      </dgm:t>
    </dgm:pt>
    <dgm:pt modelId="{47A5287A-8354-485A-8173-82EBD9FC2B6C}">
      <dgm:prSet phldrT="[Text]"/>
      <dgm:spPr/>
      <dgm:t>
        <a:bodyPr/>
        <a:lstStyle/>
        <a:p>
          <a:r>
            <a:rPr lang="en-GB" dirty="0" smtClean="0">
              <a:latin typeface="Tw Cen MT Condensed" pitchFamily="34" charset="0"/>
            </a:rPr>
            <a:t>Accountability </a:t>
          </a:r>
          <a:endParaRPr lang="en-GB" dirty="0">
            <a:latin typeface="Tw Cen MT Condensed" pitchFamily="34" charset="0"/>
          </a:endParaRPr>
        </a:p>
      </dgm:t>
    </dgm:pt>
    <dgm:pt modelId="{5963C6B5-09C0-45F3-8E56-208367B8FF43}" type="parTrans" cxnId="{4A792251-5ED3-4583-8561-A26D7828E328}">
      <dgm:prSet/>
      <dgm:spPr/>
      <dgm:t>
        <a:bodyPr/>
        <a:lstStyle/>
        <a:p>
          <a:endParaRPr lang="en-GB">
            <a:latin typeface="Tw Cen MT Condensed" pitchFamily="34" charset="0"/>
          </a:endParaRPr>
        </a:p>
      </dgm:t>
    </dgm:pt>
    <dgm:pt modelId="{1C8B852E-3794-4210-88D8-3F3A11F1F100}" type="sibTrans" cxnId="{4A792251-5ED3-4583-8561-A26D7828E328}">
      <dgm:prSet/>
      <dgm:spPr/>
      <dgm:t>
        <a:bodyPr/>
        <a:lstStyle/>
        <a:p>
          <a:endParaRPr lang="en-GB">
            <a:latin typeface="Tw Cen MT Condensed" pitchFamily="34" charset="0"/>
          </a:endParaRPr>
        </a:p>
      </dgm:t>
    </dgm:pt>
    <dgm:pt modelId="{6B7EE3ED-E329-401A-B951-95F102DEB1BC}" type="pres">
      <dgm:prSet presAssocID="{AD2AE7A5-304D-4652-AC18-0C2328845B39}" presName="Name0" presStyleCnt="0">
        <dgm:presLayoutVars>
          <dgm:chMax val="1"/>
          <dgm:chPref val="1"/>
          <dgm:dir/>
          <dgm:animOne val="branch"/>
          <dgm:animLvl val="lvl"/>
        </dgm:presLayoutVars>
      </dgm:prSet>
      <dgm:spPr/>
      <dgm:t>
        <a:bodyPr/>
        <a:lstStyle/>
        <a:p>
          <a:endParaRPr lang="en-US"/>
        </a:p>
      </dgm:t>
    </dgm:pt>
    <dgm:pt modelId="{F08054DE-6201-4781-8196-EFAE9C5EBBEA}" type="pres">
      <dgm:prSet presAssocID="{FCDC99CE-DF71-442E-8E58-2199FC01AA21}" presName="singleCycle" presStyleCnt="0"/>
      <dgm:spPr/>
      <dgm:t>
        <a:bodyPr/>
        <a:lstStyle/>
        <a:p>
          <a:endParaRPr lang="en-GB"/>
        </a:p>
      </dgm:t>
    </dgm:pt>
    <dgm:pt modelId="{6EDF180F-0EF5-48E4-9D78-F881579F7AF6}" type="pres">
      <dgm:prSet presAssocID="{FCDC99CE-DF71-442E-8E58-2199FC01AA21}" presName="singleCenter" presStyleLbl="node1" presStyleIdx="0" presStyleCnt="4">
        <dgm:presLayoutVars>
          <dgm:chMax val="7"/>
          <dgm:chPref val="7"/>
        </dgm:presLayoutVars>
      </dgm:prSet>
      <dgm:spPr/>
      <dgm:t>
        <a:bodyPr/>
        <a:lstStyle/>
        <a:p>
          <a:endParaRPr lang="en-GB"/>
        </a:p>
      </dgm:t>
    </dgm:pt>
    <dgm:pt modelId="{E1D0706D-A9D7-4371-B3DE-321E2BF1F54D}" type="pres">
      <dgm:prSet presAssocID="{21BA508D-BC6F-4A2E-AC15-571929DC36A8}" presName="Name56" presStyleLbl="parChTrans1D2" presStyleIdx="0" presStyleCnt="3"/>
      <dgm:spPr/>
      <dgm:t>
        <a:bodyPr/>
        <a:lstStyle/>
        <a:p>
          <a:endParaRPr lang="en-US"/>
        </a:p>
      </dgm:t>
    </dgm:pt>
    <dgm:pt modelId="{1F1D608C-CECC-4EC8-903D-023B23EFD528}" type="pres">
      <dgm:prSet presAssocID="{E4637F53-D865-469E-840E-AAA59D0366EB}" presName="text0" presStyleLbl="node1" presStyleIdx="1" presStyleCnt="4" custScaleX="208833" custScaleY="167013">
        <dgm:presLayoutVars>
          <dgm:bulletEnabled val="1"/>
        </dgm:presLayoutVars>
      </dgm:prSet>
      <dgm:spPr/>
      <dgm:t>
        <a:bodyPr/>
        <a:lstStyle/>
        <a:p>
          <a:endParaRPr lang="en-GB"/>
        </a:p>
      </dgm:t>
    </dgm:pt>
    <dgm:pt modelId="{B9B6DB19-CADE-4FA8-8000-1952F0430B95}" type="pres">
      <dgm:prSet presAssocID="{98DD1D79-A20D-4368-9321-1FA8F6D11245}" presName="Name56" presStyleLbl="parChTrans1D2" presStyleIdx="1" presStyleCnt="3"/>
      <dgm:spPr/>
      <dgm:t>
        <a:bodyPr/>
        <a:lstStyle/>
        <a:p>
          <a:endParaRPr lang="en-US"/>
        </a:p>
      </dgm:t>
    </dgm:pt>
    <dgm:pt modelId="{1615130E-E837-4347-B9C9-A598A206E277}" type="pres">
      <dgm:prSet presAssocID="{A2AAC3F1-13AB-4115-AFF4-BAACBD7EAB66}" presName="text0" presStyleLbl="node1" presStyleIdx="2" presStyleCnt="4" custScaleX="202675" custScaleY="187568">
        <dgm:presLayoutVars>
          <dgm:bulletEnabled val="1"/>
        </dgm:presLayoutVars>
      </dgm:prSet>
      <dgm:spPr/>
      <dgm:t>
        <a:bodyPr/>
        <a:lstStyle/>
        <a:p>
          <a:endParaRPr lang="en-US"/>
        </a:p>
      </dgm:t>
    </dgm:pt>
    <dgm:pt modelId="{AB6E7ED2-38F7-4817-9F9C-C4FDE8B2ECA6}" type="pres">
      <dgm:prSet presAssocID="{5963C6B5-09C0-45F3-8E56-208367B8FF43}" presName="Name56" presStyleLbl="parChTrans1D2" presStyleIdx="2" presStyleCnt="3"/>
      <dgm:spPr/>
      <dgm:t>
        <a:bodyPr/>
        <a:lstStyle/>
        <a:p>
          <a:endParaRPr lang="en-US"/>
        </a:p>
      </dgm:t>
    </dgm:pt>
    <dgm:pt modelId="{DFB42D81-1C97-4050-B8D1-F177B0CC7B8B}" type="pres">
      <dgm:prSet presAssocID="{47A5287A-8354-485A-8173-82EBD9FC2B6C}" presName="text0" presStyleLbl="node1" presStyleIdx="3" presStyleCnt="4" custScaleX="211758" custScaleY="183650">
        <dgm:presLayoutVars>
          <dgm:bulletEnabled val="1"/>
        </dgm:presLayoutVars>
      </dgm:prSet>
      <dgm:spPr/>
      <dgm:t>
        <a:bodyPr/>
        <a:lstStyle/>
        <a:p>
          <a:endParaRPr lang="en-US"/>
        </a:p>
      </dgm:t>
    </dgm:pt>
  </dgm:ptLst>
  <dgm:cxnLst>
    <dgm:cxn modelId="{D407C3D2-E829-42B2-A0FD-9752EFE0BDA3}" srcId="{AD2AE7A5-304D-4652-AC18-0C2328845B39}" destId="{FCDC99CE-DF71-442E-8E58-2199FC01AA21}" srcOrd="0" destOrd="0" parTransId="{29EA450B-61D4-4286-A20A-700569F52AD1}" sibTransId="{CCE157BD-E2F2-4F52-A796-8DFC7B77632E}"/>
    <dgm:cxn modelId="{6666143E-DA9F-43FF-96FF-2BD31287A877}" srcId="{FCDC99CE-DF71-442E-8E58-2199FC01AA21}" destId="{A2AAC3F1-13AB-4115-AFF4-BAACBD7EAB66}" srcOrd="1" destOrd="0" parTransId="{98DD1D79-A20D-4368-9321-1FA8F6D11245}" sibTransId="{EDA0677B-1ED2-425A-812D-BF527793F4CA}"/>
    <dgm:cxn modelId="{455CD4B7-85DB-458B-8109-B21CEC08BFF8}" type="presOf" srcId="{FCDC99CE-DF71-442E-8E58-2199FC01AA21}" destId="{6EDF180F-0EF5-48E4-9D78-F881579F7AF6}" srcOrd="0" destOrd="0" presId="urn:microsoft.com/office/officeart/2008/layout/RadialCluster"/>
    <dgm:cxn modelId="{2EBEFE59-3922-4DFF-951B-1C4FBE371ED3}" type="presOf" srcId="{A2AAC3F1-13AB-4115-AFF4-BAACBD7EAB66}" destId="{1615130E-E837-4347-B9C9-A598A206E277}" srcOrd="0" destOrd="0" presId="urn:microsoft.com/office/officeart/2008/layout/RadialCluster"/>
    <dgm:cxn modelId="{E161601F-7235-4888-8E04-81E7A3B26024}" type="presOf" srcId="{47A5287A-8354-485A-8173-82EBD9FC2B6C}" destId="{DFB42D81-1C97-4050-B8D1-F177B0CC7B8B}" srcOrd="0" destOrd="0" presId="urn:microsoft.com/office/officeart/2008/layout/RadialCluster"/>
    <dgm:cxn modelId="{6BB7D38A-4B27-41CD-A036-987342D4D341}" type="presOf" srcId="{21BA508D-BC6F-4A2E-AC15-571929DC36A8}" destId="{E1D0706D-A9D7-4371-B3DE-321E2BF1F54D}" srcOrd="0" destOrd="0" presId="urn:microsoft.com/office/officeart/2008/layout/RadialCluster"/>
    <dgm:cxn modelId="{2E045A56-7C5E-4EC4-A36E-B506E7F004D7}" type="presOf" srcId="{98DD1D79-A20D-4368-9321-1FA8F6D11245}" destId="{B9B6DB19-CADE-4FA8-8000-1952F0430B95}" srcOrd="0" destOrd="0" presId="urn:microsoft.com/office/officeart/2008/layout/RadialCluster"/>
    <dgm:cxn modelId="{FD8D8099-8EBA-4C26-BF39-1D321821C25A}" srcId="{FCDC99CE-DF71-442E-8E58-2199FC01AA21}" destId="{E4637F53-D865-469E-840E-AAA59D0366EB}" srcOrd="0" destOrd="0" parTransId="{21BA508D-BC6F-4A2E-AC15-571929DC36A8}" sibTransId="{A924C71E-D186-4AA8-9E74-105E206112E4}"/>
    <dgm:cxn modelId="{74684A2D-83D2-4E3E-9683-BA432171F27D}" type="presOf" srcId="{AD2AE7A5-304D-4652-AC18-0C2328845B39}" destId="{6B7EE3ED-E329-401A-B951-95F102DEB1BC}" srcOrd="0" destOrd="0" presId="urn:microsoft.com/office/officeart/2008/layout/RadialCluster"/>
    <dgm:cxn modelId="{4A792251-5ED3-4583-8561-A26D7828E328}" srcId="{FCDC99CE-DF71-442E-8E58-2199FC01AA21}" destId="{47A5287A-8354-485A-8173-82EBD9FC2B6C}" srcOrd="2" destOrd="0" parTransId="{5963C6B5-09C0-45F3-8E56-208367B8FF43}" sibTransId="{1C8B852E-3794-4210-88D8-3F3A11F1F100}"/>
    <dgm:cxn modelId="{E5BECC0A-E467-47CA-8A6E-0E26D563FBB5}" type="presOf" srcId="{E4637F53-D865-469E-840E-AAA59D0366EB}" destId="{1F1D608C-CECC-4EC8-903D-023B23EFD528}" srcOrd="0" destOrd="0" presId="urn:microsoft.com/office/officeart/2008/layout/RadialCluster"/>
    <dgm:cxn modelId="{09F85164-D8BB-4284-BD9F-85909A7942E6}" type="presOf" srcId="{5963C6B5-09C0-45F3-8E56-208367B8FF43}" destId="{AB6E7ED2-38F7-4817-9F9C-C4FDE8B2ECA6}" srcOrd="0" destOrd="0" presId="urn:microsoft.com/office/officeart/2008/layout/RadialCluster"/>
    <dgm:cxn modelId="{D02226D1-8E59-40BE-97FB-87C535A5A36E}" type="presParOf" srcId="{6B7EE3ED-E329-401A-B951-95F102DEB1BC}" destId="{F08054DE-6201-4781-8196-EFAE9C5EBBEA}" srcOrd="0" destOrd="0" presId="urn:microsoft.com/office/officeart/2008/layout/RadialCluster"/>
    <dgm:cxn modelId="{48871CC6-6CAF-484C-B74F-2581481E5494}" type="presParOf" srcId="{F08054DE-6201-4781-8196-EFAE9C5EBBEA}" destId="{6EDF180F-0EF5-48E4-9D78-F881579F7AF6}" srcOrd="0" destOrd="0" presId="urn:microsoft.com/office/officeart/2008/layout/RadialCluster"/>
    <dgm:cxn modelId="{AEA1B9CB-49D8-405C-A508-9458E195366A}" type="presParOf" srcId="{F08054DE-6201-4781-8196-EFAE9C5EBBEA}" destId="{E1D0706D-A9D7-4371-B3DE-321E2BF1F54D}" srcOrd="1" destOrd="0" presId="urn:microsoft.com/office/officeart/2008/layout/RadialCluster"/>
    <dgm:cxn modelId="{FD2B394E-2EE7-499C-A3DA-91641E21FAC9}" type="presParOf" srcId="{F08054DE-6201-4781-8196-EFAE9C5EBBEA}" destId="{1F1D608C-CECC-4EC8-903D-023B23EFD528}" srcOrd="2" destOrd="0" presId="urn:microsoft.com/office/officeart/2008/layout/RadialCluster"/>
    <dgm:cxn modelId="{C26EE9C7-9261-45C0-AD26-EDEFADF8AC9D}" type="presParOf" srcId="{F08054DE-6201-4781-8196-EFAE9C5EBBEA}" destId="{B9B6DB19-CADE-4FA8-8000-1952F0430B95}" srcOrd="3" destOrd="0" presId="urn:microsoft.com/office/officeart/2008/layout/RadialCluster"/>
    <dgm:cxn modelId="{0D9EAD18-924C-4912-9D5F-CA07DE5EE557}" type="presParOf" srcId="{F08054DE-6201-4781-8196-EFAE9C5EBBEA}" destId="{1615130E-E837-4347-B9C9-A598A206E277}" srcOrd="4" destOrd="0" presId="urn:microsoft.com/office/officeart/2008/layout/RadialCluster"/>
    <dgm:cxn modelId="{1B3EF44B-6EA7-4865-B064-57636CD356AF}" type="presParOf" srcId="{F08054DE-6201-4781-8196-EFAE9C5EBBEA}" destId="{AB6E7ED2-38F7-4817-9F9C-C4FDE8B2ECA6}" srcOrd="5" destOrd="0" presId="urn:microsoft.com/office/officeart/2008/layout/RadialCluster"/>
    <dgm:cxn modelId="{AFB12BFF-27AA-402E-BE28-84F172C85469}" type="presParOf" srcId="{F08054DE-6201-4781-8196-EFAE9C5EBBEA}" destId="{DFB42D81-1C97-4050-B8D1-F177B0CC7B8B}"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DF180F-0EF5-48E4-9D78-F881579F7AF6}">
      <dsp:nvSpPr>
        <dsp:cNvPr id="0" name=""/>
        <dsp:cNvSpPr/>
      </dsp:nvSpPr>
      <dsp:spPr>
        <a:xfrm>
          <a:off x="3381980" y="2093548"/>
          <a:ext cx="1380648" cy="138064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r>
            <a:rPr lang="en-GB" sz="3600" kern="1200" smtClean="0">
              <a:latin typeface="Tw Cen MT Condensed" pitchFamily="34" charset="0"/>
            </a:rPr>
            <a:t>Reports</a:t>
          </a:r>
          <a:endParaRPr lang="en-GB" sz="3600" kern="1200" dirty="0">
            <a:latin typeface="Tw Cen MT Condensed" pitchFamily="34" charset="0"/>
          </a:endParaRPr>
        </a:p>
      </dsp:txBody>
      <dsp:txXfrm>
        <a:off x="3449378" y="2160946"/>
        <a:ext cx="1245852" cy="1245852"/>
      </dsp:txXfrm>
    </dsp:sp>
    <dsp:sp modelId="{E1D0706D-A9D7-4371-B3DE-321E2BF1F54D}">
      <dsp:nvSpPr>
        <dsp:cNvPr id="0" name=""/>
        <dsp:cNvSpPr/>
      </dsp:nvSpPr>
      <dsp:spPr>
        <a:xfrm rot="16200000">
          <a:off x="3743044" y="1764288"/>
          <a:ext cx="658520" cy="0"/>
        </a:xfrm>
        <a:custGeom>
          <a:avLst/>
          <a:gdLst/>
          <a:ahLst/>
          <a:cxnLst/>
          <a:rect l="0" t="0" r="0" b="0"/>
          <a:pathLst>
            <a:path>
              <a:moveTo>
                <a:pt x="0" y="0"/>
              </a:moveTo>
              <a:lnTo>
                <a:pt x="658520" y="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1D608C-CECC-4EC8-903D-023B23EFD528}">
      <dsp:nvSpPr>
        <dsp:cNvPr id="0" name=""/>
        <dsp:cNvSpPr/>
      </dsp:nvSpPr>
      <dsp:spPr>
        <a:xfrm>
          <a:off x="3106416" y="-109899"/>
          <a:ext cx="1931777" cy="1544927"/>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1280" tIns="81280" rIns="81280" bIns="81280" numCol="1" spcCol="1270" anchor="ctr" anchorCtr="0">
          <a:noAutofit/>
        </a:bodyPr>
        <a:lstStyle/>
        <a:p>
          <a:pPr lvl="0" algn="ctr" defTabSz="1422400">
            <a:lnSpc>
              <a:spcPct val="90000"/>
            </a:lnSpc>
            <a:spcBef>
              <a:spcPct val="0"/>
            </a:spcBef>
            <a:spcAft>
              <a:spcPct val="35000"/>
            </a:spcAft>
          </a:pPr>
          <a:r>
            <a:rPr lang="en-GB" sz="3200" kern="1200" dirty="0" smtClean="0">
              <a:latin typeface="Tw Cen MT Condensed" pitchFamily="34" charset="0"/>
            </a:rPr>
            <a:t>Establish contributions made</a:t>
          </a:r>
          <a:endParaRPr lang="en-GB" sz="3200" kern="1200" dirty="0">
            <a:latin typeface="Tw Cen MT Condensed" pitchFamily="34" charset="0"/>
          </a:endParaRPr>
        </a:p>
      </dsp:txBody>
      <dsp:txXfrm>
        <a:off x="3181833" y="-34482"/>
        <a:ext cx="1780943" cy="1394093"/>
      </dsp:txXfrm>
    </dsp:sp>
    <dsp:sp modelId="{B9B6DB19-CADE-4FA8-8000-1952F0430B95}">
      <dsp:nvSpPr>
        <dsp:cNvPr id="0" name=""/>
        <dsp:cNvSpPr/>
      </dsp:nvSpPr>
      <dsp:spPr>
        <a:xfrm rot="1800000">
          <a:off x="4746434" y="3242873"/>
          <a:ext cx="241766" cy="0"/>
        </a:xfrm>
        <a:custGeom>
          <a:avLst/>
          <a:gdLst/>
          <a:ahLst/>
          <a:cxnLst/>
          <a:rect l="0" t="0" r="0" b="0"/>
          <a:pathLst>
            <a:path>
              <a:moveTo>
                <a:pt x="0" y="0"/>
              </a:moveTo>
              <a:lnTo>
                <a:pt x="241766" y="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15130E-E837-4347-B9C9-A598A206E277}">
      <dsp:nvSpPr>
        <dsp:cNvPr id="0" name=""/>
        <dsp:cNvSpPr/>
      </dsp:nvSpPr>
      <dsp:spPr>
        <a:xfrm>
          <a:off x="4972005" y="2976993"/>
          <a:ext cx="1874813" cy="1735068"/>
        </a:xfrm>
        <a:prstGeom prst="round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r>
            <a:rPr lang="en-GB" sz="3500" kern="1200" dirty="0" smtClean="0">
              <a:latin typeface="Tw Cen MT Condensed" pitchFamily="34" charset="0"/>
            </a:rPr>
            <a:t>Learning</a:t>
          </a:r>
          <a:endParaRPr lang="en-GB" sz="3500" kern="1200" dirty="0">
            <a:latin typeface="Tw Cen MT Condensed" pitchFamily="34" charset="0"/>
          </a:endParaRPr>
        </a:p>
      </dsp:txBody>
      <dsp:txXfrm>
        <a:off x="5056704" y="3061692"/>
        <a:ext cx="1705415" cy="1565670"/>
      </dsp:txXfrm>
    </dsp:sp>
    <dsp:sp modelId="{AB6E7ED2-38F7-4817-9F9C-C4FDE8B2ECA6}">
      <dsp:nvSpPr>
        <dsp:cNvPr id="0" name=""/>
        <dsp:cNvSpPr/>
      </dsp:nvSpPr>
      <dsp:spPr>
        <a:xfrm rot="9000000">
          <a:off x="3201669" y="3230746"/>
          <a:ext cx="193257" cy="0"/>
        </a:xfrm>
        <a:custGeom>
          <a:avLst/>
          <a:gdLst/>
          <a:ahLst/>
          <a:cxnLst/>
          <a:rect l="0" t="0" r="0" b="0"/>
          <a:pathLst>
            <a:path>
              <a:moveTo>
                <a:pt x="0" y="0"/>
              </a:moveTo>
              <a:lnTo>
                <a:pt x="193257" y="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B42D81-1C97-4050-B8D1-F177B0CC7B8B}">
      <dsp:nvSpPr>
        <dsp:cNvPr id="0" name=""/>
        <dsp:cNvSpPr/>
      </dsp:nvSpPr>
      <dsp:spPr>
        <a:xfrm>
          <a:off x="1255780" y="2995114"/>
          <a:ext cx="1958834" cy="1698825"/>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333500">
            <a:lnSpc>
              <a:spcPct val="90000"/>
            </a:lnSpc>
            <a:spcBef>
              <a:spcPct val="0"/>
            </a:spcBef>
            <a:spcAft>
              <a:spcPct val="35000"/>
            </a:spcAft>
          </a:pPr>
          <a:r>
            <a:rPr lang="en-GB" sz="3000" kern="1200" dirty="0" smtClean="0">
              <a:latin typeface="Tw Cen MT Condensed" pitchFamily="34" charset="0"/>
            </a:rPr>
            <a:t>Accountability </a:t>
          </a:r>
          <a:endParaRPr lang="en-GB" sz="3000" kern="1200" dirty="0">
            <a:latin typeface="Tw Cen MT Condensed" pitchFamily="34" charset="0"/>
          </a:endParaRPr>
        </a:p>
      </dsp:txBody>
      <dsp:txXfrm>
        <a:off x="1338710" y="3078044"/>
        <a:ext cx="1792974" cy="1532965"/>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DAEDC84-9B3C-40B9-B3EB-E710F013F6C4}" type="datetimeFigureOut">
              <a:rPr lang="en-GB" smtClean="0"/>
              <a:t>22/04/2016</a:t>
            </a:fld>
            <a:endParaRPr lang="en-GB"/>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102F147-9CB4-4D03-B558-91091FD50341}" type="slidenum">
              <a:rPr lang="en-GB" smtClean="0"/>
              <a:t>‹#›</a:t>
            </a:fld>
            <a:endParaRPr lang="en-GB"/>
          </a:p>
        </p:txBody>
      </p:sp>
    </p:spTree>
    <p:extLst>
      <p:ext uri="{BB962C8B-B14F-4D97-AF65-F5344CB8AC3E}">
        <p14:creationId xmlns:p14="http://schemas.microsoft.com/office/powerpoint/2010/main" val="13520750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102F147-9CB4-4D03-B558-91091FD50341}" type="slidenum">
              <a:rPr lang="en-GB" smtClean="0"/>
              <a:t>1</a:t>
            </a:fld>
            <a:endParaRPr lang="en-GB"/>
          </a:p>
        </p:txBody>
      </p:sp>
    </p:spTree>
    <p:extLst>
      <p:ext uri="{BB962C8B-B14F-4D97-AF65-F5344CB8AC3E}">
        <p14:creationId xmlns:p14="http://schemas.microsoft.com/office/powerpoint/2010/main" val="1301598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FACILITATOR NOTES</a:t>
            </a:r>
          </a:p>
          <a:p>
            <a:endParaRPr lang="en-US" dirty="0" smtClean="0"/>
          </a:p>
          <a:p>
            <a:r>
              <a:rPr lang="en-US" dirty="0" smtClean="0"/>
              <a:t>The</a:t>
            </a:r>
            <a:r>
              <a:rPr lang="en-US" baseline="0" dirty="0" smtClean="0"/>
              <a:t> issues could be drawn from participants and listed on a flip chart if time allows. Many interesting issues will come up. It is important to focus in on: </a:t>
            </a:r>
          </a:p>
          <a:p>
            <a:endParaRPr lang="en-US" baseline="0" dirty="0" smtClean="0"/>
          </a:p>
          <a:p>
            <a:pPr marL="228600" indent="-228600">
              <a:buAutoNum type="arabicPeriod"/>
            </a:pPr>
            <a:r>
              <a:rPr lang="en-US" baseline="0" dirty="0" smtClean="0"/>
              <a:t>Understanding expectations of the audience, and </a:t>
            </a:r>
          </a:p>
          <a:p>
            <a:pPr marL="228600" indent="-228600">
              <a:buAutoNum type="arabicPeriod"/>
            </a:pPr>
            <a:r>
              <a:rPr lang="en-US" baseline="0" dirty="0" smtClean="0"/>
              <a:t>Having the information available on what you need to report</a:t>
            </a:r>
          </a:p>
          <a:p>
            <a:endParaRPr lang="en-US" baseline="0" dirty="0" smtClean="0"/>
          </a:p>
          <a:p>
            <a:r>
              <a:rPr lang="en-US" baseline="0" dirty="0" smtClean="0"/>
              <a:t>It is important to note that it is not essential that all staff be strong writers. It takes a team to write a report—but only one individual needs to be an effective writer.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10</a:t>
            </a:fld>
            <a:endParaRPr lang="en-GB"/>
          </a:p>
        </p:txBody>
      </p:sp>
    </p:spTree>
    <p:extLst>
      <p:ext uri="{BB962C8B-B14F-4D97-AF65-F5344CB8AC3E}">
        <p14:creationId xmlns:p14="http://schemas.microsoft.com/office/powerpoint/2010/main" val="17963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FACILITATOR NOTES</a:t>
            </a:r>
          </a:p>
          <a:p>
            <a:endParaRPr lang="en-US" baseline="0" dirty="0" smtClean="0"/>
          </a:p>
          <a:p>
            <a:r>
              <a:rPr lang="en-US" baseline="0" dirty="0" smtClean="0"/>
              <a:t>Emphasize to participants that a well-written headline statement creates an impression on the reader. It gives the reader a ready-made summary of the key issues you want the reader to remember, and also stimulates the reader to continue on and read the details in the report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11</a:t>
            </a:fld>
            <a:endParaRPr lang="en-GB"/>
          </a:p>
        </p:txBody>
      </p:sp>
    </p:spTree>
    <p:extLst>
      <p:ext uri="{BB962C8B-B14F-4D97-AF65-F5344CB8AC3E}">
        <p14:creationId xmlns:p14="http://schemas.microsoft.com/office/powerpoint/2010/main" val="3326976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FACILIATOR NOTES</a:t>
            </a:r>
          </a:p>
          <a:p>
            <a:endParaRPr lang="en-GB" dirty="0" smtClean="0"/>
          </a:p>
          <a:p>
            <a:r>
              <a:rPr lang="en-GB" dirty="0" smtClean="0"/>
              <a:t>Get</a:t>
            </a:r>
            <a:r>
              <a:rPr lang="en-GB" baseline="0" dirty="0" smtClean="0"/>
              <a:t> participants to recognize that reporting is not just stating information about results; it is also about: </a:t>
            </a:r>
          </a:p>
          <a:p>
            <a:r>
              <a:rPr lang="en-GB" baseline="0" dirty="0" smtClean="0"/>
              <a:t>&gt;knowing the information needs of the audience</a:t>
            </a:r>
          </a:p>
          <a:p>
            <a:r>
              <a:rPr lang="en-GB" baseline="0" dirty="0" smtClean="0"/>
              <a:t>&gt;using words that show the importance of what UNICEF has done</a:t>
            </a:r>
          </a:p>
          <a:p>
            <a:r>
              <a:rPr lang="en-GB" baseline="0" dirty="0" smtClean="0"/>
              <a:t>&gt;consciously seeking to get an emotional response from the audience, which could include among many possibilities: </a:t>
            </a:r>
          </a:p>
          <a:p>
            <a:r>
              <a:rPr lang="en-GB" baseline="0" dirty="0" smtClean="0"/>
              <a:t>    --being impressed of UNICEF’s work</a:t>
            </a:r>
          </a:p>
          <a:p>
            <a:r>
              <a:rPr lang="en-GB" baseline="0" dirty="0" smtClean="0"/>
              <a:t>    --shocked by the conditions of children and also heartened that things are getting better</a:t>
            </a:r>
          </a:p>
          <a:p>
            <a:r>
              <a:rPr lang="en-GB" baseline="0" dirty="0" smtClean="0"/>
              <a:t>    --moved by the heroic actions of front line workers</a:t>
            </a:r>
          </a:p>
          <a:p>
            <a:r>
              <a:rPr lang="en-GB" baseline="0" dirty="0" smtClean="0"/>
              <a:t>    --or even recognition that change takes continued effort to make a real difference </a:t>
            </a:r>
            <a:endParaRPr lang="en-GB" dirty="0" smtClean="0"/>
          </a:p>
        </p:txBody>
      </p:sp>
      <p:sp>
        <p:nvSpPr>
          <p:cNvPr id="4" name="Slide Number Placeholder 3"/>
          <p:cNvSpPr>
            <a:spLocks noGrp="1"/>
          </p:cNvSpPr>
          <p:nvPr>
            <p:ph type="sldNum" sz="quarter" idx="10"/>
          </p:nvPr>
        </p:nvSpPr>
        <p:spPr/>
        <p:txBody>
          <a:bodyPr/>
          <a:lstStyle/>
          <a:p>
            <a:fld id="{9102F147-9CB4-4D03-B558-91091FD50341}" type="slidenum">
              <a:rPr lang="en-GB" smtClean="0"/>
              <a:t>12</a:t>
            </a:fld>
            <a:endParaRPr lang="en-GB"/>
          </a:p>
        </p:txBody>
      </p:sp>
    </p:spTree>
    <p:extLst>
      <p:ext uri="{BB962C8B-B14F-4D97-AF65-F5344CB8AC3E}">
        <p14:creationId xmlns:p14="http://schemas.microsoft.com/office/powerpoint/2010/main" val="39715583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FACILITATOR NOTES</a:t>
            </a:r>
          </a:p>
          <a:p>
            <a:endParaRPr lang="en-US" baseline="0" dirty="0" smtClean="0"/>
          </a:p>
          <a:p>
            <a:r>
              <a:rPr lang="en-US" baseline="0" dirty="0" smtClean="0"/>
              <a:t>The screen shows the key elements of the reporting instructions for the Results Assessment Module—which is in </a:t>
            </a:r>
            <a:r>
              <a:rPr lang="en-US" baseline="0" dirty="0" err="1" smtClean="0"/>
              <a:t>inSight</a:t>
            </a:r>
            <a:r>
              <a:rPr lang="en-US" baseline="0" dirty="0" smtClean="0"/>
              <a:t> and is used by all UNICEF offices (Country Offices, Regional Offices, Headquarters Divisions) to report on the status of their work toward achieving each of the Outcome and Output results they have defined in their </a:t>
            </a:r>
            <a:r>
              <a:rPr lang="en-US" baseline="0" dirty="0" err="1" smtClean="0"/>
              <a:t>programme</a:t>
            </a:r>
            <a:r>
              <a:rPr lang="en-US" baseline="0" dirty="0" smtClean="0"/>
              <a:t>.</a:t>
            </a:r>
          </a:p>
          <a:p>
            <a:endParaRPr lang="en-US" baseline="0" dirty="0" smtClean="0"/>
          </a:p>
          <a:p>
            <a:r>
              <a:rPr lang="en-US" baseline="0" dirty="0" smtClean="0"/>
              <a:t>We are using the RAM example of reporting requirements because it highlights the three components that are essential in all reporting of UNICEF’s actions:</a:t>
            </a:r>
          </a:p>
          <a:p>
            <a:endParaRPr lang="en-US" baseline="0" dirty="0" smtClean="0"/>
          </a:p>
          <a:p>
            <a:pPr marL="228600" indent="-228600">
              <a:buAutoNum type="arabicPeriod"/>
            </a:pPr>
            <a:r>
              <a:rPr lang="en-US" baseline="0" dirty="0" smtClean="0"/>
              <a:t>Status of achievement toward the defined results and indicators</a:t>
            </a:r>
          </a:p>
          <a:p>
            <a:pPr marL="228600" indent="-228600">
              <a:buAutoNum type="arabicPeriod"/>
            </a:pPr>
            <a:r>
              <a:rPr lang="en-US" baseline="0" dirty="0" smtClean="0"/>
              <a:t>Analysis of the key actions undertaken during the reporting period which have contributed to movement toward the results and improvements in indicators.</a:t>
            </a:r>
          </a:p>
          <a:p>
            <a:pPr marL="228600" indent="-228600">
              <a:buAutoNum type="arabicPeriod"/>
            </a:pPr>
            <a:r>
              <a:rPr lang="en-US" baseline="0" dirty="0" smtClean="0"/>
              <a:t>Demonstration of UNICEF’s specific contributions toward the results and indicators</a:t>
            </a:r>
          </a:p>
          <a:p>
            <a:pPr marL="228600" indent="-228600">
              <a:buAutoNum type="arabicPeriod"/>
            </a:pPr>
            <a:endParaRPr lang="en-US" baseline="0" dirty="0" smtClean="0"/>
          </a:p>
          <a:p>
            <a:pPr marL="0" indent="0">
              <a:buNone/>
            </a:pPr>
            <a:r>
              <a:rPr lang="en-US" baseline="0" dirty="0" smtClean="0"/>
              <a:t>Note to participants:</a:t>
            </a:r>
          </a:p>
          <a:p>
            <a:pPr marL="228600" indent="-228600">
              <a:buAutoNum type="arabicPeriod"/>
            </a:pPr>
            <a:r>
              <a:rPr lang="en-US" baseline="0" dirty="0" smtClean="0"/>
              <a:t>It is of course not always possible to report on the status of the results themselves—as it generally takes years of work to achieve them. But it should always be possible to report on the current status of at least some of the indicators, and show the change that has occurred since the last reporting period.</a:t>
            </a:r>
          </a:p>
          <a:p>
            <a:pPr marL="0" indent="0">
              <a:buNone/>
            </a:pPr>
            <a:r>
              <a:rPr lang="en-US" baseline="0" dirty="0" smtClean="0"/>
              <a:t>      &gt;&gt;FACILITATOR: THIS IS AN IMPORTANT OPPORTUNITY TO HIGHLIGHT THE NNED FOR CAREFUL SELECTION OF INDICATORS DURING PROGRAMME    	DESIGN, AND THE IMPORTANCE OF MONITORING THE STATUS OF THE INDICATORS DURING IMPLEMENTATION.</a:t>
            </a:r>
          </a:p>
          <a:p>
            <a:pPr marL="0" indent="0">
              <a:buNone/>
            </a:pPr>
            <a:r>
              <a:rPr lang="en-US" baseline="0" dirty="0" smtClean="0"/>
              <a:t>2. Highlight that all audiences for UNICEF reports are most interested in learning what UNICEF has done, and how this has contributed to achieving the defined results.</a:t>
            </a:r>
          </a:p>
          <a:p>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13</a:t>
            </a:fld>
            <a:endParaRPr lang="en-GB"/>
          </a:p>
        </p:txBody>
      </p:sp>
    </p:spTree>
    <p:extLst>
      <p:ext uri="{BB962C8B-B14F-4D97-AF65-F5344CB8AC3E}">
        <p14:creationId xmlns:p14="http://schemas.microsoft.com/office/powerpoint/2010/main" val="1713194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a:t>
            </a:r>
            <a:r>
              <a:rPr lang="en-US" baseline="0" dirty="0" smtClean="0"/>
              <a:t> NOTES</a:t>
            </a:r>
          </a:p>
          <a:p>
            <a:endParaRPr lang="en-US" dirty="0" smtClean="0"/>
          </a:p>
          <a:p>
            <a:pPr marL="228600" indent="-228600">
              <a:buAutoNum type="arabicPeriod"/>
            </a:pPr>
            <a:r>
              <a:rPr lang="en-US" dirty="0" smtClean="0"/>
              <a:t>Engage</a:t>
            </a:r>
            <a:r>
              <a:rPr lang="en-US" baseline="0" dirty="0" smtClean="0"/>
              <a:t> the group to consider what actions they really take in their offices to understand their audience’s information needs before they start to write.</a:t>
            </a:r>
          </a:p>
          <a:p>
            <a:pPr marL="0" indent="0">
              <a:buNone/>
            </a:pPr>
            <a:endParaRPr lang="en-US" baseline="0" dirty="0" smtClean="0"/>
          </a:p>
          <a:p>
            <a:r>
              <a:rPr lang="en-US" baseline="0" dirty="0" smtClean="0"/>
              <a:t>2. It would be very interesting for participants to relate instances where:</a:t>
            </a:r>
          </a:p>
          <a:p>
            <a:r>
              <a:rPr lang="en-US" baseline="0" dirty="0" smtClean="0"/>
              <a:t>    A. They did not understand what they were expected to report on—and how this led to frustrated writers and disappointed audiences</a:t>
            </a:r>
          </a:p>
          <a:p>
            <a:r>
              <a:rPr lang="en-US" baseline="0" dirty="0" smtClean="0"/>
              <a:t>    B. They requested clarifications—from within their office, from HQ, donors, etc.</a:t>
            </a:r>
          </a:p>
          <a:p>
            <a:endParaRPr lang="en-US" baseline="0" dirty="0" smtClean="0"/>
          </a:p>
          <a:p>
            <a:r>
              <a:rPr lang="en-US" baseline="0" dirty="0" smtClean="0"/>
              <a:t>3. Outcome of discussion should be agreement that it is essential to read and understand any reporting instructions before they start writing</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14</a:t>
            </a:fld>
            <a:endParaRPr lang="en-GB"/>
          </a:p>
        </p:txBody>
      </p:sp>
    </p:spTree>
    <p:extLst>
      <p:ext uri="{BB962C8B-B14F-4D97-AF65-F5344CB8AC3E}">
        <p14:creationId xmlns:p14="http://schemas.microsoft.com/office/powerpoint/2010/main" val="2564467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FACILITATOR NOTES</a:t>
            </a:r>
          </a:p>
          <a:p>
            <a:endParaRPr lang="en-GB" dirty="0" smtClean="0"/>
          </a:p>
          <a:p>
            <a:r>
              <a:rPr lang="en-GB" dirty="0" smtClean="0"/>
              <a:t>Distribute</a:t>
            </a:r>
            <a:r>
              <a:rPr lang="en-GB" baseline="0" dirty="0" smtClean="0"/>
              <a:t> the exercise reports for each of the relevant groups (be sure each participant has a copy)</a:t>
            </a:r>
          </a:p>
          <a:p>
            <a:endParaRPr lang="en-GB" baseline="0" dirty="0" smtClean="0"/>
          </a:p>
          <a:p>
            <a:r>
              <a:rPr lang="en-GB" baseline="0" dirty="0" smtClean="0"/>
              <a:t>Note: The reports are real RAM submissions from country offices made at the end of 2015</a:t>
            </a:r>
          </a:p>
          <a:p>
            <a:endParaRPr lang="en-GB" baseline="0" dirty="0" smtClean="0"/>
          </a:p>
          <a:p>
            <a:r>
              <a:rPr lang="en-GB" baseline="0" dirty="0" smtClean="0"/>
              <a:t>Group strengths and weaknesses—and summarize that effective reporting is possible if we pay attention to the three key elements of reporting AND our office effectively practices:</a:t>
            </a:r>
          </a:p>
          <a:p>
            <a:r>
              <a:rPr lang="en-GB" baseline="0" dirty="0" smtClean="0"/>
              <a:t>  &gt;Planning Results</a:t>
            </a:r>
          </a:p>
          <a:p>
            <a:r>
              <a:rPr lang="en-GB" baseline="0" dirty="0" smtClean="0"/>
              <a:t>  &gt;Implementing Results</a:t>
            </a:r>
          </a:p>
          <a:p>
            <a:r>
              <a:rPr lang="en-GB" baseline="0" dirty="0" smtClean="0"/>
              <a:t>  &gt;Reporting Results</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9102F147-9CB4-4D03-B558-91091FD50341}" type="slidenum">
              <a:rPr lang="en-GB" smtClean="0"/>
              <a:t>15</a:t>
            </a:fld>
            <a:endParaRPr lang="en-GB"/>
          </a:p>
        </p:txBody>
      </p:sp>
    </p:spTree>
    <p:extLst>
      <p:ext uri="{BB962C8B-B14F-4D97-AF65-F5344CB8AC3E}">
        <p14:creationId xmlns:p14="http://schemas.microsoft.com/office/powerpoint/2010/main" val="992854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FACILITATOR NOTES</a:t>
            </a:r>
          </a:p>
          <a:p>
            <a:endParaRPr lang="en-US" baseline="0" dirty="0" smtClean="0"/>
          </a:p>
          <a:p>
            <a:r>
              <a:rPr lang="en-US" baseline="0" dirty="0" smtClean="0"/>
              <a:t>The screen shows the key elements of the reporting instructions for the Results Assessment Module—which is in </a:t>
            </a:r>
            <a:r>
              <a:rPr lang="en-US" baseline="0" dirty="0" err="1" smtClean="0"/>
              <a:t>inSight</a:t>
            </a:r>
            <a:r>
              <a:rPr lang="en-US" baseline="0" dirty="0" smtClean="0"/>
              <a:t> and is used by all UNICEF offices (Country Offices, Regional Offices, Headquarters Divisions) to report on the status of their work toward achieving each of the Outcome and Output results they have defined in their </a:t>
            </a:r>
            <a:r>
              <a:rPr lang="en-US" baseline="0" dirty="0" err="1" smtClean="0"/>
              <a:t>programme</a:t>
            </a:r>
            <a:r>
              <a:rPr lang="en-US" baseline="0" dirty="0" smtClean="0"/>
              <a:t>.</a:t>
            </a:r>
          </a:p>
          <a:p>
            <a:endParaRPr lang="en-US" baseline="0" dirty="0" smtClean="0"/>
          </a:p>
          <a:p>
            <a:r>
              <a:rPr lang="en-US" baseline="0" dirty="0" smtClean="0"/>
              <a:t>We are using the RAM example of reporting requirements because it highlights the three components that are essential in all reporting of UNICEF’s actions:</a:t>
            </a:r>
          </a:p>
          <a:p>
            <a:endParaRPr lang="en-US" baseline="0" dirty="0" smtClean="0"/>
          </a:p>
          <a:p>
            <a:pPr marL="228600" indent="-228600">
              <a:buAutoNum type="arabicPeriod"/>
            </a:pPr>
            <a:r>
              <a:rPr lang="en-US" baseline="0" dirty="0" smtClean="0"/>
              <a:t>Status of achievement toward the defined results and indicators</a:t>
            </a:r>
          </a:p>
          <a:p>
            <a:pPr marL="228600" indent="-228600">
              <a:buAutoNum type="arabicPeriod"/>
            </a:pPr>
            <a:r>
              <a:rPr lang="en-US" baseline="0" dirty="0" smtClean="0"/>
              <a:t>Analysis of the key actions undertaken during the reporting period which have contributed to movement toward the results and improvements in indicators.</a:t>
            </a:r>
          </a:p>
          <a:p>
            <a:pPr marL="228600" indent="-228600">
              <a:buAutoNum type="arabicPeriod"/>
            </a:pPr>
            <a:r>
              <a:rPr lang="en-US" baseline="0" dirty="0" smtClean="0"/>
              <a:t>Demonstration of UNICEF’s specific contributions toward the results and indicators</a:t>
            </a:r>
          </a:p>
          <a:p>
            <a:pPr marL="228600" indent="-228600">
              <a:buAutoNum type="arabicPeriod"/>
            </a:pPr>
            <a:endParaRPr lang="en-US" baseline="0" dirty="0" smtClean="0"/>
          </a:p>
          <a:p>
            <a:pPr marL="0" indent="0">
              <a:buNone/>
            </a:pPr>
            <a:r>
              <a:rPr lang="en-US" baseline="0" dirty="0" smtClean="0"/>
              <a:t>Note to participants:</a:t>
            </a:r>
          </a:p>
          <a:p>
            <a:pPr marL="228600" indent="-228600">
              <a:buAutoNum type="arabicPeriod"/>
            </a:pPr>
            <a:r>
              <a:rPr lang="en-US" baseline="0" dirty="0" smtClean="0"/>
              <a:t>It is of course not always possible to report on the status of the results themselves—as it generally takes years of work to achieve them. But it should always be possible to report on the current status of at least some of the indicators, and show the change that has occurred since the last reporting period.</a:t>
            </a:r>
          </a:p>
          <a:p>
            <a:pPr marL="0" indent="0">
              <a:buNone/>
            </a:pPr>
            <a:r>
              <a:rPr lang="en-US" baseline="0" dirty="0" smtClean="0"/>
              <a:t>      &gt;&gt;FACILITATOR: THIS IS AN IMPORTANT OPPORTUNITY TO HIGHLIGHT THE NNED FOR CAREFUL SELECTION OF INDICATORS DURING PROGRAMME    	DESIGN, AND THE IMPORTANCE OF MONITORING THE STATUS OF THE INDICATORS DURING IMPLEMENTATION.</a:t>
            </a:r>
          </a:p>
          <a:p>
            <a:pPr marL="0" indent="0">
              <a:buNone/>
            </a:pPr>
            <a:r>
              <a:rPr lang="en-US" baseline="0" dirty="0" smtClean="0"/>
              <a:t>2. Highlight that all audiences for UNICEF reports are most interested in learning what UNICEF has done, and how this has contributed to achieving the defined results.</a:t>
            </a:r>
          </a:p>
          <a:p>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16</a:t>
            </a:fld>
            <a:endParaRPr lang="en-GB"/>
          </a:p>
        </p:txBody>
      </p:sp>
    </p:spTree>
    <p:extLst>
      <p:ext uri="{BB962C8B-B14F-4D97-AF65-F5344CB8AC3E}">
        <p14:creationId xmlns:p14="http://schemas.microsoft.com/office/powerpoint/2010/main" val="16170349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a:t>
            </a:r>
            <a:r>
              <a:rPr lang="en-US" baseline="0" dirty="0" smtClean="0"/>
              <a:t> facilitator</a:t>
            </a:r>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17</a:t>
            </a:fld>
            <a:endParaRPr lang="en-GB"/>
          </a:p>
        </p:txBody>
      </p:sp>
    </p:spTree>
    <p:extLst>
      <p:ext uri="{BB962C8B-B14F-4D97-AF65-F5344CB8AC3E}">
        <p14:creationId xmlns:p14="http://schemas.microsoft.com/office/powerpoint/2010/main" val="38739942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102F147-9CB4-4D03-B558-91091FD50341}" type="slidenum">
              <a:rPr lang="en-GB" smtClean="0"/>
              <a:t>18</a:t>
            </a:fld>
            <a:endParaRPr lang="en-GB"/>
          </a:p>
        </p:txBody>
      </p:sp>
    </p:spTree>
    <p:extLst>
      <p:ext uri="{BB962C8B-B14F-4D97-AF65-F5344CB8AC3E}">
        <p14:creationId xmlns:p14="http://schemas.microsoft.com/office/powerpoint/2010/main" val="3384500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should be for the facilitator</a:t>
            </a:r>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19</a:t>
            </a:fld>
            <a:endParaRPr lang="en-GB"/>
          </a:p>
        </p:txBody>
      </p:sp>
    </p:spTree>
    <p:extLst>
      <p:ext uri="{BB962C8B-B14F-4D97-AF65-F5344CB8AC3E}">
        <p14:creationId xmlns:p14="http://schemas.microsoft.com/office/powerpoint/2010/main" val="2910440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02F147-9CB4-4D03-B558-91091FD50341}" type="slidenum">
              <a:rPr lang="en-GB" smtClean="0"/>
              <a:t>2</a:t>
            </a:fld>
            <a:endParaRPr lang="en-GB"/>
          </a:p>
        </p:txBody>
      </p:sp>
    </p:spTree>
    <p:extLst>
      <p:ext uri="{BB962C8B-B14F-4D97-AF65-F5344CB8AC3E}">
        <p14:creationId xmlns:p14="http://schemas.microsoft.com/office/powerpoint/2010/main" val="3577122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 the facilitator to weave</a:t>
            </a:r>
            <a:r>
              <a:rPr lang="en-GB" baseline="0" dirty="0" smtClean="0"/>
              <a:t> into discussion</a:t>
            </a:r>
            <a:endParaRPr lang="en-GB" dirty="0"/>
          </a:p>
        </p:txBody>
      </p:sp>
      <p:sp>
        <p:nvSpPr>
          <p:cNvPr id="4" name="Slide Number Placeholder 3"/>
          <p:cNvSpPr>
            <a:spLocks noGrp="1"/>
          </p:cNvSpPr>
          <p:nvPr>
            <p:ph type="sldNum" sz="quarter" idx="10"/>
          </p:nvPr>
        </p:nvSpPr>
        <p:spPr/>
        <p:txBody>
          <a:bodyPr/>
          <a:lstStyle/>
          <a:p>
            <a:fld id="{9102F147-9CB4-4D03-B558-91091FD50341}" type="slidenum">
              <a:rPr lang="en-GB" smtClean="0"/>
              <a:t>20</a:t>
            </a:fld>
            <a:endParaRPr lang="en-GB"/>
          </a:p>
        </p:txBody>
      </p:sp>
    </p:spTree>
    <p:extLst>
      <p:ext uri="{BB962C8B-B14F-4D97-AF65-F5344CB8AC3E}">
        <p14:creationId xmlns:p14="http://schemas.microsoft.com/office/powerpoint/2010/main" val="1359047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102F147-9CB4-4D03-B558-91091FD50341}" type="slidenum">
              <a:rPr lang="en-GB" smtClean="0"/>
              <a:t>21</a:t>
            </a:fld>
            <a:endParaRPr lang="en-GB"/>
          </a:p>
        </p:txBody>
      </p:sp>
    </p:spTree>
    <p:extLst>
      <p:ext uri="{BB962C8B-B14F-4D97-AF65-F5344CB8AC3E}">
        <p14:creationId xmlns:p14="http://schemas.microsoft.com/office/powerpoint/2010/main" val="22754670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102F147-9CB4-4D03-B558-91091FD50341}" type="slidenum">
              <a:rPr lang="en-GB" smtClean="0"/>
              <a:t>22</a:t>
            </a:fld>
            <a:endParaRPr lang="en-GB"/>
          </a:p>
        </p:txBody>
      </p:sp>
    </p:spTree>
    <p:extLst>
      <p:ext uri="{BB962C8B-B14F-4D97-AF65-F5344CB8AC3E}">
        <p14:creationId xmlns:p14="http://schemas.microsoft.com/office/powerpoint/2010/main" val="25766659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9102F147-9CB4-4D03-B558-91091FD50341}" type="slidenum">
              <a:rPr lang="en-GB" smtClean="0"/>
              <a:t>23</a:t>
            </a:fld>
            <a:endParaRPr lang="en-GB"/>
          </a:p>
        </p:txBody>
      </p:sp>
      <p:sp>
        <p:nvSpPr>
          <p:cNvPr id="5" name="Notes Placeholder 4"/>
          <p:cNvSpPr txBox="1">
            <a:spLocks noGrp="1"/>
          </p:cNvSpPr>
          <p:nvPr>
            <p:ph type="body" idx="1"/>
          </p:nvPr>
        </p:nvSpPr>
        <p:spPr>
          <a:xfrm>
            <a:off x="389467" y="4415791"/>
            <a:ext cx="6387253" cy="4928272"/>
          </a:xfrm>
          <a:prstGeom prst="rect">
            <a:avLst/>
          </a:prstGeom>
          <a:noFill/>
        </p:spPr>
        <p:txBody>
          <a:bodyPr wrap="square" rtlCol="0">
            <a:spAutoFit/>
          </a:bodyPr>
          <a:lstStyle/>
          <a:p>
            <a:pPr>
              <a:spcBef>
                <a:spcPts val="1223"/>
              </a:spcBef>
            </a:pPr>
            <a:r>
              <a:rPr lang="fr-FR" sz="1000" b="1" dirty="0" smtClean="0"/>
              <a:t>Have copies to </a:t>
            </a:r>
            <a:r>
              <a:rPr lang="fr-FR" sz="1000" b="1" dirty="0" err="1" smtClean="0"/>
              <a:t>distribute</a:t>
            </a:r>
            <a:r>
              <a:rPr lang="fr-FR" sz="1000" b="1" baseline="0" dirty="0" smtClean="0"/>
              <a:t> as a HO</a:t>
            </a:r>
            <a:endParaRPr lang="fr-FR" sz="1000" b="1" dirty="0" smtClean="0"/>
          </a:p>
          <a:p>
            <a:pPr>
              <a:spcBef>
                <a:spcPts val="1223"/>
              </a:spcBef>
            </a:pPr>
            <a:endParaRPr lang="fr-FR" sz="1000" b="1" dirty="0" smtClean="0"/>
          </a:p>
          <a:p>
            <a:pPr>
              <a:spcBef>
                <a:spcPts val="1223"/>
              </a:spcBef>
            </a:pPr>
            <a:r>
              <a:rPr lang="fr-FR" sz="1000" b="1" dirty="0" err="1" smtClean="0"/>
              <a:t>Examples</a:t>
            </a:r>
            <a:endParaRPr lang="fr-FR" sz="1000" b="1" dirty="0"/>
          </a:p>
          <a:p>
            <a:pPr>
              <a:spcBef>
                <a:spcPts val="1223"/>
              </a:spcBef>
            </a:pPr>
            <a:r>
              <a:rPr lang="fr-FR" sz="1000" b="1" dirty="0"/>
              <a:t>Be </a:t>
            </a:r>
            <a:r>
              <a:rPr lang="fr-FR" sz="1000" b="1" dirty="0" err="1"/>
              <a:t>Clear</a:t>
            </a:r>
            <a:r>
              <a:rPr lang="fr-FR" sz="1000" b="1" dirty="0"/>
              <a:t>: </a:t>
            </a:r>
            <a:r>
              <a:rPr lang="fr-FR" sz="1000" dirty="0" err="1"/>
              <a:t>Avoid</a:t>
            </a:r>
            <a:r>
              <a:rPr lang="fr-FR" sz="1000" dirty="0"/>
              <a:t> vague </a:t>
            </a:r>
            <a:r>
              <a:rPr lang="fr-FR" sz="1000" dirty="0" err="1"/>
              <a:t>statements</a:t>
            </a:r>
            <a:r>
              <a:rPr lang="fr-FR" sz="1000" dirty="0"/>
              <a:t>,  </a:t>
            </a:r>
            <a:r>
              <a:rPr lang="fr-FR" sz="1000" dirty="0" err="1"/>
              <a:t>give</a:t>
            </a:r>
            <a:r>
              <a:rPr lang="fr-FR" sz="1000" dirty="0"/>
              <a:t> </a:t>
            </a:r>
            <a:r>
              <a:rPr lang="fr-FR" sz="1000" dirty="0" err="1"/>
              <a:t>specific</a:t>
            </a:r>
            <a:r>
              <a:rPr lang="fr-FR" sz="1000" dirty="0"/>
              <a:t> information (</a:t>
            </a:r>
            <a:r>
              <a:rPr lang="fr-FR" sz="1000" dirty="0" err="1"/>
              <a:t>who</a:t>
            </a:r>
            <a:r>
              <a:rPr lang="fr-FR" sz="1000" dirty="0"/>
              <a:t>, </a:t>
            </a:r>
            <a:r>
              <a:rPr lang="fr-FR" sz="1000" dirty="0" err="1"/>
              <a:t>what</a:t>
            </a:r>
            <a:r>
              <a:rPr lang="fr-FR" sz="1000" dirty="0"/>
              <a:t>, </a:t>
            </a:r>
            <a:r>
              <a:rPr lang="fr-FR" sz="1000" dirty="0" err="1"/>
              <a:t>when</a:t>
            </a:r>
            <a:r>
              <a:rPr lang="fr-FR" sz="1000" dirty="0"/>
              <a:t>, </a:t>
            </a:r>
            <a:r>
              <a:rPr lang="fr-FR" sz="1000" dirty="0" err="1"/>
              <a:t>where</a:t>
            </a:r>
            <a:r>
              <a:rPr lang="fr-FR" sz="1000" dirty="0"/>
              <a:t>), go to the </a:t>
            </a:r>
            <a:r>
              <a:rPr lang="fr-FR" sz="1000" dirty="0" err="1"/>
              <a:t>point:</a:t>
            </a:r>
            <a:r>
              <a:rPr lang="fr-FR" sz="1000" u="sng" dirty="0" err="1"/>
              <a:t>DONT</a:t>
            </a:r>
            <a:r>
              <a:rPr lang="fr-FR" sz="1000" u="sng" dirty="0"/>
              <a:t> DO</a:t>
            </a:r>
            <a:r>
              <a:rPr lang="fr-FR" sz="1000" dirty="0"/>
              <a:t>: UNICEF </a:t>
            </a:r>
            <a:r>
              <a:rPr lang="fr-FR" sz="1000" dirty="0" err="1"/>
              <a:t>supported</a:t>
            </a:r>
            <a:r>
              <a:rPr lang="fr-FR" sz="1000" dirty="0"/>
              <a:t> the </a:t>
            </a:r>
            <a:r>
              <a:rPr lang="fr-FR" sz="1000" dirty="0" err="1"/>
              <a:t>organization</a:t>
            </a:r>
            <a:r>
              <a:rPr lang="fr-FR" sz="1000" dirty="0"/>
              <a:t> of a national workshop</a:t>
            </a:r>
            <a:r>
              <a:rPr lang="en-US" sz="1000" dirty="0"/>
              <a:t>. </a:t>
            </a:r>
          </a:p>
          <a:p>
            <a:endParaRPr lang="fr-FR" sz="1000" u="sng" dirty="0"/>
          </a:p>
          <a:p>
            <a:r>
              <a:rPr lang="fr-FR" sz="1000" u="sng" dirty="0"/>
              <a:t>DO</a:t>
            </a:r>
            <a:r>
              <a:rPr lang="fr-FR" sz="1000" dirty="0"/>
              <a:t> – A national workshop on the </a:t>
            </a:r>
            <a:r>
              <a:rPr lang="fr-FR" sz="1000" dirty="0" err="1"/>
              <a:t>prevention</a:t>
            </a:r>
            <a:r>
              <a:rPr lang="fr-FR" sz="1000" dirty="0"/>
              <a:t> of malnutrition </a:t>
            </a:r>
            <a:r>
              <a:rPr lang="fr-FR" sz="1000" dirty="0" err="1"/>
              <a:t>took</a:t>
            </a:r>
            <a:r>
              <a:rPr lang="fr-FR" sz="1000" dirty="0"/>
              <a:t> place in Nairobi in March 2014 , </a:t>
            </a:r>
            <a:r>
              <a:rPr lang="fr-FR" sz="1000" dirty="0" err="1"/>
              <a:t>bringing</a:t>
            </a:r>
            <a:r>
              <a:rPr lang="fr-FR" sz="1000" dirty="0"/>
              <a:t> </a:t>
            </a:r>
            <a:r>
              <a:rPr lang="fr-FR" sz="1000" dirty="0" err="1"/>
              <a:t>together</a:t>
            </a:r>
            <a:r>
              <a:rPr lang="fr-FR" sz="1000" dirty="0"/>
              <a:t> the </a:t>
            </a:r>
            <a:r>
              <a:rPr lang="fr-FR" sz="1000" dirty="0" err="1"/>
              <a:t>Government</a:t>
            </a:r>
            <a:r>
              <a:rPr lang="fr-FR" sz="1000" dirty="0"/>
              <a:t>, UN </a:t>
            </a:r>
            <a:r>
              <a:rPr lang="fr-FR" sz="1000" dirty="0" err="1"/>
              <a:t>agencies</a:t>
            </a:r>
            <a:r>
              <a:rPr lang="fr-FR" sz="1000" dirty="0"/>
              <a:t> and civil society </a:t>
            </a:r>
            <a:r>
              <a:rPr lang="fr-FR" sz="1000" dirty="0" err="1"/>
              <a:t>organizations</a:t>
            </a:r>
            <a:r>
              <a:rPr lang="fr-FR" sz="1000" dirty="0"/>
              <a:t>. At the end of the workshop, a consensus </a:t>
            </a:r>
            <a:r>
              <a:rPr lang="fr-FR" sz="1000" dirty="0" err="1"/>
              <a:t>was</a:t>
            </a:r>
            <a:r>
              <a:rPr lang="fr-FR" sz="1000" dirty="0"/>
              <a:t> </a:t>
            </a:r>
            <a:r>
              <a:rPr lang="fr-FR" sz="1000" dirty="0" err="1"/>
              <a:t>reached</a:t>
            </a:r>
            <a:r>
              <a:rPr lang="fr-FR" sz="1000" dirty="0"/>
              <a:t> </a:t>
            </a:r>
            <a:r>
              <a:rPr lang="fr-FR" sz="1000" dirty="0" err="1"/>
              <a:t>among</a:t>
            </a:r>
            <a:r>
              <a:rPr lang="fr-FR" sz="1000" dirty="0"/>
              <a:t> </a:t>
            </a:r>
            <a:r>
              <a:rPr lang="fr-FR" sz="1000" dirty="0" err="1"/>
              <a:t>partners</a:t>
            </a:r>
            <a:r>
              <a:rPr lang="fr-FR" sz="1000" dirty="0"/>
              <a:t> to </a:t>
            </a:r>
            <a:r>
              <a:rPr lang="fr-FR" sz="1000" dirty="0" err="1"/>
              <a:t>give</a:t>
            </a:r>
            <a:r>
              <a:rPr lang="fr-FR" sz="1000" dirty="0"/>
              <a:t> more focus to </a:t>
            </a:r>
            <a:r>
              <a:rPr lang="fr-FR" sz="1000" dirty="0" err="1"/>
              <a:t>underlying</a:t>
            </a:r>
            <a:r>
              <a:rPr lang="fr-FR" sz="1000" dirty="0"/>
              <a:t> causes of malnutrition</a:t>
            </a:r>
            <a:r>
              <a:rPr lang="fr-FR" sz="1000" i="1" dirty="0"/>
              <a:t>. </a:t>
            </a:r>
            <a:endParaRPr lang="en-US" sz="1000" dirty="0"/>
          </a:p>
          <a:p>
            <a:pPr>
              <a:spcBef>
                <a:spcPts val="1223"/>
              </a:spcBef>
            </a:pPr>
            <a:r>
              <a:rPr lang="en-US" sz="1000" b="1" dirty="0"/>
              <a:t>Use language of change: </a:t>
            </a:r>
          </a:p>
          <a:p>
            <a:r>
              <a:rPr lang="en-US" altLang="en-US" sz="1000" dirty="0"/>
              <a:t>To make sure you’re moving from the Action to the Impact, and using “change language”, start the sentence with the beneficiaries.</a:t>
            </a:r>
          </a:p>
          <a:p>
            <a:r>
              <a:rPr lang="en-US" altLang="en-US" sz="1000" dirty="0"/>
              <a:t>“100 community leaders now have appropriate skills to plan and implement such and such, and have started carrying out x-y-z”</a:t>
            </a:r>
          </a:p>
          <a:p>
            <a:r>
              <a:rPr lang="en-US" altLang="en-US" sz="1000" b="1" dirty="0"/>
              <a:t>Report on results not processes</a:t>
            </a:r>
          </a:p>
          <a:p>
            <a:r>
              <a:rPr lang="en-US" altLang="en-US" sz="1000" dirty="0"/>
              <a:t>Distributing supplies is </a:t>
            </a:r>
            <a:r>
              <a:rPr lang="en-US" altLang="en-US" sz="1000" b="1" dirty="0"/>
              <a:t>not</a:t>
            </a:r>
            <a:r>
              <a:rPr lang="en-US" altLang="en-US" sz="1000" dirty="0"/>
              <a:t> a result, instead explain how many people will benefit? For how long? Representing what proportion of our target / the total need?</a:t>
            </a:r>
            <a:endParaRPr lang="fr-FR" sz="1000" dirty="0">
              <a:cs typeface="Arial"/>
            </a:endParaRPr>
          </a:p>
          <a:p>
            <a:pPr>
              <a:spcBef>
                <a:spcPts val="611"/>
              </a:spcBef>
            </a:pPr>
            <a:r>
              <a:rPr lang="en-US" altLang="en-US" sz="1000" dirty="0"/>
              <a:t>Providing a training event is </a:t>
            </a:r>
            <a:r>
              <a:rPr lang="en-US" altLang="en-US" sz="1000" b="1" dirty="0"/>
              <a:t>not</a:t>
            </a:r>
            <a:r>
              <a:rPr lang="en-US" altLang="en-US" sz="1000" dirty="0"/>
              <a:t> a result, instead explain what the participants are going back to do in their communities that has relevance for children, what will they be able to achieve now that they couldn’t before, etc.</a:t>
            </a:r>
          </a:p>
          <a:p>
            <a:r>
              <a:rPr lang="en-US" sz="1000" b="1" dirty="0" err="1"/>
              <a:t>Contextualise</a:t>
            </a:r>
            <a:r>
              <a:rPr lang="en-US" sz="1000" b="1" dirty="0"/>
              <a:t> progress achieved</a:t>
            </a:r>
          </a:p>
          <a:p>
            <a:r>
              <a:rPr lang="en-US" sz="1000" dirty="0"/>
              <a:t>DO: Provide context by reporting on the results chain</a:t>
            </a:r>
          </a:p>
          <a:p>
            <a:r>
              <a:rPr lang="en-US" sz="1000" dirty="0"/>
              <a:t>DON’T: Give the image of an isolated small-scale UNICEF project </a:t>
            </a:r>
          </a:p>
          <a:p>
            <a:pPr>
              <a:spcBef>
                <a:spcPts val="1223"/>
              </a:spcBef>
            </a:pPr>
            <a:r>
              <a:rPr lang="en-US" sz="1000" b="1" dirty="0"/>
              <a:t>Be careful with results attribution</a:t>
            </a:r>
          </a:p>
          <a:p>
            <a:r>
              <a:rPr lang="en-US" sz="1000" dirty="0"/>
              <a:t>DO: Analyze and give credit to partners for achievement of results</a:t>
            </a:r>
          </a:p>
          <a:p>
            <a:r>
              <a:rPr lang="en-US" sz="1000" dirty="0"/>
              <a:t>DON’T: Claim attribution where not called for . Do highlight the contributions of donors</a:t>
            </a:r>
          </a:p>
          <a:p>
            <a:pPr>
              <a:spcBef>
                <a:spcPts val="1223"/>
              </a:spcBef>
            </a:pPr>
            <a:endParaRPr lang="en-US" sz="1000" dirty="0">
              <a:solidFill>
                <a:srgbClr val="FF0099"/>
              </a:solidFill>
            </a:endParaRPr>
          </a:p>
          <a:p>
            <a:pPr>
              <a:spcBef>
                <a:spcPts val="1223"/>
              </a:spcBef>
            </a:pPr>
            <a:endParaRPr lang="en-US" sz="1000" dirty="0">
              <a:solidFill>
                <a:srgbClr val="FF0099"/>
              </a:solidFill>
            </a:endParaRPr>
          </a:p>
        </p:txBody>
      </p:sp>
    </p:spTree>
    <p:extLst>
      <p:ext uri="{BB962C8B-B14F-4D97-AF65-F5344CB8AC3E}">
        <p14:creationId xmlns:p14="http://schemas.microsoft.com/office/powerpoint/2010/main" val="34986232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FACILITATOR NOTES</a:t>
            </a:r>
          </a:p>
          <a:p>
            <a:endParaRPr lang="en-GB" dirty="0" smtClean="0"/>
          </a:p>
          <a:p>
            <a:r>
              <a:rPr lang="en-GB" dirty="0" smtClean="0"/>
              <a:t>Highlight the importance of consciously</a:t>
            </a:r>
            <a:r>
              <a:rPr lang="en-GB" baseline="0" dirty="0" smtClean="0"/>
              <a:t> seeking to reach audiences with memorable messages which demonstrate:</a:t>
            </a:r>
          </a:p>
          <a:p>
            <a:r>
              <a:rPr lang="en-GB" baseline="0" dirty="0" smtClean="0"/>
              <a:t>  &gt;UNICEF is knowledgeable of the situation of the children it works to support</a:t>
            </a:r>
          </a:p>
          <a:p>
            <a:r>
              <a:rPr lang="en-GB" baseline="0" dirty="0" smtClean="0"/>
              <a:t>  &gt;UNICEF’s work is important as it actually impacts the lives of real children</a:t>
            </a:r>
          </a:p>
          <a:p>
            <a:r>
              <a:rPr lang="en-GB" baseline="0" dirty="0" smtClean="0"/>
              <a:t>  &gt;UNICEF has anticipated the needs of its audience and presents key information in a memorable way</a:t>
            </a:r>
          </a:p>
          <a:p>
            <a:r>
              <a:rPr lang="en-GB" baseline="0" dirty="0" smtClean="0"/>
              <a:t> </a:t>
            </a:r>
          </a:p>
          <a:p>
            <a:r>
              <a:rPr lang="en-GB" baseline="0" dirty="0" smtClean="0"/>
              <a:t>IT WOULD BE GREAT IF A FEW SLIDES COULD BE ADDED WITH COMPELLING GRAPHS, CHARTS, PHOTOS TO QUICKLY SHOW AS EXAMPLES</a:t>
            </a:r>
          </a:p>
          <a:p>
            <a:endParaRPr lang="en-GB" dirty="0"/>
          </a:p>
        </p:txBody>
      </p:sp>
      <p:sp>
        <p:nvSpPr>
          <p:cNvPr id="4" name="Slide Number Placeholder 3"/>
          <p:cNvSpPr>
            <a:spLocks noGrp="1"/>
          </p:cNvSpPr>
          <p:nvPr>
            <p:ph type="sldNum" sz="quarter" idx="10"/>
          </p:nvPr>
        </p:nvSpPr>
        <p:spPr/>
        <p:txBody>
          <a:bodyPr/>
          <a:lstStyle/>
          <a:p>
            <a:fld id="{9102F147-9CB4-4D03-B558-91091FD50341}" type="slidenum">
              <a:rPr lang="en-GB" smtClean="0"/>
              <a:t>24</a:t>
            </a:fld>
            <a:endParaRPr lang="en-GB"/>
          </a:p>
        </p:txBody>
      </p:sp>
    </p:spTree>
    <p:extLst>
      <p:ext uri="{BB962C8B-B14F-4D97-AF65-F5344CB8AC3E}">
        <p14:creationId xmlns:p14="http://schemas.microsoft.com/office/powerpoint/2010/main" val="1925457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FACILITATOR NOTES</a:t>
            </a:r>
          </a:p>
          <a:p>
            <a:endParaRPr lang="en-GB" dirty="0" smtClean="0"/>
          </a:p>
          <a:p>
            <a:r>
              <a:rPr lang="en-GB" baseline="0" dirty="0" smtClean="0"/>
              <a:t>Stimulate conversation among participants by asking them if all these elements are in place in their offices, and if not, to identify which are not adequately established.</a:t>
            </a:r>
          </a:p>
          <a:p>
            <a:endParaRPr lang="en-GB" baseline="0" dirty="0" smtClean="0"/>
          </a:p>
          <a:p>
            <a:r>
              <a:rPr lang="en-GB" baseline="0" dirty="0" smtClean="0"/>
              <a:t>Seek out those with good practises in place to suggest actions that those with weak practices could adopt.</a:t>
            </a:r>
          </a:p>
          <a:p>
            <a:r>
              <a:rPr lang="en-GB" baseline="0" dirty="0" smtClean="0"/>
              <a:t> </a:t>
            </a:r>
          </a:p>
          <a:p>
            <a:r>
              <a:rPr lang="en-GB" dirty="0" smtClean="0"/>
              <a:t>On Point 5: Highlight</a:t>
            </a:r>
            <a:r>
              <a:rPr lang="en-GB" baseline="0" dirty="0" smtClean="0"/>
              <a:t> what was covered in the e-Learning course—and ask them to go back to the course to review:</a:t>
            </a:r>
          </a:p>
          <a:p>
            <a:endParaRPr lang="en-GB" baseline="0" dirty="0" smtClean="0"/>
          </a:p>
          <a:p>
            <a:r>
              <a:rPr lang="en-US" sz="1200" kern="1200" dirty="0" smtClean="0">
                <a:solidFill>
                  <a:schemeClr val="tx1"/>
                </a:solidFill>
                <a:effectLst/>
                <a:latin typeface="+mn-lt"/>
                <a:ea typeface="+mn-ea"/>
                <a:cs typeface="+mn-cs"/>
              </a:rPr>
              <a:t>“Ensure awareness of what was described in the funding proposal and be sure the report includes attention to the points UNICEF has committed to act on, noting, if necessary, any evolution of the </a:t>
            </a:r>
            <a:r>
              <a:rPr lang="en-US" sz="1200" kern="1200" dirty="0" err="1" smtClean="0">
                <a:solidFill>
                  <a:schemeClr val="tx1"/>
                </a:solidFill>
                <a:effectLst/>
                <a:latin typeface="+mn-lt"/>
                <a:ea typeface="+mn-ea"/>
                <a:cs typeface="+mn-cs"/>
              </a:rPr>
              <a:t>programme</a:t>
            </a:r>
            <a:r>
              <a:rPr lang="en-US" sz="1200" kern="1200" dirty="0" smtClean="0">
                <a:solidFill>
                  <a:schemeClr val="tx1"/>
                </a:solidFill>
                <a:effectLst/>
                <a:latin typeface="+mn-lt"/>
                <a:ea typeface="+mn-ea"/>
                <a:cs typeface="+mn-cs"/>
              </a:rPr>
              <a:t> actions since the time the proposal was submitted.”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“UNICEF’s financial reports distinguish between expenditure and commitments, so it is important that the narrative text in a donor report is consistent with the financial report.  Offices should ensure that the narrative text distinguishes between funds actually expended and instances where funds have been committed (i.e. purchase orders placed or funds provided to partners) but not yet expended.”</a:t>
            </a:r>
          </a:p>
          <a:p>
            <a:endParaRPr lang="en-GB" dirty="0"/>
          </a:p>
        </p:txBody>
      </p:sp>
      <p:sp>
        <p:nvSpPr>
          <p:cNvPr id="4" name="Slide Number Placeholder 3"/>
          <p:cNvSpPr>
            <a:spLocks noGrp="1"/>
          </p:cNvSpPr>
          <p:nvPr>
            <p:ph type="sldNum" sz="quarter" idx="10"/>
          </p:nvPr>
        </p:nvSpPr>
        <p:spPr/>
        <p:txBody>
          <a:bodyPr/>
          <a:lstStyle/>
          <a:p>
            <a:fld id="{9102F147-9CB4-4D03-B558-91091FD50341}" type="slidenum">
              <a:rPr lang="en-GB" smtClean="0"/>
              <a:t>25</a:t>
            </a:fld>
            <a:endParaRPr lang="en-GB"/>
          </a:p>
        </p:txBody>
      </p:sp>
    </p:spTree>
    <p:extLst>
      <p:ext uri="{BB962C8B-B14F-4D97-AF65-F5344CB8AC3E}">
        <p14:creationId xmlns:p14="http://schemas.microsoft.com/office/powerpoint/2010/main" val="28511888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FACILITATOR NOTES</a:t>
            </a:r>
          </a:p>
          <a:p>
            <a:endParaRPr lang="en-GB" dirty="0" smtClean="0"/>
          </a:p>
          <a:p>
            <a:r>
              <a:rPr lang="en-GB" dirty="0" smtClean="0"/>
              <a:t>Emphasize</a:t>
            </a:r>
            <a:r>
              <a:rPr lang="en-GB" baseline="0" dirty="0" smtClean="0"/>
              <a:t> that quality reporting is actually quite easy. A well-run office which is effectively practicing RBM in programme planning and implementation can produce reports which demonstrate the results which are being achieved for children, and UNICEF’s contribution to the results.</a:t>
            </a:r>
            <a:endParaRPr lang="en-GB" dirty="0"/>
          </a:p>
        </p:txBody>
      </p:sp>
      <p:sp>
        <p:nvSpPr>
          <p:cNvPr id="4" name="Slide Number Placeholder 3"/>
          <p:cNvSpPr>
            <a:spLocks noGrp="1"/>
          </p:cNvSpPr>
          <p:nvPr>
            <p:ph type="sldNum" sz="quarter" idx="10"/>
          </p:nvPr>
        </p:nvSpPr>
        <p:spPr/>
        <p:txBody>
          <a:bodyPr/>
          <a:lstStyle/>
          <a:p>
            <a:fld id="{9102F147-9CB4-4D03-B558-91091FD50341}" type="slidenum">
              <a:rPr lang="en-GB" smtClean="0"/>
              <a:t>26</a:t>
            </a:fld>
            <a:endParaRPr lang="en-GB"/>
          </a:p>
        </p:txBody>
      </p:sp>
    </p:spTree>
    <p:extLst>
      <p:ext uri="{BB962C8B-B14F-4D97-AF65-F5344CB8AC3E}">
        <p14:creationId xmlns:p14="http://schemas.microsoft.com/office/powerpoint/2010/main" val="42428678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UNICEF reporting requirements, including the Country Office Annual Reports (COAR); UNICEF Results Assessment Module; Thematic Donor Report; Other Resource Donor Reports; reporting to Governments and Private Sector, </a:t>
            </a:r>
          </a:p>
          <a:p>
            <a:endParaRPr lang="en-GB" dirty="0"/>
          </a:p>
        </p:txBody>
      </p:sp>
      <p:sp>
        <p:nvSpPr>
          <p:cNvPr id="4" name="Slide Number Placeholder 3"/>
          <p:cNvSpPr>
            <a:spLocks noGrp="1"/>
          </p:cNvSpPr>
          <p:nvPr>
            <p:ph type="sldNum" sz="quarter" idx="10"/>
          </p:nvPr>
        </p:nvSpPr>
        <p:spPr/>
        <p:txBody>
          <a:bodyPr/>
          <a:lstStyle/>
          <a:p>
            <a:fld id="{9102F147-9CB4-4D03-B558-91091FD50341}" type="slidenum">
              <a:rPr lang="en-GB" smtClean="0"/>
              <a:t>27</a:t>
            </a:fld>
            <a:endParaRPr lang="en-GB"/>
          </a:p>
        </p:txBody>
      </p:sp>
    </p:spTree>
    <p:extLst>
      <p:ext uri="{BB962C8B-B14F-4D97-AF65-F5344CB8AC3E}">
        <p14:creationId xmlns:p14="http://schemas.microsoft.com/office/powerpoint/2010/main" val="786601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a:t>
            </a:r>
            <a:r>
              <a:rPr lang="en-US" baseline="0" dirty="0" smtClean="0"/>
              <a:t> NOTES</a:t>
            </a:r>
            <a:endParaRPr lang="en-US" dirty="0" smtClean="0"/>
          </a:p>
          <a:p>
            <a:endParaRPr lang="en-US" dirty="0" smtClean="0"/>
          </a:p>
          <a:p>
            <a:r>
              <a:rPr lang="en-US" dirty="0" smtClean="0"/>
              <a:t>We have a great</a:t>
            </a:r>
            <a:r>
              <a:rPr lang="en-US" baseline="0" dirty="0" smtClean="0"/>
              <a:t> story to tell (indeed thousands of stories to tell) of how UNICEF contributes to achieving results for children. Our stakeholders very much want us to report on the results we have achieved, the value we have added in achieving results.</a:t>
            </a:r>
          </a:p>
          <a:p>
            <a:endParaRPr lang="en-US" baseline="0" dirty="0" smtClean="0"/>
          </a:p>
          <a:p>
            <a:r>
              <a:rPr lang="en-US" baseline="0" dirty="0" smtClean="0"/>
              <a:t>Discuss with participants </a:t>
            </a:r>
            <a:r>
              <a:rPr lang="en-US" u="sng" baseline="0" dirty="0" smtClean="0"/>
              <a:t>WHY</a:t>
            </a:r>
            <a:r>
              <a:rPr lang="en-US" baseline="0" dirty="0" smtClean="0"/>
              <a:t> UNICEF must report on its actions. Prompt them to state key issues and record on flip chart.</a:t>
            </a:r>
          </a:p>
          <a:p>
            <a:endParaRPr lang="en-US" baseline="0" dirty="0" smtClean="0"/>
          </a:p>
          <a:p>
            <a:r>
              <a:rPr lang="en-US" baseline="0" dirty="0" smtClean="0"/>
              <a:t>Summarize, and add, if necessary:</a:t>
            </a:r>
          </a:p>
          <a:p>
            <a:r>
              <a:rPr lang="en-US" baseline="0" dirty="0" smtClean="0"/>
              <a:t>  &gt;Accountability to stakeholders (government, executive board, internal UNICEF, the public, etc.)</a:t>
            </a:r>
          </a:p>
          <a:p>
            <a:r>
              <a:rPr lang="en-US" baseline="0" dirty="0" smtClean="0"/>
              <a:t>  &gt;Learning for continued improvement</a:t>
            </a:r>
          </a:p>
          <a:p>
            <a:r>
              <a:rPr lang="en-US" baseline="0" dirty="0" smtClean="0"/>
              <a:t>  &gt;Potential to build UNICEF’s reputation for performance—continually expanding influence and funding</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28</a:t>
            </a:fld>
            <a:endParaRPr lang="en-GB"/>
          </a:p>
        </p:txBody>
      </p:sp>
    </p:spTree>
    <p:extLst>
      <p:ext uri="{BB962C8B-B14F-4D97-AF65-F5344CB8AC3E}">
        <p14:creationId xmlns:p14="http://schemas.microsoft.com/office/powerpoint/2010/main" val="539110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Link this discussion with day</a:t>
            </a:r>
            <a:r>
              <a:rPr lang="en-US" baseline="0" dirty="0" smtClean="0"/>
              <a:t> 1 session on the drivers of RBM, particularly on transparency and funding.</a:t>
            </a:r>
          </a:p>
          <a:p>
            <a:endParaRPr lang="en-US" baseline="0" dirty="0" smtClean="0"/>
          </a:p>
          <a:p>
            <a:r>
              <a:rPr lang="en-US" baseline="0" dirty="0" smtClean="0"/>
              <a:t>Examples to be inserted.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3</a:t>
            </a:fld>
            <a:endParaRPr lang="en-GB"/>
          </a:p>
        </p:txBody>
      </p:sp>
    </p:spTree>
    <p:extLst>
      <p:ext uri="{BB962C8B-B14F-4D97-AF65-F5344CB8AC3E}">
        <p14:creationId xmlns:p14="http://schemas.microsoft.com/office/powerpoint/2010/main" val="2859966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9415" indent="-349415">
              <a:buFont typeface="Wingdings" panose="05000000000000000000" pitchFamily="2" charset="2"/>
              <a:buChar char="§"/>
            </a:pPr>
            <a:r>
              <a:rPr lang="en-US" dirty="0"/>
              <a:t>To establish that (if) UNICEF is achieving what it has set out to do—including the commitments made in </a:t>
            </a:r>
            <a:r>
              <a:rPr lang="en-US" dirty="0" err="1"/>
              <a:t>programme</a:t>
            </a:r>
            <a:r>
              <a:rPr lang="en-US" dirty="0"/>
              <a:t> documents (CPD, CPAP, Work Plans, etc.), and contributing to positive change for children</a:t>
            </a:r>
          </a:p>
          <a:p>
            <a:pPr marL="349415" indent="-349415">
              <a:buFont typeface="Wingdings" panose="05000000000000000000" pitchFamily="2" charset="2"/>
              <a:buChar char="§"/>
            </a:pPr>
            <a:r>
              <a:rPr lang="en-US" dirty="0"/>
              <a:t>To account for its obligations </a:t>
            </a:r>
            <a:r>
              <a:rPr lang="en-US" dirty="0" err="1"/>
              <a:t>viz</a:t>
            </a:r>
            <a:r>
              <a:rPr lang="en-US" dirty="0"/>
              <a:t>-a-</a:t>
            </a:r>
            <a:r>
              <a:rPr lang="en-US" dirty="0" err="1"/>
              <a:t>viz</a:t>
            </a:r>
            <a:r>
              <a:rPr lang="en-US" dirty="0"/>
              <a:t> beneficiaries, the UNICEF Executive Board, governments and donors.</a:t>
            </a:r>
          </a:p>
          <a:p>
            <a:pPr marL="349415" indent="-349415">
              <a:buFont typeface="Wingdings" panose="05000000000000000000" pitchFamily="2" charset="2"/>
              <a:buChar char="§"/>
            </a:pPr>
            <a:r>
              <a:rPr lang="en-US" dirty="0"/>
              <a:t>To account for how we use resources to achieve results</a:t>
            </a:r>
          </a:p>
          <a:p>
            <a:pPr marL="349415" indent="-349415">
              <a:buFont typeface="Wingdings" panose="05000000000000000000" pitchFamily="2" charset="2"/>
              <a:buChar char="§"/>
            </a:pPr>
            <a:r>
              <a:rPr lang="en-US" dirty="0"/>
              <a:t>To learn and apply lessons within the </a:t>
            </a:r>
            <a:r>
              <a:rPr lang="en-US" dirty="0" err="1"/>
              <a:t>programme</a:t>
            </a:r>
            <a:r>
              <a:rPr lang="en-US" dirty="0"/>
              <a:t> and for other </a:t>
            </a:r>
            <a:r>
              <a:rPr lang="en-US" dirty="0" err="1"/>
              <a:t>programmes</a:t>
            </a:r>
            <a:r>
              <a:rPr lang="en-US" dirty="0"/>
              <a:t> </a:t>
            </a:r>
          </a:p>
          <a:p>
            <a:endParaRPr lang="en-GB" dirty="0" smtClean="0"/>
          </a:p>
          <a:p>
            <a:pPr>
              <a:spcAft>
                <a:spcPts val="600"/>
              </a:spcAft>
            </a:pPr>
            <a:r>
              <a:rPr lang="en-US" dirty="0" smtClean="0"/>
              <a:t>Reporting is integral to UNICEF’s mission</a:t>
            </a:r>
          </a:p>
          <a:p>
            <a:pPr>
              <a:spcAft>
                <a:spcPts val="600"/>
              </a:spcAft>
            </a:pPr>
            <a:endParaRPr lang="en-US" dirty="0" smtClean="0"/>
          </a:p>
          <a:p>
            <a:pPr>
              <a:spcAft>
                <a:spcPts val="600"/>
              </a:spcAft>
            </a:pPr>
            <a:r>
              <a:rPr lang="en-US" dirty="0" smtClean="0"/>
              <a:t>Preparation for reporting begins at the </a:t>
            </a:r>
            <a:r>
              <a:rPr lang="en-US" dirty="0" err="1" smtClean="0"/>
              <a:t>programme</a:t>
            </a:r>
            <a:r>
              <a:rPr lang="en-US" dirty="0" smtClean="0"/>
              <a:t> planning stage</a:t>
            </a:r>
          </a:p>
          <a:p>
            <a:endParaRPr lang="en-GB" dirty="0"/>
          </a:p>
        </p:txBody>
      </p:sp>
      <p:sp>
        <p:nvSpPr>
          <p:cNvPr id="4" name="Slide Number Placeholder 3"/>
          <p:cNvSpPr>
            <a:spLocks noGrp="1"/>
          </p:cNvSpPr>
          <p:nvPr>
            <p:ph type="sldNum" sz="quarter" idx="10"/>
          </p:nvPr>
        </p:nvSpPr>
        <p:spPr/>
        <p:txBody>
          <a:bodyPr/>
          <a:lstStyle/>
          <a:p>
            <a:fld id="{9102F147-9CB4-4D03-B558-91091FD50341}" type="slidenum">
              <a:rPr lang="en-GB" smtClean="0"/>
              <a:t>4</a:t>
            </a:fld>
            <a:endParaRPr lang="en-GB"/>
          </a:p>
        </p:txBody>
      </p:sp>
    </p:spTree>
    <p:extLst>
      <p:ext uri="{BB962C8B-B14F-4D97-AF65-F5344CB8AC3E}">
        <p14:creationId xmlns:p14="http://schemas.microsoft.com/office/powerpoint/2010/main" val="2015932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smtClean="0"/>
              <a:t>FACILITATOR NOTES</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UPDATE THE SCREEN TO A SHOT OF </a:t>
            </a:r>
            <a:r>
              <a:rPr lang="en-US" baseline="0" dirty="0" err="1" smtClean="0"/>
              <a:t>OpenUNICEF.Org</a:t>
            </a:r>
            <a:r>
              <a:rPr lang="en-US" baseline="0" dirty="0" smtClean="0"/>
              <a:t> WHICH IS RELEVANT TO THE PARTICIPANTS (A PARTICULAR REGION, COUNTRY, OR PROGRAMME)</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Ask for a show of hands of those who are aware of OpenUNICEF.org</a:t>
            </a:r>
          </a:p>
          <a:p>
            <a:pPr marL="0" indent="0">
              <a:buFont typeface="Arial" panose="020B0604020202020204" pitchFamily="34" charset="0"/>
              <a:buNone/>
            </a:pPr>
            <a:r>
              <a:rPr lang="en-US" baseline="0" dirty="0" smtClean="0"/>
              <a:t>     &gt;If any are aware, ask them to describe any experience they have had in showing the site to an external stakeholder</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Encourage all to explore the site</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Tell them that the site provides up-to-date information on what UNICEF does, where it works, the funds it receives and how these funds are spent</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Stakeholders can view from perspectives including:</a:t>
            </a:r>
          </a:p>
          <a:p>
            <a:r>
              <a:rPr lang="en-US" baseline="0" dirty="0" smtClean="0"/>
              <a:t>     &gt;Programme country—what UNICEF works on and who funds UNICEF</a:t>
            </a:r>
          </a:p>
          <a:p>
            <a:r>
              <a:rPr lang="en-US" baseline="0" dirty="0" smtClean="0"/>
              <a:t>     &gt;Donor—which countries and </a:t>
            </a:r>
            <a:r>
              <a:rPr lang="en-US" baseline="0" dirty="0" err="1" smtClean="0"/>
              <a:t>programmes</a:t>
            </a:r>
            <a:r>
              <a:rPr lang="en-US" baseline="0" dirty="0" smtClean="0"/>
              <a:t> the donors are funding, and how those funds are used</a:t>
            </a:r>
          </a:p>
          <a:p>
            <a:endParaRPr lang="en-US" baseline="0" dirty="0" smtClean="0"/>
          </a:p>
          <a:p>
            <a:pPr marL="171450" indent="-171450">
              <a:buFont typeface="Arial" panose="020B0604020202020204" pitchFamily="34" charset="0"/>
              <a:buChar char="•"/>
            </a:pPr>
            <a:r>
              <a:rPr lang="en-US" dirty="0" smtClean="0"/>
              <a:t>Inform</a:t>
            </a:r>
            <a:r>
              <a:rPr lang="en-US" baseline="0" dirty="0" smtClean="0"/>
              <a:t> participants that UNICEF releases all Country Office annual reports publically, and in 2016 will begin to post all UNICEF donor reports to OpenUNICEF.org</a:t>
            </a:r>
          </a:p>
          <a:p>
            <a:pPr marL="0" indent="0">
              <a:buFont typeface="Arial" panose="020B0604020202020204" pitchFamily="34" charset="0"/>
              <a:buNone/>
            </a:pPr>
            <a:r>
              <a:rPr lang="en-US" baseline="0" dirty="0" smtClean="0"/>
              <a:t>     &gt;IF THERE IS TIME: HAVE DISCUSSION ON THE POSITIVE AND POSSIBLE NEGATIVE IMPLICATIONS OF PUBLIC AVAILABILITY OF ALL DONOR REPORTS</a:t>
            </a:r>
          </a:p>
          <a:p>
            <a:pPr marL="0" indent="0">
              <a:buFont typeface="Arial" panose="020B0604020202020204" pitchFamily="34" charset="0"/>
              <a:buNone/>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Link this discussion on transparency and reporting to the </a:t>
            </a:r>
            <a:r>
              <a:rPr lang="en-US" dirty="0" smtClean="0"/>
              <a:t>day</a:t>
            </a:r>
            <a:r>
              <a:rPr lang="en-US" baseline="0" dirty="0" smtClean="0"/>
              <a:t> 1 session on the drivers of RBM—particularly on transparency and funding</a:t>
            </a:r>
          </a:p>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9102F147-9CB4-4D03-B558-91091FD50341}" type="slidenum">
              <a:rPr lang="en-GB" smtClean="0"/>
              <a:t>5</a:t>
            </a:fld>
            <a:endParaRPr lang="en-GB"/>
          </a:p>
        </p:txBody>
      </p:sp>
    </p:spTree>
    <p:extLst>
      <p:ext uri="{BB962C8B-B14F-4D97-AF65-F5344CB8AC3E}">
        <p14:creationId xmlns:p14="http://schemas.microsoft.com/office/powerpoint/2010/main" val="1095882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 NOTES</a:t>
            </a:r>
          </a:p>
          <a:p>
            <a:endParaRPr lang="en-US" dirty="0" smtClean="0"/>
          </a:p>
          <a:p>
            <a:r>
              <a:rPr lang="en-US" dirty="0" smtClean="0"/>
              <a:t>The</a:t>
            </a:r>
            <a:r>
              <a:rPr lang="en-US" baseline="0" dirty="0" smtClean="0"/>
              <a:t> UNICEF Story is usually about how we </a:t>
            </a:r>
            <a:r>
              <a:rPr lang="en-US" u="sng" baseline="0" dirty="0" smtClean="0"/>
              <a:t>contribute</a:t>
            </a:r>
            <a:r>
              <a:rPr lang="en-US" baseline="0" dirty="0" smtClean="0"/>
              <a:t> to the achievement of results for children. The complexity of actions needed to achieve results is reflected in the Theory of Change.</a:t>
            </a:r>
          </a:p>
          <a:p>
            <a:endParaRPr lang="en-US" baseline="0" dirty="0" smtClean="0"/>
          </a:p>
          <a:p>
            <a:r>
              <a:rPr lang="en-US" baseline="0" dirty="0" smtClean="0"/>
              <a:t>The challenge is to effectively tell the UNICEF Story of contribution without being overly:</a:t>
            </a:r>
          </a:p>
          <a:p>
            <a:r>
              <a:rPr lang="en-US" baseline="0" dirty="0" smtClean="0"/>
              <a:t>&gt;Complex in the analysis of the many factors that have led to change</a:t>
            </a:r>
          </a:p>
          <a:p>
            <a:r>
              <a:rPr lang="en-US" baseline="0" dirty="0" smtClean="0"/>
              <a:t>&gt;Simplistic and failing to recognize the contributions of other actors—especially governments, civil society, other development partners, and families of course</a:t>
            </a:r>
          </a:p>
          <a:p>
            <a:endParaRPr lang="en-US" dirty="0" smtClean="0"/>
          </a:p>
          <a:p>
            <a:r>
              <a:rPr lang="en-US" dirty="0" smtClean="0"/>
              <a:t>To meet these</a:t>
            </a:r>
            <a:r>
              <a:rPr lang="en-US" baseline="0" dirty="0" smtClean="0"/>
              <a:t> challenges, consider two simple tests:</a:t>
            </a:r>
          </a:p>
          <a:p>
            <a:r>
              <a:rPr lang="en-US" baseline="0" dirty="0" smtClean="0"/>
              <a:t>&gt;Will your grandmother understand the report?</a:t>
            </a:r>
          </a:p>
          <a:p>
            <a:r>
              <a:rPr lang="en-US" baseline="0" dirty="0" smtClean="0"/>
              <a:t>&gt;Will government and other institutions feel the report is balanced and fair to their own contribution (remember—your report will be available to them)</a:t>
            </a:r>
          </a:p>
          <a:p>
            <a:endParaRPr lang="en-US" baseline="0" dirty="0" smtClean="0"/>
          </a:p>
          <a:p>
            <a:r>
              <a:rPr lang="en-US" baseline="0" dirty="0" smtClean="0"/>
              <a:t>Be ready to acknowledge there are some instances (especially in humanitarian action) when direct attribution is possible. But challenge participants who hold to UNICEF attribution to consider that even in humanitarian action UNICEF almost always works with other development partners, governments and/or civil society organizations to achieve results.</a:t>
            </a:r>
          </a:p>
          <a:p>
            <a:endParaRPr lang="en-US" dirty="0" smtClean="0"/>
          </a:p>
        </p:txBody>
      </p:sp>
      <p:sp>
        <p:nvSpPr>
          <p:cNvPr id="4" name="Slide Number Placeholder 3"/>
          <p:cNvSpPr>
            <a:spLocks noGrp="1"/>
          </p:cNvSpPr>
          <p:nvPr>
            <p:ph type="sldNum" sz="quarter" idx="10"/>
          </p:nvPr>
        </p:nvSpPr>
        <p:spPr/>
        <p:txBody>
          <a:bodyPr/>
          <a:lstStyle/>
          <a:p>
            <a:fld id="{1291122F-D409-924D-A22D-3501A6504C1A}" type="slidenum">
              <a:rPr lang="en-US" smtClean="0"/>
              <a:t>6</a:t>
            </a:fld>
            <a:endParaRPr lang="en-US"/>
          </a:p>
        </p:txBody>
      </p:sp>
    </p:spTree>
    <p:extLst>
      <p:ext uri="{BB962C8B-B14F-4D97-AF65-F5344CB8AC3E}">
        <p14:creationId xmlns:p14="http://schemas.microsoft.com/office/powerpoint/2010/main" val="3676965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in the debriefing</a:t>
            </a:r>
            <a:r>
              <a:rPr lang="en-US" baseline="0" dirty="0" smtClean="0"/>
              <a:t> of the exercise (slide 6).</a:t>
            </a:r>
            <a:endParaRPr lang="en-US" dirty="0" smtClean="0"/>
          </a:p>
          <a:p>
            <a:r>
              <a:rPr lang="en-US" dirty="0" smtClean="0"/>
              <a:t>Facilitator to invite participants</a:t>
            </a:r>
            <a:r>
              <a:rPr lang="en-US" baseline="0" dirty="0" smtClean="0"/>
              <a:t> to reflect upon these 4 principles during this session.</a:t>
            </a:r>
            <a:endParaRPr lang="en-US" dirty="0"/>
          </a:p>
        </p:txBody>
      </p:sp>
      <p:sp>
        <p:nvSpPr>
          <p:cNvPr id="4" name="Slide Number Placeholder 3"/>
          <p:cNvSpPr>
            <a:spLocks noGrp="1"/>
          </p:cNvSpPr>
          <p:nvPr>
            <p:ph type="sldNum" sz="quarter" idx="10"/>
          </p:nvPr>
        </p:nvSpPr>
        <p:spPr/>
        <p:txBody>
          <a:bodyPr/>
          <a:lstStyle/>
          <a:p>
            <a:fld id="{9102F147-9CB4-4D03-B558-91091FD50341}" type="slidenum">
              <a:rPr lang="en-GB" smtClean="0"/>
              <a:t>7</a:t>
            </a:fld>
            <a:endParaRPr lang="en-GB"/>
          </a:p>
        </p:txBody>
      </p:sp>
    </p:spTree>
    <p:extLst>
      <p:ext uri="{BB962C8B-B14F-4D97-AF65-F5344CB8AC3E}">
        <p14:creationId xmlns:p14="http://schemas.microsoft.com/office/powerpoint/2010/main" val="3001322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FACILITATOR NOTES</a:t>
            </a:r>
          </a:p>
          <a:p>
            <a:endParaRPr lang="en-GB" dirty="0" smtClean="0">
              <a:solidFill>
                <a:srgbClr val="FF0000"/>
              </a:solidFill>
            </a:endParaRPr>
          </a:p>
          <a:p>
            <a:r>
              <a:rPr lang="en-GB" dirty="0" smtClean="0">
                <a:solidFill>
                  <a:srgbClr val="FF0000"/>
                </a:solidFill>
              </a:rPr>
              <a:t>Facilitator</a:t>
            </a:r>
            <a:r>
              <a:rPr lang="en-GB" baseline="0" dirty="0" smtClean="0">
                <a:solidFill>
                  <a:srgbClr val="FF0000"/>
                </a:solidFill>
              </a:rPr>
              <a:t> to recall to participants the key RBM elements they covered in previous sessions—using the Learning Journey poster—and how the elements relate to reporting.</a:t>
            </a:r>
          </a:p>
          <a:p>
            <a:r>
              <a:rPr lang="en-GB" dirty="0" smtClean="0">
                <a:solidFill>
                  <a:srgbClr val="FF0000"/>
                </a:solidFill>
              </a:rPr>
              <a:t>Ask participants</a:t>
            </a:r>
            <a:r>
              <a:rPr lang="en-GB" baseline="0" dirty="0" smtClean="0">
                <a:solidFill>
                  <a:srgbClr val="FF0000"/>
                </a:solidFill>
              </a:rPr>
              <a:t> to give their ideas on how reporting would be affected if:</a:t>
            </a:r>
          </a:p>
          <a:p>
            <a:endParaRPr lang="en-GB" baseline="0" dirty="0" smtClean="0">
              <a:solidFill>
                <a:srgbClr val="FF0000"/>
              </a:solidFill>
            </a:endParaRPr>
          </a:p>
          <a:p>
            <a:r>
              <a:rPr lang="en-GB" baseline="0" dirty="0" smtClean="0">
                <a:solidFill>
                  <a:srgbClr val="FF0000"/>
                </a:solidFill>
              </a:rPr>
              <a:t>Monitoring data was missing—highlight the importance for offices who work with Implementing Partners through CSO agreements to be sure the agreements include monitoring and reporting requirements which support UNICEF’s reporting requirements.</a:t>
            </a:r>
          </a:p>
          <a:p>
            <a:endParaRPr lang="en-GB"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FF0000"/>
                </a:solidFill>
              </a:rPr>
              <a:t>Note that it</a:t>
            </a:r>
            <a:r>
              <a:rPr lang="en-GB" baseline="0" dirty="0" smtClean="0">
                <a:solidFill>
                  <a:srgbClr val="FF0000"/>
                </a:solidFill>
              </a:rPr>
              <a:t> will often be the case that Evaluation data is not available when reports are due—evaluations are a great support to reporting but are not essential.</a:t>
            </a:r>
            <a:endParaRPr lang="en-GB" dirty="0" smtClean="0">
              <a:solidFill>
                <a:srgbClr val="FF0000"/>
              </a:solidFill>
            </a:endParaRPr>
          </a:p>
          <a:p>
            <a:endParaRPr lang="en-GB" baseline="0" dirty="0" smtClean="0">
              <a:solidFill>
                <a:srgbClr val="FF0000"/>
              </a:solidFill>
            </a:endParaRPr>
          </a:p>
          <a:p>
            <a:r>
              <a:rPr lang="en-GB" dirty="0" smtClean="0">
                <a:solidFill>
                  <a:srgbClr val="FF0000"/>
                </a:solidFill>
              </a:rPr>
              <a:t>Stimulate</a:t>
            </a:r>
            <a:r>
              <a:rPr lang="en-GB" baseline="0" dirty="0" smtClean="0">
                <a:solidFill>
                  <a:srgbClr val="FF0000"/>
                </a:solidFill>
              </a:rPr>
              <a:t> discussion on how offices do (and must) cope with weaknesses in information when they need to report.</a:t>
            </a:r>
          </a:p>
          <a:p>
            <a:endParaRPr lang="en-GB" baseline="0" dirty="0" smtClean="0">
              <a:solidFill>
                <a:srgbClr val="FF0000"/>
              </a:solidFill>
            </a:endParaRPr>
          </a:p>
          <a:p>
            <a:r>
              <a:rPr lang="en-GB" baseline="0" dirty="0" smtClean="0">
                <a:solidFill>
                  <a:srgbClr val="FF0000"/>
                </a:solidFill>
              </a:rPr>
              <a:t>Summarize by noting that the best approach is to have all the elements of RBM in place</a:t>
            </a:r>
          </a:p>
          <a:p>
            <a:r>
              <a:rPr lang="en-GB" dirty="0" smtClean="0">
                <a:solidFill>
                  <a:srgbClr val="FF0000"/>
                </a:solidFill>
              </a:rPr>
              <a:t>Ask participants</a:t>
            </a:r>
            <a:r>
              <a:rPr lang="en-GB" baseline="0" dirty="0" smtClean="0">
                <a:solidFill>
                  <a:srgbClr val="FF0000"/>
                </a:solidFill>
              </a:rPr>
              <a:t> to give their ideas on how reporting would be affected if:</a:t>
            </a:r>
          </a:p>
          <a:p>
            <a:endParaRPr lang="en-GB" baseline="0" dirty="0" smtClean="0">
              <a:solidFill>
                <a:srgbClr val="FF0000"/>
              </a:solidFill>
            </a:endParaRPr>
          </a:p>
          <a:p>
            <a:r>
              <a:rPr lang="en-GB" baseline="0" dirty="0" smtClean="0">
                <a:solidFill>
                  <a:srgbClr val="FF0000"/>
                </a:solidFill>
              </a:rPr>
              <a:t>Results and indicators are poorly defined (which is often the case—as we all know)</a:t>
            </a:r>
          </a:p>
          <a:p>
            <a:endParaRPr lang="en-GB" baseline="0" dirty="0" smtClean="0">
              <a:solidFill>
                <a:srgbClr val="FF0000"/>
              </a:solidFill>
            </a:endParaRPr>
          </a:p>
          <a:p>
            <a:endParaRPr lang="en-GB" dirty="0" smtClean="0">
              <a:solidFill>
                <a:srgbClr val="FF0000"/>
              </a:solidFill>
            </a:endParaRPr>
          </a:p>
          <a:p>
            <a:endParaRPr lang="en-GB" dirty="0" smtClean="0">
              <a:solidFill>
                <a:srgbClr val="FF0000"/>
              </a:solidFill>
            </a:endParaRPr>
          </a:p>
        </p:txBody>
      </p:sp>
      <p:sp>
        <p:nvSpPr>
          <p:cNvPr id="4" name="Slide Number Placeholder 3"/>
          <p:cNvSpPr>
            <a:spLocks noGrp="1"/>
          </p:cNvSpPr>
          <p:nvPr>
            <p:ph type="sldNum" sz="quarter" idx="10"/>
          </p:nvPr>
        </p:nvSpPr>
        <p:spPr/>
        <p:txBody>
          <a:bodyPr/>
          <a:lstStyle/>
          <a:p>
            <a:fld id="{9102F147-9CB4-4D03-B558-91091FD50341}" type="slidenum">
              <a:rPr lang="en-GB" smtClean="0"/>
              <a:t>8</a:t>
            </a:fld>
            <a:endParaRPr lang="en-GB"/>
          </a:p>
        </p:txBody>
      </p:sp>
    </p:spTree>
    <p:extLst>
      <p:ext uri="{BB962C8B-B14F-4D97-AF65-F5344CB8AC3E}">
        <p14:creationId xmlns:p14="http://schemas.microsoft.com/office/powerpoint/2010/main" val="3155102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 NOTES</a:t>
            </a:r>
          </a:p>
          <a:p>
            <a:endParaRPr lang="en-US" dirty="0" smtClean="0"/>
          </a:p>
          <a:p>
            <a:r>
              <a:rPr lang="en-US" dirty="0" smtClean="0"/>
              <a:t>Note that the three</a:t>
            </a:r>
            <a:r>
              <a:rPr lang="en-US" baseline="0" dirty="0" smtClean="0"/>
              <a:t> elements of reporting correspond well with the three elements of RBM: Planning Results, Achieving Results, Demonstrating Results</a:t>
            </a:r>
          </a:p>
          <a:p>
            <a:endParaRPr lang="en-US" baseline="0" dirty="0" smtClean="0"/>
          </a:p>
          <a:p>
            <a:r>
              <a:rPr lang="en-US" baseline="0" dirty="0" smtClean="0"/>
              <a:t>Note that there will be variations in expected emphasis and detail in different reports to internal and external stakeholders, but the three key elements are always the same: audiences want to know 1) what results have been achieve for children, 2) how these results have been achieved, and 3) what is UNICEF’s contribution.</a:t>
            </a:r>
          </a:p>
          <a:p>
            <a:endParaRPr lang="en-US" dirty="0" smtClean="0"/>
          </a:p>
        </p:txBody>
      </p:sp>
      <p:sp>
        <p:nvSpPr>
          <p:cNvPr id="4" name="Slide Number Placeholder 3"/>
          <p:cNvSpPr>
            <a:spLocks noGrp="1"/>
          </p:cNvSpPr>
          <p:nvPr>
            <p:ph type="sldNum" sz="quarter" idx="10"/>
          </p:nvPr>
        </p:nvSpPr>
        <p:spPr/>
        <p:txBody>
          <a:bodyPr/>
          <a:lstStyle/>
          <a:p>
            <a:fld id="{9102F147-9CB4-4D03-B558-91091FD50341}" type="slidenum">
              <a:rPr lang="en-GB" smtClean="0"/>
              <a:t>9</a:t>
            </a:fld>
            <a:endParaRPr lang="en-GB"/>
          </a:p>
        </p:txBody>
      </p:sp>
    </p:spTree>
    <p:extLst>
      <p:ext uri="{BB962C8B-B14F-4D97-AF65-F5344CB8AC3E}">
        <p14:creationId xmlns:p14="http://schemas.microsoft.com/office/powerpoint/2010/main" val="2988462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B75DA0A7-E96A-B34A-9F40-5299E03330B9}" type="datetime1">
              <a:rPr lang="en-US" smtClean="0"/>
              <a:pPr/>
              <a:t>4/22/2016</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8"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18" name="Title 1"/>
          <p:cNvSpPr>
            <a:spLocks noGrp="1"/>
          </p:cNvSpPr>
          <p:nvPr>
            <p:ph type="ctrTitle"/>
          </p:nvPr>
        </p:nvSpPr>
        <p:spPr>
          <a:xfrm>
            <a:off x="579968" y="407987"/>
            <a:ext cx="7772400" cy="506413"/>
          </a:xfrm>
          <a:prstGeom prst="rect">
            <a:avLst/>
          </a:prstGeom>
        </p:spPr>
        <p:txBody>
          <a:bodyPr/>
          <a:lstStyle>
            <a:lvl1pPr algn="l">
              <a:defRPr sz="2800" b="1">
                <a:solidFill>
                  <a:schemeClr val="bg1"/>
                </a:solidFill>
                <a:latin typeface="+mj-lt"/>
                <a:cs typeface="Arial"/>
              </a:defRPr>
            </a:lvl1pPr>
          </a:lstStyle>
          <a:p>
            <a:r>
              <a:rPr lang="en-US" smtClean="0"/>
              <a:t>Click to edit Master title style</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endParaRPr lang="en-US" dirty="0" smtClean="0"/>
          </a:p>
          <a:p>
            <a:fld id="{20E72F2D-B2AC-6244-8A61-4DB2981BEBB5}" type="slidenum">
              <a:rPr lang="en-US" smtClean="0"/>
              <a:pPr/>
              <a:t>‹#›</a:t>
            </a:fld>
            <a:endParaRPr lang="en-US" dirty="0" smtClean="0"/>
          </a:p>
          <a:p>
            <a:endParaRPr lang="en-US" dirty="0"/>
          </a:p>
        </p:txBody>
      </p:sp>
      <p:sp>
        <p:nvSpPr>
          <p:cNvPr id="11" name="Text Placeholder 10"/>
          <p:cNvSpPr>
            <a:spLocks noGrp="1"/>
          </p:cNvSpPr>
          <p:nvPr>
            <p:ph type="body" sz="quarter" idx="14"/>
          </p:nvPr>
        </p:nvSpPr>
        <p:spPr>
          <a:xfrm>
            <a:off x="579439" y="1663700"/>
            <a:ext cx="7954961" cy="34925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smtClean="0"/>
              <a:t>Click to edit Master text styles</a:t>
            </a:r>
          </a:p>
          <a:p>
            <a:pPr lvl="1"/>
            <a:r>
              <a:rPr lang="en-US" smtClean="0"/>
              <a:t>Second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471A5EF8-AB3A-6B40-8B75-EB6048B1C4E8}" type="datetime1">
              <a:rPr lang="en-US" smtClean="0"/>
              <a:pPr/>
              <a:t>4/22/2016</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95F34D4F-07CD-3A4F-B2CA-5D849429CBFE}" type="datetime1">
              <a:rPr lang="en-US" smtClean="0"/>
              <a:pPr/>
              <a:t>4/22/2016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F3D1BC52-E6EA-4C44-8DE3-38F875E9ADBA}" type="datetime1">
              <a:rPr lang="en-US" smtClean="0"/>
              <a:pPr/>
              <a:t>4/22/2016</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CC45C37-0D48-0A43-9875-508979E04238}" type="datetime1">
              <a:rPr lang="en-US" smtClean="0"/>
              <a:pPr/>
              <a:t>4/22/2016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23988B9-4323-D142-B419-9C8D0CE9AC4B}" type="datetime1">
              <a:rPr lang="en-US" smtClean="0"/>
              <a:pPr/>
              <a:t>4/22/2016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2F20E0B-8A1F-AC48-97AD-89D3EA32C27D}" type="datetime1">
              <a:rPr lang="en-US" smtClean="0"/>
              <a:pPr/>
              <a:t>4/22/2016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8D10894-10A2-8048-9CDF-C816DD1EE67E}" type="datetime1">
              <a:rPr lang="en-US" smtClean="0"/>
              <a:pPr/>
              <a:t>4/22/2016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D52C1E78-001D-7648-939F-C76F8282EE38}" type="datetime1">
              <a:rPr lang="en-US" smtClean="0"/>
              <a:pPr/>
              <a:t>4/22/2016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dirty="0"/>
          </a:p>
        </p:txBody>
      </p:sp>
      <p:sp>
        <p:nvSpPr>
          <p:cNvPr id="6"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7" name="Title 1"/>
          <p:cNvSpPr>
            <a:spLocks noGrp="1"/>
          </p:cNvSpPr>
          <p:nvPr>
            <p:ph type="ctrTitle"/>
          </p:nvPr>
        </p:nvSpPr>
        <p:spPr>
          <a:xfrm>
            <a:off x="579968" y="407987"/>
            <a:ext cx="7772400" cy="506413"/>
          </a:xfrm>
          <a:prstGeom prst="rect">
            <a:avLst/>
          </a:prstGeom>
        </p:spPr>
        <p:txBody>
          <a:bodyPr/>
          <a:lstStyle>
            <a:lvl1pPr algn="l">
              <a:defRPr sz="2800" b="1">
                <a:solidFill>
                  <a:schemeClr val="bg1"/>
                </a:solidFill>
                <a:latin typeface="+mn-lt"/>
                <a:cs typeface="Arial"/>
              </a:defRPr>
            </a:lvl1pPr>
          </a:lstStyle>
          <a:p>
            <a:r>
              <a:rPr lang="en-US" smtClean="0"/>
              <a:t>Click to edit Master title style</a:t>
            </a:r>
            <a:endParaRPr lang="en-US" dirty="0"/>
          </a:p>
        </p:txBody>
      </p:sp>
      <p:sp>
        <p:nvSpPr>
          <p:cNvPr id="8" name="Text Placeholder 10"/>
          <p:cNvSpPr>
            <a:spLocks noGrp="1"/>
          </p:cNvSpPr>
          <p:nvPr>
            <p:ph type="body" sz="quarter" idx="14"/>
          </p:nvPr>
        </p:nvSpPr>
        <p:spPr>
          <a:xfrm>
            <a:off x="579439" y="2362200"/>
            <a:ext cx="7954961" cy="27940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smtClean="0"/>
              <a:t>Click to edit Master text styles</a:t>
            </a:r>
          </a:p>
          <a:p>
            <a:pPr lvl="1"/>
            <a:r>
              <a:rPr lang="en-US" smtClean="0"/>
              <a:t>Second level</a:t>
            </a:r>
          </a:p>
        </p:txBody>
      </p:sp>
      <p:sp>
        <p:nvSpPr>
          <p:cNvPr id="12" name="Text Placeholder 11"/>
          <p:cNvSpPr>
            <a:spLocks noGrp="1"/>
          </p:cNvSpPr>
          <p:nvPr>
            <p:ph type="body" sz="quarter" idx="15" hasCustomPrompt="1"/>
          </p:nvPr>
        </p:nvSpPr>
        <p:spPr>
          <a:xfrm>
            <a:off x="579438" y="1665288"/>
            <a:ext cx="7954962" cy="696912"/>
          </a:xfrm>
          <a:prstGeom prst="rect">
            <a:avLst/>
          </a:prstGeom>
        </p:spPr>
        <p:txBody>
          <a:bodyPr vert="horz"/>
          <a:lstStyle>
            <a:lvl1pPr marL="0">
              <a:spcBef>
                <a:spcPts val="0"/>
              </a:spcBef>
              <a:buFontTx/>
              <a:buNone/>
              <a:defRPr sz="2800" b="1">
                <a:latin typeface="+mn-lt"/>
                <a:cs typeface="Arial"/>
              </a:defRPr>
            </a:lvl1pPr>
            <a:lvl2pPr marL="0">
              <a:spcBef>
                <a:spcPts val="0"/>
              </a:spcBef>
              <a:buFontTx/>
              <a:buNone/>
              <a:defRPr sz="2800" b="1">
                <a:latin typeface="Arial"/>
                <a:cs typeface="Arial"/>
              </a:defRPr>
            </a:lvl2pPr>
            <a:lvl3pPr marL="0">
              <a:spcBef>
                <a:spcPts val="0"/>
              </a:spcBef>
              <a:buFontTx/>
              <a:buNone/>
              <a:defRPr sz="2800" b="1">
                <a:latin typeface="Arial"/>
                <a:cs typeface="Arial"/>
              </a:defRPr>
            </a:lvl3pPr>
            <a:lvl4pPr marL="0">
              <a:spcBef>
                <a:spcPts val="0"/>
              </a:spcBef>
              <a:buFontTx/>
              <a:buNone/>
              <a:defRPr sz="2800" b="1">
                <a:latin typeface="Arial"/>
                <a:cs typeface="Arial"/>
              </a:defRPr>
            </a:lvl4pPr>
            <a:lvl5pPr marL="0">
              <a:spcBef>
                <a:spcPts val="0"/>
              </a:spcBef>
              <a:buFontTx/>
              <a:buNone/>
              <a:defRPr sz="2800" b="1">
                <a:latin typeface="Arial"/>
                <a:cs typeface="Arial"/>
              </a:defRPr>
            </a:lvl5pPr>
          </a:lstStyle>
          <a:p>
            <a:pPr lvl="0"/>
            <a:r>
              <a:rPr lang="en-US" dirty="0" smtClean="0"/>
              <a:t>Click to add subtitle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B336954A-E2AF-F34A-B75A-7C6653562536}" type="datetime1">
              <a:rPr lang="en-US" smtClean="0"/>
              <a:pPr/>
              <a:t>4/22/2016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dirty="0"/>
          </a:p>
        </p:txBody>
      </p:sp>
      <p:sp>
        <p:nvSpPr>
          <p:cNvPr id="6"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7" name="Title 1"/>
          <p:cNvSpPr>
            <a:spLocks noGrp="1"/>
          </p:cNvSpPr>
          <p:nvPr>
            <p:ph type="ctrTitle"/>
          </p:nvPr>
        </p:nvSpPr>
        <p:spPr>
          <a:xfrm>
            <a:off x="579968" y="407987"/>
            <a:ext cx="7772400" cy="506413"/>
          </a:xfrm>
          <a:prstGeom prst="rect">
            <a:avLst/>
          </a:prstGeom>
        </p:spPr>
        <p:txBody>
          <a:bodyPr/>
          <a:lstStyle>
            <a:lvl1pPr algn="l">
              <a:defRPr sz="2800" b="0">
                <a:solidFill>
                  <a:schemeClr val="bg1"/>
                </a:solidFill>
                <a:latin typeface="Arial"/>
                <a:cs typeface="Arial"/>
              </a:defRPr>
            </a:lvl1pPr>
          </a:lstStyle>
          <a:p>
            <a:r>
              <a:rPr lang="en-US" smtClean="0"/>
              <a:t>Click to edit Master title style</a:t>
            </a:r>
            <a:endParaRPr lang="en-US" dirty="0"/>
          </a:p>
        </p:txBody>
      </p:sp>
      <p:sp>
        <p:nvSpPr>
          <p:cNvPr id="9" name="Chart Placeholder 8"/>
          <p:cNvSpPr>
            <a:spLocks noGrp="1"/>
          </p:cNvSpPr>
          <p:nvPr>
            <p:ph type="chart" sz="quarter" idx="13"/>
          </p:nvPr>
        </p:nvSpPr>
        <p:spPr>
          <a:xfrm>
            <a:off x="579438" y="2413000"/>
            <a:ext cx="7772400" cy="3162300"/>
          </a:xfrm>
          <a:prstGeom prst="rect">
            <a:avLst/>
          </a:prstGeom>
        </p:spPr>
        <p:txBody>
          <a:bodyPr vert="horz"/>
          <a:lstStyle>
            <a:lvl1pPr>
              <a:defRPr>
                <a:latin typeface="Arial"/>
                <a:cs typeface="Arial"/>
              </a:defRPr>
            </a:lvl1pPr>
          </a:lstStyle>
          <a:p>
            <a:r>
              <a:rPr lang="en-US" smtClean="0"/>
              <a:t>Click icon to add chart</a:t>
            </a:r>
            <a:endParaRPr lang="en-US" dirty="0"/>
          </a:p>
        </p:txBody>
      </p:sp>
      <p:sp>
        <p:nvSpPr>
          <p:cNvPr id="10" name="Text Placeholder 9"/>
          <p:cNvSpPr>
            <a:spLocks noGrp="1"/>
          </p:cNvSpPr>
          <p:nvPr>
            <p:ph type="body" sz="quarter" idx="14"/>
          </p:nvPr>
        </p:nvSpPr>
        <p:spPr>
          <a:xfrm>
            <a:off x="579438" y="1562100"/>
            <a:ext cx="7772400" cy="800100"/>
          </a:xfrm>
          <a:prstGeom prst="rect">
            <a:avLst/>
          </a:prstGeom>
        </p:spPr>
        <p:txBody>
          <a:bodyPr vert="horz"/>
          <a:lstStyle>
            <a:lvl1pPr marL="0">
              <a:spcBef>
                <a:spcPts val="0"/>
              </a:spcBef>
              <a:buFontTx/>
              <a:buNone/>
              <a:defRPr sz="2800">
                <a:latin typeface="Arial"/>
                <a:cs typeface="Arial"/>
              </a:defRPr>
            </a:lvl1pPr>
            <a:lvl2pPr marL="0">
              <a:spcBef>
                <a:spcPts val="0"/>
              </a:spcBef>
              <a:buFontTx/>
              <a:buNone/>
              <a:defRPr sz="2800">
                <a:latin typeface="Arial"/>
                <a:cs typeface="Arial"/>
              </a:defRPr>
            </a:lvl2pPr>
            <a:lvl3pPr marL="0">
              <a:spcBef>
                <a:spcPts val="0"/>
              </a:spcBef>
              <a:buFontTx/>
              <a:buNone/>
              <a:defRPr sz="2800">
                <a:latin typeface="Arial"/>
                <a:cs typeface="Arial"/>
              </a:defRPr>
            </a:lvl3pPr>
            <a:lvl4pPr marL="0">
              <a:spcBef>
                <a:spcPts val="0"/>
              </a:spcBef>
              <a:buFontTx/>
              <a:buNone/>
              <a:defRPr sz="2800">
                <a:latin typeface="Arial"/>
                <a:cs typeface="Arial"/>
              </a:defRPr>
            </a:lvl4pPr>
            <a:lvl5pPr marL="0">
              <a:spcBef>
                <a:spcPts val="0"/>
              </a:spcBef>
              <a:buFontTx/>
              <a:buNone/>
              <a:defRPr sz="2800">
                <a:latin typeface="Arial"/>
                <a:cs typeface="Arial"/>
              </a:defRPr>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473144ED-927B-5B45-A4E7-8652B75E597C}" type="datetime1">
              <a:rPr lang="en-US" smtClean="0"/>
              <a:pPr/>
              <a:t>4/22/2016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dirty="0"/>
          </a:p>
        </p:txBody>
      </p:sp>
      <p:sp>
        <p:nvSpPr>
          <p:cNvPr id="6" name="Rectangle 5"/>
          <p:cNvSpPr/>
          <p:nvPr/>
        </p:nvSpPr>
        <p:spPr>
          <a:xfrm>
            <a:off x="0" y="0"/>
            <a:ext cx="9144000" cy="6858000"/>
          </a:xfrm>
          <a:prstGeom prst="rect">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UNICEF logo_White.png"/>
          <p:cNvPicPr>
            <a:picLocks noChangeAspect="1"/>
          </p:cNvPicPr>
          <p:nvPr/>
        </p:nvPicPr>
        <p:blipFill>
          <a:blip r:embed="rId2"/>
          <a:stretch>
            <a:fillRect/>
          </a:stretch>
        </p:blipFill>
        <p:spPr>
          <a:xfrm>
            <a:off x="6541467" y="5917067"/>
            <a:ext cx="2012966" cy="483429"/>
          </a:xfrm>
          <a:prstGeom prst="rect">
            <a:avLst/>
          </a:prstGeom>
        </p:spPr>
      </p:pic>
      <p:sp>
        <p:nvSpPr>
          <p:cNvPr id="10" name="Text Placeholder 9"/>
          <p:cNvSpPr>
            <a:spLocks noGrp="1"/>
          </p:cNvSpPr>
          <p:nvPr>
            <p:ph type="body" sz="quarter" idx="13" hasCustomPrompt="1"/>
          </p:nvPr>
        </p:nvSpPr>
        <p:spPr>
          <a:xfrm>
            <a:off x="584200" y="393699"/>
            <a:ext cx="4572000" cy="2606675"/>
          </a:xfrm>
          <a:prstGeom prst="rect">
            <a:avLst/>
          </a:prstGeom>
        </p:spPr>
        <p:txBody>
          <a:bodyPr vert="horz"/>
          <a:lstStyle>
            <a:lvl1pPr marL="0">
              <a:lnSpc>
                <a:spcPts val="2020"/>
              </a:lnSpc>
              <a:spcBef>
                <a:spcPts val="0"/>
              </a:spcBef>
              <a:spcAft>
                <a:spcPts val="300"/>
              </a:spcAft>
              <a:buFontTx/>
              <a:buNone/>
              <a:defRPr sz="1400" baseline="0">
                <a:solidFill>
                  <a:schemeClr val="bg1"/>
                </a:solidFill>
                <a:latin typeface="Arial"/>
                <a:cs typeface="Arial"/>
              </a:defRPr>
            </a:lvl1pPr>
            <a:lvl2pPr marL="0">
              <a:spcBef>
                <a:spcPts val="0"/>
              </a:spcBef>
              <a:buFontTx/>
              <a:buNone/>
              <a:defRPr sz="1400">
                <a:solidFill>
                  <a:schemeClr val="bg1"/>
                </a:solidFill>
                <a:latin typeface="Arial"/>
                <a:cs typeface="Arial"/>
              </a:defRPr>
            </a:lvl2pPr>
            <a:lvl3pPr marL="0">
              <a:spcBef>
                <a:spcPts val="0"/>
              </a:spcBef>
              <a:buFontTx/>
              <a:buNone/>
              <a:defRPr sz="1400">
                <a:solidFill>
                  <a:schemeClr val="bg1"/>
                </a:solidFill>
                <a:latin typeface="Arial"/>
                <a:cs typeface="Arial"/>
              </a:defRPr>
            </a:lvl3pPr>
            <a:lvl4pPr marL="0">
              <a:spcBef>
                <a:spcPts val="0"/>
              </a:spcBef>
              <a:buFontTx/>
              <a:buNone/>
              <a:defRPr sz="1400">
                <a:solidFill>
                  <a:schemeClr val="bg1"/>
                </a:solidFill>
                <a:latin typeface="Arial"/>
                <a:cs typeface="Arial"/>
              </a:defRPr>
            </a:lvl4pPr>
            <a:lvl5pPr marL="0">
              <a:spcBef>
                <a:spcPts val="0"/>
              </a:spcBef>
              <a:buFontTx/>
              <a:buNone/>
              <a:defRPr sz="1400">
                <a:solidFill>
                  <a:schemeClr val="bg1"/>
                </a:solidFill>
                <a:latin typeface="Arial"/>
                <a:cs typeface="Arial"/>
              </a:defRPr>
            </a:lvl5pPr>
          </a:lstStyle>
          <a:p>
            <a:pPr lvl="0"/>
            <a:r>
              <a:rPr lang="en-US" dirty="0" smtClean="0"/>
              <a:t>For more information please contact</a:t>
            </a:r>
          </a:p>
          <a:p>
            <a:pPr lvl="0"/>
            <a:endParaRPr lang="en-US" dirty="0" smtClean="0"/>
          </a:p>
          <a:p>
            <a:pPr lvl="0"/>
            <a:r>
              <a:rPr lang="en-US" dirty="0" smtClean="0"/>
              <a:t>Click to edit name</a:t>
            </a:r>
          </a:p>
          <a:p>
            <a:pPr lvl="0"/>
            <a:r>
              <a:rPr lang="en-US" dirty="0" smtClean="0"/>
              <a:t>Title</a:t>
            </a:r>
          </a:p>
          <a:p>
            <a:pPr lvl="0"/>
            <a:r>
              <a:rPr lang="en-US" dirty="0" smtClean="0"/>
              <a:t>Telephone and email address</a:t>
            </a:r>
          </a:p>
        </p:txBody>
      </p:sp>
      <p:sp>
        <p:nvSpPr>
          <p:cNvPr id="11" name="Text Placeholder 14"/>
          <p:cNvSpPr>
            <a:spLocks noGrp="1"/>
          </p:cNvSpPr>
          <p:nvPr>
            <p:ph type="body" sz="quarter" idx="15" hasCustomPrompt="1"/>
          </p:nvPr>
        </p:nvSpPr>
        <p:spPr>
          <a:xfrm>
            <a:off x="584200" y="3479800"/>
            <a:ext cx="4572000" cy="3169719"/>
          </a:xfrm>
          <a:prstGeom prst="rect">
            <a:avLst/>
          </a:prstGeom>
        </p:spPr>
        <p:txBody>
          <a:bodyPr vert="horz"/>
          <a:lstStyle>
            <a:lvl1pPr marL="0" marR="0" indent="0" algn="l" defTabSz="457200" rtl="0" eaLnBrk="1" fontAlgn="auto" latinLnBrk="0" hangingPunct="1">
              <a:lnSpc>
                <a:spcPts val="1920"/>
              </a:lnSpc>
              <a:spcBef>
                <a:spcPts val="0"/>
              </a:spcBef>
              <a:spcAft>
                <a:spcPts val="300"/>
              </a:spcAft>
              <a:buClrTx/>
              <a:buSzTx/>
              <a:buFontTx/>
              <a:buNone/>
              <a:tabLst/>
              <a:defRPr sz="1400" baseline="0">
                <a:solidFill>
                  <a:srgbClr val="FFFFFF"/>
                </a:solidFill>
                <a:latin typeface="Arial"/>
                <a:cs typeface="Arial"/>
              </a:defRPr>
            </a:lvl1pPr>
            <a:lvl2pPr marL="0">
              <a:spcBef>
                <a:spcPts val="0"/>
              </a:spcBef>
              <a:buFontTx/>
              <a:buNone/>
              <a:defRPr sz="1400">
                <a:solidFill>
                  <a:srgbClr val="FFFFFF"/>
                </a:solidFill>
                <a:latin typeface="Arial"/>
                <a:cs typeface="Arial"/>
              </a:defRPr>
            </a:lvl2pPr>
            <a:lvl3pPr marL="0">
              <a:spcBef>
                <a:spcPts val="0"/>
              </a:spcBef>
              <a:buFontTx/>
              <a:buNone/>
              <a:defRPr sz="1400">
                <a:solidFill>
                  <a:srgbClr val="FFFFFF"/>
                </a:solidFill>
                <a:latin typeface="Arial"/>
                <a:cs typeface="Arial"/>
              </a:defRPr>
            </a:lvl3pPr>
            <a:lvl4pPr marL="0">
              <a:spcBef>
                <a:spcPts val="0"/>
              </a:spcBef>
              <a:buFontTx/>
              <a:buNone/>
              <a:defRPr sz="1400">
                <a:solidFill>
                  <a:srgbClr val="FFFFFF"/>
                </a:solidFill>
                <a:latin typeface="Arial"/>
                <a:cs typeface="Arial"/>
              </a:defRPr>
            </a:lvl4pPr>
            <a:lvl5pPr marL="0">
              <a:spcBef>
                <a:spcPts val="0"/>
              </a:spcBef>
              <a:buFontTx/>
              <a:buNone/>
              <a:defRPr sz="1400">
                <a:solidFill>
                  <a:srgbClr val="FFFFFF"/>
                </a:solidFill>
                <a:latin typeface="Arial"/>
                <a:cs typeface="Arial"/>
              </a:defRPr>
            </a:lvl5pPr>
          </a:lstStyle>
          <a:p>
            <a:pPr lvl="0"/>
            <a:r>
              <a:rPr lang="en-US" dirty="0" smtClean="0"/>
              <a:t>Click to edit back cover information</a:t>
            </a:r>
          </a:p>
          <a:p>
            <a:pPr lvl="0"/>
            <a:r>
              <a:rPr lang="en-US" dirty="0" smtClean="0"/>
              <a:t>Click to edit back cover information</a:t>
            </a:r>
          </a:p>
          <a:p>
            <a:pPr lvl="0"/>
            <a:r>
              <a:rPr lang="en-US" dirty="0" smtClean="0"/>
              <a:t>Click to edit back cover information</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smtClean="0"/>
              <a:t>Click to edit back cover information</a:t>
            </a:r>
          </a:p>
          <a:p>
            <a:pPr lvl="0"/>
            <a:endParaRPr lang="en-US" dirty="0" smtClean="0"/>
          </a:p>
          <a:p>
            <a:pPr lvl="0"/>
            <a:r>
              <a:rPr lang="en-US" dirty="0" smtClean="0"/>
              <a:t>Click to edit back cover information</a:t>
            </a:r>
          </a:p>
          <a:p>
            <a:pPr lvl="0"/>
            <a:r>
              <a:rPr lang="en-US" dirty="0" smtClean="0"/>
              <a:t>Click to edit back cover information</a:t>
            </a:r>
          </a:p>
          <a:p>
            <a:pPr lvl="0"/>
            <a:endParaRPr lang="en-US" dirty="0" smtClean="0"/>
          </a:p>
          <a:p>
            <a:pPr lvl="0"/>
            <a:r>
              <a:rPr lang="en-US" dirty="0" smtClean="0"/>
              <a:t>Cover photo © goes here</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smtClean="0"/>
              <a:t>Inside photo © goes here</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BBD0B2-1531-6342-8B76-F1818B7EEAF4}" type="datetime1">
              <a:rPr lang="en-US" smtClean="0"/>
              <a:pPr/>
              <a:t>4/22/2016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C20C0FB-EE4A-DC4E-A839-A0181D59BCF2}" type="datetime1">
              <a:rPr lang="en-US" smtClean="0"/>
              <a:pPr/>
              <a:t>4/22/2016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56061D0-D8A8-2E40-9C8A-F98C260A1294}" type="datetime1">
              <a:rPr lang="en-US" smtClean="0"/>
              <a:pPr/>
              <a:t>4/22/2016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7E45F65-06AE-BA47-9435-A55E9224BB08}" type="datetime1">
              <a:rPr lang="en-US" smtClean="0"/>
              <a:pPr/>
              <a:t>4/22/2016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icon.unicef.org/apps01/bihome/Documentation1/RAM%202.0%20Procedure.pdf"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21.xml.rels><?xml version="1.0" encoding="UTF-8" standalone="yes"?>
<Relationships xmlns="http://schemas.openxmlformats.org/package/2006/relationships"><Relationship Id="rId3" Type="http://schemas.openxmlformats.org/officeDocument/2006/relationships/hyperlink" Target="https://undg.org/main/undg_document/one-un-country-results-report-template/"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open.unicef.org/"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b="13333"/>
          <a:stretch/>
        </p:blipFill>
        <p:spPr>
          <a:xfrm>
            <a:off x="0" y="1587966"/>
            <a:ext cx="9155302" cy="5270034"/>
          </a:xfrm>
          <a:prstGeom prst="rect">
            <a:avLst/>
          </a:prstGeom>
        </p:spPr>
      </p:pic>
      <p:sp>
        <p:nvSpPr>
          <p:cNvPr id="23" name="Rectangle 21"/>
          <p:cNvSpPr>
            <a:spLocks noChangeArrowheads="1"/>
          </p:cNvSpPr>
          <p:nvPr/>
        </p:nvSpPr>
        <p:spPr bwMode="auto">
          <a:xfrm>
            <a:off x="0" y="6350"/>
            <a:ext cx="9144000" cy="3221038"/>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24" name="Rectangle 21"/>
          <p:cNvSpPr>
            <a:spLocks noChangeArrowheads="1"/>
          </p:cNvSpPr>
          <p:nvPr/>
        </p:nvSpPr>
        <p:spPr bwMode="auto">
          <a:xfrm>
            <a:off x="0" y="5715000"/>
            <a:ext cx="9193876"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pic>
        <p:nvPicPr>
          <p:cNvPr id="27" name="Picture 25"/>
          <p:cNvPicPr>
            <a:picLocks noChangeAspect="1" noChangeArrowheads="1"/>
          </p:cNvPicPr>
          <p:nvPr/>
        </p:nvPicPr>
        <p:blipFill>
          <a:blip r:embed="rId4"/>
          <a:srcRect/>
          <a:stretch>
            <a:fillRect/>
          </a:stretch>
        </p:blipFill>
        <p:spPr bwMode="auto">
          <a:xfrm>
            <a:off x="210362" y="6080959"/>
            <a:ext cx="1763974" cy="422259"/>
          </a:xfrm>
          <a:prstGeom prst="rect">
            <a:avLst/>
          </a:prstGeom>
          <a:noFill/>
          <a:ln w="9525">
            <a:noFill/>
            <a:miter lim="800000"/>
            <a:headEnd/>
            <a:tailEnd/>
          </a:ln>
        </p:spPr>
      </p:pic>
      <p:sp>
        <p:nvSpPr>
          <p:cNvPr id="30" name="Text Box 27"/>
          <p:cNvSpPr txBox="1">
            <a:spLocks noChangeArrowheads="1"/>
          </p:cNvSpPr>
          <p:nvPr/>
        </p:nvSpPr>
        <p:spPr bwMode="auto">
          <a:xfrm>
            <a:off x="533400" y="1397000"/>
            <a:ext cx="8051800" cy="1508105"/>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US" sz="4000" b="1" baseline="0" dirty="0" smtClean="0">
                <a:solidFill>
                  <a:schemeClr val="bg1"/>
                </a:solidFill>
                <a:latin typeface="+mj-lt"/>
                <a:cs typeface="Arial Bold"/>
              </a:rPr>
              <a:t>Reporting on Results</a:t>
            </a:r>
          </a:p>
          <a:p>
            <a:pPr algn="ctr">
              <a:lnSpc>
                <a:spcPts val="4800"/>
              </a:lnSpc>
              <a:spcBef>
                <a:spcPct val="50000"/>
              </a:spcBef>
            </a:pPr>
            <a:r>
              <a:rPr lang="en-US" sz="2400" baseline="0" dirty="0" smtClean="0">
                <a:solidFill>
                  <a:schemeClr val="bg1"/>
                </a:solidFill>
                <a:cs typeface="Arial Bold"/>
              </a:rPr>
              <a:t>Session 9</a:t>
            </a:r>
            <a:endParaRPr lang="en-US" sz="2400" baseline="0" dirty="0">
              <a:solidFill>
                <a:schemeClr val="bg1"/>
              </a:solidFill>
              <a:cs typeface="Arial Bold"/>
            </a:endParaRPr>
          </a:p>
        </p:txBody>
      </p:sp>
      <p:cxnSp>
        <p:nvCxnSpPr>
          <p:cNvPr id="13" name="Straight Connector 12"/>
          <p:cNvCxnSpPr/>
          <p:nvPr/>
        </p:nvCxnSpPr>
        <p:spPr>
          <a:xfrm>
            <a:off x="0" y="5689600"/>
            <a:ext cx="9144000" cy="1588"/>
          </a:xfrm>
          <a:prstGeom prst="line">
            <a:avLst/>
          </a:prstGeom>
          <a:ln w="508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0" y="3225800"/>
            <a:ext cx="9144000" cy="1588"/>
          </a:xfrm>
          <a:prstGeom prst="line">
            <a:avLst/>
          </a:prstGeom>
          <a:ln w="508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7063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9439" y="228600"/>
            <a:ext cx="7772400" cy="506413"/>
          </a:xfrm>
        </p:spPr>
        <p:txBody>
          <a:bodyPr/>
          <a:lstStyle/>
          <a:p>
            <a:r>
              <a:rPr lang="en-US" dirty="0" smtClean="0"/>
              <a:t>Two most important pre-conditions for  effective reporting</a:t>
            </a:r>
            <a:endParaRPr lang="en-US" dirty="0"/>
          </a:p>
        </p:txBody>
      </p:sp>
      <p:sp>
        <p:nvSpPr>
          <p:cNvPr id="5" name="Text Placeholder 4"/>
          <p:cNvSpPr>
            <a:spLocks noGrp="1"/>
          </p:cNvSpPr>
          <p:nvPr>
            <p:ph type="body" sz="quarter" idx="14"/>
          </p:nvPr>
        </p:nvSpPr>
        <p:spPr>
          <a:xfrm>
            <a:off x="579439" y="1752600"/>
            <a:ext cx="8031161" cy="4114800"/>
          </a:xfrm>
        </p:spPr>
        <p:txBody>
          <a:bodyPr/>
          <a:lstStyle/>
          <a:p>
            <a:endParaRPr lang="en-US" dirty="0" smtClean="0"/>
          </a:p>
          <a:p>
            <a:pPr marL="0" indent="0">
              <a:buNone/>
            </a:pPr>
            <a:r>
              <a:rPr lang="en-US" dirty="0"/>
              <a:t>1. Understand information needs of the audience you are reporting to</a:t>
            </a:r>
          </a:p>
          <a:p>
            <a:endParaRPr lang="en-US" dirty="0"/>
          </a:p>
          <a:p>
            <a:pPr marL="0" indent="0">
              <a:buNone/>
            </a:pPr>
            <a:r>
              <a:rPr lang="en-US" dirty="0" smtClean="0"/>
              <a:t>2</a:t>
            </a:r>
            <a:r>
              <a:rPr lang="en-US" dirty="0"/>
              <a:t>. Have the information available on what you need to report</a:t>
            </a:r>
          </a:p>
          <a:p>
            <a:endParaRPr lang="en-US" dirty="0"/>
          </a:p>
        </p:txBody>
      </p:sp>
    </p:spTree>
    <p:extLst>
      <p:ext uri="{BB962C8B-B14F-4D97-AF65-F5344CB8AC3E}">
        <p14:creationId xmlns:p14="http://schemas.microsoft.com/office/powerpoint/2010/main" val="1239642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
            <a:ext cx="8991600" cy="914400"/>
          </a:xfrm>
        </p:spPr>
        <p:txBody>
          <a:bodyPr/>
          <a:lstStyle/>
          <a:p>
            <a:r>
              <a:rPr lang="en-US" dirty="0" smtClean="0"/>
              <a:t>Reporting in the Results Assessment Module (RAM) starts with a Headline Statement! </a:t>
            </a:r>
            <a:endParaRPr lang="en-US" dirty="0"/>
          </a:p>
        </p:txBody>
      </p:sp>
      <p:sp>
        <p:nvSpPr>
          <p:cNvPr id="4" name="TextBox 3"/>
          <p:cNvSpPr txBox="1"/>
          <p:nvPr/>
        </p:nvSpPr>
        <p:spPr>
          <a:xfrm>
            <a:off x="152400" y="1305580"/>
            <a:ext cx="8839200" cy="523220"/>
          </a:xfrm>
          <a:prstGeom prst="rect">
            <a:avLst/>
          </a:prstGeom>
          <a:noFill/>
        </p:spPr>
        <p:txBody>
          <a:bodyPr wrap="square" rtlCol="0">
            <a:spAutoFit/>
          </a:bodyPr>
          <a:lstStyle/>
          <a:p>
            <a:r>
              <a:rPr lang="en-US" sz="2800" b="1" dirty="0" smtClean="0"/>
              <a:t>Use this field to summarize what you have accomplished</a:t>
            </a:r>
          </a:p>
        </p:txBody>
      </p:sp>
      <p:sp>
        <p:nvSpPr>
          <p:cNvPr id="6" name="Down Arrow 5"/>
          <p:cNvSpPr/>
          <p:nvPr/>
        </p:nvSpPr>
        <p:spPr>
          <a:xfrm>
            <a:off x="4267200" y="1905000"/>
            <a:ext cx="762000" cy="7620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a:stretch>
            <a:fillRect/>
          </a:stretch>
        </p:blipFill>
        <p:spPr>
          <a:xfrm>
            <a:off x="381000" y="2743200"/>
            <a:ext cx="8382000" cy="3886200"/>
          </a:xfrm>
          <a:prstGeom prst="rect">
            <a:avLst/>
          </a:prstGeom>
        </p:spPr>
      </p:pic>
      <p:sp>
        <p:nvSpPr>
          <p:cNvPr id="3" name="TextBox 2"/>
          <p:cNvSpPr txBox="1"/>
          <p:nvPr/>
        </p:nvSpPr>
        <p:spPr>
          <a:xfrm>
            <a:off x="1676400" y="2438400"/>
            <a:ext cx="1676400" cy="1569660"/>
          </a:xfrm>
          <a:prstGeom prst="rect">
            <a:avLst/>
          </a:prstGeom>
          <a:solidFill>
            <a:srgbClr val="FFFF00"/>
          </a:solidFill>
          <a:ln w="38100">
            <a:solidFill>
              <a:srgbClr val="0070C0"/>
            </a:solidFill>
          </a:ln>
        </p:spPr>
        <p:txBody>
          <a:bodyPr wrap="square" rtlCol="0">
            <a:spAutoFit/>
          </a:bodyPr>
          <a:lstStyle/>
          <a:p>
            <a:pPr algn="ctr"/>
            <a:r>
              <a:rPr lang="en-US" sz="2400" b="1" dirty="0" smtClean="0"/>
              <a:t>Headline Statement of Results Achieved</a:t>
            </a:r>
            <a:endParaRPr lang="en-US" sz="2400" b="1" dirty="0"/>
          </a:p>
        </p:txBody>
      </p:sp>
    </p:spTree>
    <p:extLst>
      <p:ext uri="{BB962C8B-B14F-4D97-AF65-F5344CB8AC3E}">
        <p14:creationId xmlns:p14="http://schemas.microsoft.com/office/powerpoint/2010/main" val="17246441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3337"/>
            <a:ext cx="9144000" cy="1192213"/>
          </a:xfrm>
        </p:spPr>
        <p:txBody>
          <a:bodyPr/>
          <a:lstStyle/>
          <a:p>
            <a:r>
              <a:rPr lang="en-GB" dirty="0" smtClean="0">
                <a:solidFill>
                  <a:srgbClr val="FFC000"/>
                </a:solidFill>
              </a:rPr>
              <a:t>Individual Exercise</a:t>
            </a:r>
            <a:r>
              <a:rPr lang="en-GB" dirty="0" smtClean="0"/>
              <a:t>: Headline Statement - The essence of what I accomplished for children recently</a:t>
            </a:r>
            <a:endParaRPr lang="en-GB" dirty="0"/>
          </a:p>
        </p:txBody>
      </p:sp>
      <p:sp>
        <p:nvSpPr>
          <p:cNvPr id="5" name="Content Placeholder 4"/>
          <p:cNvSpPr>
            <a:spLocks noGrp="1"/>
          </p:cNvSpPr>
          <p:nvPr>
            <p:ph type="body" sz="quarter" idx="14"/>
          </p:nvPr>
        </p:nvSpPr>
        <p:spPr>
          <a:xfrm>
            <a:off x="381000" y="1371600"/>
            <a:ext cx="8458200" cy="5257800"/>
          </a:xfrm>
        </p:spPr>
        <p:txBody>
          <a:bodyPr/>
          <a:lstStyle/>
          <a:p>
            <a:pPr marL="0" indent="0">
              <a:buNone/>
            </a:pPr>
            <a:r>
              <a:rPr lang="en-US" sz="2400" dirty="0" smtClean="0">
                <a:latin typeface="Calibri" pitchFamily="34" charset="0"/>
              </a:rPr>
              <a:t>Participants work at tables individually:</a:t>
            </a:r>
          </a:p>
          <a:p>
            <a:pPr marL="0" indent="0">
              <a:buNone/>
            </a:pPr>
            <a:endParaRPr lang="en-US" sz="2400" dirty="0" smtClean="0">
              <a:latin typeface="Calibri" pitchFamily="34" charset="0"/>
            </a:endParaRPr>
          </a:p>
          <a:p>
            <a:pPr marL="800100" indent="-800100">
              <a:buNone/>
            </a:pPr>
            <a:r>
              <a:rPr lang="en-US" sz="2400" b="1" dirty="0" smtClean="0">
                <a:latin typeface="Calibri" pitchFamily="34" charset="0"/>
              </a:rPr>
              <a:t>10 mins: Write on a VIPP card a one-sentence headline statement that summarizes one UNICEF result you accomplished recently</a:t>
            </a:r>
          </a:p>
          <a:p>
            <a:pPr marL="0" indent="0">
              <a:buNone/>
            </a:pPr>
            <a:endParaRPr lang="en-US" sz="2400" dirty="0">
              <a:latin typeface="Calibri" pitchFamily="34" charset="0"/>
            </a:endParaRPr>
          </a:p>
          <a:p>
            <a:pPr marL="0" indent="0">
              <a:buNone/>
            </a:pPr>
            <a:r>
              <a:rPr lang="en-US" sz="2400" b="1" dirty="0" smtClean="0">
                <a:latin typeface="Calibri" pitchFamily="34" charset="0"/>
              </a:rPr>
              <a:t>Think:</a:t>
            </a:r>
          </a:p>
          <a:p>
            <a:r>
              <a:rPr lang="en-US" sz="2400" dirty="0" smtClean="0">
                <a:latin typeface="Calibri" pitchFamily="34" charset="0"/>
              </a:rPr>
              <a:t>What will be considered important by my audience?</a:t>
            </a:r>
          </a:p>
          <a:p>
            <a:r>
              <a:rPr lang="en-US" sz="2400" dirty="0" smtClean="0">
                <a:latin typeface="Calibri" pitchFamily="34" charset="0"/>
              </a:rPr>
              <a:t>What words can I use to make the accomplishment interesting?</a:t>
            </a:r>
            <a:endParaRPr lang="en-US" sz="2400" dirty="0">
              <a:latin typeface="Calibri" pitchFamily="34" charset="0"/>
            </a:endParaRPr>
          </a:p>
          <a:p>
            <a:r>
              <a:rPr lang="en-US" sz="2400" dirty="0" smtClean="0">
                <a:latin typeface="Calibri" pitchFamily="34" charset="0"/>
              </a:rPr>
              <a:t>What emotion do I want to my audience to have?</a:t>
            </a:r>
          </a:p>
          <a:p>
            <a:pPr marL="0" indent="0">
              <a:buNone/>
            </a:pPr>
            <a:endParaRPr lang="en-US" sz="2400" dirty="0">
              <a:latin typeface="Calibri" pitchFamily="34" charset="0"/>
            </a:endParaRPr>
          </a:p>
          <a:p>
            <a:pPr marL="0" indent="0">
              <a:buNone/>
            </a:pPr>
            <a:r>
              <a:rPr lang="en-US" sz="2400" dirty="0" smtClean="0">
                <a:latin typeface="Calibri" pitchFamily="34" charset="0"/>
              </a:rPr>
              <a:t>10 mins Volunteers to read statements to plenary and pin up cards</a:t>
            </a:r>
            <a:endParaRPr lang="en-US" sz="2400" dirty="0">
              <a:latin typeface="Calibri" pitchFamily="34" charset="0"/>
            </a:endParaRPr>
          </a:p>
          <a:p>
            <a:pPr marL="0" indent="0">
              <a:buNone/>
            </a:pPr>
            <a:endParaRPr lang="en-US" sz="2400" dirty="0" smtClean="0">
              <a:latin typeface="Calibri" pitchFamily="34" charset="0"/>
            </a:endParaRPr>
          </a:p>
          <a:p>
            <a:pPr marL="0" indent="0">
              <a:buNone/>
            </a:pPr>
            <a:r>
              <a:rPr lang="en-US" sz="2400" dirty="0" smtClean="0">
                <a:latin typeface="Calibri" pitchFamily="34" charset="0"/>
              </a:rPr>
              <a:t>  </a:t>
            </a:r>
          </a:p>
        </p:txBody>
      </p:sp>
    </p:spTree>
    <p:extLst>
      <p:ext uri="{BB962C8B-B14F-4D97-AF65-F5344CB8AC3E}">
        <p14:creationId xmlns:p14="http://schemas.microsoft.com/office/powerpoint/2010/main" val="3215481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0"/>
            <a:ext cx="8991600" cy="914400"/>
          </a:xfrm>
        </p:spPr>
        <p:txBody>
          <a:bodyPr/>
          <a:lstStyle/>
          <a:p>
            <a:r>
              <a:rPr lang="en-US" dirty="0" smtClean="0"/>
              <a:t>Reporting in the Results Assessment Module (RAM) includes instructions in what to emphasize in the report </a:t>
            </a:r>
            <a:endParaRPr lang="en-US" dirty="0"/>
          </a:p>
        </p:txBody>
      </p:sp>
      <p:sp>
        <p:nvSpPr>
          <p:cNvPr id="3" name="TextBox 2"/>
          <p:cNvSpPr txBox="1"/>
          <p:nvPr/>
        </p:nvSpPr>
        <p:spPr>
          <a:xfrm>
            <a:off x="304799" y="5791200"/>
            <a:ext cx="8534399" cy="523220"/>
          </a:xfrm>
          <a:prstGeom prst="rect">
            <a:avLst/>
          </a:prstGeom>
          <a:noFill/>
        </p:spPr>
        <p:txBody>
          <a:bodyPr wrap="square" rtlCol="0">
            <a:spAutoFit/>
          </a:bodyPr>
          <a:lstStyle/>
          <a:p>
            <a:r>
              <a:rPr lang="en-US" sz="2400" b="1" dirty="0" smtClean="0">
                <a:solidFill>
                  <a:srgbClr val="0070C0"/>
                </a:solidFill>
              </a:rPr>
              <a:t>Source: </a:t>
            </a:r>
            <a:r>
              <a:rPr lang="en-US" sz="2400" b="1" dirty="0" err="1" smtClean="0">
                <a:solidFill>
                  <a:srgbClr val="0070C0"/>
                </a:solidFill>
              </a:rPr>
              <a:t>inSight</a:t>
            </a:r>
            <a:r>
              <a:rPr lang="en-US" sz="2400" b="1" dirty="0" smtClean="0">
                <a:solidFill>
                  <a:srgbClr val="0070C0"/>
                </a:solidFill>
              </a:rPr>
              <a:t> &gt; RAM &gt; Support &gt; </a:t>
            </a:r>
            <a:r>
              <a:rPr lang="en-US" sz="2800" dirty="0" smtClean="0">
                <a:hlinkClick r:id="rId3"/>
              </a:rPr>
              <a:t>RAM2.0 Procedure</a:t>
            </a:r>
            <a:endParaRPr lang="en-US" sz="2800" dirty="0"/>
          </a:p>
        </p:txBody>
      </p:sp>
      <p:sp>
        <p:nvSpPr>
          <p:cNvPr id="5" name="TextBox 4"/>
          <p:cNvSpPr txBox="1"/>
          <p:nvPr/>
        </p:nvSpPr>
        <p:spPr>
          <a:xfrm>
            <a:off x="145470" y="1403508"/>
            <a:ext cx="8686801" cy="4044056"/>
          </a:xfrm>
          <a:prstGeom prst="rect">
            <a:avLst/>
          </a:prstGeom>
          <a:noFill/>
        </p:spPr>
        <p:txBody>
          <a:bodyPr wrap="square" rtlCol="0">
            <a:spAutoFit/>
          </a:bodyPr>
          <a:lstStyle/>
          <a:p>
            <a:pPr marR="0" lvl="0">
              <a:lnSpc>
                <a:spcPct val="107000"/>
              </a:lnSpc>
              <a:spcBef>
                <a:spcPts val="0"/>
              </a:spcBef>
              <a:spcAft>
                <a:spcPts val="0"/>
              </a:spcAft>
            </a:pPr>
            <a:r>
              <a:rPr lang="en-US" sz="2400" b="1" dirty="0" smtClean="0">
                <a:latin typeface="Calibri" panose="020F0502020204030204" pitchFamily="34" charset="0"/>
                <a:ea typeface="PMingLiU" panose="02020500000000000000" pitchFamily="18" charset="-120"/>
                <a:cs typeface="Times New Roman" panose="02020603050405020304" pitchFamily="18" charset="0"/>
              </a:rPr>
              <a:t>Outcome/Output Analytical Statements to include:</a:t>
            </a:r>
          </a:p>
          <a:p>
            <a:pPr marL="342900" marR="0" lvl="0" indent="-342900">
              <a:lnSpc>
                <a:spcPct val="107000"/>
              </a:lnSpc>
              <a:spcBef>
                <a:spcPts val="0"/>
              </a:spcBef>
              <a:spcAft>
                <a:spcPts val="0"/>
              </a:spcAft>
              <a:buFont typeface="Symbol" panose="05050102010706020507" pitchFamily="18" charset="2"/>
              <a:buChar char=""/>
            </a:pPr>
            <a:endParaRPr lang="en-US" sz="2400" dirty="0">
              <a:latin typeface="Calibri" panose="020F0502020204030204" pitchFamily="34" charset="0"/>
              <a:ea typeface="PMingLiU" panose="02020500000000000000" pitchFamily="18" charset="-12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a:latin typeface="Calibri" panose="020F0502020204030204" pitchFamily="34" charset="0"/>
                <a:ea typeface="PMingLiU" panose="02020500000000000000" pitchFamily="18" charset="-120"/>
                <a:cs typeface="Times New Roman" panose="02020603050405020304" pitchFamily="18" charset="0"/>
              </a:rPr>
              <a:t>M</a:t>
            </a:r>
            <a:r>
              <a:rPr lang="en-US" sz="2400" b="1" dirty="0" smtClean="0">
                <a:latin typeface="Calibri" panose="020F0502020204030204" pitchFamily="34" charset="0"/>
                <a:ea typeface="PMingLiU" panose="02020500000000000000" pitchFamily="18" charset="-120"/>
                <a:cs typeface="Times New Roman" panose="02020603050405020304" pitchFamily="18" charset="0"/>
              </a:rPr>
              <a:t>ajor </a:t>
            </a:r>
            <a:r>
              <a:rPr lang="en-US" sz="2400" b="1" dirty="0">
                <a:latin typeface="Calibri" panose="020F0502020204030204" pitchFamily="34" charset="0"/>
                <a:ea typeface="PMingLiU" panose="02020500000000000000" pitchFamily="18" charset="-120"/>
                <a:cs typeface="Times New Roman" panose="02020603050405020304" pitchFamily="18" charset="0"/>
              </a:rPr>
              <a:t>achievements and overall </a:t>
            </a:r>
            <a:r>
              <a:rPr lang="en-US" sz="2400" b="1" dirty="0" smtClean="0">
                <a:latin typeface="Calibri" panose="020F0502020204030204" pitchFamily="34" charset="0"/>
                <a:ea typeface="PMingLiU" panose="02020500000000000000" pitchFamily="18" charset="-120"/>
                <a:cs typeface="Times New Roman" panose="02020603050405020304" pitchFamily="18" charset="0"/>
              </a:rPr>
              <a:t>challenges </a:t>
            </a:r>
            <a:r>
              <a:rPr lang="en-US" sz="2400" dirty="0">
                <a:latin typeface="Calibri" panose="020F0502020204030204" pitchFamily="34" charset="0"/>
                <a:ea typeface="PMingLiU" panose="02020500000000000000" pitchFamily="18" charset="-120"/>
                <a:cs typeface="Times New Roman" panose="02020603050405020304" pitchFamily="18" charset="0"/>
              </a:rPr>
              <a:t>during the reporting period, </a:t>
            </a:r>
            <a:r>
              <a:rPr lang="en-US" sz="2400" b="1" dirty="0">
                <a:latin typeface="Calibri" panose="020F0502020204030204" pitchFamily="34" charset="0"/>
                <a:ea typeface="PMingLiU" panose="02020500000000000000" pitchFamily="18" charset="-120"/>
                <a:cs typeface="Times New Roman" panose="02020603050405020304" pitchFamily="18" charset="0"/>
              </a:rPr>
              <a:t>highlighting changes in indicators </a:t>
            </a:r>
            <a:r>
              <a:rPr lang="en-US" sz="2400" dirty="0">
                <a:latin typeface="Calibri" panose="020F0502020204030204" pitchFamily="34" charset="0"/>
                <a:ea typeface="PMingLiU" panose="02020500000000000000" pitchFamily="18" charset="-120"/>
                <a:cs typeface="Times New Roman" panose="02020603050405020304" pitchFamily="18" charset="0"/>
              </a:rPr>
              <a:t>where </a:t>
            </a:r>
            <a:r>
              <a:rPr lang="en-US" sz="2400" dirty="0" smtClean="0">
                <a:latin typeface="Calibri" panose="020F0502020204030204" pitchFamily="34" charset="0"/>
                <a:ea typeface="PMingLiU" panose="02020500000000000000" pitchFamily="18" charset="-120"/>
                <a:cs typeface="Times New Roman" panose="02020603050405020304" pitchFamily="18" charset="0"/>
              </a:rPr>
              <a:t>applicable</a:t>
            </a:r>
          </a:p>
          <a:p>
            <a:pPr marR="0" lvl="0">
              <a:lnSpc>
                <a:spcPct val="107000"/>
              </a:lnSpc>
              <a:spcBef>
                <a:spcPts val="0"/>
              </a:spcBef>
              <a:spcAft>
                <a:spcPts val="0"/>
              </a:spcAft>
            </a:pPr>
            <a:endParaRPr lang="en-US" sz="2400" dirty="0">
              <a:latin typeface="Calibri" panose="020F0502020204030204" pitchFamily="34" charset="0"/>
              <a:ea typeface="PMingLiU" panose="02020500000000000000" pitchFamily="18" charset="-12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a:latin typeface="Calibri" panose="020F0502020204030204" pitchFamily="34" charset="0"/>
                <a:ea typeface="PMingLiU" panose="02020500000000000000" pitchFamily="18" charset="-120"/>
                <a:cs typeface="Times New Roman" panose="02020603050405020304" pitchFamily="18" charset="0"/>
              </a:rPr>
              <a:t>S</a:t>
            </a:r>
            <a:r>
              <a:rPr lang="en-US" sz="2400" b="1" dirty="0" smtClean="0">
                <a:latin typeface="Calibri" panose="020F0502020204030204" pitchFamily="34" charset="0"/>
                <a:ea typeface="PMingLiU" panose="02020500000000000000" pitchFamily="18" charset="-120"/>
                <a:cs typeface="Times New Roman" panose="02020603050405020304" pitchFamily="18" charset="0"/>
              </a:rPr>
              <a:t>pecific </a:t>
            </a:r>
            <a:r>
              <a:rPr lang="en-US" sz="2400" b="1" dirty="0">
                <a:latin typeface="Calibri" panose="020F0502020204030204" pitchFamily="34" charset="0"/>
                <a:ea typeface="PMingLiU" panose="02020500000000000000" pitchFamily="18" charset="-120"/>
                <a:cs typeface="Times New Roman" panose="02020603050405020304" pitchFamily="18" charset="0"/>
              </a:rPr>
              <a:t>contributions made by </a:t>
            </a:r>
            <a:r>
              <a:rPr lang="en-US" sz="2400" b="1" dirty="0" smtClean="0">
                <a:latin typeface="Calibri" panose="020F0502020204030204" pitchFamily="34" charset="0"/>
                <a:ea typeface="PMingLiU" panose="02020500000000000000" pitchFamily="18" charset="-120"/>
                <a:cs typeface="Times New Roman" panose="02020603050405020304" pitchFamily="18" charset="0"/>
              </a:rPr>
              <a:t>UNICEF </a:t>
            </a:r>
            <a:r>
              <a:rPr lang="en-US" sz="2400" dirty="0" smtClean="0">
                <a:latin typeface="Calibri" panose="020F0502020204030204" pitchFamily="34" charset="0"/>
                <a:ea typeface="PMingLiU" panose="02020500000000000000" pitchFamily="18" charset="-120"/>
                <a:cs typeface="Times New Roman" panose="02020603050405020304" pitchFamily="18" charset="0"/>
              </a:rPr>
              <a:t>in </a:t>
            </a:r>
            <a:r>
              <a:rPr lang="en-US" sz="2400" dirty="0">
                <a:latin typeface="Calibri" panose="020F0502020204030204" pitchFamily="34" charset="0"/>
                <a:ea typeface="PMingLiU" panose="02020500000000000000" pitchFamily="18" charset="-120"/>
                <a:cs typeface="Times New Roman" panose="02020603050405020304" pitchFamily="18" charset="0"/>
              </a:rPr>
              <a:t>reporting </a:t>
            </a:r>
            <a:r>
              <a:rPr lang="en-US" sz="2400" dirty="0" smtClean="0">
                <a:latin typeface="Calibri" panose="020F0502020204030204" pitchFamily="34" charset="0"/>
                <a:ea typeface="PMingLiU" panose="02020500000000000000" pitchFamily="18" charset="-120"/>
                <a:cs typeface="Times New Roman" panose="02020603050405020304" pitchFamily="18" charset="0"/>
              </a:rPr>
              <a:t>period</a:t>
            </a:r>
          </a:p>
          <a:p>
            <a:pPr marR="0" lvl="0">
              <a:lnSpc>
                <a:spcPct val="107000"/>
              </a:lnSpc>
              <a:spcBef>
                <a:spcPts val="0"/>
              </a:spcBef>
              <a:spcAft>
                <a:spcPts val="0"/>
              </a:spcAft>
            </a:pPr>
            <a:endParaRPr lang="en-US" sz="2400" dirty="0">
              <a:latin typeface="Calibri" panose="020F0502020204030204" pitchFamily="34" charset="0"/>
              <a:ea typeface="PMingLiU" panose="02020500000000000000" pitchFamily="18" charset="-12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b="1" dirty="0">
                <a:latin typeface="Calibri" panose="020F0502020204030204" pitchFamily="34" charset="0"/>
                <a:ea typeface="PMingLiU" panose="02020500000000000000" pitchFamily="18" charset="-120"/>
                <a:cs typeface="Times New Roman" panose="02020603050405020304" pitchFamily="18" charset="0"/>
              </a:rPr>
              <a:t>C</a:t>
            </a:r>
            <a:r>
              <a:rPr lang="en-US" sz="2400" b="1" dirty="0" smtClean="0">
                <a:latin typeface="Calibri" panose="020F0502020204030204" pitchFamily="34" charset="0"/>
                <a:ea typeface="PMingLiU" panose="02020500000000000000" pitchFamily="18" charset="-120"/>
                <a:cs typeface="Times New Roman" panose="02020603050405020304" pitchFamily="18" charset="0"/>
              </a:rPr>
              <a:t>ontributions </a:t>
            </a:r>
            <a:r>
              <a:rPr lang="en-US" sz="2400" b="1" dirty="0">
                <a:latin typeface="Calibri" panose="020F0502020204030204" pitchFamily="34" charset="0"/>
                <a:ea typeface="PMingLiU" panose="02020500000000000000" pitchFamily="18" charset="-120"/>
                <a:cs typeface="Times New Roman" panose="02020603050405020304" pitchFamily="18" charset="0"/>
              </a:rPr>
              <a:t>of other </a:t>
            </a:r>
            <a:r>
              <a:rPr lang="en-US" sz="2400" b="1" dirty="0" smtClean="0">
                <a:latin typeface="Calibri" panose="020F0502020204030204" pitchFamily="34" charset="0"/>
                <a:ea typeface="PMingLiU" panose="02020500000000000000" pitchFamily="18" charset="-120"/>
                <a:cs typeface="Times New Roman" panose="02020603050405020304" pitchFamily="18" charset="0"/>
              </a:rPr>
              <a:t>organizations </a:t>
            </a:r>
            <a:r>
              <a:rPr lang="en-US" sz="2400" dirty="0" smtClean="0">
                <a:latin typeface="Calibri" panose="020F0502020204030204" pitchFamily="34" charset="0"/>
                <a:ea typeface="PMingLiU" panose="02020500000000000000" pitchFamily="18" charset="-120"/>
                <a:cs typeface="Times New Roman" panose="02020603050405020304" pitchFamily="18" charset="0"/>
              </a:rPr>
              <a:t>towards </a:t>
            </a:r>
            <a:r>
              <a:rPr lang="en-US" sz="2400" dirty="0">
                <a:latin typeface="Calibri" panose="020F0502020204030204" pitchFamily="34" charset="0"/>
                <a:ea typeface="PMingLiU" panose="02020500000000000000" pitchFamily="18" charset="-120"/>
                <a:cs typeface="Times New Roman" panose="02020603050405020304" pitchFamily="18" charset="0"/>
              </a:rPr>
              <a:t>the </a:t>
            </a:r>
            <a:r>
              <a:rPr lang="en-US" sz="2400" dirty="0" smtClean="0">
                <a:latin typeface="Calibri" panose="020F0502020204030204" pitchFamily="34" charset="0"/>
                <a:ea typeface="PMingLiU" panose="02020500000000000000" pitchFamily="18" charset="-120"/>
                <a:cs typeface="Times New Roman" panose="02020603050405020304" pitchFamily="18" charset="0"/>
              </a:rPr>
              <a:t>result</a:t>
            </a:r>
          </a:p>
          <a:p>
            <a:pPr marR="0" lvl="0">
              <a:lnSpc>
                <a:spcPct val="107000"/>
              </a:lnSpc>
              <a:spcBef>
                <a:spcPts val="0"/>
              </a:spcBef>
              <a:spcAft>
                <a:spcPts val="0"/>
              </a:spcAft>
            </a:pPr>
            <a:endParaRPr lang="en-US" sz="2400" dirty="0">
              <a:latin typeface="Calibri" panose="020F0502020204030204" pitchFamily="34" charset="0"/>
              <a:ea typeface="PMingLiU" panose="02020500000000000000" pitchFamily="18" charset="-12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2400" b="1" dirty="0">
                <a:latin typeface="Calibri" panose="020F0502020204030204" pitchFamily="34" charset="0"/>
                <a:ea typeface="PMingLiU" panose="02020500000000000000" pitchFamily="18" charset="-120"/>
                <a:cs typeface="Times New Roman" panose="02020603050405020304" pitchFamily="18" charset="0"/>
              </a:rPr>
              <a:t>A</a:t>
            </a:r>
            <a:r>
              <a:rPr lang="en-US" sz="2400" b="1" dirty="0" smtClean="0">
                <a:latin typeface="Calibri" panose="020F0502020204030204" pitchFamily="34" charset="0"/>
                <a:ea typeface="PMingLiU" panose="02020500000000000000" pitchFamily="18" charset="-120"/>
                <a:cs typeface="Times New Roman" panose="02020603050405020304" pitchFamily="18" charset="0"/>
              </a:rPr>
              <a:t>ny adjustments </a:t>
            </a:r>
            <a:r>
              <a:rPr lang="en-US" sz="2400" dirty="0" smtClean="0">
                <a:latin typeface="Calibri" panose="020F0502020204030204" pitchFamily="34" charset="0"/>
                <a:ea typeface="PMingLiU" panose="02020500000000000000" pitchFamily="18" charset="-120"/>
                <a:cs typeface="Times New Roman" panose="02020603050405020304" pitchFamily="18" charset="0"/>
              </a:rPr>
              <a:t>planned or currently underway</a:t>
            </a:r>
            <a:endParaRPr lang="en-US" sz="2400" dirty="0">
              <a:effectLst/>
              <a:latin typeface="Calibri" panose="020F0502020204030204" pitchFamily="34" charset="0"/>
              <a:ea typeface="PMingLiU"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281013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8153400" cy="506413"/>
          </a:xfrm>
        </p:spPr>
        <p:txBody>
          <a:bodyPr/>
          <a:lstStyle/>
          <a:p>
            <a:r>
              <a:rPr lang="en-US" dirty="0" smtClean="0"/>
              <a:t>Understanding information </a:t>
            </a:r>
            <a:r>
              <a:rPr lang="en-US" dirty="0"/>
              <a:t>needs of the audience </a:t>
            </a:r>
            <a:r>
              <a:rPr lang="en-US" dirty="0" smtClean="0"/>
              <a:t/>
            </a:r>
            <a:br>
              <a:rPr lang="en-US" dirty="0" smtClean="0"/>
            </a:br>
            <a:r>
              <a:rPr lang="en-US" dirty="0" smtClean="0"/>
              <a:t>you 	are </a:t>
            </a:r>
            <a:r>
              <a:rPr lang="en-US" dirty="0"/>
              <a:t>reporting to</a:t>
            </a:r>
          </a:p>
        </p:txBody>
      </p:sp>
      <p:sp>
        <p:nvSpPr>
          <p:cNvPr id="3" name="TextBox 2"/>
          <p:cNvSpPr txBox="1"/>
          <p:nvPr/>
        </p:nvSpPr>
        <p:spPr>
          <a:xfrm>
            <a:off x="0" y="1600200"/>
            <a:ext cx="9144000" cy="3046988"/>
          </a:xfrm>
          <a:prstGeom prst="rect">
            <a:avLst/>
          </a:prstGeom>
          <a:noFill/>
        </p:spPr>
        <p:txBody>
          <a:bodyPr wrap="square" rtlCol="0">
            <a:spAutoFit/>
          </a:bodyPr>
          <a:lstStyle/>
          <a:p>
            <a:r>
              <a:rPr lang="en-US" sz="2400" b="1" dirty="0" smtClean="0"/>
              <a:t>Typical Reports Written by UNICEF Offices</a:t>
            </a:r>
          </a:p>
          <a:p>
            <a:endParaRPr lang="en-US" sz="2400" b="1" dirty="0"/>
          </a:p>
          <a:p>
            <a:pPr marL="342900" indent="-163513">
              <a:buFont typeface="Arial" panose="020B0604020202020204" pitchFamily="34" charset="0"/>
              <a:buChar char="•"/>
            </a:pPr>
            <a:r>
              <a:rPr lang="en-US" sz="2400" dirty="0" smtClean="0"/>
              <a:t>Country Office Annual Report</a:t>
            </a:r>
          </a:p>
          <a:p>
            <a:pPr marL="342900" indent="-163513">
              <a:buFont typeface="Arial" panose="020B0604020202020204" pitchFamily="34" charset="0"/>
              <a:buChar char="•"/>
            </a:pPr>
            <a:r>
              <a:rPr lang="en-US" sz="2400" dirty="0" smtClean="0"/>
              <a:t>Analytical Progress Statement in Results Assessment Module (RAM)</a:t>
            </a:r>
          </a:p>
          <a:p>
            <a:pPr marL="342900" indent="-163513">
              <a:buFont typeface="Arial" panose="020B0604020202020204" pitchFamily="34" charset="0"/>
              <a:buChar char="•"/>
            </a:pPr>
            <a:r>
              <a:rPr lang="en-US" sz="2400" dirty="0" smtClean="0"/>
              <a:t>Annual Report to the UN Country Team</a:t>
            </a:r>
          </a:p>
          <a:p>
            <a:pPr marL="342900" indent="-163513">
              <a:buFont typeface="Arial" panose="020B0604020202020204" pitchFamily="34" charset="0"/>
              <a:buChar char="•"/>
            </a:pPr>
            <a:r>
              <a:rPr lang="en-US" sz="2400" dirty="0" smtClean="0"/>
              <a:t>Donor Reports</a:t>
            </a:r>
          </a:p>
          <a:p>
            <a:endParaRPr lang="en-US" sz="2400" b="1" dirty="0" smtClean="0"/>
          </a:p>
          <a:p>
            <a:endParaRPr lang="en-US" sz="2400" b="1" dirty="0"/>
          </a:p>
        </p:txBody>
      </p:sp>
      <p:sp>
        <p:nvSpPr>
          <p:cNvPr id="4" name="TextBox 3"/>
          <p:cNvSpPr txBox="1"/>
          <p:nvPr/>
        </p:nvSpPr>
        <p:spPr>
          <a:xfrm>
            <a:off x="87795" y="4416355"/>
            <a:ext cx="9056205" cy="1938992"/>
          </a:xfrm>
          <a:prstGeom prst="rect">
            <a:avLst/>
          </a:prstGeom>
          <a:noFill/>
        </p:spPr>
        <p:txBody>
          <a:bodyPr wrap="square" rtlCol="0">
            <a:spAutoFit/>
          </a:bodyPr>
          <a:lstStyle/>
          <a:p>
            <a:r>
              <a:rPr lang="en-US" sz="2400" b="1" dirty="0" smtClean="0"/>
              <a:t>Every report includes instructions on what is expected to be reported</a:t>
            </a:r>
          </a:p>
          <a:p>
            <a:endParaRPr lang="en-US" sz="2400" b="1" dirty="0"/>
          </a:p>
          <a:p>
            <a:r>
              <a:rPr lang="en-US" sz="2400" b="1" dirty="0" smtClean="0"/>
              <a:t>A successful report is easy—just excel at following the instructions!</a:t>
            </a:r>
          </a:p>
          <a:p>
            <a:endParaRPr lang="en-US" sz="2400" b="1" dirty="0"/>
          </a:p>
          <a:p>
            <a:r>
              <a:rPr lang="en-US" sz="2400" b="1" dirty="0" smtClean="0"/>
              <a:t>And if the instructions are not clear—ask for clarity before writing</a:t>
            </a:r>
            <a:endParaRPr lang="en-US" sz="2400" b="1" dirty="0"/>
          </a:p>
        </p:txBody>
      </p:sp>
    </p:spTree>
    <p:extLst>
      <p:ext uri="{BB962C8B-B14F-4D97-AF65-F5344CB8AC3E}">
        <p14:creationId xmlns:p14="http://schemas.microsoft.com/office/powerpoint/2010/main" val="38050672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4"/>
          </p:nvPr>
        </p:nvSpPr>
        <p:spPr>
          <a:xfrm>
            <a:off x="209550" y="1258903"/>
            <a:ext cx="8782050" cy="5041900"/>
          </a:xfrm>
        </p:spPr>
        <p:txBody>
          <a:bodyPr/>
          <a:lstStyle/>
          <a:p>
            <a:pPr lvl="0">
              <a:buFont typeface="Wingdings" panose="05000000000000000000" pitchFamily="2" charset="2"/>
              <a:buChar char="Ø"/>
            </a:pPr>
            <a:r>
              <a:rPr lang="en-GB" sz="2400" b="1" dirty="0" smtClean="0"/>
              <a:t>Join the country group you have been assigned to:</a:t>
            </a:r>
          </a:p>
          <a:p>
            <a:pPr lvl="1">
              <a:buFont typeface="Arial" panose="020B0604020202020204" pitchFamily="34" charset="0"/>
              <a:buChar char="•"/>
            </a:pPr>
            <a:r>
              <a:rPr lang="en-US" dirty="0" smtClean="0"/>
              <a:t>Humanitarian Country Context</a:t>
            </a:r>
            <a:endParaRPr lang="en-US" dirty="0"/>
          </a:p>
          <a:p>
            <a:pPr lvl="1">
              <a:buFont typeface="Arial" panose="020B0604020202020204" pitchFamily="34" charset="0"/>
              <a:buChar char="•"/>
            </a:pPr>
            <a:r>
              <a:rPr lang="en-US" dirty="0" smtClean="0"/>
              <a:t>Upper/Middle Income Country Context</a:t>
            </a:r>
            <a:endParaRPr lang="en-US" dirty="0"/>
          </a:p>
          <a:p>
            <a:pPr lvl="1">
              <a:buFont typeface="Arial" panose="020B0604020202020204" pitchFamily="34" charset="0"/>
              <a:buChar char="•"/>
            </a:pPr>
            <a:r>
              <a:rPr lang="en-GB" dirty="0" smtClean="0"/>
              <a:t>Low Income Country Context</a:t>
            </a:r>
          </a:p>
          <a:p>
            <a:pPr lvl="1">
              <a:buFont typeface="Arial" panose="020B0604020202020204" pitchFamily="34" charset="0"/>
              <a:buChar char="•"/>
            </a:pPr>
            <a:r>
              <a:rPr lang="en-GB" dirty="0" smtClean="0"/>
              <a:t>Sudden Emergency in Middle Income Country Context</a:t>
            </a:r>
          </a:p>
          <a:p>
            <a:pPr lvl="1">
              <a:buFont typeface="Arial" panose="020B0604020202020204" pitchFamily="34" charset="0"/>
              <a:buChar char="•"/>
            </a:pPr>
            <a:endParaRPr lang="en-GB" dirty="0"/>
          </a:p>
          <a:p>
            <a:pPr marL="277813" indent="-277813">
              <a:buFont typeface="Wingdings" panose="05000000000000000000" pitchFamily="2" charset="2"/>
              <a:buChar char="Ø"/>
            </a:pPr>
            <a:r>
              <a:rPr lang="en-US" sz="2400" b="1" dirty="0" smtClean="0"/>
              <a:t>20 min Review the report for your group, assess, and suggest improvements if warranted:</a:t>
            </a:r>
            <a:endParaRPr lang="en-US" sz="2400" b="1" dirty="0"/>
          </a:p>
          <a:p>
            <a:pPr marL="800100" lvl="1" indent="-342900">
              <a:buFont typeface="+mj-lt"/>
              <a:buAutoNum type="arabicPeriod"/>
            </a:pPr>
            <a:r>
              <a:rPr lang="en-US" dirty="0" smtClean="0"/>
              <a:t>Quality of Results and Indicator status</a:t>
            </a:r>
          </a:p>
          <a:p>
            <a:pPr marL="800100" lvl="1" indent="-342900">
              <a:buFont typeface="+mj-lt"/>
              <a:buAutoNum type="arabicPeriod"/>
            </a:pPr>
            <a:r>
              <a:rPr lang="en-US" dirty="0" smtClean="0"/>
              <a:t>Quality of Analysis report</a:t>
            </a:r>
          </a:p>
          <a:p>
            <a:pPr marL="800100" lvl="1" indent="-342900">
              <a:buFont typeface="+mj-lt"/>
              <a:buAutoNum type="arabicPeriod"/>
            </a:pPr>
            <a:r>
              <a:rPr lang="en-US" dirty="0" smtClean="0"/>
              <a:t>Quality of the report on UNICEF’s Contribution</a:t>
            </a:r>
          </a:p>
          <a:p>
            <a:pPr marL="457200" lvl="1" indent="0">
              <a:buNone/>
            </a:pPr>
            <a:endParaRPr lang="en-GB" dirty="0"/>
          </a:p>
          <a:p>
            <a:pPr marL="400050">
              <a:buFont typeface="Wingdings" panose="05000000000000000000" pitchFamily="2" charset="2"/>
              <a:buChar char="Ø"/>
            </a:pPr>
            <a:r>
              <a:rPr lang="en-GB" sz="2400" b="1" dirty="0" smtClean="0"/>
              <a:t>10 min Spokespersons from groups report their assessments</a:t>
            </a:r>
            <a:endParaRPr lang="en-US" sz="2400" b="1" dirty="0"/>
          </a:p>
          <a:p>
            <a:endParaRPr lang="en-GB" sz="2000" dirty="0"/>
          </a:p>
        </p:txBody>
      </p:sp>
      <p:sp>
        <p:nvSpPr>
          <p:cNvPr id="5" name="Title 1"/>
          <p:cNvSpPr txBox="1">
            <a:spLocks/>
          </p:cNvSpPr>
          <p:nvPr/>
        </p:nvSpPr>
        <p:spPr>
          <a:xfrm>
            <a:off x="228600" y="66690"/>
            <a:ext cx="9144000" cy="1192213"/>
          </a:xfrm>
          <a:prstGeom prst="rect">
            <a:avLst/>
          </a:prstGeom>
        </p:spPr>
        <p:txBody>
          <a:bodyPr/>
          <a:lstStyle>
            <a:lvl1pPr algn="l" defTabSz="457200" rtl="0" eaLnBrk="1" latinLnBrk="0" hangingPunct="1">
              <a:spcBef>
                <a:spcPct val="0"/>
              </a:spcBef>
              <a:buNone/>
              <a:defRPr sz="2800" b="1" kern="1200">
                <a:solidFill>
                  <a:schemeClr val="bg1"/>
                </a:solidFill>
                <a:latin typeface="+mj-lt"/>
                <a:ea typeface="+mj-ea"/>
                <a:cs typeface="Arial"/>
              </a:defRPr>
            </a:lvl1pPr>
          </a:lstStyle>
          <a:p>
            <a:r>
              <a:rPr lang="en-GB" dirty="0" smtClean="0"/>
              <a:t>Exercise 30 min</a:t>
            </a:r>
            <a:br>
              <a:rPr lang="en-GB" dirty="0" smtClean="0"/>
            </a:br>
            <a:r>
              <a:rPr lang="en-GB" dirty="0" smtClean="0"/>
              <a:t>Assess Quality of Actual Reports: Strengths &amp; Weaknesses</a:t>
            </a:r>
            <a:endParaRPr lang="en-GB" dirty="0"/>
          </a:p>
        </p:txBody>
      </p:sp>
    </p:spTree>
    <p:extLst>
      <p:ext uri="{BB962C8B-B14F-4D97-AF65-F5344CB8AC3E}">
        <p14:creationId xmlns:p14="http://schemas.microsoft.com/office/powerpoint/2010/main" val="38377675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506413"/>
          </a:xfrm>
        </p:spPr>
        <p:txBody>
          <a:bodyPr/>
          <a:lstStyle/>
          <a:p>
            <a:r>
              <a:rPr lang="en-US" dirty="0" smtClean="0"/>
              <a:t>Reporting in the Results Assessment Module (RAM)</a:t>
            </a:r>
            <a:endParaRPr lang="en-US" dirty="0"/>
          </a:p>
        </p:txBody>
      </p:sp>
      <p:sp>
        <p:nvSpPr>
          <p:cNvPr id="4" name="Text Placeholder 3"/>
          <p:cNvSpPr>
            <a:spLocks noGrp="1"/>
          </p:cNvSpPr>
          <p:nvPr>
            <p:ph type="body" sz="quarter" idx="14"/>
          </p:nvPr>
        </p:nvSpPr>
        <p:spPr>
          <a:xfrm>
            <a:off x="457200" y="1598645"/>
            <a:ext cx="8198113" cy="5257800"/>
          </a:xfrm>
        </p:spPr>
        <p:txBody>
          <a:bodyPr/>
          <a:lstStyle/>
          <a:p>
            <a:pPr>
              <a:buFont typeface="Wingdings" pitchFamily="2" charset="2"/>
              <a:buChar char="ü"/>
            </a:pPr>
            <a:r>
              <a:rPr lang="en-US" sz="2000" dirty="0"/>
              <a:t>What is the expected </a:t>
            </a:r>
            <a:r>
              <a:rPr lang="en-US" sz="2000" dirty="0">
                <a:solidFill>
                  <a:schemeClr val="accent1"/>
                </a:solidFill>
              </a:rPr>
              <a:t>geographic </a:t>
            </a:r>
            <a:r>
              <a:rPr lang="en-US" sz="2000" dirty="0"/>
              <a:t>coverage/scope of interventions planned for each Output? </a:t>
            </a:r>
          </a:p>
          <a:p>
            <a:pPr>
              <a:buFont typeface="Wingdings" pitchFamily="2" charset="2"/>
              <a:buChar char="ü"/>
            </a:pPr>
            <a:r>
              <a:rPr lang="en-US" sz="2000" dirty="0"/>
              <a:t>Which ‘</a:t>
            </a:r>
            <a:r>
              <a:rPr lang="en-US" sz="2000" dirty="0">
                <a:solidFill>
                  <a:schemeClr val="accent1"/>
                </a:solidFill>
              </a:rPr>
              <a:t>determinants</a:t>
            </a:r>
            <a:r>
              <a:rPr lang="en-US" sz="2000" dirty="0"/>
              <a:t> of change’ are addressed by each Output? </a:t>
            </a:r>
          </a:p>
          <a:p>
            <a:pPr>
              <a:buFont typeface="Wingdings" pitchFamily="2" charset="2"/>
              <a:buChar char="ü"/>
            </a:pPr>
            <a:r>
              <a:rPr lang="en-US" sz="2000" dirty="0"/>
              <a:t>What </a:t>
            </a:r>
            <a:r>
              <a:rPr lang="en-US" sz="2000" dirty="0">
                <a:solidFill>
                  <a:schemeClr val="accent1"/>
                </a:solidFill>
              </a:rPr>
              <a:t>context-specific</a:t>
            </a:r>
            <a:r>
              <a:rPr lang="en-US" sz="2000" dirty="0"/>
              <a:t> indicators will be used to monitor progress towards achievement of results? </a:t>
            </a:r>
          </a:p>
          <a:p>
            <a:pPr>
              <a:buFont typeface="Wingdings" pitchFamily="2" charset="2"/>
              <a:buChar char="ü"/>
            </a:pPr>
            <a:r>
              <a:rPr lang="en-US" sz="2000" dirty="0"/>
              <a:t>Which indicators of the outputs of </a:t>
            </a:r>
            <a:r>
              <a:rPr lang="en-US" sz="2000" dirty="0">
                <a:solidFill>
                  <a:schemeClr val="accent1"/>
                </a:solidFill>
              </a:rPr>
              <a:t>UNICEF’s Strategic Plan </a:t>
            </a:r>
            <a:r>
              <a:rPr lang="en-US" sz="2000" dirty="0"/>
              <a:t>2014-2017 will each office-specific output contribute to? What are the baseline and target values for each indicator? </a:t>
            </a:r>
          </a:p>
          <a:p>
            <a:pPr>
              <a:buFont typeface="Wingdings" pitchFamily="2" charset="2"/>
              <a:buChar char="ü"/>
            </a:pPr>
            <a:r>
              <a:rPr lang="en-US" sz="2000" dirty="0"/>
              <a:t>What is the </a:t>
            </a:r>
            <a:r>
              <a:rPr lang="en-US" sz="2000" dirty="0">
                <a:solidFill>
                  <a:schemeClr val="accent1"/>
                </a:solidFill>
              </a:rPr>
              <a:t>status</a:t>
            </a:r>
            <a:r>
              <a:rPr lang="en-US" sz="2000" dirty="0"/>
              <a:t> of progress on each indicator? </a:t>
            </a:r>
          </a:p>
          <a:p>
            <a:pPr>
              <a:buFont typeface="Wingdings" pitchFamily="2" charset="2"/>
              <a:buChar char="ü"/>
            </a:pPr>
            <a:r>
              <a:rPr lang="en-US" sz="2000" dirty="0"/>
              <a:t>What is the Result Manager’s and </a:t>
            </a:r>
            <a:r>
              <a:rPr lang="en-US" sz="2000" dirty="0" err="1"/>
              <a:t>programme</a:t>
            </a:r>
            <a:r>
              <a:rPr lang="en-US" sz="2000" dirty="0"/>
              <a:t> partner’s rating and </a:t>
            </a:r>
            <a:r>
              <a:rPr lang="en-US" sz="2000" dirty="0">
                <a:solidFill>
                  <a:schemeClr val="accent1"/>
                </a:solidFill>
              </a:rPr>
              <a:t>assessment</a:t>
            </a:r>
            <a:r>
              <a:rPr lang="en-US" sz="2000" dirty="0"/>
              <a:t> of progress made so far towards achievement of each result? </a:t>
            </a:r>
          </a:p>
          <a:p>
            <a:pPr>
              <a:buFont typeface="Wingdings" pitchFamily="2" charset="2"/>
              <a:buChar char="ü"/>
            </a:pPr>
            <a:r>
              <a:rPr lang="en-US" sz="2000" dirty="0"/>
              <a:t>What are the specific </a:t>
            </a:r>
            <a:r>
              <a:rPr lang="en-US" sz="2000" dirty="0">
                <a:solidFill>
                  <a:schemeClr val="accent1"/>
                </a:solidFill>
              </a:rPr>
              <a:t>constraints</a:t>
            </a:r>
            <a:r>
              <a:rPr lang="en-US" sz="2000" dirty="0"/>
              <a:t> encountered and what key actions are being taken to address priority bottlenecks and barriers to coverage? </a:t>
            </a:r>
          </a:p>
          <a:p>
            <a:endParaRPr lang="en-US" sz="2000" dirty="0"/>
          </a:p>
        </p:txBody>
      </p:sp>
    </p:spTree>
    <p:extLst>
      <p:ext uri="{BB962C8B-B14F-4D97-AF65-F5344CB8AC3E}">
        <p14:creationId xmlns:p14="http://schemas.microsoft.com/office/powerpoint/2010/main" val="3222686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Donor reports</a:t>
            </a:r>
            <a:endParaRPr lang="en-GB" dirty="0"/>
          </a:p>
        </p:txBody>
      </p:sp>
      <p:sp>
        <p:nvSpPr>
          <p:cNvPr id="3" name="Content Placeholder 2"/>
          <p:cNvSpPr>
            <a:spLocks noGrp="1"/>
          </p:cNvSpPr>
          <p:nvPr>
            <p:ph type="body" sz="quarter" idx="14"/>
          </p:nvPr>
        </p:nvSpPr>
        <p:spPr/>
        <p:txBody>
          <a:bodyPr/>
          <a:lstStyle/>
          <a:p>
            <a:pPr marL="0" indent="0">
              <a:buNone/>
            </a:pPr>
            <a:r>
              <a:rPr lang="en-GB" sz="2000" b="1" dirty="0" smtClean="0"/>
              <a:t>Donor Reporting is a Key Component of our Relations with Donors</a:t>
            </a:r>
          </a:p>
          <a:p>
            <a:pPr>
              <a:spcBef>
                <a:spcPts val="1800"/>
              </a:spcBef>
            </a:pPr>
            <a:r>
              <a:rPr lang="fr-FR" sz="2000" dirty="0">
                <a:cs typeface="Arial" pitchFamily="34" charset="0"/>
              </a:rPr>
              <a:t>It </a:t>
            </a:r>
            <a:r>
              <a:rPr lang="fr-FR" sz="2000" dirty="0" err="1">
                <a:cs typeface="Arial" pitchFamily="34" charset="0"/>
              </a:rPr>
              <a:t>is</a:t>
            </a:r>
            <a:r>
              <a:rPr lang="fr-FR" sz="2000" dirty="0">
                <a:cs typeface="Arial" pitchFamily="34" charset="0"/>
              </a:rPr>
              <a:t> part of UNICEF </a:t>
            </a:r>
            <a:r>
              <a:rPr lang="fr-FR" sz="2000" dirty="0" err="1">
                <a:cs typeface="Arial" pitchFamily="34" charset="0"/>
              </a:rPr>
              <a:t>commitment</a:t>
            </a:r>
            <a:r>
              <a:rPr lang="fr-FR" sz="2000" dirty="0">
                <a:cs typeface="Arial" pitchFamily="34" charset="0"/>
              </a:rPr>
              <a:t> for </a:t>
            </a:r>
            <a:r>
              <a:rPr lang="fr-FR" sz="2000" dirty="0" err="1">
                <a:solidFill>
                  <a:srgbClr val="0099FF"/>
                </a:solidFill>
                <a:cs typeface="Arial" pitchFamily="34" charset="0"/>
              </a:rPr>
              <a:t>aid</a:t>
            </a:r>
            <a:r>
              <a:rPr lang="fr-FR" sz="2000" dirty="0">
                <a:solidFill>
                  <a:srgbClr val="0099FF"/>
                </a:solidFill>
                <a:cs typeface="Arial" pitchFamily="34" charset="0"/>
              </a:rPr>
              <a:t> </a:t>
            </a:r>
            <a:r>
              <a:rPr lang="fr-FR" sz="2000" dirty="0" err="1">
                <a:solidFill>
                  <a:srgbClr val="0099FF"/>
                </a:solidFill>
                <a:cs typeface="Arial" pitchFamily="34" charset="0"/>
              </a:rPr>
              <a:t>effectiveness</a:t>
            </a:r>
            <a:endParaRPr lang="en-US" altLang="en-US" sz="2000" dirty="0">
              <a:solidFill>
                <a:srgbClr val="0099FF"/>
              </a:solidFill>
            </a:endParaRPr>
          </a:p>
          <a:p>
            <a:pPr>
              <a:spcBef>
                <a:spcPts val="1800"/>
              </a:spcBef>
            </a:pPr>
            <a:r>
              <a:rPr lang="en-US" altLang="en-US" sz="2000" dirty="0"/>
              <a:t>Donor reports are an </a:t>
            </a:r>
            <a:r>
              <a:rPr lang="en-US" altLang="en-US" sz="2000" dirty="0">
                <a:solidFill>
                  <a:srgbClr val="0099FF"/>
                </a:solidFill>
              </a:rPr>
              <a:t>opportunity</a:t>
            </a:r>
            <a:r>
              <a:rPr lang="en-US" altLang="en-US" sz="2000" dirty="0"/>
              <a:t> to showcase the added-value of </a:t>
            </a:r>
            <a:endParaRPr lang="en-US" altLang="en-US" sz="2000" dirty="0" smtClean="0"/>
          </a:p>
          <a:p>
            <a:pPr>
              <a:spcBef>
                <a:spcPts val="1800"/>
              </a:spcBef>
            </a:pPr>
            <a:r>
              <a:rPr lang="en-US" altLang="en-US" sz="2000" dirty="0" smtClean="0"/>
              <a:t>UNICEF </a:t>
            </a:r>
            <a:r>
              <a:rPr lang="en-US" altLang="en-US" sz="2000" dirty="0"/>
              <a:t>work, and advocate for continued support</a:t>
            </a:r>
          </a:p>
          <a:p>
            <a:pPr>
              <a:spcBef>
                <a:spcPts val="1800"/>
              </a:spcBef>
            </a:pPr>
            <a:r>
              <a:rPr lang="en-US" altLang="en-US" sz="2000" dirty="0"/>
              <a:t>Donor reporting is important for UNICEF reputation, and to support </a:t>
            </a:r>
            <a:r>
              <a:rPr lang="en-US" altLang="en-US" sz="2000" dirty="0">
                <a:solidFill>
                  <a:srgbClr val="0099FF"/>
                </a:solidFill>
              </a:rPr>
              <a:t>fundraising efforts</a:t>
            </a:r>
          </a:p>
          <a:p>
            <a:endParaRPr lang="en-GB" sz="2000" dirty="0"/>
          </a:p>
        </p:txBody>
      </p:sp>
    </p:spTree>
    <p:extLst>
      <p:ext uri="{BB962C8B-B14F-4D97-AF65-F5344CB8AC3E}">
        <p14:creationId xmlns:p14="http://schemas.microsoft.com/office/powerpoint/2010/main" val="3696006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Establish Workflow Processes</a:t>
            </a:r>
            <a:endParaRPr lang="en-US" dirty="0"/>
          </a:p>
        </p:txBody>
      </p:sp>
      <p:sp>
        <p:nvSpPr>
          <p:cNvPr id="4" name="Rectangle 3"/>
          <p:cNvSpPr txBox="1">
            <a:spLocks noChangeArrowheads="1"/>
          </p:cNvSpPr>
          <p:nvPr/>
        </p:nvSpPr>
        <p:spPr bwMode="auto">
          <a:xfrm>
            <a:off x="337898" y="2438400"/>
            <a:ext cx="8806102" cy="456770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457200" indent="-457200">
              <a:spcBef>
                <a:spcPts val="1200"/>
              </a:spcBef>
              <a:buFontTx/>
              <a:buAutoNum type="arabicPeriod"/>
            </a:pPr>
            <a:r>
              <a:rPr lang="en-US" altLang="en-US" sz="2200" kern="0" dirty="0" smtClean="0"/>
              <a:t>Clear </a:t>
            </a:r>
            <a:r>
              <a:rPr lang="en-US" altLang="en-US" sz="2400" kern="0" dirty="0" smtClean="0">
                <a:solidFill>
                  <a:schemeClr val="accent1"/>
                </a:solidFill>
              </a:rPr>
              <a:t>work flow process</a:t>
            </a:r>
            <a:r>
              <a:rPr lang="en-US" altLang="en-US" sz="2400" kern="0" dirty="0" smtClean="0">
                <a:solidFill>
                  <a:srgbClr val="0099FF"/>
                </a:solidFill>
              </a:rPr>
              <a:t> </a:t>
            </a:r>
            <a:r>
              <a:rPr lang="en-US" altLang="en-US" sz="2200" kern="0" dirty="0" smtClean="0"/>
              <a:t>and </a:t>
            </a:r>
            <a:r>
              <a:rPr lang="en-US" altLang="en-US" sz="2400" kern="0" dirty="0">
                <a:solidFill>
                  <a:schemeClr val="accent1"/>
                </a:solidFill>
              </a:rPr>
              <a:t>accountabilities</a:t>
            </a:r>
          </a:p>
          <a:p>
            <a:pPr marL="457200" indent="-457200">
              <a:spcBef>
                <a:spcPts val="1200"/>
              </a:spcBef>
              <a:buFontTx/>
              <a:buAutoNum type="arabicPeriod"/>
            </a:pPr>
            <a:r>
              <a:rPr lang="en-US" altLang="en-US" sz="2200" kern="0" dirty="0" smtClean="0"/>
              <a:t>Who ensures monitoring of </a:t>
            </a:r>
            <a:r>
              <a:rPr lang="en-US" altLang="en-US" sz="2400" kern="0" dirty="0">
                <a:solidFill>
                  <a:schemeClr val="accent1"/>
                </a:solidFill>
              </a:rPr>
              <a:t>donor</a:t>
            </a:r>
            <a:r>
              <a:rPr lang="en-US" altLang="en-US" sz="2200" kern="0" dirty="0" smtClean="0">
                <a:solidFill>
                  <a:srgbClr val="0099FF"/>
                </a:solidFill>
              </a:rPr>
              <a:t> </a:t>
            </a:r>
            <a:r>
              <a:rPr lang="en-US" altLang="en-US" sz="2400" kern="0" dirty="0">
                <a:solidFill>
                  <a:schemeClr val="accent1"/>
                </a:solidFill>
              </a:rPr>
              <a:t>obligations</a:t>
            </a:r>
            <a:r>
              <a:rPr lang="en-US" altLang="en-US" sz="2200" kern="0" dirty="0" smtClean="0"/>
              <a:t>?</a:t>
            </a:r>
          </a:p>
          <a:p>
            <a:pPr marL="457200" indent="-457200">
              <a:spcBef>
                <a:spcPts val="1200"/>
              </a:spcBef>
              <a:buFontTx/>
              <a:buAutoNum type="arabicPeriod"/>
            </a:pPr>
            <a:r>
              <a:rPr lang="en-US" altLang="en-US" sz="2200" kern="0" dirty="0" smtClean="0"/>
              <a:t>Who ensures </a:t>
            </a:r>
            <a:r>
              <a:rPr lang="en-US" altLang="en-US" sz="2400" kern="0" dirty="0">
                <a:solidFill>
                  <a:schemeClr val="accent1"/>
                </a:solidFill>
              </a:rPr>
              <a:t>quality assurance </a:t>
            </a:r>
            <a:r>
              <a:rPr lang="en-US" altLang="en-US" sz="2200" kern="0" dirty="0" smtClean="0"/>
              <a:t>of reports?</a:t>
            </a:r>
          </a:p>
          <a:p>
            <a:pPr marL="457200" indent="-457200">
              <a:spcBef>
                <a:spcPts val="1200"/>
              </a:spcBef>
              <a:buFontTx/>
              <a:buAutoNum type="arabicPeriod"/>
            </a:pPr>
            <a:r>
              <a:rPr lang="en-US" altLang="en-US" sz="2200" kern="0" dirty="0" smtClean="0"/>
              <a:t>Who provides </a:t>
            </a:r>
            <a:r>
              <a:rPr lang="en-US" altLang="en-US" sz="2400" kern="0" dirty="0">
                <a:solidFill>
                  <a:schemeClr val="accent1"/>
                </a:solidFill>
              </a:rPr>
              <a:t>clearance</a:t>
            </a:r>
            <a:r>
              <a:rPr lang="en-US" altLang="en-US" sz="2200" kern="0" dirty="0" smtClean="0"/>
              <a:t> for donor reports?</a:t>
            </a:r>
          </a:p>
          <a:p>
            <a:pPr marL="457200" indent="-457200">
              <a:spcBef>
                <a:spcPts val="1200"/>
              </a:spcBef>
              <a:buFontTx/>
              <a:buAutoNum type="arabicPeriod"/>
            </a:pPr>
            <a:r>
              <a:rPr lang="en-US" altLang="en-US" sz="2200" kern="0" dirty="0" smtClean="0"/>
              <a:t>Does the </a:t>
            </a:r>
            <a:r>
              <a:rPr lang="en-US" altLang="en-US" sz="2400" kern="0" dirty="0">
                <a:solidFill>
                  <a:schemeClr val="accent1"/>
                </a:solidFill>
              </a:rPr>
              <a:t>office culture </a:t>
            </a:r>
            <a:r>
              <a:rPr lang="en-US" altLang="en-US" sz="2200" kern="0" dirty="0" smtClean="0"/>
              <a:t>ensures that reporting is taken seriously?</a:t>
            </a:r>
          </a:p>
        </p:txBody>
      </p:sp>
      <p:sp>
        <p:nvSpPr>
          <p:cNvPr id="6" name="TextBox 5"/>
          <p:cNvSpPr txBox="1"/>
          <p:nvPr/>
        </p:nvSpPr>
        <p:spPr>
          <a:xfrm>
            <a:off x="228600" y="1287522"/>
            <a:ext cx="8660345" cy="830997"/>
          </a:xfrm>
          <a:prstGeom prst="rect">
            <a:avLst/>
          </a:prstGeom>
          <a:noFill/>
        </p:spPr>
        <p:txBody>
          <a:bodyPr wrap="square" rtlCol="0">
            <a:spAutoFit/>
          </a:bodyPr>
          <a:lstStyle/>
          <a:p>
            <a:pPr lvl="0">
              <a:spcBef>
                <a:spcPct val="20000"/>
              </a:spcBef>
            </a:pPr>
            <a:r>
              <a:rPr lang="en-US" altLang="en-US" sz="2400" b="1" dirty="0">
                <a:solidFill>
                  <a:prstClr val="black"/>
                </a:solidFill>
              </a:rPr>
              <a:t>In order to ensure quality donor reporting, the right work processes must be in place</a:t>
            </a:r>
            <a:r>
              <a:rPr lang="en-US" altLang="en-US" sz="2400" b="1" dirty="0" smtClean="0">
                <a:solidFill>
                  <a:prstClr val="black"/>
                </a:solidFill>
              </a:rPr>
              <a:t>:</a:t>
            </a:r>
            <a:endParaRPr lang="en-US" altLang="en-US" sz="2400" b="1" dirty="0">
              <a:solidFill>
                <a:prstClr val="black"/>
              </a:solidFill>
            </a:endParaRPr>
          </a:p>
        </p:txBody>
      </p:sp>
    </p:spTree>
    <p:extLst>
      <p:ext uri="{BB962C8B-B14F-4D97-AF65-F5344CB8AC3E}">
        <p14:creationId xmlns:p14="http://schemas.microsoft.com/office/powerpoint/2010/main" val="2731744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SitReps</a:t>
            </a:r>
            <a:endParaRPr lang="en-US" dirty="0"/>
          </a:p>
        </p:txBody>
      </p:sp>
      <p:sp>
        <p:nvSpPr>
          <p:cNvPr id="3" name="Content Placeholder 2"/>
          <p:cNvSpPr>
            <a:spLocks noGrp="1"/>
          </p:cNvSpPr>
          <p:nvPr>
            <p:ph type="body" sz="quarter" idx="14"/>
          </p:nvPr>
        </p:nvSpPr>
        <p:spPr/>
        <p:txBody>
          <a:bodyPr/>
          <a:lstStyle/>
          <a:p>
            <a:pPr marL="0" indent="0">
              <a:buNone/>
            </a:pPr>
            <a:r>
              <a:rPr lang="en-US" b="1" dirty="0" smtClean="0"/>
              <a:t>Issues</a:t>
            </a:r>
          </a:p>
          <a:p>
            <a:pPr>
              <a:buFont typeface="Arial" panose="020B0604020202020204" pitchFamily="34" charset="0"/>
              <a:buChar char="•"/>
            </a:pPr>
            <a:r>
              <a:rPr lang="en-US" sz="1800" dirty="0" smtClean="0"/>
              <a:t>Check logic of information and data provided in the previous </a:t>
            </a:r>
            <a:r>
              <a:rPr lang="en-US" sz="1800" dirty="0" err="1" smtClean="0"/>
              <a:t>SitRep</a:t>
            </a:r>
            <a:endParaRPr lang="en-US" sz="1800" dirty="0" smtClean="0"/>
          </a:p>
          <a:p>
            <a:pPr>
              <a:buFont typeface="Arial" panose="020B0604020202020204" pitchFamily="34" charset="0"/>
              <a:buChar char="•"/>
            </a:pPr>
            <a:r>
              <a:rPr lang="en-US" sz="1800" dirty="0" smtClean="0"/>
              <a:t>Data mentioned to be consistent throughout the report as well as add up in tables</a:t>
            </a:r>
          </a:p>
          <a:p>
            <a:pPr>
              <a:buFont typeface="Arial" panose="020B0604020202020204" pitchFamily="34" charset="0"/>
              <a:buChar char="•"/>
            </a:pPr>
            <a:r>
              <a:rPr lang="en-US" sz="1800" dirty="0" smtClean="0"/>
              <a:t>Difficulty in aggregating data for information provided by various partners</a:t>
            </a:r>
          </a:p>
          <a:p>
            <a:pPr>
              <a:buFont typeface="Arial" panose="020B0604020202020204" pitchFamily="34" charset="0"/>
              <a:buChar char="•"/>
            </a:pPr>
            <a:r>
              <a:rPr lang="en-US" sz="1800" dirty="0" smtClean="0"/>
              <a:t>Situation analysis to include source of information and dates, as humanitarian situation can be quite fluid </a:t>
            </a:r>
          </a:p>
          <a:p>
            <a:pPr>
              <a:buFont typeface="Arial" panose="020B0604020202020204" pitchFamily="34" charset="0"/>
              <a:buChar char="•"/>
            </a:pPr>
            <a:r>
              <a:rPr lang="en-US" sz="1800" dirty="0" smtClean="0"/>
              <a:t>When a CO faces multiple overlapping responses, may need to combine </a:t>
            </a:r>
            <a:r>
              <a:rPr lang="en-US" sz="1800" dirty="0" err="1" smtClean="0"/>
              <a:t>SitReps</a:t>
            </a:r>
            <a:r>
              <a:rPr lang="en-US" sz="1800" dirty="0" smtClean="0"/>
              <a:t> or have separate </a:t>
            </a:r>
            <a:r>
              <a:rPr lang="en-US" sz="1800" dirty="0" err="1" smtClean="0"/>
              <a:t>SitReps</a:t>
            </a:r>
            <a:r>
              <a:rPr lang="en-US" sz="1800" dirty="0" smtClean="0"/>
              <a:t> should be determined by CO/RO/HQ based on context</a:t>
            </a:r>
          </a:p>
          <a:p>
            <a:pPr>
              <a:buFont typeface="Arial" panose="020B0604020202020204" pitchFamily="34" charset="0"/>
              <a:buChar char="•"/>
            </a:pPr>
            <a:r>
              <a:rPr lang="en-US" sz="1800" dirty="0" smtClean="0"/>
              <a:t>Do not include politically sensitive issues not suitable to external audience</a:t>
            </a:r>
          </a:p>
          <a:p>
            <a:pPr>
              <a:buFont typeface="Arial" panose="020B0604020202020204" pitchFamily="34" charset="0"/>
              <a:buChar char="•"/>
            </a:pPr>
            <a:r>
              <a:rPr lang="en-US" sz="1800" dirty="0" smtClean="0"/>
              <a:t>Funding requirements should be consistent with the CAP/HAC or OR-E funding ceiling</a:t>
            </a:r>
          </a:p>
          <a:p>
            <a:endParaRPr lang="en-US" dirty="0" smtClean="0"/>
          </a:p>
          <a:p>
            <a:endParaRPr lang="en-US" dirty="0"/>
          </a:p>
        </p:txBody>
      </p:sp>
    </p:spTree>
    <p:extLst>
      <p:ext uri="{BB962C8B-B14F-4D97-AF65-F5344CB8AC3E}">
        <p14:creationId xmlns:p14="http://schemas.microsoft.com/office/powerpoint/2010/main" val="1773161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objectives</a:t>
            </a:r>
            <a:endParaRPr lang="en-US" dirty="0"/>
          </a:p>
        </p:txBody>
      </p:sp>
      <p:sp>
        <p:nvSpPr>
          <p:cNvPr id="6" name="Text Placeholder 5"/>
          <p:cNvSpPr>
            <a:spLocks noGrp="1"/>
          </p:cNvSpPr>
          <p:nvPr>
            <p:ph type="body" sz="quarter" idx="14"/>
          </p:nvPr>
        </p:nvSpPr>
        <p:spPr>
          <a:xfrm>
            <a:off x="579968" y="1600200"/>
            <a:ext cx="8030632" cy="4724400"/>
          </a:xfrm>
          <a:noFill/>
        </p:spPr>
        <p:txBody>
          <a:bodyPr/>
          <a:lstStyle/>
          <a:p>
            <a:pPr lvl="0"/>
            <a:r>
              <a:rPr lang="en-US" sz="2400" dirty="0"/>
              <a:t>Recognize the key elements of effective reporting in UNICEF, including a clear demonstration of UNICEF’s contribution to results.</a:t>
            </a:r>
          </a:p>
          <a:p>
            <a:endParaRPr lang="en-US" sz="2400" dirty="0"/>
          </a:p>
          <a:p>
            <a:pPr lvl="0"/>
            <a:r>
              <a:rPr lang="en-US" sz="2400" dirty="0"/>
              <a:t>Recognize that effective RBM practices in Planning and Implementing are essential for Demonstrating Results </a:t>
            </a:r>
          </a:p>
          <a:p>
            <a:pPr marL="0" lvl="0" indent="0">
              <a:buNone/>
            </a:pPr>
            <a:r>
              <a:rPr lang="en-US" sz="2400" dirty="0"/>
              <a:t> </a:t>
            </a:r>
          </a:p>
          <a:p>
            <a:r>
              <a:rPr lang="en-US" sz="2400" dirty="0"/>
              <a:t>Recognize the importance of well-defined work processes in a UNICEF office to assure quality and timely reporting</a:t>
            </a:r>
          </a:p>
          <a:p>
            <a:pPr lvl="0"/>
            <a:endParaRPr lang="en-US" sz="2400" dirty="0" smtClean="0"/>
          </a:p>
          <a:p>
            <a:pPr marL="0" indent="0">
              <a:buNone/>
            </a:pPr>
            <a:endParaRPr lang="en-US" sz="2400" dirty="0"/>
          </a:p>
        </p:txBody>
      </p:sp>
    </p:spTree>
    <p:extLst>
      <p:ext uri="{BB962C8B-B14F-4D97-AF65-F5344CB8AC3E}">
        <p14:creationId xmlns:p14="http://schemas.microsoft.com/office/powerpoint/2010/main" val="8131771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Country Office Annual Report</a:t>
            </a:r>
            <a:endParaRPr lang="en-US" dirty="0"/>
          </a:p>
        </p:txBody>
      </p:sp>
      <p:sp>
        <p:nvSpPr>
          <p:cNvPr id="3" name="Content Placeholder 2"/>
          <p:cNvSpPr>
            <a:spLocks noGrp="1"/>
          </p:cNvSpPr>
          <p:nvPr>
            <p:ph type="body" sz="quarter" idx="14"/>
          </p:nvPr>
        </p:nvSpPr>
        <p:spPr/>
        <p:txBody>
          <a:bodyPr/>
          <a:lstStyle/>
          <a:p>
            <a:pPr marL="0" indent="0">
              <a:buNone/>
            </a:pPr>
            <a:r>
              <a:rPr lang="en-US" sz="1800" b="1" dirty="0"/>
              <a:t>I</a:t>
            </a:r>
            <a:r>
              <a:rPr lang="en-US" sz="1800" b="1" dirty="0" smtClean="0"/>
              <a:t>SSUE</a:t>
            </a:r>
          </a:p>
          <a:p>
            <a:pPr marL="0" indent="0"/>
            <a:endParaRPr lang="en-US" sz="1800" b="1" dirty="0" smtClean="0"/>
          </a:p>
          <a:p>
            <a:pPr>
              <a:buFont typeface="Arial" panose="020B0604020202020204" pitchFamily="34" charset="0"/>
              <a:buChar char="•"/>
            </a:pPr>
            <a:r>
              <a:rPr lang="en-US" sz="1800" dirty="0" smtClean="0"/>
              <a:t>Check </a:t>
            </a:r>
            <a:r>
              <a:rPr lang="en-US" sz="1800" dirty="0"/>
              <a:t>logic of information and data provided </a:t>
            </a:r>
            <a:r>
              <a:rPr lang="en-US" sz="1800" dirty="0" smtClean="0"/>
              <a:t>throughout the Report</a:t>
            </a:r>
            <a:endParaRPr lang="en-US" sz="1800" dirty="0"/>
          </a:p>
          <a:p>
            <a:pPr>
              <a:buFont typeface="Arial" panose="020B0604020202020204" pitchFamily="34" charset="0"/>
              <a:buChar char="•"/>
            </a:pPr>
            <a:r>
              <a:rPr lang="en-US" sz="1800" dirty="0"/>
              <a:t>Data mentioned to be consistent throughout the report </a:t>
            </a:r>
            <a:endParaRPr lang="en-US" sz="1800" dirty="0" smtClean="0"/>
          </a:p>
          <a:p>
            <a:pPr>
              <a:buFont typeface="Arial" panose="020B0604020202020204" pitchFamily="34" charset="0"/>
              <a:buChar char="•"/>
            </a:pPr>
            <a:r>
              <a:rPr lang="en-US" sz="1800" dirty="0" smtClean="0"/>
              <a:t>Too often, the emphasis is reporting on activities, not their relation to outputs or outcomes</a:t>
            </a:r>
          </a:p>
          <a:p>
            <a:pPr>
              <a:buFont typeface="Arial" panose="020B0604020202020204" pitchFamily="34" charset="0"/>
              <a:buChar char="•"/>
            </a:pPr>
            <a:r>
              <a:rPr lang="en-US" sz="1800" dirty="0" smtClean="0"/>
              <a:t>Weak mention of lessons learned and “failures”</a:t>
            </a:r>
          </a:p>
          <a:p>
            <a:pPr>
              <a:buFont typeface="Arial" panose="020B0604020202020204" pitchFamily="34" charset="0"/>
              <a:buChar char="•"/>
            </a:pPr>
            <a:r>
              <a:rPr lang="en-US" sz="1800" dirty="0" smtClean="0"/>
              <a:t>Report compiled at the last minute by various persons, lack of a thorough overview</a:t>
            </a:r>
          </a:p>
          <a:p>
            <a:pPr>
              <a:buFont typeface="Arial" panose="020B0604020202020204" pitchFamily="34" charset="0"/>
              <a:buChar char="•"/>
            </a:pPr>
            <a:r>
              <a:rPr lang="en-US" sz="1800" dirty="0" smtClean="0"/>
              <a:t>No Executive Summary</a:t>
            </a:r>
          </a:p>
          <a:p>
            <a:pPr>
              <a:buFont typeface="Arial" panose="020B0604020202020204" pitchFamily="34" charset="0"/>
              <a:buChar char="•"/>
            </a:pPr>
            <a:r>
              <a:rPr lang="en-US" sz="1800" dirty="0" smtClean="0"/>
              <a:t>Quality assurance issues within country offices.</a:t>
            </a:r>
          </a:p>
          <a:p>
            <a:pPr>
              <a:buFont typeface="Arial" panose="020B0604020202020204" pitchFamily="34" charset="0"/>
              <a:buChar char="•"/>
            </a:pPr>
            <a:endParaRPr lang="en-US" sz="1800" dirty="0" smtClean="0"/>
          </a:p>
          <a:p>
            <a:pPr>
              <a:buFont typeface="Arial" panose="020B0604020202020204" pitchFamily="34" charset="0"/>
              <a:buChar char="•"/>
            </a:pPr>
            <a:endParaRPr lang="en-US" sz="1800" dirty="0" smtClean="0"/>
          </a:p>
          <a:p>
            <a:pPr>
              <a:buFont typeface="Arial" panose="020B0604020202020204" pitchFamily="34" charset="0"/>
              <a:buChar char="•"/>
            </a:pPr>
            <a:endParaRPr lang="en-US" sz="1800" dirty="0" smtClean="0"/>
          </a:p>
          <a:p>
            <a:endParaRPr lang="en-US" sz="1800" dirty="0"/>
          </a:p>
        </p:txBody>
      </p:sp>
    </p:spTree>
    <p:extLst>
      <p:ext uri="{BB962C8B-B14F-4D97-AF65-F5344CB8AC3E}">
        <p14:creationId xmlns:p14="http://schemas.microsoft.com/office/powerpoint/2010/main" val="14191503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Annual UN Results Report</a:t>
            </a:r>
            <a:endParaRPr lang="en-US" dirty="0"/>
          </a:p>
        </p:txBody>
      </p:sp>
      <p:sp>
        <p:nvSpPr>
          <p:cNvPr id="3" name="Content Placeholder 2"/>
          <p:cNvSpPr>
            <a:spLocks noGrp="1"/>
          </p:cNvSpPr>
          <p:nvPr>
            <p:ph type="body" sz="quarter" idx="14"/>
          </p:nvPr>
        </p:nvSpPr>
        <p:spPr/>
        <p:txBody>
          <a:bodyPr/>
          <a:lstStyle/>
          <a:p>
            <a:r>
              <a:rPr lang="en-US" dirty="0" smtClean="0">
                <a:hlinkClick r:id="rId3"/>
              </a:rPr>
              <a:t>Report Template</a:t>
            </a:r>
            <a:endParaRPr lang="en-US" dirty="0">
              <a:hlinkClick r:id="rId3"/>
            </a:endParaRPr>
          </a:p>
          <a:p>
            <a:r>
              <a:rPr lang="en-US" dirty="0" smtClean="0">
                <a:hlinkClick r:id="rId3"/>
              </a:rPr>
              <a:t>https</a:t>
            </a:r>
            <a:r>
              <a:rPr lang="en-US" dirty="0">
                <a:hlinkClick r:id="rId3"/>
              </a:rPr>
              <a:t>://undg.org/main/undg_document/one-un-country-results-report-template</a:t>
            </a:r>
            <a:r>
              <a:rPr lang="en-US" dirty="0" smtClean="0">
                <a:hlinkClick r:id="rId3"/>
              </a:rPr>
              <a:t>/</a:t>
            </a:r>
            <a:endParaRPr lang="en-US" dirty="0" smtClean="0"/>
          </a:p>
          <a:p>
            <a:pPr marL="0" indent="0">
              <a:buNone/>
            </a:pPr>
            <a:r>
              <a:rPr lang="en-US" b="1" dirty="0" smtClean="0"/>
              <a:t>Issues</a:t>
            </a:r>
          </a:p>
          <a:p>
            <a:pPr>
              <a:buFont typeface="Arial" panose="020B0604020202020204" pitchFamily="34" charset="0"/>
              <a:buChar char="•"/>
            </a:pPr>
            <a:r>
              <a:rPr lang="en-US" sz="1800" dirty="0" smtClean="0"/>
              <a:t>Difficulty of aligning agency outputs and outcomes to UNDAF Outcomes and reporting</a:t>
            </a:r>
          </a:p>
          <a:p>
            <a:pPr>
              <a:buFont typeface="Arial" panose="020B0604020202020204" pitchFamily="34" charset="0"/>
              <a:buChar char="•"/>
            </a:pPr>
            <a:r>
              <a:rPr lang="en-US" sz="1800" dirty="0" smtClean="0"/>
              <a:t>Different agencies may use different data sources</a:t>
            </a:r>
          </a:p>
          <a:p>
            <a:pPr>
              <a:buFont typeface="Arial" panose="020B0604020202020204" pitchFamily="34" charset="0"/>
              <a:buChar char="•"/>
            </a:pPr>
            <a:r>
              <a:rPr lang="en-US" sz="1800" dirty="0" smtClean="0"/>
              <a:t>Different use of indicators and baselines render it difficult to report jointly on indicators</a:t>
            </a:r>
          </a:p>
          <a:p>
            <a:pPr>
              <a:buFont typeface="Arial" panose="020B0604020202020204" pitchFamily="34" charset="0"/>
              <a:buChar char="•"/>
            </a:pPr>
            <a:r>
              <a:rPr lang="en-US" sz="1800" dirty="0" smtClean="0"/>
              <a:t>The report may reflect more of the results of one agency, than others</a:t>
            </a:r>
          </a:p>
          <a:p>
            <a:pPr>
              <a:buFont typeface="Arial" panose="020B0604020202020204" pitchFamily="34" charset="0"/>
              <a:buChar char="•"/>
            </a:pPr>
            <a:r>
              <a:rPr lang="en-US" sz="1800" dirty="0" smtClean="0"/>
              <a:t>The compilation and writing of the report among agencies may not be timely or well-managed</a:t>
            </a:r>
          </a:p>
          <a:p>
            <a:pPr>
              <a:buFont typeface="Arial" panose="020B0604020202020204" pitchFamily="34" charset="0"/>
              <a:buChar char="•"/>
            </a:pPr>
            <a:r>
              <a:rPr lang="en-US" sz="1800" dirty="0" smtClean="0"/>
              <a:t>Given the many agencies involved, the report may not be results oriented – with some agencies reporting on processes</a:t>
            </a:r>
          </a:p>
          <a:p>
            <a:pPr>
              <a:buFont typeface="Arial" panose="020B0604020202020204" pitchFamily="34" charset="0"/>
              <a:buChar char="•"/>
            </a:pPr>
            <a:endParaRPr lang="en-US" dirty="0" smtClean="0"/>
          </a:p>
          <a:p>
            <a:pPr>
              <a:buFont typeface="Arial" panose="020B0604020202020204" pitchFamily="34" charset="0"/>
              <a:buChar char="•"/>
            </a:pPr>
            <a:endParaRPr lang="en-US" dirty="0" smtClean="0"/>
          </a:p>
          <a:p>
            <a:endParaRPr lang="en-US" dirty="0" smtClean="0"/>
          </a:p>
          <a:p>
            <a:endParaRPr lang="en-US" dirty="0"/>
          </a:p>
        </p:txBody>
      </p:sp>
    </p:spTree>
    <p:extLst>
      <p:ext uri="{BB962C8B-B14F-4D97-AF65-F5344CB8AC3E}">
        <p14:creationId xmlns:p14="http://schemas.microsoft.com/office/powerpoint/2010/main" val="32883678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a:spLocks/>
          </p:cNvSpPr>
          <p:nvPr/>
        </p:nvSpPr>
        <p:spPr>
          <a:xfrm>
            <a:off x="381000" y="1385921"/>
            <a:ext cx="8055964" cy="2949234"/>
          </a:xfrm>
          <a:prstGeom prst="rect">
            <a:avLst/>
          </a:prstGeom>
        </p:spPr>
        <p:txBody>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a:spcBef>
                <a:spcPts val="1800"/>
              </a:spcBef>
              <a:buFont typeface="Wingdings" pitchFamily="2" charset="2"/>
              <a:buChar char="ü"/>
            </a:pPr>
            <a:r>
              <a:rPr lang="fr-FR" sz="2400" kern="0" dirty="0" err="1" smtClean="0"/>
              <a:t>Avoid</a:t>
            </a:r>
            <a:r>
              <a:rPr lang="fr-FR" sz="2400" kern="0" dirty="0" smtClean="0"/>
              <a:t> </a:t>
            </a:r>
            <a:r>
              <a:rPr lang="fr-FR" sz="2800" kern="0" dirty="0" smtClean="0">
                <a:solidFill>
                  <a:schemeClr val="accent1"/>
                </a:solidFill>
              </a:rPr>
              <a:t>jargon</a:t>
            </a:r>
            <a:r>
              <a:rPr lang="fr-FR" sz="2400" kern="0" dirty="0" smtClean="0"/>
              <a:t> and the abusive use of </a:t>
            </a:r>
            <a:r>
              <a:rPr lang="fr-FR" sz="2400" kern="0" dirty="0" err="1" smtClean="0"/>
              <a:t>acronyms</a:t>
            </a:r>
            <a:endParaRPr lang="fr-FR" sz="2400" kern="0" dirty="0" smtClean="0"/>
          </a:p>
          <a:p>
            <a:pPr>
              <a:spcBef>
                <a:spcPts val="1800"/>
              </a:spcBef>
              <a:buFont typeface="Wingdings" pitchFamily="2" charset="2"/>
              <a:buChar char="ü"/>
            </a:pPr>
            <a:r>
              <a:rPr lang="fr-FR" sz="2800" kern="0" dirty="0" err="1">
                <a:solidFill>
                  <a:schemeClr val="accent1"/>
                </a:solidFill>
              </a:rPr>
              <a:t>Adapt</a:t>
            </a:r>
            <a:r>
              <a:rPr lang="fr-FR" sz="2400" kern="0" dirty="0" smtClean="0">
                <a:solidFill>
                  <a:srgbClr val="0099FF"/>
                </a:solidFill>
              </a:rPr>
              <a:t> </a:t>
            </a:r>
            <a:r>
              <a:rPr lang="fr-FR" sz="2400" kern="0" dirty="0" err="1" smtClean="0"/>
              <a:t>your</a:t>
            </a:r>
            <a:r>
              <a:rPr lang="fr-FR" sz="2400" kern="0" dirty="0" smtClean="0"/>
              <a:t> </a:t>
            </a:r>
            <a:r>
              <a:rPr lang="fr-FR" sz="2400" kern="0" dirty="0" err="1" smtClean="0"/>
              <a:t>language</a:t>
            </a:r>
            <a:r>
              <a:rPr lang="fr-FR" sz="2400" kern="0" dirty="0" smtClean="0"/>
              <a:t> to the </a:t>
            </a:r>
            <a:r>
              <a:rPr lang="fr-FR" sz="2400" kern="0" dirty="0" err="1" smtClean="0"/>
              <a:t>donor</a:t>
            </a:r>
            <a:r>
              <a:rPr lang="fr-FR" sz="2400" kern="0" dirty="0" smtClean="0"/>
              <a:t>: </a:t>
            </a:r>
            <a:r>
              <a:rPr lang="fr-FR" sz="2000" kern="0" dirty="0" smtClean="0"/>
              <a:t>Public </a:t>
            </a:r>
            <a:r>
              <a:rPr lang="fr-FR" sz="2000" kern="0" dirty="0" err="1" smtClean="0"/>
              <a:t>donors</a:t>
            </a:r>
            <a:r>
              <a:rPr lang="fr-FR" sz="2000" kern="0" dirty="0" smtClean="0"/>
              <a:t> (</a:t>
            </a:r>
            <a:r>
              <a:rPr lang="fr-FR" sz="2000" kern="0" dirty="0" err="1" smtClean="0"/>
              <a:t>Govt</a:t>
            </a:r>
            <a:r>
              <a:rPr lang="fr-FR" sz="2000" kern="0" dirty="0" smtClean="0"/>
              <a:t> and </a:t>
            </a:r>
            <a:r>
              <a:rPr lang="fr-FR" sz="2000" kern="0" dirty="0" err="1" smtClean="0"/>
              <a:t>bilaterals</a:t>
            </a:r>
            <a:r>
              <a:rPr lang="fr-FR" sz="2000" kern="0" dirty="0" smtClean="0"/>
              <a:t>); </a:t>
            </a:r>
            <a:r>
              <a:rPr lang="fr-FR" sz="2000" kern="0" dirty="0" err="1" smtClean="0"/>
              <a:t>Natcoms</a:t>
            </a:r>
            <a:r>
              <a:rPr lang="fr-FR" sz="2000" kern="0" dirty="0" smtClean="0"/>
              <a:t> / </a:t>
            </a:r>
            <a:r>
              <a:rPr lang="fr-FR" sz="2000" kern="0" dirty="0" err="1" smtClean="0"/>
              <a:t>Private</a:t>
            </a:r>
            <a:r>
              <a:rPr lang="fr-FR" sz="2000" kern="0" dirty="0" smtClean="0"/>
              <a:t> </a:t>
            </a:r>
            <a:r>
              <a:rPr lang="fr-FR" sz="2000" kern="0" dirty="0" err="1" smtClean="0"/>
              <a:t>sector</a:t>
            </a:r>
            <a:r>
              <a:rPr lang="fr-FR" sz="2000" kern="0" dirty="0" smtClean="0"/>
              <a:t> </a:t>
            </a:r>
            <a:r>
              <a:rPr lang="fr-FR" sz="2000" kern="0" dirty="0" err="1" smtClean="0"/>
              <a:t>donors</a:t>
            </a:r>
            <a:endParaRPr lang="fr-FR" sz="2000" kern="0" dirty="0" smtClean="0"/>
          </a:p>
          <a:p>
            <a:pPr lvl="0">
              <a:spcBef>
                <a:spcPts val="1800"/>
              </a:spcBef>
              <a:buFont typeface="Wingdings" pitchFamily="2" charset="2"/>
              <a:buChar char="ü"/>
            </a:pPr>
            <a:r>
              <a:rPr lang="fr-FR" sz="2000" kern="0" dirty="0" err="1"/>
              <a:t>Explain</a:t>
            </a:r>
            <a:r>
              <a:rPr lang="fr-FR" sz="2000" kern="0" dirty="0"/>
              <a:t> the </a:t>
            </a:r>
            <a:r>
              <a:rPr lang="fr-FR" sz="2400" kern="0" dirty="0">
                <a:solidFill>
                  <a:schemeClr val="accent1"/>
                </a:solidFill>
              </a:rPr>
              <a:t>exact contribution</a:t>
            </a:r>
            <a:r>
              <a:rPr lang="fr-FR" sz="2000" kern="0" dirty="0"/>
              <a:t> of </a:t>
            </a:r>
            <a:r>
              <a:rPr lang="fr-FR" sz="2000" kern="0" dirty="0" err="1"/>
              <a:t>donor</a:t>
            </a:r>
            <a:r>
              <a:rPr lang="fr-FR" sz="2000" kern="0" dirty="0"/>
              <a:t> </a:t>
            </a:r>
            <a:r>
              <a:rPr lang="fr-FR" sz="2000" kern="0" dirty="0" err="1"/>
              <a:t>funding</a:t>
            </a:r>
            <a:r>
              <a:rPr lang="fr-FR" sz="2000" kern="0" dirty="0"/>
              <a:t> to </a:t>
            </a:r>
            <a:r>
              <a:rPr lang="fr-FR" sz="2000" kern="0" dirty="0" err="1"/>
              <a:t>results</a:t>
            </a:r>
            <a:endParaRPr lang="fr-FR" sz="2000" kern="0" dirty="0"/>
          </a:p>
          <a:p>
            <a:pPr lvl="0">
              <a:spcBef>
                <a:spcPts val="1800"/>
              </a:spcBef>
              <a:buFont typeface="Wingdings" pitchFamily="2" charset="2"/>
              <a:buChar char="ü"/>
            </a:pPr>
            <a:r>
              <a:rPr lang="fr-FR" sz="2000" kern="0" dirty="0" err="1"/>
              <a:t>Keep</a:t>
            </a:r>
            <a:r>
              <a:rPr lang="fr-FR" sz="2000" kern="0" dirty="0"/>
              <a:t> </a:t>
            </a:r>
            <a:r>
              <a:rPr lang="fr-FR" sz="2000" kern="0" dirty="0" err="1"/>
              <a:t>donor</a:t>
            </a:r>
            <a:r>
              <a:rPr lang="fr-FR" sz="2000" kern="0" dirty="0"/>
              <a:t> </a:t>
            </a:r>
            <a:r>
              <a:rPr lang="fr-FR" sz="2400" kern="0" dirty="0" err="1">
                <a:solidFill>
                  <a:schemeClr val="accent1"/>
                </a:solidFill>
              </a:rPr>
              <a:t>requirements</a:t>
            </a:r>
            <a:r>
              <a:rPr lang="fr-FR" sz="2000" kern="0" dirty="0"/>
              <a:t> in </a:t>
            </a:r>
            <a:r>
              <a:rPr lang="fr-FR" sz="2000" kern="0" dirty="0" err="1"/>
              <a:t>mind</a:t>
            </a:r>
            <a:r>
              <a:rPr lang="fr-FR" sz="2000" kern="0" dirty="0"/>
              <a:t> (</a:t>
            </a:r>
            <a:r>
              <a:rPr lang="fr-FR" sz="2000" kern="0" dirty="0" err="1"/>
              <a:t>templates</a:t>
            </a:r>
            <a:r>
              <a:rPr lang="fr-FR" sz="2000" kern="0" dirty="0"/>
              <a:t>, </a:t>
            </a:r>
            <a:r>
              <a:rPr lang="fr-FR" sz="2000" kern="0" dirty="0" err="1"/>
              <a:t>visibility</a:t>
            </a:r>
            <a:r>
              <a:rPr lang="fr-FR" sz="2000" kern="0" dirty="0"/>
              <a:t> etc.)</a:t>
            </a:r>
          </a:p>
          <a:p>
            <a:pPr lvl="0">
              <a:spcBef>
                <a:spcPts val="1800"/>
              </a:spcBef>
              <a:buFont typeface="Wingdings" pitchFamily="2" charset="2"/>
              <a:buChar char="ü"/>
            </a:pPr>
            <a:r>
              <a:rPr lang="fr-FR" sz="2000" kern="0" dirty="0" err="1"/>
              <a:t>Address</a:t>
            </a:r>
            <a:r>
              <a:rPr lang="fr-FR" sz="2000" kern="0" dirty="0"/>
              <a:t> </a:t>
            </a:r>
            <a:r>
              <a:rPr lang="fr-FR" sz="2400" kern="0" dirty="0" err="1">
                <a:solidFill>
                  <a:schemeClr val="accent1"/>
                </a:solidFill>
              </a:rPr>
              <a:t>themes</a:t>
            </a:r>
            <a:r>
              <a:rPr lang="fr-FR" sz="2400" kern="0" dirty="0">
                <a:solidFill>
                  <a:schemeClr val="accent1"/>
                </a:solidFill>
              </a:rPr>
              <a:t>/issues</a:t>
            </a:r>
            <a:r>
              <a:rPr lang="fr-FR" sz="2000" kern="0" dirty="0"/>
              <a:t> of importance to the </a:t>
            </a:r>
            <a:r>
              <a:rPr lang="fr-FR" sz="2000" kern="0" dirty="0" err="1"/>
              <a:t>donor</a:t>
            </a:r>
            <a:endParaRPr lang="fr-FR" sz="2000" kern="0" dirty="0"/>
          </a:p>
          <a:p>
            <a:pPr>
              <a:spcBef>
                <a:spcPts val="1800"/>
              </a:spcBef>
              <a:buFont typeface="Wingdings" pitchFamily="2" charset="2"/>
              <a:buChar char="ü"/>
            </a:pPr>
            <a:endParaRPr lang="fr-FR" sz="2000" kern="0" dirty="0" smtClean="0"/>
          </a:p>
        </p:txBody>
      </p:sp>
      <p:sp>
        <p:nvSpPr>
          <p:cNvPr id="2" name="Title 1"/>
          <p:cNvSpPr>
            <a:spLocks noGrp="1"/>
          </p:cNvSpPr>
          <p:nvPr>
            <p:ph type="ctrTitle"/>
          </p:nvPr>
        </p:nvSpPr>
        <p:spPr/>
        <p:txBody>
          <a:bodyPr/>
          <a:lstStyle/>
          <a:p>
            <a:r>
              <a:rPr lang="en-US" dirty="0"/>
              <a:t>Adapt your language to your audience</a:t>
            </a:r>
            <a:br>
              <a:rPr lang="en-US" dirty="0"/>
            </a:br>
            <a:endParaRPr lang="en-GB" dirty="0"/>
          </a:p>
        </p:txBody>
      </p:sp>
    </p:spTree>
    <p:extLst>
      <p:ext uri="{BB962C8B-B14F-4D97-AF65-F5344CB8AC3E}">
        <p14:creationId xmlns:p14="http://schemas.microsoft.com/office/powerpoint/2010/main" val="3863406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p:cNvSpPr>
            <a:spLocks noGrp="1"/>
          </p:cNvSpPr>
          <p:nvPr>
            <p:ph type="ctrTitle"/>
          </p:nvPr>
        </p:nvSpPr>
        <p:spPr/>
        <p:txBody>
          <a:bodyPr/>
          <a:lstStyle/>
          <a:p>
            <a:r>
              <a:rPr lang="en-US" b="1" dirty="0" smtClean="0"/>
              <a:t>9 TIPS TO IMPROVE RESULTS-BASED REPORTING</a:t>
            </a:r>
            <a:endParaRPr lang="en-US" dirty="0"/>
          </a:p>
        </p:txBody>
      </p:sp>
      <p:sp>
        <p:nvSpPr>
          <p:cNvPr id="4" name="Content Placeholder 3"/>
          <p:cNvSpPr txBox="1">
            <a:spLocks noGrp="1"/>
          </p:cNvSpPr>
          <p:nvPr>
            <p:ph type="body" sz="quarter" idx="14"/>
          </p:nvPr>
        </p:nvSpPr>
        <p:spPr>
          <a:xfrm>
            <a:off x="559186" y="1371600"/>
            <a:ext cx="7954961" cy="5309146"/>
          </a:xfrm>
          <a:prstGeom prst="rect">
            <a:avLst/>
          </a:prstGeom>
          <a:noFill/>
        </p:spPr>
        <p:txBody>
          <a:bodyPr wrap="square" rtlCol="0">
            <a:spAutoFit/>
          </a:bodyPr>
          <a:lstStyle/>
          <a:p>
            <a:pPr marL="514350" indent="-514350">
              <a:spcBef>
                <a:spcPts val="1000"/>
              </a:spcBef>
              <a:buFont typeface="+mj-lt"/>
              <a:buAutoNum type="arabicPeriod"/>
            </a:pPr>
            <a:r>
              <a:rPr lang="en-US" sz="2400" dirty="0" smtClean="0"/>
              <a:t>Be clear and concise</a:t>
            </a:r>
          </a:p>
          <a:p>
            <a:pPr marL="514350" indent="-514350">
              <a:spcBef>
                <a:spcPts val="1000"/>
              </a:spcBef>
              <a:buFont typeface="+mj-lt"/>
              <a:buAutoNum type="arabicPeriod"/>
            </a:pPr>
            <a:r>
              <a:rPr lang="en-US" sz="2400" dirty="0" smtClean="0"/>
              <a:t>Use the language of change</a:t>
            </a:r>
          </a:p>
          <a:p>
            <a:pPr marL="514350" indent="-514350">
              <a:spcBef>
                <a:spcPts val="1000"/>
              </a:spcBef>
              <a:buFont typeface="+mj-lt"/>
              <a:buAutoNum type="arabicPeriod"/>
            </a:pPr>
            <a:r>
              <a:rPr lang="en-US" sz="2400" dirty="0" smtClean="0"/>
              <a:t>Report on results, not processes</a:t>
            </a:r>
          </a:p>
          <a:p>
            <a:pPr marL="514350" indent="-514350">
              <a:spcBef>
                <a:spcPts val="1000"/>
              </a:spcBef>
              <a:buFont typeface="+mj-lt"/>
              <a:buAutoNum type="arabicPeriod"/>
            </a:pPr>
            <a:r>
              <a:rPr lang="en-US" sz="2400" dirty="0" smtClean="0"/>
              <a:t>Make sure your reporting is </a:t>
            </a:r>
            <a:r>
              <a:rPr lang="en-US" sz="2400" b="1" dirty="0" smtClean="0"/>
              <a:t>based on evidence</a:t>
            </a:r>
            <a:endParaRPr lang="en-US" sz="2400" dirty="0" smtClean="0"/>
          </a:p>
          <a:p>
            <a:pPr marL="514350" indent="-514350">
              <a:spcBef>
                <a:spcPts val="1000"/>
              </a:spcBef>
              <a:buFont typeface="+mj-lt"/>
              <a:buAutoNum type="arabicPeriod"/>
            </a:pPr>
            <a:r>
              <a:rPr lang="en-US" sz="2400" dirty="0" smtClean="0"/>
              <a:t>Contextualize progress achieved</a:t>
            </a:r>
          </a:p>
          <a:p>
            <a:pPr marL="514350" indent="-514350">
              <a:spcBef>
                <a:spcPts val="1000"/>
              </a:spcBef>
              <a:buFont typeface="+mj-lt"/>
              <a:buAutoNum type="arabicPeriod"/>
            </a:pPr>
            <a:r>
              <a:rPr lang="en-US" sz="2400" dirty="0" smtClean="0"/>
              <a:t>Analyze progress</a:t>
            </a:r>
          </a:p>
          <a:p>
            <a:pPr marL="514350" indent="-514350">
              <a:spcBef>
                <a:spcPts val="1000"/>
              </a:spcBef>
              <a:buFont typeface="+mj-lt"/>
              <a:buAutoNum type="arabicPeriod"/>
            </a:pPr>
            <a:r>
              <a:rPr lang="en-US" sz="2400" dirty="0" smtClean="0"/>
              <a:t>Be careful with results attribution</a:t>
            </a:r>
          </a:p>
          <a:p>
            <a:pPr marL="514350" indent="-514350">
              <a:spcBef>
                <a:spcPts val="1000"/>
              </a:spcBef>
              <a:buFont typeface="+mj-lt"/>
              <a:buAutoNum type="arabicPeriod"/>
            </a:pPr>
            <a:r>
              <a:rPr lang="en-US" sz="2400" dirty="0" smtClean="0"/>
              <a:t>Highlight partnerships</a:t>
            </a:r>
          </a:p>
          <a:p>
            <a:pPr marL="514350" indent="-514350">
              <a:spcBef>
                <a:spcPts val="1000"/>
              </a:spcBef>
              <a:buFont typeface="+mj-lt"/>
              <a:buAutoNum type="arabicPeriod"/>
            </a:pPr>
            <a:r>
              <a:rPr lang="en-US" sz="2400" dirty="0" smtClean="0"/>
              <a:t>Illustrate results achieved</a:t>
            </a:r>
          </a:p>
          <a:p>
            <a:pPr marL="514350" indent="-514350">
              <a:spcBef>
                <a:spcPts val="1000"/>
              </a:spcBef>
              <a:buFont typeface="+mj-lt"/>
              <a:buAutoNum type="arabicPeriod"/>
            </a:pPr>
            <a:r>
              <a:rPr lang="en-US" sz="2400" dirty="0" smtClean="0"/>
              <a:t>Do not begin donor report 2 days before report is due. Time is needed for good quality.</a:t>
            </a:r>
          </a:p>
        </p:txBody>
      </p:sp>
    </p:spTree>
    <p:extLst>
      <p:ext uri="{BB962C8B-B14F-4D97-AF65-F5344CB8AC3E}">
        <p14:creationId xmlns:p14="http://schemas.microsoft.com/office/powerpoint/2010/main" val="2290176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66690"/>
            <a:ext cx="9144000" cy="1192213"/>
          </a:xfrm>
          <a:prstGeom prst="rect">
            <a:avLst/>
          </a:prstGeom>
        </p:spPr>
        <p:txBody>
          <a:bodyPr/>
          <a:lstStyle>
            <a:lvl1pPr algn="l" defTabSz="457200" rtl="0" eaLnBrk="1" latinLnBrk="0" hangingPunct="1">
              <a:spcBef>
                <a:spcPct val="0"/>
              </a:spcBef>
              <a:buNone/>
              <a:defRPr sz="2800" b="1" kern="1200">
                <a:solidFill>
                  <a:schemeClr val="bg1"/>
                </a:solidFill>
                <a:latin typeface="+mj-lt"/>
                <a:ea typeface="+mj-ea"/>
                <a:cs typeface="Arial"/>
              </a:defRPr>
            </a:lvl1pPr>
          </a:lstStyle>
          <a:p>
            <a:r>
              <a:rPr lang="en-GB" dirty="0" smtClean="0"/>
              <a:t>Bonus Points:</a:t>
            </a:r>
          </a:p>
          <a:p>
            <a:r>
              <a:rPr lang="en-GB" dirty="0" smtClean="0"/>
              <a:t>Format is Important—Make your information memorable</a:t>
            </a:r>
            <a:endParaRPr lang="en-GB" dirty="0"/>
          </a:p>
        </p:txBody>
      </p:sp>
      <p:sp>
        <p:nvSpPr>
          <p:cNvPr id="6" name="Content Placeholder 2"/>
          <p:cNvSpPr>
            <a:spLocks noGrp="1"/>
          </p:cNvSpPr>
          <p:nvPr>
            <p:ph type="body" sz="quarter" idx="14"/>
          </p:nvPr>
        </p:nvSpPr>
        <p:spPr>
          <a:xfrm>
            <a:off x="0" y="1371600"/>
            <a:ext cx="9144000" cy="5334000"/>
          </a:xfrm>
        </p:spPr>
        <p:txBody>
          <a:bodyPr/>
          <a:lstStyle/>
          <a:p>
            <a:pPr lvl="0">
              <a:buFont typeface="Wingdings" panose="05000000000000000000" pitchFamily="2" charset="2"/>
              <a:buChar char="Ø"/>
            </a:pPr>
            <a:r>
              <a:rPr lang="en-GB" sz="2400" b="1" u="sng" dirty="0" smtClean="0">
                <a:solidFill>
                  <a:srgbClr val="0070C0"/>
                </a:solidFill>
              </a:rPr>
              <a:t>All Reports </a:t>
            </a:r>
            <a:r>
              <a:rPr lang="en-GB" sz="2400" b="1" dirty="0" smtClean="0">
                <a:solidFill>
                  <a:srgbClr val="0070C0"/>
                </a:solidFill>
              </a:rPr>
              <a:t>are more effective when they include data on: </a:t>
            </a:r>
          </a:p>
          <a:p>
            <a:pPr marL="628650" indent="228600"/>
            <a:r>
              <a:rPr lang="en-GB" sz="2400" dirty="0">
                <a:solidFill>
                  <a:srgbClr val="0070C0"/>
                </a:solidFill>
              </a:rPr>
              <a:t>	</a:t>
            </a:r>
            <a:r>
              <a:rPr lang="en-GB" sz="2400" dirty="0" smtClean="0">
                <a:solidFill>
                  <a:srgbClr val="0070C0"/>
                </a:solidFill>
              </a:rPr>
              <a:t>Current status of </a:t>
            </a:r>
            <a:r>
              <a:rPr lang="en-GB" sz="2400" u="sng" dirty="0" smtClean="0">
                <a:solidFill>
                  <a:srgbClr val="0070C0"/>
                </a:solidFill>
              </a:rPr>
              <a:t>results</a:t>
            </a:r>
            <a:r>
              <a:rPr lang="en-GB" sz="2400" dirty="0" smtClean="0">
                <a:solidFill>
                  <a:srgbClr val="0070C0"/>
                </a:solidFill>
              </a:rPr>
              <a:t> compared to the baseline or last report</a:t>
            </a:r>
          </a:p>
          <a:p>
            <a:pPr marL="628650" indent="228600"/>
            <a:r>
              <a:rPr lang="en-GB" sz="2400" dirty="0">
                <a:solidFill>
                  <a:srgbClr val="0070C0"/>
                </a:solidFill>
              </a:rPr>
              <a:t> </a:t>
            </a:r>
            <a:r>
              <a:rPr lang="en-GB" sz="2400" dirty="0" smtClean="0">
                <a:solidFill>
                  <a:srgbClr val="0070C0"/>
                </a:solidFill>
              </a:rPr>
              <a:t>Current status of </a:t>
            </a:r>
            <a:r>
              <a:rPr lang="en-GB" sz="2400" u="sng" dirty="0" smtClean="0">
                <a:solidFill>
                  <a:srgbClr val="0070C0"/>
                </a:solidFill>
              </a:rPr>
              <a:t>indicators</a:t>
            </a:r>
            <a:r>
              <a:rPr lang="en-GB" sz="2400" dirty="0" smtClean="0">
                <a:solidFill>
                  <a:srgbClr val="0070C0"/>
                </a:solidFill>
              </a:rPr>
              <a:t> compared to baseline or last report</a:t>
            </a:r>
          </a:p>
          <a:p>
            <a:pPr marL="628650" indent="228600"/>
            <a:r>
              <a:rPr lang="en-GB" sz="2400" dirty="0">
                <a:solidFill>
                  <a:srgbClr val="0070C0"/>
                </a:solidFill>
              </a:rPr>
              <a:t> </a:t>
            </a:r>
            <a:r>
              <a:rPr lang="en-GB" sz="2400" dirty="0" smtClean="0">
                <a:solidFill>
                  <a:srgbClr val="0070C0"/>
                </a:solidFill>
              </a:rPr>
              <a:t>Percentages and Numbers are important</a:t>
            </a:r>
          </a:p>
          <a:p>
            <a:pPr marL="628650" indent="228600"/>
            <a:r>
              <a:rPr lang="en-GB" sz="2400" dirty="0" smtClean="0">
                <a:solidFill>
                  <a:srgbClr val="0070C0"/>
                </a:solidFill>
              </a:rPr>
              <a:t> Always include numerators to show actual scale of the issue</a:t>
            </a:r>
          </a:p>
          <a:p>
            <a:pPr marL="628650" indent="0">
              <a:buNone/>
            </a:pPr>
            <a:endParaRPr lang="en-GB" sz="2400" dirty="0" smtClean="0">
              <a:solidFill>
                <a:srgbClr val="0070C0"/>
              </a:solidFill>
            </a:endParaRPr>
          </a:p>
          <a:p>
            <a:pPr marL="628650" indent="0">
              <a:buNone/>
            </a:pPr>
            <a:endParaRPr lang="en-GB" sz="2400" dirty="0" smtClean="0"/>
          </a:p>
          <a:p>
            <a:pPr marL="628650" indent="0">
              <a:buNone/>
            </a:pPr>
            <a:endParaRPr lang="en-GB" sz="2400" dirty="0"/>
          </a:p>
          <a:p>
            <a:pPr lvl="0">
              <a:buFont typeface="Wingdings" panose="05000000000000000000" pitchFamily="2" charset="2"/>
              <a:buChar char="Ø"/>
            </a:pPr>
            <a:r>
              <a:rPr lang="en-GB" sz="2400" b="1" dirty="0" smtClean="0">
                <a:solidFill>
                  <a:srgbClr val="00B050"/>
                </a:solidFill>
              </a:rPr>
              <a:t>Effective </a:t>
            </a:r>
            <a:r>
              <a:rPr lang="en-GB" sz="2400" b="1" u="sng" dirty="0" smtClean="0">
                <a:solidFill>
                  <a:srgbClr val="00B050"/>
                </a:solidFill>
              </a:rPr>
              <a:t>Reports to External Stakeholders </a:t>
            </a:r>
            <a:r>
              <a:rPr lang="en-GB" sz="2400" b="1" dirty="0" smtClean="0">
                <a:solidFill>
                  <a:srgbClr val="00B050"/>
                </a:solidFill>
              </a:rPr>
              <a:t> also include:</a:t>
            </a:r>
          </a:p>
          <a:p>
            <a:pPr lvl="1">
              <a:buFont typeface="Arial" panose="020B0604020202020204" pitchFamily="34" charset="0"/>
              <a:buChar char="•"/>
            </a:pPr>
            <a:r>
              <a:rPr lang="en-US" dirty="0" smtClean="0">
                <a:solidFill>
                  <a:srgbClr val="00B050"/>
                </a:solidFill>
              </a:rPr>
              <a:t>Visuals (Graphs, Charts, Photos, even links to Videos)</a:t>
            </a:r>
            <a:endParaRPr lang="en-GB" dirty="0" smtClean="0">
              <a:solidFill>
                <a:srgbClr val="00B050"/>
              </a:solidFill>
            </a:endParaRPr>
          </a:p>
          <a:p>
            <a:pPr lvl="1">
              <a:buFont typeface="Arial" panose="020B0604020202020204" pitchFamily="34" charset="0"/>
              <a:buChar char="•"/>
            </a:pPr>
            <a:r>
              <a:rPr lang="en-GB" dirty="0" smtClean="0">
                <a:solidFill>
                  <a:srgbClr val="00B050"/>
                </a:solidFill>
              </a:rPr>
              <a:t>Human Interest Stories which illustrate that the intervention affects real lives (2-3 short paragraphs per story)</a:t>
            </a:r>
          </a:p>
          <a:p>
            <a:pPr marL="457200" lvl="1" indent="0">
              <a:buNone/>
            </a:pPr>
            <a:endParaRPr lang="en-GB" sz="2000" dirty="0"/>
          </a:p>
          <a:p>
            <a:pPr marL="457200" lvl="1" indent="0">
              <a:buNone/>
            </a:pPr>
            <a:endParaRPr lang="en-GB" sz="2000" dirty="0" smtClean="0"/>
          </a:p>
        </p:txBody>
      </p:sp>
      <p:sp>
        <p:nvSpPr>
          <p:cNvPr id="3" name="TextBox 2"/>
          <p:cNvSpPr txBox="1"/>
          <p:nvPr/>
        </p:nvSpPr>
        <p:spPr>
          <a:xfrm>
            <a:off x="0" y="3810000"/>
            <a:ext cx="9144000" cy="830997"/>
          </a:xfrm>
          <a:prstGeom prst="rect">
            <a:avLst/>
          </a:prstGeom>
          <a:noFill/>
          <a:ln>
            <a:solidFill>
              <a:schemeClr val="tx2"/>
            </a:solidFill>
          </a:ln>
        </p:spPr>
        <p:txBody>
          <a:bodyPr wrap="square" rtlCol="0">
            <a:spAutoFit/>
          </a:bodyPr>
          <a:lstStyle/>
          <a:p>
            <a:r>
              <a:rPr lang="en-GB" sz="2400" b="1" dirty="0" smtClean="0">
                <a:solidFill>
                  <a:srgbClr val="0070C0"/>
                </a:solidFill>
              </a:rPr>
              <a:t>Which statement      </a:t>
            </a:r>
            <a:r>
              <a:rPr lang="en-GB" sz="2400" dirty="0" smtClean="0">
                <a:solidFill>
                  <a:srgbClr val="0070C0"/>
                </a:solidFill>
              </a:rPr>
              <a:t>“30,000 </a:t>
            </a:r>
            <a:r>
              <a:rPr lang="en-GB" sz="2400" dirty="0">
                <a:solidFill>
                  <a:srgbClr val="0070C0"/>
                </a:solidFill>
              </a:rPr>
              <a:t>children were </a:t>
            </a:r>
            <a:r>
              <a:rPr lang="en-GB" sz="2400" dirty="0" smtClean="0">
                <a:solidFill>
                  <a:srgbClr val="0070C0"/>
                </a:solidFill>
              </a:rPr>
              <a:t>reached </a:t>
            </a:r>
            <a:r>
              <a:rPr lang="en-GB" sz="2400" dirty="0">
                <a:solidFill>
                  <a:srgbClr val="0070C0"/>
                </a:solidFill>
              </a:rPr>
              <a:t>. . </a:t>
            </a:r>
            <a:r>
              <a:rPr lang="en-GB" sz="2400" dirty="0" smtClean="0">
                <a:solidFill>
                  <a:srgbClr val="0070C0"/>
                </a:solidFill>
              </a:rPr>
              <a:t>.”	</a:t>
            </a:r>
          </a:p>
          <a:p>
            <a:pPr>
              <a:buNone/>
            </a:pPr>
            <a:r>
              <a:rPr lang="en-GB" sz="2400" b="1" dirty="0" smtClean="0">
                <a:solidFill>
                  <a:srgbClr val="0070C0"/>
                </a:solidFill>
              </a:rPr>
              <a:t>is more effective?     </a:t>
            </a:r>
            <a:r>
              <a:rPr lang="en-GB" sz="2400" dirty="0" smtClean="0">
                <a:solidFill>
                  <a:srgbClr val="0070C0"/>
                </a:solidFill>
              </a:rPr>
              <a:t>“</a:t>
            </a:r>
            <a:r>
              <a:rPr lang="en-GB" sz="2400" dirty="0">
                <a:solidFill>
                  <a:srgbClr val="0070C0"/>
                </a:solidFill>
              </a:rPr>
              <a:t>30,000 children (85% of target) were </a:t>
            </a:r>
            <a:r>
              <a:rPr lang="en-GB" sz="2400" dirty="0" smtClean="0">
                <a:solidFill>
                  <a:srgbClr val="0070C0"/>
                </a:solidFill>
              </a:rPr>
              <a:t>reached </a:t>
            </a:r>
            <a:r>
              <a:rPr lang="en-GB" sz="2400" dirty="0">
                <a:solidFill>
                  <a:srgbClr val="0070C0"/>
                </a:solidFill>
              </a:rPr>
              <a:t>. . .” </a:t>
            </a:r>
          </a:p>
        </p:txBody>
      </p:sp>
      <p:sp>
        <p:nvSpPr>
          <p:cNvPr id="4" name="Right Arrow 3"/>
          <p:cNvSpPr/>
          <p:nvPr/>
        </p:nvSpPr>
        <p:spPr>
          <a:xfrm>
            <a:off x="2362200" y="3962400"/>
            <a:ext cx="152400" cy="457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20068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0"/>
            <a:ext cx="8915400" cy="1192213"/>
          </a:xfrm>
          <a:prstGeom prst="rect">
            <a:avLst/>
          </a:prstGeom>
        </p:spPr>
        <p:txBody>
          <a:bodyPr/>
          <a:lstStyle>
            <a:lvl1pPr algn="l" defTabSz="457200" rtl="0" eaLnBrk="1" latinLnBrk="0" hangingPunct="1">
              <a:spcBef>
                <a:spcPct val="0"/>
              </a:spcBef>
              <a:buNone/>
              <a:defRPr sz="2800" b="1" kern="1200">
                <a:solidFill>
                  <a:schemeClr val="bg1"/>
                </a:solidFill>
                <a:latin typeface="+mj-lt"/>
                <a:ea typeface="+mj-ea"/>
                <a:cs typeface="Arial"/>
              </a:defRPr>
            </a:lvl1pPr>
          </a:lstStyle>
          <a:p>
            <a:r>
              <a:rPr lang="en-GB" dirty="0" smtClean="0"/>
              <a:t>Bonus Points:</a:t>
            </a:r>
          </a:p>
          <a:p>
            <a:r>
              <a:rPr lang="en-GB" dirty="0" smtClean="0"/>
              <a:t>Be sure your office </a:t>
            </a:r>
            <a:r>
              <a:rPr lang="en-GB" u="sng" dirty="0" smtClean="0"/>
              <a:t>manages</a:t>
            </a:r>
            <a:r>
              <a:rPr lang="en-GB" dirty="0" smtClean="0"/>
              <a:t> its reporting function</a:t>
            </a:r>
            <a:endParaRPr lang="en-GB" dirty="0"/>
          </a:p>
        </p:txBody>
      </p:sp>
      <p:sp>
        <p:nvSpPr>
          <p:cNvPr id="6" name="Content Placeholder 2"/>
          <p:cNvSpPr>
            <a:spLocks noGrp="1"/>
          </p:cNvSpPr>
          <p:nvPr>
            <p:ph type="body" sz="quarter" idx="14"/>
          </p:nvPr>
        </p:nvSpPr>
        <p:spPr>
          <a:xfrm>
            <a:off x="0" y="1192212"/>
            <a:ext cx="9144000" cy="5665787"/>
          </a:xfrm>
        </p:spPr>
        <p:txBody>
          <a:bodyPr/>
          <a:lstStyle/>
          <a:p>
            <a:pPr marL="0" lvl="0" indent="0">
              <a:buNone/>
            </a:pPr>
            <a:r>
              <a:rPr lang="en-GB" sz="2400" b="1" dirty="0" smtClean="0">
                <a:solidFill>
                  <a:srgbClr val="0070C0"/>
                </a:solidFill>
              </a:rPr>
              <a:t>A well-run UNICEF office will have:</a:t>
            </a:r>
            <a:endParaRPr lang="en-GB" sz="2400" dirty="0" smtClean="0">
              <a:solidFill>
                <a:srgbClr val="0070C0"/>
              </a:solidFill>
            </a:endParaRPr>
          </a:p>
          <a:p>
            <a:pPr marL="114300" indent="0">
              <a:buAutoNum type="arabicPeriod"/>
            </a:pPr>
            <a:r>
              <a:rPr lang="en-US" sz="2400" b="1" dirty="0" smtClean="0"/>
              <a:t>Clearly defined roles of staff engaged in reporting</a:t>
            </a:r>
          </a:p>
          <a:p>
            <a:pPr marL="400050" indent="0"/>
            <a:r>
              <a:rPr lang="en-US" sz="2400" b="1" dirty="0" smtClean="0"/>
              <a:t> </a:t>
            </a:r>
            <a:r>
              <a:rPr lang="en-US" sz="2400" dirty="0" smtClean="0"/>
              <a:t>Standard </a:t>
            </a:r>
            <a:r>
              <a:rPr lang="en-US" sz="2400" dirty="0"/>
              <a:t>Operating Procedure for report development</a:t>
            </a:r>
          </a:p>
          <a:p>
            <a:pPr marL="400050" indent="0"/>
            <a:r>
              <a:rPr lang="en-US" sz="2400" dirty="0" smtClean="0"/>
              <a:t> Use ACHIEVE to highlight key reporting roles</a:t>
            </a:r>
          </a:p>
          <a:p>
            <a:pPr marL="400050" indent="0"/>
            <a:r>
              <a:rPr lang="en-US" sz="2400" dirty="0"/>
              <a:t> </a:t>
            </a:r>
            <a:r>
              <a:rPr lang="en-US" sz="2400" dirty="0" smtClean="0"/>
              <a:t>NOTE: Not everyone needs to be a strong writer !</a:t>
            </a:r>
          </a:p>
          <a:p>
            <a:pPr marL="114300" indent="0">
              <a:buNone/>
            </a:pPr>
            <a:endParaRPr lang="en-US" sz="2400" b="1" dirty="0"/>
          </a:p>
          <a:p>
            <a:pPr marL="114300" indent="0">
              <a:buAutoNum type="arabicPeriod" startAt="2"/>
            </a:pPr>
            <a:r>
              <a:rPr lang="en-US" sz="2400" b="1" dirty="0" smtClean="0"/>
              <a:t> Information available to create </a:t>
            </a:r>
            <a:r>
              <a:rPr lang="en-US" sz="2400" b="1" dirty="0"/>
              <a:t>r</a:t>
            </a:r>
            <a:r>
              <a:rPr lang="en-US" sz="2400" b="1" dirty="0" smtClean="0"/>
              <a:t>eports (effective RBM practices!)</a:t>
            </a:r>
          </a:p>
          <a:p>
            <a:pPr marL="114300" indent="0">
              <a:buNone/>
            </a:pPr>
            <a:endParaRPr lang="en-US" sz="2400" b="1" dirty="0"/>
          </a:p>
          <a:p>
            <a:pPr marL="114300" indent="0">
              <a:buAutoNum type="arabicPeriod" startAt="3"/>
            </a:pPr>
            <a:r>
              <a:rPr lang="en-US" sz="2400" b="1" dirty="0" smtClean="0"/>
              <a:t> Clear understanding of the instructions for each report</a:t>
            </a:r>
          </a:p>
          <a:p>
            <a:pPr marL="114300" indent="0">
              <a:buNone/>
            </a:pPr>
            <a:endParaRPr lang="en-US" sz="2400" b="1" dirty="0"/>
          </a:p>
          <a:p>
            <a:pPr marL="114300" indent="0">
              <a:buAutoNum type="arabicPeriod" startAt="4"/>
            </a:pPr>
            <a:r>
              <a:rPr lang="en-US" sz="2400" b="1" dirty="0" smtClean="0"/>
              <a:t> </a:t>
            </a:r>
            <a:r>
              <a:rPr lang="en-US" sz="2400" b="1" dirty="0"/>
              <a:t>A</a:t>
            </a:r>
            <a:r>
              <a:rPr lang="en-US" sz="2400" b="1" dirty="0" smtClean="0"/>
              <a:t>n up-to-date schedule of upcoming reports</a:t>
            </a:r>
          </a:p>
          <a:p>
            <a:pPr marL="114300" indent="0">
              <a:buNone/>
            </a:pPr>
            <a:endParaRPr lang="en-US" sz="2400" b="1" dirty="0"/>
          </a:p>
          <a:p>
            <a:pPr marL="114300" indent="0">
              <a:buNone/>
            </a:pPr>
            <a:r>
              <a:rPr lang="en-US" sz="2400" b="1" dirty="0"/>
              <a:t>5.	</a:t>
            </a:r>
            <a:r>
              <a:rPr lang="en-US" sz="2400" b="1" dirty="0" smtClean="0"/>
              <a:t>Clear rationale in donor reports between text &amp; financial report </a:t>
            </a:r>
            <a:endParaRPr lang="en-US" sz="2400" b="1" dirty="0"/>
          </a:p>
          <a:p>
            <a:pPr marL="457200" lvl="1" indent="0">
              <a:buNone/>
            </a:pPr>
            <a:endParaRPr lang="en-GB" sz="2000" dirty="0"/>
          </a:p>
          <a:p>
            <a:pPr marL="457200" lvl="1" indent="0">
              <a:buNone/>
            </a:pPr>
            <a:endParaRPr lang="en-GB" sz="2000" dirty="0" smtClean="0"/>
          </a:p>
        </p:txBody>
      </p:sp>
    </p:spTree>
    <p:extLst>
      <p:ext uri="{BB962C8B-B14F-4D97-AF65-F5344CB8AC3E}">
        <p14:creationId xmlns:p14="http://schemas.microsoft.com/office/powerpoint/2010/main" val="15541131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Reporting Results: Summary</a:t>
            </a:r>
            <a:endParaRPr lang="en-US" dirty="0"/>
          </a:p>
        </p:txBody>
      </p:sp>
      <p:sp>
        <p:nvSpPr>
          <p:cNvPr id="4" name="Text Placeholder 3"/>
          <p:cNvSpPr>
            <a:spLocks noGrp="1"/>
          </p:cNvSpPr>
          <p:nvPr>
            <p:ph type="body" sz="quarter" idx="14"/>
          </p:nvPr>
        </p:nvSpPr>
        <p:spPr>
          <a:xfrm>
            <a:off x="0" y="1524000"/>
            <a:ext cx="9144000" cy="4953000"/>
          </a:xfrm>
        </p:spPr>
        <p:txBody>
          <a:bodyPr/>
          <a:lstStyle/>
          <a:p>
            <a:pPr marL="0" indent="0">
              <a:spcAft>
                <a:spcPts val="600"/>
              </a:spcAft>
              <a:buNone/>
            </a:pPr>
            <a:r>
              <a:rPr lang="en-US" sz="3200" b="1" dirty="0" smtClean="0">
                <a:solidFill>
                  <a:schemeClr val="accent1"/>
                </a:solidFill>
              </a:rPr>
              <a:t>A. Quality reporting always includes 3 elements</a:t>
            </a:r>
            <a:endParaRPr lang="en-US" sz="3200" dirty="0" smtClean="0">
              <a:solidFill>
                <a:schemeClr val="accent1"/>
              </a:solidFill>
            </a:endParaRPr>
          </a:p>
          <a:p>
            <a:pPr marL="457200" indent="-457200">
              <a:spcAft>
                <a:spcPts val="600"/>
              </a:spcAft>
              <a:buFont typeface="+mj-lt"/>
              <a:buAutoNum type="arabicPeriod"/>
            </a:pPr>
            <a:r>
              <a:rPr lang="en-US" sz="2400" dirty="0" smtClean="0">
                <a:solidFill>
                  <a:schemeClr val="accent1"/>
                </a:solidFill>
              </a:rPr>
              <a:t>Current status of results and indicators compared to planned</a:t>
            </a:r>
          </a:p>
          <a:p>
            <a:pPr marL="457200" indent="-457200">
              <a:spcAft>
                <a:spcPts val="600"/>
              </a:spcAft>
              <a:buFont typeface="+mj-lt"/>
              <a:buAutoNum type="arabicPeriod"/>
            </a:pPr>
            <a:r>
              <a:rPr lang="en-US" sz="2400" dirty="0" smtClean="0">
                <a:solidFill>
                  <a:schemeClr val="accent1"/>
                </a:solidFill>
              </a:rPr>
              <a:t>Analysis of</a:t>
            </a:r>
            <a:r>
              <a:rPr lang="en-US" sz="2400" b="1" dirty="0" smtClean="0">
                <a:solidFill>
                  <a:schemeClr val="accent1"/>
                </a:solidFill>
              </a:rPr>
              <a:t> how </a:t>
            </a:r>
            <a:r>
              <a:rPr lang="en-US" sz="2400" dirty="0" smtClean="0">
                <a:solidFill>
                  <a:schemeClr val="accent1"/>
                </a:solidFill>
              </a:rPr>
              <a:t>movement toward the results has been achieved</a:t>
            </a:r>
          </a:p>
          <a:p>
            <a:pPr marL="457200" indent="-457200">
              <a:spcAft>
                <a:spcPts val="600"/>
              </a:spcAft>
              <a:buFont typeface="+mj-lt"/>
              <a:buAutoNum type="arabicPeriod"/>
            </a:pPr>
            <a:r>
              <a:rPr lang="en-US" sz="2400" dirty="0" smtClean="0">
                <a:solidFill>
                  <a:schemeClr val="accent1"/>
                </a:solidFill>
              </a:rPr>
              <a:t>UNICEF’s specific contribution to achievement of the results</a:t>
            </a:r>
          </a:p>
          <a:p>
            <a:pPr marL="0" indent="0">
              <a:spcAft>
                <a:spcPts val="600"/>
              </a:spcAft>
              <a:buNone/>
            </a:pPr>
            <a:endParaRPr lang="en-US" sz="2400" dirty="0" smtClean="0">
              <a:solidFill>
                <a:schemeClr val="accent1"/>
              </a:solidFill>
            </a:endParaRPr>
          </a:p>
          <a:p>
            <a:pPr marL="457200" indent="-457200">
              <a:spcAft>
                <a:spcPts val="600"/>
              </a:spcAft>
              <a:buAutoNum type="alphaUcPeriod" startAt="2"/>
            </a:pPr>
            <a:r>
              <a:rPr lang="en-US" sz="3200" b="1" dirty="0" smtClean="0">
                <a:solidFill>
                  <a:schemeClr val="accent1"/>
                </a:solidFill>
              </a:rPr>
              <a:t>Effective reporting process always requires</a:t>
            </a:r>
          </a:p>
          <a:p>
            <a:pPr marL="457200" indent="-457200">
              <a:spcAft>
                <a:spcPts val="600"/>
              </a:spcAft>
              <a:buAutoNum type="arabicPeriod"/>
            </a:pPr>
            <a:r>
              <a:rPr lang="en-US" sz="2400" dirty="0" smtClean="0">
                <a:solidFill>
                  <a:schemeClr val="accent1"/>
                </a:solidFill>
              </a:rPr>
              <a:t>Clear understanding of reporting instructions from stakeholders</a:t>
            </a:r>
          </a:p>
          <a:p>
            <a:pPr marL="457200" indent="-457200">
              <a:spcAft>
                <a:spcPts val="600"/>
              </a:spcAft>
              <a:buAutoNum type="arabicPeriod"/>
            </a:pPr>
            <a:r>
              <a:rPr lang="en-US" sz="2400" dirty="0" smtClean="0">
                <a:solidFill>
                  <a:schemeClr val="accent1"/>
                </a:solidFill>
              </a:rPr>
              <a:t>Good RBM Planning and Implementing so data to report is available</a:t>
            </a:r>
          </a:p>
          <a:p>
            <a:pPr marL="457200" indent="-457200">
              <a:spcAft>
                <a:spcPts val="600"/>
              </a:spcAft>
              <a:buAutoNum type="arabicPeriod"/>
            </a:pPr>
            <a:r>
              <a:rPr lang="en-US" sz="2400" dirty="0" smtClean="0">
                <a:solidFill>
                  <a:schemeClr val="accent1"/>
                </a:solidFill>
              </a:rPr>
              <a:t>Clearly defined reporting work processes in the UNICEF office</a:t>
            </a:r>
            <a:endParaRPr lang="en-US" sz="2400" dirty="0">
              <a:solidFill>
                <a:schemeClr val="accent1"/>
              </a:solidFill>
            </a:endParaRPr>
          </a:p>
          <a:p>
            <a:pPr>
              <a:spcAft>
                <a:spcPts val="600"/>
              </a:spcAft>
            </a:pPr>
            <a:endParaRPr lang="en-US" sz="2400" dirty="0" smtClean="0"/>
          </a:p>
          <a:p>
            <a:pPr>
              <a:spcAft>
                <a:spcPts val="600"/>
              </a:spcAft>
            </a:pPr>
            <a:endParaRPr lang="en-US" sz="2400" dirty="0"/>
          </a:p>
          <a:p>
            <a:pPr>
              <a:spcAft>
                <a:spcPts val="600"/>
              </a:spcAft>
            </a:pPr>
            <a:endParaRPr lang="en-GB" sz="2400" dirty="0"/>
          </a:p>
        </p:txBody>
      </p:sp>
    </p:spTree>
    <p:extLst>
      <p:ext uri="{BB962C8B-B14F-4D97-AF65-F5344CB8AC3E}">
        <p14:creationId xmlns:p14="http://schemas.microsoft.com/office/powerpoint/2010/main" val="1362508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Key Messages</a:t>
            </a:r>
            <a:endParaRPr lang="en-US" dirty="0"/>
          </a:p>
        </p:txBody>
      </p:sp>
      <p:sp>
        <p:nvSpPr>
          <p:cNvPr id="4" name="Text Placeholder 3"/>
          <p:cNvSpPr>
            <a:spLocks noGrp="1"/>
          </p:cNvSpPr>
          <p:nvPr>
            <p:ph type="body" sz="quarter" idx="14"/>
          </p:nvPr>
        </p:nvSpPr>
        <p:spPr>
          <a:xfrm>
            <a:off x="457200" y="1524000"/>
            <a:ext cx="8229600" cy="4953000"/>
          </a:xfrm>
        </p:spPr>
        <p:txBody>
          <a:bodyPr/>
          <a:lstStyle/>
          <a:p>
            <a:pPr>
              <a:spcAft>
                <a:spcPts val="600"/>
              </a:spcAft>
            </a:pPr>
            <a:r>
              <a:rPr lang="en-US" sz="2400" dirty="0" smtClean="0"/>
              <a:t>Quality reporting to demonstrate UNICEF’s contribution to results will make a difference in the way UNICEF is perceived and its ability to leverage additional funds.</a:t>
            </a:r>
          </a:p>
          <a:p>
            <a:pPr>
              <a:spcAft>
                <a:spcPts val="600"/>
              </a:spcAft>
            </a:pPr>
            <a:r>
              <a:rPr lang="en-US" sz="2400" dirty="0"/>
              <a:t>As a global organisation, aggregation of results is important in presenting UNICEF’s overall contribution to child well-being</a:t>
            </a:r>
            <a:r>
              <a:rPr lang="en-US" sz="2400" dirty="0" smtClean="0"/>
              <a:t>.</a:t>
            </a:r>
            <a:endParaRPr lang="en-US" sz="2400" dirty="0"/>
          </a:p>
          <a:p>
            <a:pPr>
              <a:spcAft>
                <a:spcPts val="600"/>
              </a:spcAft>
            </a:pPr>
            <a:r>
              <a:rPr lang="en-US" sz="2400" dirty="0"/>
              <a:t>Effectively applying the theory of change approach can support demonstrating contribution and reporting on how outputs have led to the achievement of outcomes and </a:t>
            </a:r>
            <a:r>
              <a:rPr lang="en-US" sz="2400" dirty="0" smtClean="0"/>
              <a:t>impact</a:t>
            </a:r>
            <a:endParaRPr lang="en-US" sz="2400" dirty="0"/>
          </a:p>
          <a:p>
            <a:pPr>
              <a:spcAft>
                <a:spcPts val="600"/>
              </a:spcAft>
            </a:pPr>
            <a:r>
              <a:rPr lang="en-US" sz="2400" dirty="0" smtClean="0"/>
              <a:t>Increased transparency </a:t>
            </a:r>
            <a:r>
              <a:rPr lang="en-US" sz="2400" dirty="0"/>
              <a:t>at all levels on what, where and how UNICEF does </a:t>
            </a:r>
            <a:r>
              <a:rPr lang="en-US" sz="2400" dirty="0" smtClean="0"/>
              <a:t>business should be an important consideration when reporting</a:t>
            </a:r>
          </a:p>
          <a:p>
            <a:pPr>
              <a:spcAft>
                <a:spcPts val="600"/>
              </a:spcAft>
            </a:pPr>
            <a:endParaRPr lang="en-US" sz="2400" dirty="0"/>
          </a:p>
          <a:p>
            <a:pPr>
              <a:spcAft>
                <a:spcPts val="600"/>
              </a:spcAft>
            </a:pPr>
            <a:endParaRPr lang="en-US" sz="2400" dirty="0" smtClean="0"/>
          </a:p>
          <a:p>
            <a:pPr>
              <a:spcAft>
                <a:spcPts val="600"/>
              </a:spcAft>
            </a:pPr>
            <a:endParaRPr lang="en-US" sz="2400" dirty="0"/>
          </a:p>
          <a:p>
            <a:pPr>
              <a:spcAft>
                <a:spcPts val="600"/>
              </a:spcAft>
            </a:pPr>
            <a:endParaRPr lang="en-GB" sz="2400" dirty="0"/>
          </a:p>
        </p:txBody>
      </p:sp>
    </p:spTree>
    <p:extLst>
      <p:ext uri="{BB962C8B-B14F-4D97-AF65-F5344CB8AC3E}">
        <p14:creationId xmlns:p14="http://schemas.microsoft.com/office/powerpoint/2010/main" val="9633918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87287"/>
          </a:xfrm>
        </p:spPr>
        <p:txBody>
          <a:bodyPr/>
          <a:lstStyle/>
          <a:p>
            <a:r>
              <a:rPr lang="en-US" dirty="0" smtClean="0"/>
              <a:t>UNICEF has a great story to tell of how we affect the lives of children: Reports need to show the difference UNICEF makes</a:t>
            </a:r>
            <a:endParaRPr lang="en-US" dirty="0"/>
          </a:p>
        </p:txBody>
      </p:sp>
      <p:pic>
        <p:nvPicPr>
          <p:cNvPr id="5" name="Picture 2" descr="C:\Users\agretarsson\Documents\presentations\CPD_presentation_to_MWCD-7June2011\pics\Graham_boy_girl_megaphones2.jpg"/>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152" t="13001" b="46955"/>
          <a:stretch/>
        </p:blipFill>
        <p:spPr bwMode="auto">
          <a:xfrm>
            <a:off x="0" y="990599"/>
            <a:ext cx="9144000" cy="5867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5098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seriously do we take reporting?</a:t>
            </a:r>
            <a:endParaRPr lang="en-US" dirty="0"/>
          </a:p>
        </p:txBody>
      </p:sp>
      <p:sp>
        <p:nvSpPr>
          <p:cNvPr id="3" name="Content Placeholder 2"/>
          <p:cNvSpPr>
            <a:spLocks noGrp="1"/>
          </p:cNvSpPr>
          <p:nvPr>
            <p:ph type="body" sz="quarter" idx="14"/>
          </p:nvPr>
        </p:nvSpPr>
        <p:spPr/>
        <p:txBody>
          <a:bodyPr/>
          <a:lstStyle/>
          <a:p>
            <a:pPr marL="0" indent="0"/>
            <a:endParaRPr lang="en-US" sz="2800" dirty="0" smtClean="0"/>
          </a:p>
          <a:p>
            <a:pPr marL="0" indent="0"/>
            <a:endParaRPr lang="en-US" sz="2800" dirty="0"/>
          </a:p>
          <a:p>
            <a:pPr marL="0" indent="0">
              <a:buNone/>
            </a:pPr>
            <a:r>
              <a:rPr lang="en-US" sz="2800" dirty="0" smtClean="0"/>
              <a:t>Reading of examples of reporting done by UNICEF staff</a:t>
            </a:r>
          </a:p>
          <a:p>
            <a:pPr marL="0" indent="0"/>
            <a:endParaRPr lang="en-US" sz="2800" dirty="0"/>
          </a:p>
          <a:p>
            <a:pPr marL="0" indent="0">
              <a:buNone/>
            </a:pPr>
            <a:r>
              <a:rPr lang="en-US" sz="2800" i="1" dirty="0" smtClean="0"/>
              <a:t>Why is this an issue?</a:t>
            </a:r>
            <a:endParaRPr lang="en-US" sz="2800" i="1" dirty="0"/>
          </a:p>
        </p:txBody>
      </p:sp>
    </p:spTree>
    <p:extLst>
      <p:ext uri="{BB962C8B-B14F-4D97-AF65-F5344CB8AC3E}">
        <p14:creationId xmlns:p14="http://schemas.microsoft.com/office/powerpoint/2010/main" val="1113847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Reporting on Results - Purpose</a:t>
            </a:r>
            <a:endParaRPr lang="en-GB"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1686745734"/>
              </p:ext>
            </p:extLst>
          </p:nvPr>
        </p:nvGraphicFramePr>
        <p:xfrm>
          <a:off x="0" y="1798638"/>
          <a:ext cx="8102600" cy="4602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4447607" y="3244334"/>
            <a:ext cx="24878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18333567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ent-Up Arrow 3"/>
          <p:cNvSpPr/>
          <p:nvPr/>
        </p:nvSpPr>
        <p:spPr>
          <a:xfrm rot="5400000">
            <a:off x="2636997" y="4576681"/>
            <a:ext cx="1279206" cy="1066800"/>
          </a:xfrm>
          <a:prstGeom prst="bentUpArrow">
            <a:avLst>
              <a:gd name="adj1" fmla="val 40584"/>
              <a:gd name="adj2" fmla="val 41883"/>
              <a:gd name="adj3" fmla="val 1331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9026" y="75866"/>
            <a:ext cx="8991600" cy="914400"/>
          </a:xfrm>
        </p:spPr>
        <p:txBody>
          <a:bodyPr/>
          <a:lstStyle/>
          <a:p>
            <a:r>
              <a:rPr lang="en-US" dirty="0" smtClean="0"/>
              <a:t>UNICEF is committed to transparency: </a:t>
            </a:r>
            <a:br>
              <a:rPr lang="en-US" dirty="0" smtClean="0"/>
            </a:br>
            <a:r>
              <a:rPr lang="en-US" dirty="0" smtClean="0"/>
              <a:t>Our Story is with the Public—so it is essential we tell it well</a:t>
            </a:r>
            <a:endParaRPr lang="en-US" dirty="0"/>
          </a:p>
        </p:txBody>
      </p:sp>
      <p:sp>
        <p:nvSpPr>
          <p:cNvPr id="7" name="Title 1"/>
          <p:cNvSpPr txBox="1">
            <a:spLocks/>
          </p:cNvSpPr>
          <p:nvPr/>
        </p:nvSpPr>
        <p:spPr>
          <a:xfrm>
            <a:off x="442384" y="1295065"/>
            <a:ext cx="8991600" cy="571667"/>
          </a:xfrm>
          <a:prstGeom prst="rect">
            <a:avLst/>
          </a:prstGeom>
        </p:spPr>
        <p:txBody>
          <a:bodyPr/>
          <a:lstStyle>
            <a:lvl1pPr algn="l" defTabSz="457200" rtl="0" eaLnBrk="1" latinLnBrk="0" hangingPunct="1">
              <a:spcBef>
                <a:spcPct val="0"/>
              </a:spcBef>
              <a:buNone/>
              <a:defRPr sz="2800" b="1" kern="1200">
                <a:solidFill>
                  <a:schemeClr val="bg1"/>
                </a:solidFill>
                <a:latin typeface="+mj-lt"/>
                <a:ea typeface="+mj-ea"/>
                <a:cs typeface="Arial"/>
              </a:defRPr>
            </a:lvl1pPr>
          </a:lstStyle>
          <a:p>
            <a:r>
              <a:rPr lang="en-US" sz="3200" dirty="0" smtClean="0">
                <a:solidFill>
                  <a:schemeClr val="tx1"/>
                </a:solidFill>
              </a:rPr>
              <a:t>Tell your stakeholders about </a:t>
            </a:r>
            <a:r>
              <a:rPr lang="en-US" sz="3200" dirty="0" smtClean="0">
                <a:solidFill>
                  <a:schemeClr val="tx1"/>
                </a:solidFill>
                <a:hlinkClick r:id="rId3"/>
              </a:rPr>
              <a:t>OPEN.UNICEF.ORG</a:t>
            </a:r>
            <a:r>
              <a:rPr lang="en-US" sz="3200" dirty="0" smtClean="0">
                <a:solidFill>
                  <a:schemeClr val="tx1"/>
                </a:solidFill>
              </a:rPr>
              <a:t> </a:t>
            </a:r>
            <a:r>
              <a:rPr lang="en-US" dirty="0" smtClean="0">
                <a:solidFill>
                  <a:schemeClr val="tx1"/>
                </a:solidFill>
              </a:rPr>
              <a:t>!</a:t>
            </a:r>
            <a:endParaRPr lang="en-US" dirty="0"/>
          </a:p>
        </p:txBody>
      </p:sp>
      <p:pic>
        <p:nvPicPr>
          <p:cNvPr id="3" name="Picture 2"/>
          <p:cNvPicPr>
            <a:picLocks noChangeAspect="1"/>
          </p:cNvPicPr>
          <p:nvPr/>
        </p:nvPicPr>
        <p:blipFill>
          <a:blip r:embed="rId4"/>
          <a:stretch>
            <a:fillRect/>
          </a:stretch>
        </p:blipFill>
        <p:spPr>
          <a:xfrm>
            <a:off x="76200" y="1907387"/>
            <a:ext cx="4952949" cy="2590800"/>
          </a:xfrm>
          <a:prstGeom prst="rect">
            <a:avLst/>
          </a:prstGeom>
        </p:spPr>
      </p:pic>
      <p:graphicFrame>
        <p:nvGraphicFramePr>
          <p:cNvPr id="6" name="Table 5"/>
          <p:cNvGraphicFramePr>
            <a:graphicFrameLocks noGrp="1"/>
          </p:cNvGraphicFramePr>
          <p:nvPr>
            <p:extLst/>
          </p:nvPr>
        </p:nvGraphicFramePr>
        <p:xfrm>
          <a:off x="4015839" y="4121971"/>
          <a:ext cx="4797425" cy="2707008"/>
        </p:xfrm>
        <a:graphic>
          <a:graphicData uri="http://schemas.openxmlformats.org/drawingml/2006/table">
            <a:tbl>
              <a:tblPr firstRow="1" firstCol="1" bandRow="1">
                <a:tableStyleId>{5C22544A-7EE6-4342-B048-85BDC9FD1C3A}</a:tableStyleId>
              </a:tblPr>
              <a:tblGrid>
                <a:gridCol w="4797425"/>
              </a:tblGrid>
              <a:tr h="231775">
                <a:tc>
                  <a:txBody>
                    <a:bodyPr/>
                    <a:lstStyle/>
                    <a:p>
                      <a:pPr marL="0" marR="0">
                        <a:lnSpc>
                          <a:spcPct val="107000"/>
                        </a:lnSpc>
                        <a:spcBef>
                          <a:spcPts val="0"/>
                        </a:spcBef>
                        <a:spcAft>
                          <a:spcPts val="0"/>
                        </a:spcAft>
                      </a:pPr>
                      <a:r>
                        <a:rPr lang="en-US" sz="3600">
                          <a:effectLst/>
                        </a:rPr>
                        <a:t>Reporting on Results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16535">
                <a:tc>
                  <a:txBody>
                    <a:bodyPr/>
                    <a:lstStyle/>
                    <a:p>
                      <a:pPr marL="457200" marR="0">
                        <a:lnSpc>
                          <a:spcPct val="107000"/>
                        </a:lnSpc>
                        <a:spcBef>
                          <a:spcPts val="0"/>
                        </a:spcBef>
                        <a:spcAft>
                          <a:spcPts val="0"/>
                        </a:spcAft>
                      </a:pPr>
                      <a:r>
                        <a:rPr lang="en-US" sz="2600">
                          <a:effectLst/>
                        </a:rPr>
                        <a:t>Country Office Annual Reports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06375">
                <a:tc>
                  <a:txBody>
                    <a:bodyPr/>
                    <a:lstStyle/>
                    <a:p>
                      <a:pPr marL="457200" marR="0">
                        <a:lnSpc>
                          <a:spcPct val="107000"/>
                        </a:lnSpc>
                        <a:spcBef>
                          <a:spcPts val="0"/>
                        </a:spcBef>
                        <a:spcAft>
                          <a:spcPts val="0"/>
                        </a:spcAft>
                      </a:pPr>
                      <a:r>
                        <a:rPr lang="en-US" sz="2600">
                          <a:effectLst/>
                        </a:rPr>
                        <a:t>Donor Reports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16535">
                <a:tc>
                  <a:txBody>
                    <a:bodyPr/>
                    <a:lstStyle/>
                    <a:p>
                      <a:pPr marL="457200" marR="0">
                        <a:lnSpc>
                          <a:spcPct val="107000"/>
                        </a:lnSpc>
                        <a:spcBef>
                          <a:spcPts val="0"/>
                        </a:spcBef>
                        <a:spcAft>
                          <a:spcPts val="0"/>
                        </a:spcAft>
                      </a:pPr>
                      <a:r>
                        <a:rPr lang="en-US" sz="2600">
                          <a:effectLst/>
                        </a:rPr>
                        <a:t>EDAR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06375">
                <a:tc>
                  <a:txBody>
                    <a:bodyPr/>
                    <a:lstStyle/>
                    <a:p>
                      <a:pPr marL="457200" marR="0">
                        <a:lnSpc>
                          <a:spcPct val="107000"/>
                        </a:lnSpc>
                        <a:spcBef>
                          <a:spcPts val="0"/>
                        </a:spcBef>
                        <a:spcAft>
                          <a:spcPts val="0"/>
                        </a:spcAft>
                      </a:pPr>
                      <a:r>
                        <a:rPr lang="en-US" sz="2600">
                          <a:effectLst/>
                        </a:rPr>
                        <a:t>Regional Results Reports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16535">
                <a:tc>
                  <a:txBody>
                    <a:bodyPr/>
                    <a:lstStyle/>
                    <a:p>
                      <a:pPr marL="457200" marR="0">
                        <a:lnSpc>
                          <a:spcPct val="107000"/>
                        </a:lnSpc>
                        <a:spcBef>
                          <a:spcPts val="0"/>
                        </a:spcBef>
                        <a:spcAft>
                          <a:spcPts val="0"/>
                        </a:spcAft>
                      </a:pPr>
                      <a:r>
                        <a:rPr lang="en-US" sz="2600" dirty="0">
                          <a:effectLst/>
                        </a:rPr>
                        <a:t>Thematic Reports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2086621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0716"/>
            <a:ext cx="8974237" cy="884105"/>
          </a:xfrm>
        </p:spPr>
        <p:txBody>
          <a:bodyPr/>
          <a:lstStyle/>
          <a:p>
            <a:r>
              <a:rPr lang="en-US" b="1" dirty="0" smtClean="0"/>
              <a:t>UNICEF’s Story is how we </a:t>
            </a:r>
            <a:r>
              <a:rPr lang="en-US" b="1" u="sng" dirty="0" smtClean="0"/>
              <a:t>contribute</a:t>
            </a:r>
            <a:r>
              <a:rPr lang="en-US" b="1" dirty="0" smtClean="0"/>
              <a:t> to results               (with some unusual occasions to demonstrate  attribution) </a:t>
            </a:r>
            <a:br>
              <a:rPr lang="en-US" b="1" dirty="0" smtClean="0"/>
            </a:br>
            <a:endParaRPr lang="en-US" b="1" dirty="0"/>
          </a:p>
        </p:txBody>
      </p:sp>
      <p:sp>
        <p:nvSpPr>
          <p:cNvPr id="4" name="Oval 3"/>
          <p:cNvSpPr/>
          <p:nvPr/>
        </p:nvSpPr>
        <p:spPr>
          <a:xfrm>
            <a:off x="76200" y="2051824"/>
            <a:ext cx="2185639" cy="10705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2060"/>
                </a:solidFill>
                <a:latin typeface="Tw Cen MT Condensed" pitchFamily="34" charset="0"/>
              </a:rPr>
              <a:t>Result</a:t>
            </a:r>
            <a:endParaRPr lang="en-US" sz="2800" dirty="0">
              <a:solidFill>
                <a:srgbClr val="002060"/>
              </a:solidFill>
              <a:latin typeface="Tw Cen MT Condensed" pitchFamily="34" charset="0"/>
            </a:endParaRPr>
          </a:p>
        </p:txBody>
      </p:sp>
      <p:sp>
        <p:nvSpPr>
          <p:cNvPr id="7" name="Oval 6"/>
          <p:cNvSpPr/>
          <p:nvPr/>
        </p:nvSpPr>
        <p:spPr>
          <a:xfrm>
            <a:off x="76200" y="4884234"/>
            <a:ext cx="2029522" cy="880946"/>
          </a:xfrm>
          <a:prstGeom prst="ellipse">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2060"/>
                </a:solidFill>
                <a:latin typeface="Tw Cen MT Condensed" pitchFamily="34" charset="0"/>
              </a:rPr>
              <a:t>UNICEF Actions</a:t>
            </a:r>
            <a:endParaRPr lang="en-US" sz="2400" dirty="0">
              <a:solidFill>
                <a:srgbClr val="002060"/>
              </a:solidFill>
              <a:latin typeface="Tw Cen MT Condensed" pitchFamily="34" charset="0"/>
            </a:endParaRPr>
          </a:p>
        </p:txBody>
      </p:sp>
      <p:sp>
        <p:nvSpPr>
          <p:cNvPr id="8" name="Down Arrow 7"/>
          <p:cNvSpPr/>
          <p:nvPr/>
        </p:nvSpPr>
        <p:spPr>
          <a:xfrm rot="10800000">
            <a:off x="843775" y="3365712"/>
            <a:ext cx="680225" cy="1342731"/>
          </a:xfrm>
          <a:prstGeom prst="down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solidFill>
                <a:srgbClr val="002060"/>
              </a:solidFill>
              <a:latin typeface="Tw Cen MT Condensed" pitchFamily="34" charset="0"/>
            </a:endParaRPr>
          </a:p>
        </p:txBody>
      </p:sp>
      <p:sp>
        <p:nvSpPr>
          <p:cNvPr id="9" name="Oval 8"/>
          <p:cNvSpPr/>
          <p:nvPr/>
        </p:nvSpPr>
        <p:spPr>
          <a:xfrm>
            <a:off x="5021444" y="1913153"/>
            <a:ext cx="2297151" cy="10705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2060"/>
                </a:solidFill>
                <a:latin typeface="Tw Cen MT Condensed" pitchFamily="34" charset="0"/>
              </a:rPr>
              <a:t>Result</a:t>
            </a:r>
            <a:endParaRPr lang="en-US" sz="2800" dirty="0">
              <a:solidFill>
                <a:srgbClr val="002060"/>
              </a:solidFill>
              <a:latin typeface="Tw Cen MT Condensed" pitchFamily="34" charset="0"/>
            </a:endParaRPr>
          </a:p>
        </p:txBody>
      </p:sp>
      <p:sp>
        <p:nvSpPr>
          <p:cNvPr id="10" name="Oval 9"/>
          <p:cNvSpPr/>
          <p:nvPr/>
        </p:nvSpPr>
        <p:spPr>
          <a:xfrm>
            <a:off x="3627366" y="5555389"/>
            <a:ext cx="1678258" cy="791737"/>
          </a:xfrm>
          <a:prstGeom prst="ellipse">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2060"/>
                </a:solidFill>
                <a:latin typeface="Tw Cen MT Condensed" pitchFamily="34" charset="0"/>
              </a:rPr>
              <a:t>UNICEF Actions</a:t>
            </a:r>
            <a:endParaRPr lang="en-US" dirty="0">
              <a:solidFill>
                <a:srgbClr val="002060"/>
              </a:solidFill>
              <a:latin typeface="Tw Cen MT Condensed" pitchFamily="34" charset="0"/>
            </a:endParaRPr>
          </a:p>
        </p:txBody>
      </p:sp>
      <p:sp>
        <p:nvSpPr>
          <p:cNvPr id="11" name="Oval 10"/>
          <p:cNvSpPr/>
          <p:nvPr/>
        </p:nvSpPr>
        <p:spPr>
          <a:xfrm>
            <a:off x="7513667" y="5181600"/>
            <a:ext cx="1550022" cy="73598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2060"/>
                </a:solidFill>
                <a:latin typeface="Tw Cen MT Condensed" pitchFamily="34" charset="0"/>
              </a:rPr>
              <a:t>UNCT</a:t>
            </a:r>
            <a:endParaRPr lang="en-US" dirty="0">
              <a:solidFill>
                <a:srgbClr val="002060"/>
              </a:solidFill>
              <a:latin typeface="Tw Cen MT Condensed" pitchFamily="34" charset="0"/>
            </a:endParaRPr>
          </a:p>
        </p:txBody>
      </p:sp>
      <p:sp>
        <p:nvSpPr>
          <p:cNvPr id="12" name="Oval 11"/>
          <p:cNvSpPr/>
          <p:nvPr/>
        </p:nvSpPr>
        <p:spPr>
          <a:xfrm>
            <a:off x="3894328" y="3148396"/>
            <a:ext cx="2813217" cy="1560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2060"/>
                </a:solidFill>
                <a:latin typeface="Tw Cen MT Condensed" pitchFamily="34" charset="0"/>
              </a:rPr>
              <a:t>Government Actions</a:t>
            </a:r>
            <a:endParaRPr lang="en-US" sz="2400" dirty="0">
              <a:solidFill>
                <a:srgbClr val="002060"/>
              </a:solidFill>
              <a:latin typeface="Tw Cen MT Condensed" pitchFamily="34" charset="0"/>
            </a:endParaRPr>
          </a:p>
        </p:txBody>
      </p:sp>
      <p:sp>
        <p:nvSpPr>
          <p:cNvPr id="13" name="Oval 12"/>
          <p:cNvSpPr/>
          <p:nvPr/>
        </p:nvSpPr>
        <p:spPr>
          <a:xfrm>
            <a:off x="7170000" y="2835577"/>
            <a:ext cx="1880437" cy="98642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2060"/>
                </a:solidFill>
                <a:latin typeface="Tw Cen MT Condensed" pitchFamily="34" charset="0"/>
              </a:rPr>
              <a:t>Context, external factors</a:t>
            </a:r>
            <a:endParaRPr lang="en-US" dirty="0">
              <a:solidFill>
                <a:srgbClr val="002060"/>
              </a:solidFill>
              <a:latin typeface="Tw Cen MT Condensed" pitchFamily="34" charset="0"/>
            </a:endParaRPr>
          </a:p>
        </p:txBody>
      </p:sp>
      <p:cxnSp>
        <p:nvCxnSpPr>
          <p:cNvPr id="19" name="Straight Arrow Connector 18"/>
          <p:cNvCxnSpPr/>
          <p:nvPr/>
        </p:nvCxnSpPr>
        <p:spPr>
          <a:xfrm flipH="1" flipV="1">
            <a:off x="7240919" y="2726634"/>
            <a:ext cx="204465" cy="2134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flipV="1">
            <a:off x="6785743" y="3102463"/>
            <a:ext cx="342304" cy="8788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5185380" y="1148029"/>
            <a:ext cx="2219647" cy="646331"/>
          </a:xfrm>
          <a:prstGeom prst="rect">
            <a:avLst/>
          </a:prstGeom>
        </p:spPr>
        <p:txBody>
          <a:bodyPr wrap="none">
            <a:spAutoFit/>
          </a:bodyPr>
          <a:lstStyle/>
          <a:p>
            <a:r>
              <a:rPr lang="en-US" sz="3600" b="1" dirty="0">
                <a:latin typeface="Tw Cen MT Condensed" pitchFamily="34" charset="0"/>
              </a:rPr>
              <a:t>Contribution</a:t>
            </a:r>
          </a:p>
        </p:txBody>
      </p:sp>
      <p:sp>
        <p:nvSpPr>
          <p:cNvPr id="18" name="Rectangle 17"/>
          <p:cNvSpPr/>
          <p:nvPr/>
        </p:nvSpPr>
        <p:spPr bwMode="auto">
          <a:xfrm>
            <a:off x="3696629" y="3581401"/>
            <a:ext cx="1360645" cy="8456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GB"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2" name="Rectangle 21"/>
          <p:cNvSpPr/>
          <p:nvPr/>
        </p:nvSpPr>
        <p:spPr bwMode="auto">
          <a:xfrm>
            <a:off x="4191000" y="3912429"/>
            <a:ext cx="914400" cy="914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GB"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0" name="Oval 19"/>
          <p:cNvSpPr/>
          <p:nvPr/>
        </p:nvSpPr>
        <p:spPr>
          <a:xfrm>
            <a:off x="6538074" y="3981310"/>
            <a:ext cx="2259055" cy="11652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2060"/>
                </a:solidFill>
                <a:latin typeface="Tw Cen MT Condensed" pitchFamily="34" charset="0"/>
              </a:rPr>
              <a:t>Civil Society Actions</a:t>
            </a:r>
            <a:endParaRPr lang="en-US" sz="2400" dirty="0">
              <a:solidFill>
                <a:srgbClr val="002060"/>
              </a:solidFill>
              <a:latin typeface="Tw Cen MT Condensed" pitchFamily="34" charset="0"/>
            </a:endParaRPr>
          </a:p>
        </p:txBody>
      </p:sp>
      <p:sp>
        <p:nvSpPr>
          <p:cNvPr id="3" name="TextBox 2"/>
          <p:cNvSpPr txBox="1"/>
          <p:nvPr/>
        </p:nvSpPr>
        <p:spPr>
          <a:xfrm>
            <a:off x="133491" y="1122990"/>
            <a:ext cx="2449359" cy="646331"/>
          </a:xfrm>
          <a:prstGeom prst="rect">
            <a:avLst/>
          </a:prstGeom>
          <a:noFill/>
        </p:spPr>
        <p:txBody>
          <a:bodyPr wrap="square" rtlCol="0">
            <a:spAutoFit/>
          </a:bodyPr>
          <a:lstStyle/>
          <a:p>
            <a:pPr algn="ctr"/>
            <a:r>
              <a:rPr lang="en-US" sz="3600" b="1" dirty="0">
                <a:latin typeface="Tw Cen MT Condensed" pitchFamily="34" charset="0"/>
              </a:rPr>
              <a:t>Attribution</a:t>
            </a:r>
          </a:p>
        </p:txBody>
      </p:sp>
      <p:cxnSp>
        <p:nvCxnSpPr>
          <p:cNvPr id="24" name="Straight Arrow Connector 23"/>
          <p:cNvCxnSpPr/>
          <p:nvPr/>
        </p:nvCxnSpPr>
        <p:spPr>
          <a:xfrm flipV="1">
            <a:off x="5683101" y="2940086"/>
            <a:ext cx="51499" cy="1623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Down Arrow 29"/>
          <p:cNvSpPr/>
          <p:nvPr/>
        </p:nvSpPr>
        <p:spPr>
          <a:xfrm rot="13903129">
            <a:off x="5639460" y="4514495"/>
            <a:ext cx="547548" cy="1431948"/>
          </a:xfrm>
          <a:prstGeom prst="down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solidFill>
                <a:srgbClr val="002060"/>
              </a:solidFill>
              <a:latin typeface="Tw Cen MT Condensed" pitchFamily="34" charset="0"/>
            </a:endParaRPr>
          </a:p>
        </p:txBody>
      </p:sp>
      <p:sp>
        <p:nvSpPr>
          <p:cNvPr id="31" name="Down Arrow 30"/>
          <p:cNvSpPr/>
          <p:nvPr/>
        </p:nvSpPr>
        <p:spPr>
          <a:xfrm rot="11409029">
            <a:off x="4426208" y="4739059"/>
            <a:ext cx="842044" cy="710324"/>
          </a:xfrm>
          <a:prstGeom prst="down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solidFill>
                <a:srgbClr val="002060"/>
              </a:solidFill>
              <a:latin typeface="Tw Cen MT Condensed" pitchFamily="34" charset="0"/>
            </a:endParaRPr>
          </a:p>
        </p:txBody>
      </p:sp>
      <p:sp>
        <p:nvSpPr>
          <p:cNvPr id="39" name="U-Turn Arrow 38"/>
          <p:cNvSpPr/>
          <p:nvPr/>
        </p:nvSpPr>
        <p:spPr>
          <a:xfrm rot="17780168">
            <a:off x="2126251" y="3574393"/>
            <a:ext cx="3773960" cy="625965"/>
          </a:xfrm>
          <a:prstGeom prst="uturnArrow">
            <a:avLst>
              <a:gd name="adj1" fmla="val 3411"/>
              <a:gd name="adj2" fmla="val 14513"/>
              <a:gd name="adj3" fmla="val 28216"/>
              <a:gd name="adj4" fmla="val 43750"/>
              <a:gd name="adj5" fmla="val 75000"/>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Oval 39"/>
          <p:cNvSpPr/>
          <p:nvPr/>
        </p:nvSpPr>
        <p:spPr>
          <a:xfrm>
            <a:off x="5833592" y="5808061"/>
            <a:ext cx="2167407" cy="9983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2060"/>
                </a:solidFill>
                <a:latin typeface="Tw Cen MT Condensed" pitchFamily="34" charset="0"/>
              </a:rPr>
              <a:t>Other Development Partners</a:t>
            </a:r>
            <a:endParaRPr lang="en-US" dirty="0">
              <a:solidFill>
                <a:srgbClr val="002060"/>
              </a:solidFill>
              <a:latin typeface="Tw Cen MT Condensed" pitchFamily="34" charset="0"/>
            </a:endParaRPr>
          </a:p>
        </p:txBody>
      </p:sp>
      <p:sp>
        <p:nvSpPr>
          <p:cNvPr id="41" name="Down Arrow 40"/>
          <p:cNvSpPr/>
          <p:nvPr/>
        </p:nvSpPr>
        <p:spPr>
          <a:xfrm rot="17077121">
            <a:off x="5330725" y="5953794"/>
            <a:ext cx="517806" cy="439070"/>
          </a:xfrm>
          <a:prstGeom prst="down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solidFill>
                <a:srgbClr val="002060"/>
              </a:solidFill>
              <a:latin typeface="Tw Cen MT Condensed" pitchFamily="34" charset="0"/>
            </a:endParaRPr>
          </a:p>
        </p:txBody>
      </p:sp>
    </p:spTree>
    <p:extLst>
      <p:ext uri="{BB962C8B-B14F-4D97-AF65-F5344CB8AC3E}">
        <p14:creationId xmlns:p14="http://schemas.microsoft.com/office/powerpoint/2010/main" val="3152389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p:txBody>
          <a:bodyPr/>
          <a:lstStyle/>
          <a:p>
            <a:r>
              <a:rPr lang="en-US" dirty="0" smtClean="0"/>
              <a:t>Issues we grapple with as an organisation</a:t>
            </a:r>
            <a:endParaRPr lang="en-US" dirty="0"/>
          </a:p>
        </p:txBody>
      </p:sp>
      <p:sp>
        <p:nvSpPr>
          <p:cNvPr id="5" name="Content Placeholder 4"/>
          <p:cNvSpPr>
            <a:spLocks noGrp="1"/>
          </p:cNvSpPr>
          <p:nvPr>
            <p:ph type="body" sz="quarter" idx="14"/>
          </p:nvPr>
        </p:nvSpPr>
        <p:spPr>
          <a:xfrm>
            <a:off x="579439" y="1663700"/>
            <a:ext cx="8107361" cy="4279900"/>
          </a:xfrm>
        </p:spPr>
        <p:txBody>
          <a:bodyPr/>
          <a:lstStyle/>
          <a:p>
            <a:pPr marL="0" indent="0">
              <a:spcAft>
                <a:spcPts val="600"/>
              </a:spcAft>
              <a:buNone/>
            </a:pPr>
            <a:endParaRPr lang="en-US" sz="2400" dirty="0" smtClean="0"/>
          </a:p>
          <a:p>
            <a:pPr>
              <a:spcAft>
                <a:spcPts val="600"/>
              </a:spcAft>
              <a:buAutoNum type="arabicPeriod"/>
            </a:pPr>
            <a:r>
              <a:rPr lang="en-US" sz="2400" dirty="0" smtClean="0"/>
              <a:t>Demonstrating contribution</a:t>
            </a:r>
          </a:p>
          <a:p>
            <a:pPr>
              <a:spcAft>
                <a:spcPts val="600"/>
              </a:spcAft>
              <a:buAutoNum type="arabicPeriod"/>
            </a:pPr>
            <a:r>
              <a:rPr lang="en-US" sz="2400" dirty="0" smtClean="0"/>
              <a:t>Using systems adequately</a:t>
            </a:r>
            <a:endParaRPr lang="en-US" sz="2400" dirty="0"/>
          </a:p>
          <a:p>
            <a:pPr>
              <a:spcAft>
                <a:spcPts val="600"/>
              </a:spcAft>
              <a:buAutoNum type="arabicPeriod"/>
            </a:pPr>
            <a:r>
              <a:rPr lang="en-US" sz="2400" dirty="0" smtClean="0"/>
              <a:t>Global aggregation of results</a:t>
            </a:r>
            <a:endParaRPr lang="en-US" sz="2400" dirty="0"/>
          </a:p>
          <a:p>
            <a:pPr>
              <a:spcAft>
                <a:spcPts val="600"/>
              </a:spcAft>
              <a:buAutoNum type="arabicPeriod"/>
            </a:pPr>
            <a:r>
              <a:rPr lang="en-US" sz="2400" dirty="0" smtClean="0"/>
              <a:t>Quality of reports</a:t>
            </a:r>
          </a:p>
          <a:p>
            <a:pPr>
              <a:buAutoNum type="arabicPeriod"/>
            </a:pPr>
            <a:endParaRPr lang="en-US" sz="2400" dirty="0"/>
          </a:p>
          <a:p>
            <a:pPr marL="0" indent="0" algn="ctr">
              <a:buNone/>
            </a:pPr>
            <a:r>
              <a:rPr lang="en-US" sz="2400" b="1" dirty="0" smtClean="0">
                <a:solidFill>
                  <a:srgbClr val="00B050"/>
                </a:solidFill>
              </a:rPr>
              <a:t>Transparency and accountability at work!</a:t>
            </a:r>
          </a:p>
          <a:p>
            <a:pPr marL="0" indent="0" algn="ctr">
              <a:buNone/>
            </a:pPr>
            <a:endParaRPr lang="en-US" sz="2400" b="1" dirty="0">
              <a:solidFill>
                <a:srgbClr val="00B050"/>
              </a:solidFill>
            </a:endParaRPr>
          </a:p>
        </p:txBody>
      </p:sp>
    </p:spTree>
    <p:extLst>
      <p:ext uri="{BB962C8B-B14F-4D97-AF65-F5344CB8AC3E}">
        <p14:creationId xmlns:p14="http://schemas.microsoft.com/office/powerpoint/2010/main" val="3936521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9968" y="407987"/>
            <a:ext cx="7954432" cy="506413"/>
          </a:xfrm>
        </p:spPr>
        <p:txBody>
          <a:bodyPr/>
          <a:lstStyle/>
          <a:p>
            <a:r>
              <a:rPr lang="en-GB" dirty="0" smtClean="0"/>
              <a:t>Being Ready to Report on Results 					(1/3)</a:t>
            </a:r>
            <a:endParaRPr lang="en-GB" dirty="0"/>
          </a:p>
        </p:txBody>
      </p:sp>
      <p:sp>
        <p:nvSpPr>
          <p:cNvPr id="3" name="Content Placeholder 2"/>
          <p:cNvSpPr>
            <a:spLocks noGrp="1"/>
          </p:cNvSpPr>
          <p:nvPr>
            <p:ph type="body" sz="quarter" idx="14"/>
          </p:nvPr>
        </p:nvSpPr>
        <p:spPr>
          <a:xfrm>
            <a:off x="0" y="1371600"/>
            <a:ext cx="9144000" cy="5486400"/>
          </a:xfrm>
        </p:spPr>
        <p:txBody>
          <a:bodyPr/>
          <a:lstStyle/>
          <a:p>
            <a:pPr marL="0" indent="0">
              <a:buNone/>
            </a:pPr>
            <a:r>
              <a:rPr lang="en-US" b="1" dirty="0" smtClean="0">
                <a:solidFill>
                  <a:srgbClr val="0070C0"/>
                </a:solidFill>
              </a:rPr>
              <a:t>Planning </a:t>
            </a:r>
            <a:r>
              <a:rPr lang="en-US" b="1" dirty="0">
                <a:solidFill>
                  <a:srgbClr val="0070C0"/>
                </a:solidFill>
              </a:rPr>
              <a:t>Results</a:t>
            </a:r>
            <a:endParaRPr lang="en-US" dirty="0">
              <a:solidFill>
                <a:srgbClr val="0070C0"/>
              </a:solidFill>
            </a:endParaRPr>
          </a:p>
          <a:p>
            <a:pPr marL="736600">
              <a:buFont typeface="Wingdings" panose="05000000000000000000" pitchFamily="2" charset="2"/>
              <a:buChar char="ü"/>
            </a:pPr>
            <a:r>
              <a:rPr lang="en-US" sz="2400" dirty="0" smtClean="0">
                <a:solidFill>
                  <a:srgbClr val="0070C0"/>
                </a:solidFill>
              </a:rPr>
              <a:t>Clear prioritization of why UNICEF is addressing the issue</a:t>
            </a:r>
          </a:p>
          <a:p>
            <a:pPr marL="736600">
              <a:buFont typeface="Wingdings" panose="05000000000000000000" pitchFamily="2" charset="2"/>
              <a:buChar char="ü"/>
            </a:pPr>
            <a:r>
              <a:rPr lang="en-US" sz="2400" dirty="0" smtClean="0">
                <a:solidFill>
                  <a:srgbClr val="0070C0"/>
                </a:solidFill>
              </a:rPr>
              <a:t>Clear Theory of Change which shows how results will be achieved</a:t>
            </a:r>
          </a:p>
          <a:p>
            <a:pPr marL="736600">
              <a:buFont typeface="Wingdings" panose="05000000000000000000" pitchFamily="2" charset="2"/>
              <a:buChar char="ü"/>
            </a:pPr>
            <a:r>
              <a:rPr lang="en-US" sz="2400" dirty="0" smtClean="0">
                <a:solidFill>
                  <a:srgbClr val="0070C0"/>
                </a:solidFill>
              </a:rPr>
              <a:t>Well defined results and indicators</a:t>
            </a:r>
          </a:p>
          <a:p>
            <a:pPr marL="0" indent="0">
              <a:buNone/>
            </a:pPr>
            <a:r>
              <a:rPr lang="en-US" b="1" dirty="0" smtClean="0">
                <a:solidFill>
                  <a:srgbClr val="00B050"/>
                </a:solidFill>
              </a:rPr>
              <a:t>Achieving </a:t>
            </a:r>
            <a:r>
              <a:rPr lang="en-US" b="1" dirty="0">
                <a:solidFill>
                  <a:srgbClr val="00B050"/>
                </a:solidFill>
              </a:rPr>
              <a:t>Results</a:t>
            </a:r>
            <a:endParaRPr lang="en-US" dirty="0">
              <a:solidFill>
                <a:srgbClr val="00B050"/>
              </a:solidFill>
            </a:endParaRPr>
          </a:p>
          <a:p>
            <a:pPr marL="736600">
              <a:buFont typeface="Wingdings" panose="05000000000000000000" pitchFamily="2" charset="2"/>
              <a:buChar char="ü"/>
            </a:pPr>
            <a:r>
              <a:rPr lang="en-US" sz="2400" dirty="0" smtClean="0">
                <a:solidFill>
                  <a:srgbClr val="00B050"/>
                </a:solidFill>
              </a:rPr>
              <a:t>Effective implementation</a:t>
            </a:r>
            <a:endParaRPr lang="en-US" sz="2400" dirty="0">
              <a:solidFill>
                <a:srgbClr val="00B050"/>
              </a:solidFill>
            </a:endParaRPr>
          </a:p>
          <a:p>
            <a:pPr marL="736600">
              <a:buFont typeface="Wingdings" panose="05000000000000000000" pitchFamily="2" charset="2"/>
              <a:buChar char="ü"/>
            </a:pPr>
            <a:r>
              <a:rPr lang="en-US" sz="2400" dirty="0" smtClean="0">
                <a:solidFill>
                  <a:srgbClr val="00B050"/>
                </a:solidFill>
              </a:rPr>
              <a:t>Effective monitoring—including up-to-date status of indicators</a:t>
            </a:r>
            <a:endParaRPr lang="en-US" sz="2400" dirty="0">
              <a:solidFill>
                <a:srgbClr val="00B050"/>
              </a:solidFill>
            </a:endParaRPr>
          </a:p>
          <a:p>
            <a:pPr marL="0" indent="0">
              <a:buNone/>
            </a:pPr>
            <a:r>
              <a:rPr lang="en-US" b="1" dirty="0">
                <a:solidFill>
                  <a:srgbClr val="7030A0"/>
                </a:solidFill>
              </a:rPr>
              <a:t>Demonstrating Results</a:t>
            </a:r>
            <a:endParaRPr lang="en-US" dirty="0">
              <a:solidFill>
                <a:srgbClr val="7030A0"/>
              </a:solidFill>
            </a:endParaRPr>
          </a:p>
          <a:p>
            <a:pPr marL="736600">
              <a:buFont typeface="Wingdings" panose="05000000000000000000" pitchFamily="2" charset="2"/>
              <a:buChar char="ü"/>
            </a:pPr>
            <a:r>
              <a:rPr lang="en-US" sz="2400" dirty="0" smtClean="0">
                <a:solidFill>
                  <a:srgbClr val="7030A0"/>
                </a:solidFill>
              </a:rPr>
              <a:t>Completed evaluations of UNICEF work (not always available)</a:t>
            </a:r>
            <a:endParaRPr lang="en-US" sz="2400" dirty="0">
              <a:solidFill>
                <a:srgbClr val="7030A0"/>
              </a:solidFill>
            </a:endParaRPr>
          </a:p>
          <a:p>
            <a:pPr marL="736600">
              <a:buFont typeface="Wingdings" panose="05000000000000000000" pitchFamily="2" charset="2"/>
              <a:buChar char="Ø"/>
            </a:pPr>
            <a:r>
              <a:rPr lang="en-US" b="1" dirty="0" smtClean="0">
                <a:solidFill>
                  <a:srgbClr val="7030A0"/>
                </a:solidFill>
              </a:rPr>
              <a:t>Effective reporting of results &amp; UNICEF’s contribution !</a:t>
            </a:r>
            <a:endParaRPr lang="en-US" b="1" dirty="0">
              <a:solidFill>
                <a:srgbClr val="7030A0"/>
              </a:solidFill>
            </a:endParaRPr>
          </a:p>
          <a:p>
            <a:pPr marL="0" indent="0">
              <a:buNone/>
            </a:pPr>
            <a:endParaRPr lang="en-US" sz="2400" dirty="0"/>
          </a:p>
          <a:p>
            <a:pPr marL="0" indent="0">
              <a:buNone/>
            </a:pPr>
            <a:endParaRPr lang="en-US" sz="2400" dirty="0" smtClean="0"/>
          </a:p>
          <a:p>
            <a:pPr marL="0" indent="0">
              <a:buNone/>
            </a:pPr>
            <a:endParaRPr lang="en-US" sz="2400" dirty="0"/>
          </a:p>
        </p:txBody>
      </p:sp>
    </p:spTree>
    <p:extLst>
      <p:ext uri="{BB962C8B-B14F-4D97-AF65-F5344CB8AC3E}">
        <p14:creationId xmlns:p14="http://schemas.microsoft.com/office/powerpoint/2010/main" val="31502236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7987"/>
            <a:ext cx="8839200" cy="506413"/>
          </a:xfrm>
        </p:spPr>
        <p:txBody>
          <a:bodyPr/>
          <a:lstStyle/>
          <a:p>
            <a:r>
              <a:rPr lang="en-GB" dirty="0" smtClean="0"/>
              <a:t>The Three Essential Elements in Every UNICEF Report</a:t>
            </a:r>
            <a:endParaRPr lang="en-GB" dirty="0"/>
          </a:p>
        </p:txBody>
      </p:sp>
      <p:sp>
        <p:nvSpPr>
          <p:cNvPr id="5" name="Rectangle 4"/>
          <p:cNvSpPr/>
          <p:nvPr/>
        </p:nvSpPr>
        <p:spPr>
          <a:xfrm>
            <a:off x="152400" y="1084957"/>
            <a:ext cx="8991600" cy="6001643"/>
          </a:xfrm>
          <a:prstGeom prst="rect">
            <a:avLst/>
          </a:prstGeom>
        </p:spPr>
        <p:txBody>
          <a:bodyPr wrap="square">
            <a:spAutoFit/>
          </a:bodyPr>
          <a:lstStyle/>
          <a:p>
            <a:r>
              <a:rPr lang="en-US" sz="3200" b="1" dirty="0" smtClean="0">
                <a:solidFill>
                  <a:srgbClr val="0070C0"/>
                </a:solidFill>
              </a:rPr>
              <a:t>1. Results</a:t>
            </a:r>
            <a:r>
              <a:rPr lang="en-US" sz="2400" b="1" dirty="0" smtClean="0">
                <a:solidFill>
                  <a:srgbClr val="0070C0"/>
                </a:solidFill>
              </a:rPr>
              <a:t>	</a:t>
            </a:r>
            <a:r>
              <a:rPr lang="en-US" sz="2400" dirty="0" smtClean="0">
                <a:solidFill>
                  <a:srgbClr val="0070C0"/>
                </a:solidFill>
              </a:rPr>
              <a:t>	State the results that UNICEF is committed to (defined in CPD, donor agreement, etc.) and their current status (if possible). Report the current status of the indicators and how these have changed </a:t>
            </a:r>
            <a:r>
              <a:rPr lang="en-US" sz="2400" dirty="0">
                <a:solidFill>
                  <a:srgbClr val="0070C0"/>
                </a:solidFill>
              </a:rPr>
              <a:t>from the </a:t>
            </a:r>
            <a:r>
              <a:rPr lang="en-US" sz="2400" dirty="0" smtClean="0">
                <a:solidFill>
                  <a:srgbClr val="0070C0"/>
                </a:solidFill>
              </a:rPr>
              <a:t>baseline (or since last report).</a:t>
            </a:r>
            <a:endParaRPr lang="en-US" sz="2400" dirty="0">
              <a:solidFill>
                <a:srgbClr val="0070C0"/>
              </a:solidFill>
            </a:endParaRPr>
          </a:p>
          <a:p>
            <a:endParaRPr lang="en-US" sz="2000" dirty="0" smtClean="0">
              <a:solidFill>
                <a:srgbClr val="0070C0"/>
              </a:solidFill>
            </a:endParaRPr>
          </a:p>
          <a:p>
            <a:r>
              <a:rPr lang="en-US" sz="3200" b="1" dirty="0" smtClean="0">
                <a:solidFill>
                  <a:srgbClr val="00B050"/>
                </a:solidFill>
              </a:rPr>
              <a:t>2. Analysis</a:t>
            </a:r>
            <a:r>
              <a:rPr lang="en-US" sz="2400" b="1" dirty="0" smtClean="0">
                <a:solidFill>
                  <a:srgbClr val="00B050"/>
                </a:solidFill>
              </a:rPr>
              <a:t>		</a:t>
            </a:r>
            <a:r>
              <a:rPr lang="en-US" sz="2400" dirty="0" smtClean="0">
                <a:solidFill>
                  <a:srgbClr val="00B050"/>
                </a:solidFill>
              </a:rPr>
              <a:t>Describe </a:t>
            </a:r>
            <a:r>
              <a:rPr lang="en-US" sz="2400" b="1" dirty="0">
                <a:solidFill>
                  <a:srgbClr val="00B050"/>
                </a:solidFill>
              </a:rPr>
              <a:t>how</a:t>
            </a:r>
            <a:r>
              <a:rPr lang="en-US" sz="2400" dirty="0">
                <a:solidFill>
                  <a:srgbClr val="00B050"/>
                </a:solidFill>
              </a:rPr>
              <a:t> the results and improvements in the indicators were achieved—with a focus on the work of the main implementing </a:t>
            </a:r>
            <a:r>
              <a:rPr lang="en-US" sz="2400" dirty="0" smtClean="0">
                <a:solidFill>
                  <a:srgbClr val="00B050"/>
                </a:solidFill>
              </a:rPr>
              <a:t>parties.  Also describe </a:t>
            </a:r>
            <a:r>
              <a:rPr lang="en-US" sz="2400" dirty="0">
                <a:solidFill>
                  <a:srgbClr val="00B050"/>
                </a:solidFill>
              </a:rPr>
              <a:t>shortfalls and difficulties, lessons learned and how </a:t>
            </a:r>
            <a:r>
              <a:rPr lang="en-US" sz="2400" dirty="0" smtClean="0">
                <a:solidFill>
                  <a:srgbClr val="00B050"/>
                </a:solidFill>
              </a:rPr>
              <a:t>these lessons </a:t>
            </a:r>
            <a:r>
              <a:rPr lang="en-US" sz="2400" dirty="0">
                <a:solidFill>
                  <a:srgbClr val="00B050"/>
                </a:solidFill>
              </a:rPr>
              <a:t>have been/will be applied.</a:t>
            </a:r>
          </a:p>
          <a:p>
            <a:endParaRPr lang="en-US" sz="2000" dirty="0" smtClean="0">
              <a:solidFill>
                <a:srgbClr val="0070C0"/>
              </a:solidFill>
            </a:endParaRPr>
          </a:p>
          <a:p>
            <a:r>
              <a:rPr lang="en-US" sz="3200" b="1" dirty="0" smtClean="0">
                <a:solidFill>
                  <a:srgbClr val="7030A0"/>
                </a:solidFill>
              </a:rPr>
              <a:t>3. UNICEF’s Contribution</a:t>
            </a:r>
            <a:r>
              <a:rPr lang="en-US" sz="2400" b="1" dirty="0" smtClean="0">
                <a:solidFill>
                  <a:srgbClr val="7030A0"/>
                </a:solidFill>
              </a:rPr>
              <a:t>	</a:t>
            </a:r>
            <a:r>
              <a:rPr lang="en-US" sz="2400" dirty="0" smtClean="0">
                <a:solidFill>
                  <a:srgbClr val="7030A0"/>
                </a:solidFill>
              </a:rPr>
              <a:t>Report the UNICEF actions which contributed </a:t>
            </a:r>
            <a:r>
              <a:rPr lang="en-US" sz="2400" dirty="0">
                <a:solidFill>
                  <a:srgbClr val="7030A0"/>
                </a:solidFill>
              </a:rPr>
              <a:t>to </a:t>
            </a:r>
            <a:r>
              <a:rPr lang="en-US" sz="2400" dirty="0" smtClean="0">
                <a:solidFill>
                  <a:srgbClr val="7030A0"/>
                </a:solidFill>
              </a:rPr>
              <a:t>the result/improvement in the indicators. Summarize the technical </a:t>
            </a:r>
            <a:r>
              <a:rPr lang="en-US" sz="2400" dirty="0">
                <a:solidFill>
                  <a:srgbClr val="7030A0"/>
                </a:solidFill>
              </a:rPr>
              <a:t>assistance, advocacy and convening actions, evidence generation, capacity development, and other </a:t>
            </a:r>
            <a:r>
              <a:rPr lang="en-US" sz="2400" dirty="0" smtClean="0">
                <a:solidFill>
                  <a:srgbClr val="7030A0"/>
                </a:solidFill>
              </a:rPr>
              <a:t>actions (i.e. cash </a:t>
            </a:r>
            <a:r>
              <a:rPr lang="en-US" sz="2400" dirty="0">
                <a:solidFill>
                  <a:srgbClr val="7030A0"/>
                </a:solidFill>
              </a:rPr>
              <a:t>and supply </a:t>
            </a:r>
            <a:r>
              <a:rPr lang="en-US" sz="2400" dirty="0" smtClean="0">
                <a:solidFill>
                  <a:srgbClr val="7030A0"/>
                </a:solidFill>
              </a:rPr>
              <a:t>assistance) UNICEF </a:t>
            </a:r>
            <a:r>
              <a:rPr lang="en-US" sz="2400" dirty="0">
                <a:solidFill>
                  <a:srgbClr val="7030A0"/>
                </a:solidFill>
              </a:rPr>
              <a:t>provided </a:t>
            </a:r>
            <a:r>
              <a:rPr lang="en-US" sz="2400" dirty="0" smtClean="0">
                <a:solidFill>
                  <a:srgbClr val="7030A0"/>
                </a:solidFill>
              </a:rPr>
              <a:t>and </a:t>
            </a:r>
            <a:r>
              <a:rPr lang="en-US" sz="2400" dirty="0">
                <a:solidFill>
                  <a:srgbClr val="7030A0"/>
                </a:solidFill>
              </a:rPr>
              <a:t>why these are important. </a:t>
            </a:r>
          </a:p>
        </p:txBody>
      </p:sp>
    </p:spTree>
    <p:extLst>
      <p:ext uri="{BB962C8B-B14F-4D97-AF65-F5344CB8AC3E}">
        <p14:creationId xmlns:p14="http://schemas.microsoft.com/office/powerpoint/2010/main" val="376588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wipe(left)">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wipe(left)">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owerPoint Templat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2581</TotalTime>
  <Words>3966</Words>
  <Application>Microsoft Office PowerPoint</Application>
  <PresentationFormat>On-screen Show (4:3)</PresentationFormat>
  <Paragraphs>462</Paragraphs>
  <Slides>28</Slides>
  <Notes>28</Notes>
  <HiddenSlides>7</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ＭＳ Ｐゴシック</vt:lpstr>
      <vt:lpstr>PMingLiU</vt:lpstr>
      <vt:lpstr>Arial</vt:lpstr>
      <vt:lpstr>Arial Bold</vt:lpstr>
      <vt:lpstr>Calibri</vt:lpstr>
      <vt:lpstr>Symbol</vt:lpstr>
      <vt:lpstr>Times New Roman</vt:lpstr>
      <vt:lpstr>Tw Cen MT Condensed</vt:lpstr>
      <vt:lpstr>Wingdings</vt:lpstr>
      <vt:lpstr>PowerPoint Template1</vt:lpstr>
      <vt:lpstr>PowerPoint Presentation</vt:lpstr>
      <vt:lpstr>Session objectives</vt:lpstr>
      <vt:lpstr>How seriously do we take reporting?</vt:lpstr>
      <vt:lpstr>Reporting on Results - Purpose</vt:lpstr>
      <vt:lpstr>UNICEF is committed to transparency:  Our Story is with the Public—so it is essential we tell it well</vt:lpstr>
      <vt:lpstr>UNICEF’s Story is how we contribute to results               (with some unusual occasions to demonstrate  attribution)  </vt:lpstr>
      <vt:lpstr>Issues we grapple with as an organisation</vt:lpstr>
      <vt:lpstr>Being Ready to Report on Results      (1/3)</vt:lpstr>
      <vt:lpstr>The Three Essential Elements in Every UNICEF Report</vt:lpstr>
      <vt:lpstr>Two most important pre-conditions for  effective reporting</vt:lpstr>
      <vt:lpstr>Reporting in the Results Assessment Module (RAM) starts with a Headline Statement! </vt:lpstr>
      <vt:lpstr>Individual Exercise: Headline Statement - The essence of what I accomplished for children recently</vt:lpstr>
      <vt:lpstr>Reporting in the Results Assessment Module (RAM) includes instructions in what to emphasize in the report </vt:lpstr>
      <vt:lpstr>Understanding information needs of the audience  you  are reporting to</vt:lpstr>
      <vt:lpstr>PowerPoint Presentation</vt:lpstr>
      <vt:lpstr>Reporting in the Results Assessment Module (RAM)</vt:lpstr>
      <vt:lpstr>Donor reports</vt:lpstr>
      <vt:lpstr>Establish Workflow Processes</vt:lpstr>
      <vt:lpstr>SitReps</vt:lpstr>
      <vt:lpstr>Country Office Annual Report</vt:lpstr>
      <vt:lpstr>Annual UN Results Report</vt:lpstr>
      <vt:lpstr>Adapt your language to your audience </vt:lpstr>
      <vt:lpstr>9 TIPS TO IMPROVE RESULTS-BASED REPORTING</vt:lpstr>
      <vt:lpstr>PowerPoint Presentation</vt:lpstr>
      <vt:lpstr>PowerPoint Presentation</vt:lpstr>
      <vt:lpstr>Reporting Results: Summary</vt:lpstr>
      <vt:lpstr>Key Messages</vt:lpstr>
      <vt:lpstr>UNICEF has a great story to tell of how we affect the lives of children: Reports need to show the difference UNICEF makes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Reporting on Results</dc:title>
  <dc:creator>Barbara Orlandini</dc:creator>
  <cp:lastModifiedBy>Etona Ekole, FRG</cp:lastModifiedBy>
  <cp:revision>102</cp:revision>
  <cp:lastPrinted>2015-12-11T18:56:10Z</cp:lastPrinted>
  <dcterms:created xsi:type="dcterms:W3CDTF">2015-12-02T06:36:11Z</dcterms:created>
  <dcterms:modified xsi:type="dcterms:W3CDTF">2016-04-22T20:57:34Z</dcterms:modified>
</cp:coreProperties>
</file>