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99" r:id="rId1"/>
  </p:sldMasterIdLst>
  <p:notesMasterIdLst>
    <p:notesMasterId r:id="rId33"/>
  </p:notesMasterIdLst>
  <p:sldIdLst>
    <p:sldId id="256" r:id="rId2"/>
    <p:sldId id="284" r:id="rId3"/>
    <p:sldId id="289" r:id="rId4"/>
    <p:sldId id="302" r:id="rId5"/>
    <p:sldId id="269" r:id="rId6"/>
    <p:sldId id="279" r:id="rId7"/>
    <p:sldId id="292" r:id="rId8"/>
    <p:sldId id="290" r:id="rId9"/>
    <p:sldId id="274" r:id="rId10"/>
    <p:sldId id="283" r:id="rId11"/>
    <p:sldId id="263" r:id="rId12"/>
    <p:sldId id="259" r:id="rId13"/>
    <p:sldId id="288" r:id="rId14"/>
    <p:sldId id="270" r:id="rId15"/>
    <p:sldId id="286" r:id="rId16"/>
    <p:sldId id="291" r:id="rId17"/>
    <p:sldId id="303" r:id="rId18"/>
    <p:sldId id="293" r:id="rId19"/>
    <p:sldId id="297" r:id="rId20"/>
    <p:sldId id="298" r:id="rId21"/>
    <p:sldId id="277" r:id="rId22"/>
    <p:sldId id="294" r:id="rId23"/>
    <p:sldId id="295" r:id="rId24"/>
    <p:sldId id="296" r:id="rId25"/>
    <p:sldId id="299" r:id="rId26"/>
    <p:sldId id="300" r:id="rId27"/>
    <p:sldId id="278" r:id="rId28"/>
    <p:sldId id="280" r:id="rId29"/>
    <p:sldId id="281" r:id="rId30"/>
    <p:sldId id="265" r:id="rId31"/>
    <p:sldId id="282"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tona Ekole" initials="EE" lastIdx="1" clrIdx="0">
    <p:extLst>
      <p:ext uri="{19B8F6BF-5375-455C-9EA6-DF929625EA0E}">
        <p15:presenceInfo xmlns:p15="http://schemas.microsoft.com/office/powerpoint/2012/main" userId="Etona Ekol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FF"/>
    <a:srgbClr val="8DC63F"/>
    <a:srgbClr val="FFFF00"/>
    <a:srgbClr val="B8DC88"/>
    <a:srgbClr val="F7941D"/>
    <a:srgbClr val="B9E3FF"/>
    <a:srgbClr val="FFFF99"/>
    <a:srgbClr val="333399"/>
    <a:srgbClr val="4F81BD"/>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7377" autoAdjust="0"/>
    <p:restoredTop sz="86457" autoAdjust="0"/>
  </p:normalViewPr>
  <p:slideViewPr>
    <p:cSldViewPr>
      <p:cViewPr varScale="1">
        <p:scale>
          <a:sx n="114" d="100"/>
          <a:sy n="114" d="100"/>
        </p:scale>
        <p:origin x="1146" y="114"/>
      </p:cViewPr>
      <p:guideLst>
        <p:guide orient="horz" pos="2160"/>
        <p:guide pos="2880"/>
      </p:guideLst>
    </p:cSldViewPr>
  </p:slideViewPr>
  <p:outlineViewPr>
    <p:cViewPr>
      <p:scale>
        <a:sx n="33" d="100"/>
        <a:sy n="33" d="100"/>
      </p:scale>
      <p:origin x="0" y="-1349"/>
    </p:cViewPr>
  </p:outlineViewPr>
  <p:notesTextViewPr>
    <p:cViewPr>
      <p:scale>
        <a:sx n="1" d="1"/>
        <a:sy n="1" d="1"/>
      </p:scale>
      <p:origin x="0" y="0"/>
    </p:cViewPr>
  </p:notesTextViewPr>
  <p:sorterViewPr>
    <p:cViewPr varScale="1">
      <p:scale>
        <a:sx n="100" d="100"/>
        <a:sy n="100" d="100"/>
      </p:scale>
      <p:origin x="0" y="-245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EF3A3AE-48D7-40AD-A8DC-6A54B94842FA}" type="datetimeFigureOut">
              <a:rPr lang="en-GB" smtClean="0"/>
              <a:t>30/09/2016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DC33A4C-D54A-489B-B4EC-3A8214FABCDF}" type="slidenum">
              <a:rPr lang="en-GB" smtClean="0"/>
              <a:t>‹#›</a:t>
            </a:fld>
            <a:endParaRPr lang="en-GB"/>
          </a:p>
        </p:txBody>
      </p:sp>
    </p:spTree>
    <p:extLst>
      <p:ext uri="{BB962C8B-B14F-4D97-AF65-F5344CB8AC3E}">
        <p14:creationId xmlns:p14="http://schemas.microsoft.com/office/powerpoint/2010/main" val="23782314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anose="020B0604020202020204" pitchFamily="34" charset="0"/>
              <a:buNone/>
            </a:pPr>
            <a:r>
              <a:rPr lang="en-US" altLang="ko-KR" sz="1200" b="1" dirty="0" smtClean="0">
                <a:latin typeface="Arial" panose="020B0604020202020204" pitchFamily="34" charset="0"/>
                <a:ea typeface="Gulim" pitchFamily="50" charset="-127"/>
                <a:cs typeface="Arial" panose="020B0604020202020204" pitchFamily="34" charset="0"/>
              </a:rPr>
              <a:t>Note to facilitators : Someone to provide a definition of</a:t>
            </a:r>
            <a:r>
              <a:rPr lang="en-US" altLang="ko-KR" sz="1200" b="1" baseline="0" dirty="0" smtClean="0">
                <a:latin typeface="Arial" panose="020B0604020202020204" pitchFamily="34" charset="0"/>
                <a:ea typeface="Gulim" pitchFamily="50" charset="-127"/>
                <a:cs typeface="Arial" panose="020B0604020202020204" pitchFamily="34" charset="0"/>
              </a:rPr>
              <a:t> results and where we can find them in UNICEF</a:t>
            </a:r>
            <a:endParaRPr lang="en-US" altLang="ko-KR" sz="1200" b="1" dirty="0" smtClean="0">
              <a:latin typeface="Arial" panose="020B0604020202020204" pitchFamily="34" charset="0"/>
              <a:ea typeface="Gulim" pitchFamily="50" charset="-127"/>
              <a:cs typeface="Arial" panose="020B0604020202020204" pitchFamily="34" charset="0"/>
            </a:endParaRPr>
          </a:p>
          <a:p>
            <a:pPr>
              <a:buFont typeface="Arial" panose="020B0604020202020204" pitchFamily="34" charset="0"/>
              <a:buChar char="•"/>
            </a:pPr>
            <a:endParaRPr lang="en-US" altLang="ko-KR" sz="1200" dirty="0" smtClean="0">
              <a:latin typeface="Arial" panose="020B0604020202020204" pitchFamily="34" charset="0"/>
              <a:ea typeface="Gulim" pitchFamily="50" charset="-127"/>
              <a:cs typeface="Arial" panose="020B0604020202020204" pitchFamily="34" charset="0"/>
            </a:endParaRPr>
          </a:p>
          <a:p>
            <a:pPr>
              <a:buFont typeface="Arial" panose="020B0604020202020204" pitchFamily="34" charset="0"/>
              <a:buChar char="•"/>
            </a:pPr>
            <a:r>
              <a:rPr lang="en-US" altLang="ko-KR" sz="1200" dirty="0" smtClean="0">
                <a:latin typeface="Arial" panose="020B0604020202020204" pitchFamily="34" charset="0"/>
                <a:ea typeface="Gulim" pitchFamily="50" charset="-127"/>
                <a:cs typeface="Arial" panose="020B0604020202020204" pitchFamily="34" charset="0"/>
              </a:rPr>
              <a:t>Results are a measurable change in a state or condition derived from a cause-effect relationship</a:t>
            </a:r>
          </a:p>
          <a:p>
            <a:pPr>
              <a:buFont typeface="Arial" panose="020B0604020202020204" pitchFamily="34" charset="0"/>
              <a:buChar char="•"/>
            </a:pPr>
            <a:endParaRPr lang="en-US" sz="1200" dirty="0" smtClean="0">
              <a:latin typeface="Arial" panose="020B0604020202020204" pitchFamily="34" charset="0"/>
              <a:cs typeface="Arial" panose="020B0604020202020204" pitchFamily="34" charset="0"/>
            </a:endParaRPr>
          </a:p>
          <a:p>
            <a:pPr>
              <a:buFont typeface="Arial" panose="020B0604020202020204" pitchFamily="34" charset="0"/>
              <a:buChar char="•"/>
            </a:pPr>
            <a:r>
              <a:rPr lang="en-US" sz="1200" dirty="0" smtClean="0">
                <a:latin typeface="Arial" panose="020B0604020202020204" pitchFamily="34" charset="0"/>
                <a:cs typeface="Arial" panose="020B0604020202020204" pitchFamily="34" charset="0"/>
              </a:rPr>
              <a:t>Results are formulated as part of the development of the </a:t>
            </a:r>
            <a:r>
              <a:rPr lang="en-US" sz="1200" dirty="0" err="1" smtClean="0">
                <a:latin typeface="Arial" panose="020B0604020202020204" pitchFamily="34" charset="0"/>
                <a:cs typeface="Arial" panose="020B0604020202020204" pitchFamily="34" charset="0"/>
              </a:rPr>
              <a:t>ToC</a:t>
            </a:r>
            <a:r>
              <a:rPr lang="en-US" sz="1200" dirty="0" smtClean="0">
                <a:latin typeface="Arial" panose="020B0604020202020204" pitchFamily="34" charset="0"/>
                <a:cs typeface="Arial" panose="020B0604020202020204" pitchFamily="34" charset="0"/>
              </a:rPr>
              <a:t> for an intervention and in preparation for the construction of Logical Frameworks</a:t>
            </a:r>
          </a:p>
          <a:p>
            <a:pPr>
              <a:buFont typeface="Arial" panose="020B0604020202020204" pitchFamily="34" charset="0"/>
              <a:buChar char="•"/>
            </a:pPr>
            <a:endParaRPr lang="en-US" sz="1200" dirty="0" smtClean="0">
              <a:latin typeface="Arial" panose="020B0604020202020204" pitchFamily="34" charset="0"/>
              <a:cs typeface="Arial" panose="020B0604020202020204" pitchFamily="34" charset="0"/>
            </a:endParaRPr>
          </a:p>
          <a:p>
            <a:pPr>
              <a:lnSpc>
                <a:spcPct val="90000"/>
              </a:lnSpc>
              <a:buFont typeface="Arial" panose="020B0604020202020204" pitchFamily="34" charset="0"/>
              <a:buChar char="•"/>
            </a:pPr>
            <a:r>
              <a:rPr lang="en-US" altLang="ko-KR" sz="1200" dirty="0" smtClean="0">
                <a:latin typeface="Arial" panose="020B0604020202020204" pitchFamily="34" charset="0"/>
                <a:ea typeface="Gulim" pitchFamily="50" charset="-127"/>
                <a:cs typeface="Arial" panose="020B0604020202020204" pitchFamily="34" charset="0"/>
              </a:rPr>
              <a:t>Results are reflected in planning documents such as the UNDAF, CPD, </a:t>
            </a:r>
            <a:r>
              <a:rPr lang="en-US" altLang="ko-KR" sz="1200" dirty="0" err="1" smtClean="0">
                <a:latin typeface="Arial" panose="020B0604020202020204" pitchFamily="34" charset="0"/>
                <a:ea typeface="Gulim" pitchFamily="50" charset="-127"/>
                <a:cs typeface="Arial" panose="020B0604020202020204" pitchFamily="34" charset="0"/>
              </a:rPr>
              <a:t>programme</a:t>
            </a:r>
            <a:r>
              <a:rPr lang="en-US" altLang="ko-KR" sz="1200" dirty="0" smtClean="0">
                <a:latin typeface="Arial" panose="020B0604020202020204" pitchFamily="34" charset="0"/>
                <a:ea typeface="Gulim" pitchFamily="50" charset="-127"/>
                <a:cs typeface="Arial" panose="020B0604020202020204" pitchFamily="34" charset="0"/>
              </a:rPr>
              <a:t> and project plans with civil society partners, funding proposals and work plans</a:t>
            </a:r>
          </a:p>
          <a:p>
            <a:pPr>
              <a:lnSpc>
                <a:spcPct val="90000"/>
              </a:lnSpc>
              <a:buFont typeface="Arial" panose="020B0604020202020204" pitchFamily="34" charset="0"/>
              <a:buChar char="•"/>
            </a:pPr>
            <a:endParaRPr lang="en-US" altLang="ko-KR" sz="1200" dirty="0" smtClean="0">
              <a:latin typeface="Arial" panose="020B0604020202020204" pitchFamily="34" charset="0"/>
              <a:ea typeface="Gulim" pitchFamily="50" charset="-127"/>
              <a:cs typeface="Arial" panose="020B0604020202020204" pitchFamily="34" charset="0"/>
            </a:endParaRPr>
          </a:p>
          <a:p>
            <a:pPr>
              <a:lnSpc>
                <a:spcPct val="90000"/>
              </a:lnSpc>
              <a:buFont typeface="Arial" panose="020B0604020202020204" pitchFamily="34" charset="0"/>
              <a:buChar char="•"/>
            </a:pPr>
            <a:r>
              <a:rPr lang="en-US" altLang="ko-KR" sz="1200" dirty="0" smtClean="0">
                <a:latin typeface="Arial" panose="020B0604020202020204" pitchFamily="34" charset="0"/>
                <a:ea typeface="Gulim" pitchFamily="50" charset="-127"/>
                <a:cs typeface="Arial" panose="020B0604020202020204" pitchFamily="34" charset="0"/>
              </a:rPr>
              <a:t>Results structures form the basis of a </a:t>
            </a:r>
            <a:r>
              <a:rPr lang="en-US" altLang="ko-KR" sz="1200" dirty="0" err="1" smtClean="0">
                <a:latin typeface="Arial" panose="020B0604020202020204" pitchFamily="34" charset="0"/>
                <a:ea typeface="Gulim" pitchFamily="50" charset="-127"/>
                <a:cs typeface="Arial" panose="020B0604020202020204" pitchFamily="34" charset="0"/>
              </a:rPr>
              <a:t>programme</a:t>
            </a:r>
            <a:r>
              <a:rPr lang="en-US" altLang="ko-KR" sz="1200" dirty="0" smtClean="0">
                <a:latin typeface="Arial" panose="020B0604020202020204" pitchFamily="34" charset="0"/>
                <a:ea typeface="Gulim" pitchFamily="50" charset="-127"/>
                <a:cs typeface="Arial" panose="020B0604020202020204" pitchFamily="34" charset="0"/>
              </a:rPr>
              <a:t> management information system such as VISON in UNICEF</a:t>
            </a:r>
          </a:p>
          <a:p>
            <a:endParaRPr lang="en-US" dirty="0" smtClean="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6DC33A4C-D54A-489B-B4EC-3A8214FABCDF}" type="slidenum">
              <a:rPr lang="en-GB" smtClean="0"/>
              <a:t>1</a:t>
            </a:fld>
            <a:endParaRPr lang="en-GB"/>
          </a:p>
        </p:txBody>
      </p:sp>
    </p:spTree>
    <p:extLst>
      <p:ext uri="{BB962C8B-B14F-4D97-AF65-F5344CB8AC3E}">
        <p14:creationId xmlns:p14="http://schemas.microsoft.com/office/powerpoint/2010/main" val="9473343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Arial" panose="020B0604020202020204" pitchFamily="34" charset="0"/>
                <a:cs typeface="Arial" panose="020B0604020202020204" pitchFamily="34" charset="0"/>
              </a:rPr>
              <a:t>The </a:t>
            </a:r>
            <a:r>
              <a:rPr lang="en-US" dirty="0" err="1" smtClean="0">
                <a:latin typeface="Arial" panose="020B0604020202020204" pitchFamily="34" charset="0"/>
                <a:cs typeface="Arial" panose="020B0604020202020204" pitchFamily="34" charset="0"/>
              </a:rPr>
              <a:t>MoRES</a:t>
            </a:r>
            <a:r>
              <a:rPr lang="en-US" dirty="0" smtClean="0">
                <a:latin typeface="Arial" panose="020B0604020202020204" pitchFamily="34" charset="0"/>
                <a:cs typeface="Arial" panose="020B0604020202020204" pitchFamily="34" charset="0"/>
              </a:rPr>
              <a:t>/categories/</a:t>
            </a:r>
            <a:r>
              <a:rPr lang="en-US" baseline="0" dirty="0" smtClean="0">
                <a:latin typeface="Arial" panose="020B0604020202020204" pitchFamily="34" charset="0"/>
                <a:cs typeface="Arial" panose="020B0604020202020204" pitchFamily="34" charset="0"/>
              </a:rPr>
              <a:t> domains  is a useful way of thinking through how to structure results that will address equity gaps and address bottlenecks and barriers to the achievement of results</a:t>
            </a:r>
          </a:p>
          <a:p>
            <a:endParaRPr lang="en-US" baseline="0" dirty="0" smtClean="0">
              <a:latin typeface="Arial" panose="020B0604020202020204" pitchFamily="34" charset="0"/>
              <a:cs typeface="Arial" panose="020B0604020202020204" pitchFamily="34" charset="0"/>
            </a:endParaRPr>
          </a:p>
          <a:p>
            <a:r>
              <a:rPr lang="en-US" b="1" i="1" dirty="0" smtClean="0">
                <a:latin typeface="Arial" panose="020B0604020202020204" pitchFamily="34" charset="0"/>
                <a:cs typeface="Arial" panose="020B0604020202020204" pitchFamily="34" charset="0"/>
              </a:rPr>
              <a:t>Enabling environment </a:t>
            </a:r>
            <a:endParaRPr lang="en-US" dirty="0" smtClean="0">
              <a:latin typeface="Arial" panose="020B0604020202020204" pitchFamily="34" charset="0"/>
              <a:cs typeface="Arial" panose="020B0604020202020204" pitchFamily="34" charset="0"/>
            </a:endParaRPr>
          </a:p>
          <a:p>
            <a:pPr lvl="0"/>
            <a:r>
              <a:rPr lang="en-US" i="1" dirty="0" smtClean="0">
                <a:latin typeface="Arial" panose="020B0604020202020204" pitchFamily="34" charset="0"/>
                <a:cs typeface="Arial" panose="020B0604020202020204" pitchFamily="34" charset="0"/>
              </a:rPr>
              <a:t>Social Norms:</a:t>
            </a:r>
            <a:r>
              <a:rPr lang="en-US" dirty="0" smtClean="0">
                <a:latin typeface="Arial" panose="020B0604020202020204" pitchFamily="34" charset="0"/>
                <a:cs typeface="Arial" panose="020B0604020202020204" pitchFamily="34" charset="0"/>
              </a:rPr>
              <a:t> This sub-category refers to social rules of behaviors that are widely followed within a society. While these vary according to contexts, it will be essential to identify social norms that result in discrimination or exclusion and that may be common across different contexts. Addressing these social norms is critical to realizing children’s rights, changing behavior and practices that constrain the fulfillment of rights, or creating demand for services. </a:t>
            </a:r>
          </a:p>
          <a:p>
            <a:pPr lvl="0"/>
            <a:r>
              <a:rPr lang="en-US" i="1" dirty="0" smtClean="0">
                <a:latin typeface="Arial" panose="020B0604020202020204" pitchFamily="34" charset="0"/>
                <a:cs typeface="Arial" panose="020B0604020202020204" pitchFamily="34" charset="0"/>
              </a:rPr>
              <a:t>Legislation/Policy:</a:t>
            </a:r>
            <a:r>
              <a:rPr lang="en-US" dirty="0" smtClean="0">
                <a:latin typeface="Arial" panose="020B0604020202020204" pitchFamily="34" charset="0"/>
                <a:cs typeface="Arial" panose="020B0604020202020204" pitchFamily="34" charset="0"/>
              </a:rPr>
              <a:t> This refers to the existence and implementation of laws and policies at different levels of society. In each country, we must focus our monitoring on the legal and policy issues that promote or deter our objectives. In some cases, national legislation may be a critical factor; in others, the subnational policy framework may represent a crucial bottleneck.</a:t>
            </a:r>
          </a:p>
          <a:p>
            <a:pPr lvl="0"/>
            <a:r>
              <a:rPr lang="en-US" i="1" dirty="0" smtClean="0">
                <a:latin typeface="Arial" panose="020B0604020202020204" pitchFamily="34" charset="0"/>
                <a:cs typeface="Arial" panose="020B0604020202020204" pitchFamily="34" charset="0"/>
              </a:rPr>
              <a:t>Budget/Expenditures:</a:t>
            </a:r>
            <a:r>
              <a:rPr lang="en-US" dirty="0" smtClean="0">
                <a:latin typeface="Arial" panose="020B0604020202020204" pitchFamily="34" charset="0"/>
                <a:cs typeface="Arial" panose="020B0604020202020204" pitchFamily="34" charset="0"/>
              </a:rPr>
              <a:t> The efficient and equitable allocation and utilization of resources is a common constraint to effective coverage. The precise nature of this constraint will vary by context. The bottleneck to be monitored may be the allocation of resources to a specific sector of the system, or the allocation for particular groups (deprived communities), or the actual levels of expenditure.</a:t>
            </a:r>
          </a:p>
          <a:p>
            <a:pPr lvl="0"/>
            <a:r>
              <a:rPr lang="en-US" i="1" dirty="0" smtClean="0">
                <a:latin typeface="Arial" panose="020B0604020202020204" pitchFamily="34" charset="0"/>
                <a:cs typeface="Arial" panose="020B0604020202020204" pitchFamily="34" charset="0"/>
              </a:rPr>
              <a:t>Governance/Partnerships:</a:t>
            </a:r>
            <a:r>
              <a:rPr lang="en-US" dirty="0" smtClean="0">
                <a:latin typeface="Arial" panose="020B0604020202020204" pitchFamily="34" charset="0"/>
                <a:cs typeface="Arial" panose="020B0604020202020204" pitchFamily="34" charset="0"/>
              </a:rPr>
              <a:t> While the term “governance” has broad and varied connotations, we are focusing on the bottlenecks that obstruct accountability and transparency, as well the impediments to coordination and partnership.</a:t>
            </a:r>
          </a:p>
          <a:p>
            <a:r>
              <a:rPr lang="en-US" dirty="0" smtClean="0">
                <a:latin typeface="Arial" panose="020B0604020202020204" pitchFamily="34" charset="0"/>
                <a:cs typeface="Arial" panose="020B0604020202020204" pitchFamily="34" charset="0"/>
              </a:rPr>
              <a:t> </a:t>
            </a:r>
          </a:p>
          <a:p>
            <a:r>
              <a:rPr lang="en-US" b="1" i="1" dirty="0" smtClean="0">
                <a:latin typeface="Arial" panose="020B0604020202020204" pitchFamily="34" charset="0"/>
                <a:cs typeface="Arial" panose="020B0604020202020204" pitchFamily="34" charset="0"/>
              </a:rPr>
              <a:t>Supply: </a:t>
            </a:r>
            <a:endParaRPr lang="en-US" dirty="0" smtClean="0">
              <a:latin typeface="Arial" panose="020B0604020202020204" pitchFamily="34" charset="0"/>
              <a:cs typeface="Arial" panose="020B0604020202020204" pitchFamily="34" charset="0"/>
            </a:endParaRPr>
          </a:p>
          <a:p>
            <a:pPr lvl="0"/>
            <a:r>
              <a:rPr lang="en-US" i="1" dirty="0" smtClean="0">
                <a:latin typeface="Arial" panose="020B0604020202020204" pitchFamily="34" charset="0"/>
                <a:cs typeface="Arial" panose="020B0604020202020204" pitchFamily="34" charset="0"/>
              </a:rPr>
              <a:t>Availability of essential commodities/inputs</a:t>
            </a:r>
            <a:r>
              <a:rPr lang="en-US" dirty="0" smtClean="0">
                <a:latin typeface="Arial" panose="020B0604020202020204" pitchFamily="34" charset="0"/>
                <a:cs typeface="Arial" panose="020B0604020202020204" pitchFamily="34" charset="0"/>
              </a:rPr>
              <a:t>: Most services, facilities and practices require a certain amount of essential commodities or inputs to function.</a:t>
            </a:r>
          </a:p>
          <a:p>
            <a:pPr lvl="0"/>
            <a:r>
              <a:rPr lang="en-US" i="1" dirty="0" smtClean="0">
                <a:latin typeface="Arial" panose="020B0604020202020204" pitchFamily="34" charset="0"/>
                <a:cs typeface="Arial" panose="020B0604020202020204" pitchFamily="34" charset="0"/>
              </a:rPr>
              <a:t>Access to adequately staffed services, facilities and information</a:t>
            </a:r>
            <a:r>
              <a:rPr lang="en-US" b="1" i="1" dirty="0" smtClean="0">
                <a:latin typeface="Arial" panose="020B0604020202020204" pitchFamily="34" charset="0"/>
                <a:cs typeface="Arial" panose="020B0604020202020204" pitchFamily="34" charset="0"/>
              </a:rPr>
              <a:t>:</a:t>
            </a:r>
            <a:r>
              <a:rPr lang="en-US" dirty="0" smtClean="0">
                <a:latin typeface="Arial" panose="020B0604020202020204" pitchFamily="34" charset="0"/>
                <a:cs typeface="Arial" panose="020B0604020202020204" pitchFamily="34" charset="0"/>
              </a:rPr>
              <a:t> This refers to the Intervention Package’s physical access to the relevant services, facilities and information. Depending on the sector, the most critical determinant for access may relate to infrastructure, the presence of qualified personnel, the information channels, or a combination of these factors.</a:t>
            </a:r>
          </a:p>
          <a:p>
            <a:r>
              <a:rPr lang="en-US" dirty="0" smtClean="0">
                <a:latin typeface="Arial" panose="020B0604020202020204" pitchFamily="34" charset="0"/>
                <a:cs typeface="Arial" panose="020B0604020202020204" pitchFamily="34" charset="0"/>
              </a:rPr>
              <a:t> </a:t>
            </a:r>
          </a:p>
          <a:p>
            <a:r>
              <a:rPr lang="en-US" b="1" i="1" dirty="0" smtClean="0">
                <a:latin typeface="Arial" panose="020B0604020202020204" pitchFamily="34" charset="0"/>
                <a:cs typeface="Arial" panose="020B0604020202020204" pitchFamily="34" charset="0"/>
              </a:rPr>
              <a:t>Demand: </a:t>
            </a:r>
            <a:endParaRPr lang="en-US" dirty="0" smtClean="0">
              <a:latin typeface="Arial" panose="020B0604020202020204" pitchFamily="34" charset="0"/>
              <a:cs typeface="Arial" panose="020B0604020202020204" pitchFamily="34" charset="0"/>
            </a:endParaRPr>
          </a:p>
          <a:p>
            <a:pPr lvl="0"/>
            <a:r>
              <a:rPr lang="en-US" i="1" dirty="0" smtClean="0">
                <a:latin typeface="Arial" panose="020B0604020202020204" pitchFamily="34" charset="0"/>
                <a:cs typeface="Arial" panose="020B0604020202020204" pitchFamily="34" charset="0"/>
              </a:rPr>
              <a:t>Financial access:</a:t>
            </a:r>
            <a:r>
              <a:rPr lang="en-US" dirty="0" smtClean="0">
                <a:latin typeface="Arial" panose="020B0604020202020204" pitchFamily="34" charset="0"/>
                <a:cs typeface="Arial" panose="020B0604020202020204" pitchFamily="34" charset="0"/>
              </a:rPr>
              <a:t> Financial barriers often prevent deprived groups from utilizing available services or adopting certain practices. These barriers can be direct (e.g. user fees, purchase of required inputs by households) or indirect (cost of transportation, time, etc.). </a:t>
            </a:r>
          </a:p>
          <a:p>
            <a:pPr lvl="0"/>
            <a:r>
              <a:rPr lang="en-US" i="1" dirty="0" smtClean="0">
                <a:latin typeface="Arial" panose="020B0604020202020204" pitchFamily="34" charset="0"/>
                <a:cs typeface="Arial" panose="020B0604020202020204" pitchFamily="34" charset="0"/>
              </a:rPr>
              <a:t>Social and cultural practices and associated beliefs:</a:t>
            </a:r>
            <a:r>
              <a:rPr lang="en-US" dirty="0" smtClean="0">
                <a:latin typeface="Arial" panose="020B0604020202020204" pitchFamily="34" charset="0"/>
                <a:cs typeface="Arial" panose="020B0604020202020204" pitchFamily="34" charset="0"/>
              </a:rPr>
              <a:t> Social and cultural barriers may prevent deprived groups from using services or adopting practices. These factors include social practices that reflect social roles and responsibilities (e.g. children with disabilities are a source of shame and should be hidden) and individual or collective beliefs about cause and effect that support customary practices (e.g. the colostrum will harm the newborn).  These factors may affect service access and provision (e.g. language, attitudes of providers regarding different ethnic groups).  </a:t>
            </a:r>
          </a:p>
          <a:p>
            <a:pPr lvl="0"/>
            <a:r>
              <a:rPr lang="en-US" i="1" dirty="0" smtClean="0">
                <a:latin typeface="Arial" panose="020B0604020202020204" pitchFamily="34" charset="0"/>
                <a:cs typeface="Arial" panose="020B0604020202020204" pitchFamily="34" charset="0"/>
              </a:rPr>
              <a:t>Continuity of use:</a:t>
            </a:r>
            <a:r>
              <a:rPr lang="en-US" dirty="0" smtClean="0">
                <a:latin typeface="Arial" panose="020B0604020202020204" pitchFamily="34" charset="0"/>
                <a:cs typeface="Arial" panose="020B0604020202020204" pitchFamily="34" charset="0"/>
              </a:rPr>
              <a:t> The effectiveness of a service, practice, or other intervention generally depends on the continuity of use over the medium to long term. While many target groups may start using a specific service or facility or adopting a desired behavior, it is often the case that participants drop out after a period or do not complete all the required aspects or steps.</a:t>
            </a:r>
          </a:p>
          <a:p>
            <a:r>
              <a:rPr lang="en-US" dirty="0" smtClean="0">
                <a:latin typeface="Arial" panose="020B0604020202020204" pitchFamily="34" charset="0"/>
                <a:cs typeface="Arial" panose="020B0604020202020204" pitchFamily="34" charset="0"/>
              </a:rPr>
              <a:t>Note that while some financial and socio-cultural barriers can be measured directly, others are measured indirectly by measuring the actual utilization of the service or the adoption of the practice.</a:t>
            </a:r>
          </a:p>
          <a:p>
            <a:endParaRPr lang="en-US"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 </a:t>
            </a:r>
            <a:r>
              <a:rPr lang="en-US" b="1" i="1" dirty="0" smtClean="0">
                <a:latin typeface="Arial" panose="020B0604020202020204" pitchFamily="34" charset="0"/>
                <a:cs typeface="Arial" panose="020B0604020202020204" pitchFamily="34" charset="0"/>
              </a:rPr>
              <a:t>Quality:</a:t>
            </a:r>
            <a:r>
              <a:rPr lang="en-US" dirty="0" smtClean="0">
                <a:latin typeface="Arial" panose="020B0604020202020204" pitchFamily="34" charset="0"/>
                <a:cs typeface="Arial" panose="020B0604020202020204" pitchFamily="34" charset="0"/>
              </a:rPr>
              <a:t> </a:t>
            </a:r>
          </a:p>
          <a:p>
            <a:pPr lvl="0"/>
            <a:r>
              <a:rPr lang="en-US" dirty="0" smtClean="0">
                <a:latin typeface="Arial" panose="020B0604020202020204" pitchFamily="34" charset="0"/>
                <a:cs typeface="Arial" panose="020B0604020202020204" pitchFamily="34" charset="0"/>
              </a:rPr>
              <a:t>While quality is subject to interpretation across contexts, for our purposes, “quality” implies adherence to the minimum required standards, as defined by national or international norms.</a:t>
            </a:r>
          </a:p>
          <a:p>
            <a:endParaRPr lang="en-US" dirty="0" smtClean="0">
              <a:latin typeface="Arial" panose="020B0604020202020204" pitchFamily="34" charset="0"/>
              <a:cs typeface="Arial" panose="020B0604020202020204" pitchFamily="34" charset="0"/>
            </a:endParaRPr>
          </a:p>
          <a:p>
            <a:endParaRPr lang="en-US" dirty="0" smtClean="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6DC33A4C-D54A-489B-B4EC-3A8214FABCDF}" type="slidenum">
              <a:rPr lang="en-GB" smtClean="0"/>
              <a:t>10</a:t>
            </a:fld>
            <a:endParaRPr lang="en-GB"/>
          </a:p>
        </p:txBody>
      </p:sp>
    </p:spTree>
    <p:extLst>
      <p:ext uri="{BB962C8B-B14F-4D97-AF65-F5344CB8AC3E}">
        <p14:creationId xmlns:p14="http://schemas.microsoft.com/office/powerpoint/2010/main" val="9491716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eaLnBrk="1" hangingPunct="1"/>
            <a:r>
              <a:rPr lang="en-US" altLang="ko-KR" sz="1200" dirty="0" smtClean="0">
                <a:latin typeface="Arial" panose="020B0604020202020204" pitchFamily="34" charset="0"/>
                <a:ea typeface="굴림" pitchFamily="50" charset="-127"/>
                <a:cs typeface="Arial" panose="020B0604020202020204" pitchFamily="34" charset="0"/>
              </a:rPr>
              <a:t>This slide provides an example of levels of results, linked to estimated time frame needed to achieve them, and an indication that results at higher levels of the chain of results (outcomes and impact) can only be achieved through collaboration with a wide range of national and international partners. Individual</a:t>
            </a:r>
            <a:r>
              <a:rPr lang="en-US" altLang="ko-KR" sz="1200" baseline="0" dirty="0" smtClean="0">
                <a:latin typeface="Arial" panose="020B0604020202020204" pitchFamily="34" charset="0"/>
                <a:ea typeface="굴림" pitchFamily="50" charset="-127"/>
                <a:cs typeface="Arial" panose="020B0604020202020204" pitchFamily="34" charset="0"/>
              </a:rPr>
              <a:t> accountability for results, diminishes the further up you go in the results chain</a:t>
            </a:r>
            <a:endParaRPr lang="en-US" altLang="ko-KR" sz="1200" dirty="0" smtClean="0">
              <a:latin typeface="Arial" pitchFamily="34" charset="0"/>
              <a:ea typeface="굴림" pitchFamily="50" charset="-127"/>
              <a:cs typeface="Arial" pitchFamily="34" charset="0"/>
            </a:endParaRPr>
          </a:p>
          <a:p>
            <a:pPr eaLnBrk="1" hangingPunct="1"/>
            <a:endParaRPr lang="en-US" altLang="ko-KR" sz="1200" dirty="0" smtClean="0">
              <a:latin typeface="Arial" pitchFamily="34" charset="0"/>
              <a:ea typeface="굴림" pitchFamily="50" charset="-127"/>
              <a:cs typeface="Arial" pitchFamily="34" charset="0"/>
            </a:endParaRPr>
          </a:p>
          <a:p>
            <a:pPr eaLnBrk="1" hangingPunct="1"/>
            <a:endParaRPr lang="en-US" altLang="ko-KR" dirty="0" smtClean="0">
              <a:latin typeface="Arial" pitchFamily="34" charset="0"/>
              <a:ea typeface="굴림" pitchFamily="50" charset="-127"/>
              <a:cs typeface="Arial" pitchFamily="34" charset="0"/>
            </a:endParaRPr>
          </a:p>
          <a:p>
            <a:endParaRPr lang="en-GB"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F58CE15C-7F01-4B95-B33E-3B16979BA243}" type="slidenum">
              <a:rPr lang="en-GB" smtClean="0"/>
              <a:pPr/>
              <a:t>11</a:t>
            </a:fld>
            <a:endParaRPr lang="en-GB"/>
          </a:p>
        </p:txBody>
      </p:sp>
    </p:spTree>
    <p:extLst>
      <p:ext uri="{BB962C8B-B14F-4D97-AF65-F5344CB8AC3E}">
        <p14:creationId xmlns:p14="http://schemas.microsoft.com/office/powerpoint/2010/main" val="19854908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Note</a:t>
            </a:r>
            <a:r>
              <a:rPr lang="en-GB" baseline="0" dirty="0" smtClean="0"/>
              <a:t> that in adopting a change language, i.e. focusing on the beneficiary, also the types of indicators you would define will be different. You will not try and monitor your activities, but you will focus on the effect these are expected to produce.   </a:t>
            </a: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6DC33A4C-D54A-489B-B4EC-3A8214FABCDF}" type="slidenum">
              <a:rPr lang="en-GB" smtClean="0"/>
              <a:t>12</a:t>
            </a:fld>
            <a:endParaRPr lang="en-GB"/>
          </a:p>
        </p:txBody>
      </p:sp>
    </p:spTree>
    <p:extLst>
      <p:ext uri="{BB962C8B-B14F-4D97-AF65-F5344CB8AC3E}">
        <p14:creationId xmlns:p14="http://schemas.microsoft.com/office/powerpoint/2010/main" val="15948224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hape 476"/>
          <p:cNvSpPr>
            <a:spLocks noGrp="1" noRot="1" noChangeAspect="1" noTextEdit="1"/>
          </p:cNvSpPr>
          <p:nvPr>
            <p:ph type="sldImg"/>
          </p:nvPr>
        </p:nvSpPr>
        <p:spPr>
          <a:ln/>
        </p:spPr>
      </p:sp>
      <p:sp>
        <p:nvSpPr>
          <p:cNvPr id="17411" name="Shape 477"/>
          <p:cNvSpPr>
            <a:spLocks noGrp="1"/>
          </p:cNvSpPr>
          <p:nvPr>
            <p:ph type="body" sz="quarter" idx="1"/>
          </p:nvPr>
        </p:nvSpPr>
        <p:spPr>
          <a:noFill/>
        </p:spPr>
        <p:txBody>
          <a:bodyPr/>
          <a:lstStyle/>
          <a:p>
            <a:pPr>
              <a:spcBef>
                <a:spcPts val="400"/>
              </a:spcBef>
            </a:pPr>
            <a:r>
              <a:rPr lang="en-US" sz="1200" dirty="0" smtClean="0">
                <a:latin typeface="Arial" pitchFamily="34" charset="0"/>
                <a:cs typeface="Arial" pitchFamily="34" charset="0"/>
                <a:sym typeface="Arial" pitchFamily="34" charset="0"/>
              </a:rPr>
              <a:t>Use the animation to walk</a:t>
            </a:r>
            <a:r>
              <a:rPr lang="en-US" sz="1200" baseline="0" dirty="0" smtClean="0">
                <a:latin typeface="Arial" pitchFamily="34" charset="0"/>
                <a:cs typeface="Arial" pitchFamily="34" charset="0"/>
                <a:sym typeface="Arial" pitchFamily="34" charset="0"/>
              </a:rPr>
              <a:t> participants through the different steps and learn how to move from an action to a change language. </a:t>
            </a:r>
            <a:endParaRPr lang="en-US" sz="1200" dirty="0" smtClean="0">
              <a:latin typeface="Arial" pitchFamily="34" charset="0"/>
              <a:cs typeface="Arial" pitchFamily="34" charset="0"/>
              <a:sym typeface="Arial" pitchFamily="34" charset="0"/>
            </a:endParaRPr>
          </a:p>
        </p:txBody>
      </p:sp>
    </p:spTree>
    <p:extLst>
      <p:ext uri="{BB962C8B-B14F-4D97-AF65-F5344CB8AC3E}">
        <p14:creationId xmlns:p14="http://schemas.microsoft.com/office/powerpoint/2010/main" val="11995998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Refer also to the handout on pitfalls in results formulation. </a:t>
            </a:r>
            <a:endParaRPr lang="en-US" altLang="ko-KR" sz="1200" dirty="0" smtClean="0">
              <a:ea typeface="Gulim" pitchFamily="50" charset="-127"/>
            </a:endParaRPr>
          </a:p>
          <a:p>
            <a:pPr eaLnBrk="1" hangingPunct="1">
              <a:spcBef>
                <a:spcPts val="0"/>
              </a:spcBef>
              <a:spcAft>
                <a:spcPts val="800"/>
              </a:spcAft>
              <a:buFont typeface="Wingdings" pitchFamily="2" charset="2"/>
              <a:buChar char="ü"/>
            </a:pPr>
            <a:endParaRPr lang="en-US" altLang="ko-KR" sz="1200" dirty="0" smtClean="0">
              <a:ea typeface="Gulim" pitchFamily="50" charset="-127"/>
            </a:endParaRPr>
          </a:p>
          <a:p>
            <a:pPr eaLnBrk="1" hangingPunct="1">
              <a:spcBef>
                <a:spcPts val="0"/>
              </a:spcBef>
              <a:spcAft>
                <a:spcPts val="800"/>
              </a:spcAft>
              <a:buFont typeface="Wingdings" pitchFamily="2" charset="2"/>
              <a:buChar char="ü"/>
            </a:pPr>
            <a:r>
              <a:rPr lang="en-US" altLang="ko-KR" sz="1200" dirty="0" smtClean="0">
                <a:ea typeface="Gulim" pitchFamily="50" charset="-127"/>
              </a:rPr>
              <a:t>Outcomes and Impact entail shared accountability</a:t>
            </a:r>
          </a:p>
          <a:p>
            <a:pPr eaLnBrk="1" hangingPunct="1">
              <a:spcBef>
                <a:spcPts val="0"/>
              </a:spcBef>
              <a:spcAft>
                <a:spcPts val="800"/>
              </a:spcAft>
              <a:buFont typeface="Wingdings" pitchFamily="2" charset="2"/>
              <a:buChar char="ü"/>
            </a:pPr>
            <a:r>
              <a:rPr lang="en-US" altLang="ko-KR" sz="1200" dirty="0" smtClean="0">
                <a:ea typeface="Gulim" pitchFamily="50" charset="-127"/>
              </a:rPr>
              <a:t>Supports the achievement of national priorities or results</a:t>
            </a:r>
            <a:endParaRPr lang="en-US" altLang="ko-KR" sz="1400" dirty="0" smtClean="0">
              <a:ea typeface="Gulim" pitchFamily="50" charset="-127"/>
            </a:endParaRPr>
          </a:p>
          <a:p>
            <a:r>
              <a:rPr lang="en-US" altLang="ko-KR" sz="1200" dirty="0" smtClean="0">
                <a:ea typeface="Gulim" pitchFamily="50" charset="-127"/>
              </a:rPr>
              <a:t>Notable pitfall:</a:t>
            </a:r>
            <a:r>
              <a:rPr lang="en-US" altLang="ko-KR" sz="1200" baseline="0" dirty="0" smtClean="0">
                <a:ea typeface="Gulim" pitchFamily="50" charset="-127"/>
              </a:rPr>
              <a:t> </a:t>
            </a:r>
            <a:r>
              <a:rPr lang="en-US" altLang="ko-KR" sz="1200" dirty="0" smtClean="0">
                <a:ea typeface="Gulim" pitchFamily="50" charset="-127"/>
              </a:rPr>
              <a:t>Result statement not combined with strategy</a:t>
            </a:r>
          </a:p>
          <a:p>
            <a:endParaRPr lang="en-US" sz="1200" dirty="0" smtClean="0">
              <a:ea typeface="+mn-ea"/>
            </a:endParaRPr>
          </a:p>
          <a:p>
            <a:r>
              <a:rPr lang="en-US" sz="1200" dirty="0" smtClean="0">
                <a:ea typeface="+mn-ea"/>
              </a:rPr>
              <a:t>SMART should not be used as a straight jacket – considerable judgement</a:t>
            </a:r>
            <a:r>
              <a:rPr lang="en-US" sz="1200" baseline="0" dirty="0" smtClean="0">
                <a:ea typeface="+mn-ea"/>
              </a:rPr>
              <a:t> needs to be used in formulating good results statements. At the end of the day, the vertical logic and knowledge of how others are contributing along the results chain will determine to a large extent its strength.</a:t>
            </a:r>
            <a:endParaRPr lang="en-US" sz="1200" dirty="0" smtClean="0">
              <a:ea typeface="Gulim" pitchFamily="50" charset="-127"/>
            </a:endParaRPr>
          </a:p>
        </p:txBody>
      </p:sp>
      <p:sp>
        <p:nvSpPr>
          <p:cNvPr id="4" name="Slide Number Placeholder 3"/>
          <p:cNvSpPr>
            <a:spLocks noGrp="1"/>
          </p:cNvSpPr>
          <p:nvPr>
            <p:ph type="sldNum" sz="quarter" idx="10"/>
          </p:nvPr>
        </p:nvSpPr>
        <p:spPr/>
        <p:txBody>
          <a:bodyPr/>
          <a:lstStyle/>
          <a:p>
            <a:fld id="{6DC33A4C-D54A-489B-B4EC-3A8214FABCDF}" type="slidenum">
              <a:rPr lang="en-GB" smtClean="0"/>
              <a:t>14</a:t>
            </a:fld>
            <a:endParaRPr lang="en-GB"/>
          </a:p>
        </p:txBody>
      </p:sp>
    </p:spTree>
    <p:extLst>
      <p:ext uri="{BB962C8B-B14F-4D97-AF65-F5344CB8AC3E}">
        <p14:creationId xmlns:p14="http://schemas.microsoft.com/office/powerpoint/2010/main" val="41899800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457BA8-3E66-E046-AE43-416F00742A0C}" type="slidenum">
              <a:rPr lang="en-US" smtClean="0"/>
              <a:t>15</a:t>
            </a:fld>
            <a:endParaRPr lang="en-US"/>
          </a:p>
        </p:txBody>
      </p:sp>
    </p:spTree>
    <p:extLst>
      <p:ext uri="{BB962C8B-B14F-4D97-AF65-F5344CB8AC3E}">
        <p14:creationId xmlns:p14="http://schemas.microsoft.com/office/powerpoint/2010/main" val="40109540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These</a:t>
            </a:r>
            <a:r>
              <a:rPr lang="en-GB" baseline="0" dirty="0" smtClean="0"/>
              <a:t> next three slides can be walked through very quickly, assuming that participants are already familiar with the issues. </a:t>
            </a:r>
            <a:endParaRPr lang="en-GB" dirty="0"/>
          </a:p>
        </p:txBody>
      </p:sp>
      <p:sp>
        <p:nvSpPr>
          <p:cNvPr id="4" name="Slide Number Placeholder 3"/>
          <p:cNvSpPr>
            <a:spLocks noGrp="1"/>
          </p:cNvSpPr>
          <p:nvPr>
            <p:ph type="sldNum" sz="quarter" idx="10"/>
          </p:nvPr>
        </p:nvSpPr>
        <p:spPr/>
        <p:txBody>
          <a:bodyPr/>
          <a:lstStyle/>
          <a:p>
            <a:fld id="{E2614E67-C977-4081-9DBD-B7C085C26889}" type="slidenum">
              <a:rPr lang="en-GB" smtClean="0"/>
              <a:t>19</a:t>
            </a:fld>
            <a:endParaRPr lang="en-GB"/>
          </a:p>
        </p:txBody>
      </p:sp>
    </p:spTree>
    <p:extLst>
      <p:ext uri="{BB962C8B-B14F-4D97-AF65-F5344CB8AC3E}">
        <p14:creationId xmlns:p14="http://schemas.microsoft.com/office/powerpoint/2010/main" val="23151863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Plenary discussion – interactive</a:t>
            </a:r>
            <a:r>
              <a:rPr lang="en-GB" baseline="0" dirty="0" smtClean="0"/>
              <a:t> discussion along this guiding questions (about 10 minutes)</a:t>
            </a:r>
            <a:endParaRPr lang="en-GB" dirty="0"/>
          </a:p>
        </p:txBody>
      </p:sp>
      <p:sp>
        <p:nvSpPr>
          <p:cNvPr id="4" name="Slide Number Placeholder 3"/>
          <p:cNvSpPr>
            <a:spLocks noGrp="1"/>
          </p:cNvSpPr>
          <p:nvPr>
            <p:ph type="sldNum" sz="quarter" idx="10"/>
          </p:nvPr>
        </p:nvSpPr>
        <p:spPr/>
        <p:txBody>
          <a:bodyPr/>
          <a:lstStyle/>
          <a:p>
            <a:fld id="{6DC33A4C-D54A-489B-B4EC-3A8214FABCDF}" type="slidenum">
              <a:rPr lang="en-GB" smtClean="0"/>
              <a:t>21</a:t>
            </a:fld>
            <a:endParaRPr lang="en-GB"/>
          </a:p>
        </p:txBody>
      </p:sp>
    </p:spTree>
    <p:extLst>
      <p:ext uri="{BB962C8B-B14F-4D97-AF65-F5344CB8AC3E}">
        <p14:creationId xmlns:p14="http://schemas.microsoft.com/office/powerpoint/2010/main" val="15776469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Frequently</a:t>
            </a:r>
            <a:r>
              <a:rPr lang="en-US" baseline="0" dirty="0" smtClean="0"/>
              <a:t> referred to as the Monitoring and Evaluation Framework – is used to systematically plan the collection of relevant information for monitoring, learning and reporting. The framework helps track the achievement of results.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6DC33A4C-D54A-489B-B4EC-3A8214FABCDF}" type="slidenum">
              <a:rPr lang="en-GB" smtClean="0"/>
              <a:t>22</a:t>
            </a:fld>
            <a:endParaRPr lang="en-GB"/>
          </a:p>
        </p:txBody>
      </p:sp>
    </p:spTree>
    <p:extLst>
      <p:ext uri="{BB962C8B-B14F-4D97-AF65-F5344CB8AC3E}">
        <p14:creationId xmlns:p14="http://schemas.microsoft.com/office/powerpoint/2010/main" val="13197646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Frequently</a:t>
            </a:r>
            <a:r>
              <a:rPr lang="en-US" baseline="0" dirty="0" smtClean="0"/>
              <a:t> referred to as the Monitoring and Evaluation Framework – is used to systematically plan the collection of relevant information for monitoring, learning and reporting. The framework helps track the achievement of results.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6DC33A4C-D54A-489B-B4EC-3A8214FABCDF}" type="slidenum">
              <a:rPr lang="en-GB" smtClean="0"/>
              <a:t>23</a:t>
            </a:fld>
            <a:endParaRPr lang="en-GB"/>
          </a:p>
        </p:txBody>
      </p:sp>
    </p:spTree>
    <p:extLst>
      <p:ext uri="{BB962C8B-B14F-4D97-AF65-F5344CB8AC3E}">
        <p14:creationId xmlns:p14="http://schemas.microsoft.com/office/powerpoint/2010/main" val="901577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C33A4C-D54A-489B-B4EC-3A8214FABCDF}" type="slidenum">
              <a:rPr lang="en-GB" smtClean="0"/>
              <a:t>2</a:t>
            </a:fld>
            <a:endParaRPr lang="en-GB"/>
          </a:p>
        </p:txBody>
      </p:sp>
    </p:spTree>
    <p:extLst>
      <p:ext uri="{BB962C8B-B14F-4D97-AF65-F5344CB8AC3E}">
        <p14:creationId xmlns:p14="http://schemas.microsoft.com/office/powerpoint/2010/main" val="19726048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Expanding</a:t>
            </a:r>
            <a:r>
              <a:rPr lang="en-US" baseline="0" dirty="0" smtClean="0"/>
              <a:t> the horizontal logic of the framework adding the frequency of data collection and related responsibilities for carrying it out.  These elements should be reflected in operational monitoring and evaluation plans</a:t>
            </a:r>
            <a:endParaRPr lang="en-US" dirty="0"/>
          </a:p>
        </p:txBody>
      </p:sp>
      <p:sp>
        <p:nvSpPr>
          <p:cNvPr id="4" name="Slide Number Placeholder 3"/>
          <p:cNvSpPr>
            <a:spLocks noGrp="1"/>
          </p:cNvSpPr>
          <p:nvPr>
            <p:ph type="sldNum" sz="quarter" idx="10"/>
          </p:nvPr>
        </p:nvSpPr>
        <p:spPr/>
        <p:txBody>
          <a:bodyPr/>
          <a:lstStyle/>
          <a:p>
            <a:fld id="{6DC33A4C-D54A-489B-B4EC-3A8214FABCDF}" type="slidenum">
              <a:rPr lang="en-GB" smtClean="0"/>
              <a:t>24</a:t>
            </a:fld>
            <a:endParaRPr lang="en-GB"/>
          </a:p>
        </p:txBody>
      </p:sp>
    </p:spTree>
    <p:extLst>
      <p:ext uri="{BB962C8B-B14F-4D97-AF65-F5344CB8AC3E}">
        <p14:creationId xmlns:p14="http://schemas.microsoft.com/office/powerpoint/2010/main" val="23609972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Note that the most common challenge in developing</a:t>
            </a:r>
            <a:r>
              <a:rPr lang="en-GB" baseline="0" dirty="0" smtClean="0"/>
              <a:t> proper monitoring frameworks, is identifying the data for the baseline and set REALISTIC targets.</a:t>
            </a:r>
          </a:p>
          <a:p>
            <a:endParaRPr lang="en-GB" baseline="0" dirty="0" smtClean="0"/>
          </a:p>
          <a:p>
            <a:r>
              <a:rPr lang="en-GB" baseline="0" dirty="0" smtClean="0"/>
              <a:t>Invite participants to share reflections and experiences on the challenges to identify baselines and set targets. Some of the issues to be explored:</a:t>
            </a:r>
          </a:p>
          <a:p>
            <a:pPr marL="228600" indent="-228600">
              <a:buAutoNum type="arabicPeriod"/>
            </a:pPr>
            <a:r>
              <a:rPr lang="en-GB" baseline="0" dirty="0" smtClean="0"/>
              <a:t>Data is not available – explore alternative ways to measure the baselines, expand your search of </a:t>
            </a:r>
            <a:r>
              <a:rPr lang="en-GB" baseline="0" dirty="0" err="1" smtClean="0"/>
              <a:t>MoV</a:t>
            </a:r>
            <a:r>
              <a:rPr lang="en-GB" baseline="0" dirty="0" smtClean="0"/>
              <a:t>, consider civil society’s sources ,etc.</a:t>
            </a:r>
          </a:p>
          <a:p>
            <a:pPr marL="228600" indent="-228600">
              <a:buAutoNum type="arabicPeriod"/>
            </a:pPr>
            <a:r>
              <a:rPr lang="en-GB" baseline="0" dirty="0" smtClean="0"/>
              <a:t>Consider including in your programme activities to carry out a baselines study</a:t>
            </a:r>
          </a:p>
          <a:p>
            <a:pPr marL="228600" indent="-228600">
              <a:buAutoNum type="arabicPeriod"/>
            </a:pPr>
            <a:r>
              <a:rPr lang="en-GB" baseline="0" dirty="0" smtClean="0"/>
              <a:t>Plan for a revision of the monitoring framework on a regular basis so that data can be updated</a:t>
            </a:r>
          </a:p>
          <a:p>
            <a:pPr marL="228600" indent="-228600">
              <a:buAutoNum type="arabicPeriod"/>
            </a:pPr>
            <a:r>
              <a:rPr lang="en-GB" baseline="0" dirty="0" smtClean="0"/>
              <a:t>Consider trends and experiences from other contexts to set realistic, yet ambitious, targets. </a:t>
            </a:r>
          </a:p>
          <a:p>
            <a:pPr marL="0" indent="0">
              <a:buNone/>
            </a:pPr>
            <a:endParaRPr lang="en-GB" dirty="0" smtClean="0"/>
          </a:p>
          <a:p>
            <a:r>
              <a:rPr lang="en-US" altLang="en-US" dirty="0" smtClean="0">
                <a:solidFill>
                  <a:schemeClr val="bg2"/>
                </a:solidFill>
                <a:latin typeface="Arial" panose="020B0604020202020204" pitchFamily="34" charset="0"/>
                <a:cs typeface="Arial" panose="020B0604020202020204" pitchFamily="34" charset="0"/>
              </a:rPr>
              <a:t>Baseline: </a:t>
            </a:r>
          </a:p>
          <a:p>
            <a:endParaRPr lang="en-US" altLang="en-US" dirty="0" smtClean="0">
              <a:solidFill>
                <a:schemeClr val="bg2"/>
              </a:solidFill>
              <a:latin typeface="Arial" panose="020B0604020202020204" pitchFamily="34" charset="0"/>
              <a:cs typeface="Arial" panose="020B0604020202020204" pitchFamily="34" charset="0"/>
            </a:endParaRPr>
          </a:p>
          <a:p>
            <a:r>
              <a:rPr lang="en-US" altLang="en-US" dirty="0" smtClean="0">
                <a:solidFill>
                  <a:schemeClr val="bg2"/>
                </a:solidFill>
                <a:latin typeface="Arial" panose="020B0604020202020204" pitchFamily="34" charset="0"/>
                <a:cs typeface="Arial" panose="020B0604020202020204" pitchFamily="34" charset="0"/>
              </a:rPr>
              <a:t>Consider what are the sources of data?</a:t>
            </a:r>
          </a:p>
          <a:p>
            <a:r>
              <a:rPr lang="en-US" altLang="en-US" dirty="0" smtClean="0">
                <a:solidFill>
                  <a:schemeClr val="bg2"/>
                </a:solidFill>
                <a:latin typeface="Arial" panose="020B0604020202020204" pitchFamily="34" charset="0"/>
                <a:cs typeface="Arial" panose="020B0604020202020204" pitchFamily="34" charset="0"/>
              </a:rPr>
              <a:t>What are the data collection methods?</a:t>
            </a:r>
          </a:p>
          <a:p>
            <a:r>
              <a:rPr lang="en-US" altLang="en-US" dirty="0" smtClean="0">
                <a:solidFill>
                  <a:schemeClr val="bg2"/>
                </a:solidFill>
                <a:latin typeface="Arial" panose="020B0604020202020204" pitchFamily="34" charset="0"/>
                <a:cs typeface="Arial" panose="020B0604020202020204" pitchFamily="34" charset="0"/>
              </a:rPr>
              <a:t>Who will collect the data?</a:t>
            </a:r>
          </a:p>
          <a:p>
            <a:r>
              <a:rPr lang="en-US" altLang="en-US" dirty="0" smtClean="0">
                <a:solidFill>
                  <a:schemeClr val="bg2"/>
                </a:solidFill>
                <a:latin typeface="Arial" panose="020B0604020202020204" pitchFamily="34" charset="0"/>
                <a:cs typeface="Arial" panose="020B0604020202020204" pitchFamily="34" charset="0"/>
              </a:rPr>
              <a:t>How often will the data be collected?</a:t>
            </a:r>
          </a:p>
          <a:p>
            <a:r>
              <a:rPr lang="en-US" altLang="en-US" dirty="0" smtClean="0">
                <a:solidFill>
                  <a:schemeClr val="bg2"/>
                </a:solidFill>
                <a:latin typeface="Arial" panose="020B0604020202020204" pitchFamily="34" charset="0"/>
                <a:cs typeface="Arial" panose="020B0604020202020204" pitchFamily="34" charset="0"/>
              </a:rPr>
              <a:t>What is the cost and difficulty to collect the data?</a:t>
            </a:r>
          </a:p>
          <a:p>
            <a:r>
              <a:rPr lang="en-US" altLang="en-US" dirty="0" smtClean="0">
                <a:solidFill>
                  <a:schemeClr val="bg2"/>
                </a:solidFill>
                <a:latin typeface="Arial" panose="020B0604020202020204" pitchFamily="34" charset="0"/>
                <a:cs typeface="Arial" panose="020B0604020202020204" pitchFamily="34" charset="0"/>
              </a:rPr>
              <a:t>Who will analyze the data?</a:t>
            </a:r>
          </a:p>
          <a:p>
            <a:r>
              <a:rPr lang="en-US" altLang="en-US" dirty="0" smtClean="0">
                <a:solidFill>
                  <a:schemeClr val="bg2"/>
                </a:solidFill>
                <a:latin typeface="Arial" panose="020B0604020202020204" pitchFamily="34" charset="0"/>
                <a:cs typeface="Arial" panose="020B0604020202020204" pitchFamily="34" charset="0"/>
              </a:rPr>
              <a:t>Who will report the data?</a:t>
            </a:r>
          </a:p>
          <a:p>
            <a:r>
              <a:rPr lang="en-US" altLang="en-US" dirty="0" smtClean="0">
                <a:solidFill>
                  <a:schemeClr val="bg2"/>
                </a:solidFill>
                <a:latin typeface="Arial" panose="020B0604020202020204" pitchFamily="34" charset="0"/>
                <a:cs typeface="Arial" panose="020B0604020202020204" pitchFamily="34" charset="0"/>
              </a:rPr>
              <a:t>Who will use the data?</a:t>
            </a:r>
          </a:p>
          <a:p>
            <a:endParaRPr lang="en-US" altLang="en-US" dirty="0" smtClean="0">
              <a:solidFill>
                <a:schemeClr val="bg2"/>
              </a:solidFill>
              <a:latin typeface="Arial" panose="020B0604020202020204" pitchFamily="34" charset="0"/>
              <a:cs typeface="Arial" panose="020B0604020202020204" pitchFamily="34" charset="0"/>
            </a:endParaRPr>
          </a:p>
          <a:p>
            <a:r>
              <a:rPr lang="en-US" altLang="en-US" dirty="0" smtClean="0">
                <a:solidFill>
                  <a:schemeClr val="bg2"/>
                </a:solidFill>
                <a:latin typeface="Arial" panose="020B0604020202020204" pitchFamily="34" charset="0"/>
                <a:cs typeface="Arial" panose="020B0604020202020204" pitchFamily="34" charset="0"/>
              </a:rPr>
              <a:t>Targets: Should be feasible given resource considerations and available capacity. Most are set annually, but some could be set quarterly. Others can be set for longer periods. </a:t>
            </a:r>
          </a:p>
          <a:p>
            <a:pPr marL="0" indent="0">
              <a:buNone/>
            </a:pPr>
            <a:endParaRPr lang="en-GB" dirty="0"/>
          </a:p>
        </p:txBody>
      </p:sp>
      <p:sp>
        <p:nvSpPr>
          <p:cNvPr id="4" name="Slide Number Placeholder 3"/>
          <p:cNvSpPr>
            <a:spLocks noGrp="1"/>
          </p:cNvSpPr>
          <p:nvPr>
            <p:ph type="sldNum" sz="quarter" idx="10"/>
          </p:nvPr>
        </p:nvSpPr>
        <p:spPr/>
        <p:txBody>
          <a:bodyPr/>
          <a:lstStyle/>
          <a:p>
            <a:fld id="{E2614E67-C977-4081-9DBD-B7C085C26889}" type="slidenum">
              <a:rPr lang="en-GB" smtClean="0"/>
              <a:t>25</a:t>
            </a:fld>
            <a:endParaRPr lang="en-GB"/>
          </a:p>
        </p:txBody>
      </p:sp>
    </p:spTree>
    <p:extLst>
      <p:ext uri="{BB962C8B-B14F-4D97-AF65-F5344CB8AC3E}">
        <p14:creationId xmlns:p14="http://schemas.microsoft.com/office/powerpoint/2010/main" val="13490515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u="sng" dirty="0" smtClean="0">
                <a:solidFill>
                  <a:schemeClr val="bg2"/>
                </a:solidFill>
                <a:latin typeface="Arial" panose="020B0604020202020204" pitchFamily="34" charset="0"/>
                <a:cs typeface="Arial" panose="020B0604020202020204" pitchFamily="34" charset="0"/>
              </a:rPr>
              <a:t>Consider</a:t>
            </a:r>
            <a:r>
              <a:rPr lang="en-US" altLang="en-US" dirty="0" smtClean="0">
                <a:solidFill>
                  <a:schemeClr val="bg2"/>
                </a:solidFill>
                <a:latin typeface="Arial" panose="020B0604020202020204" pitchFamily="34" charset="0"/>
                <a:cs typeface="Arial" panose="020B0604020202020204" pitchFamily="34" charset="0"/>
              </a:rPr>
              <a:t>:</a:t>
            </a:r>
          </a:p>
          <a:p>
            <a:pPr marL="171450" indent="-171450">
              <a:buFont typeface="Arial" pitchFamily="34" charset="0"/>
              <a:buChar char="•"/>
            </a:pPr>
            <a:r>
              <a:rPr lang="en-US" altLang="en-US" dirty="0" smtClean="0">
                <a:solidFill>
                  <a:schemeClr val="bg2"/>
                </a:solidFill>
                <a:latin typeface="Arial" panose="020B0604020202020204" pitchFamily="34" charset="0"/>
                <a:cs typeface="Arial" panose="020B0604020202020204" pitchFamily="34" charset="0"/>
              </a:rPr>
              <a:t>What are the sources of data?</a:t>
            </a:r>
          </a:p>
          <a:p>
            <a:pPr marL="171450" indent="-171450">
              <a:buFont typeface="Arial" pitchFamily="34" charset="0"/>
              <a:buChar char="•"/>
            </a:pPr>
            <a:r>
              <a:rPr lang="en-US" altLang="en-US" dirty="0" smtClean="0">
                <a:solidFill>
                  <a:schemeClr val="bg2"/>
                </a:solidFill>
                <a:latin typeface="Arial" panose="020B0604020202020204" pitchFamily="34" charset="0"/>
                <a:cs typeface="Arial" panose="020B0604020202020204" pitchFamily="34" charset="0"/>
              </a:rPr>
              <a:t>What are the data collection methods?</a:t>
            </a:r>
          </a:p>
          <a:p>
            <a:pPr marL="171450" indent="-171450">
              <a:buFont typeface="Arial" pitchFamily="34" charset="0"/>
              <a:buChar char="•"/>
            </a:pPr>
            <a:r>
              <a:rPr lang="en-US" altLang="en-US" dirty="0" smtClean="0">
                <a:solidFill>
                  <a:schemeClr val="bg2"/>
                </a:solidFill>
                <a:latin typeface="Arial" panose="020B0604020202020204" pitchFamily="34" charset="0"/>
                <a:cs typeface="Arial" panose="020B0604020202020204" pitchFamily="34" charset="0"/>
              </a:rPr>
              <a:t>Who will collect the data?</a:t>
            </a:r>
          </a:p>
          <a:p>
            <a:pPr marL="171450" indent="-171450">
              <a:buFont typeface="Arial" pitchFamily="34" charset="0"/>
              <a:buChar char="•"/>
            </a:pPr>
            <a:r>
              <a:rPr lang="en-US" altLang="en-US" dirty="0" smtClean="0">
                <a:solidFill>
                  <a:schemeClr val="bg2"/>
                </a:solidFill>
                <a:latin typeface="Arial" panose="020B0604020202020204" pitchFamily="34" charset="0"/>
                <a:cs typeface="Arial" panose="020B0604020202020204" pitchFamily="34" charset="0"/>
              </a:rPr>
              <a:t>How often will the data be collected?</a:t>
            </a:r>
          </a:p>
          <a:p>
            <a:pPr marL="171450" indent="-171450">
              <a:buFont typeface="Arial" pitchFamily="34" charset="0"/>
              <a:buChar char="•"/>
            </a:pPr>
            <a:r>
              <a:rPr lang="en-US" altLang="en-US" dirty="0" smtClean="0">
                <a:solidFill>
                  <a:schemeClr val="bg2"/>
                </a:solidFill>
                <a:latin typeface="Arial" panose="020B0604020202020204" pitchFamily="34" charset="0"/>
                <a:cs typeface="Arial" panose="020B0604020202020204" pitchFamily="34" charset="0"/>
              </a:rPr>
              <a:t>What is the cost and difficulty to collect the data?</a:t>
            </a:r>
          </a:p>
          <a:p>
            <a:pPr marL="171450" indent="-171450">
              <a:buFont typeface="Arial" pitchFamily="34" charset="0"/>
              <a:buChar char="•"/>
            </a:pPr>
            <a:r>
              <a:rPr lang="en-US" altLang="en-US" dirty="0" smtClean="0">
                <a:solidFill>
                  <a:schemeClr val="bg2"/>
                </a:solidFill>
                <a:latin typeface="Arial" panose="020B0604020202020204" pitchFamily="34" charset="0"/>
                <a:cs typeface="Arial" panose="020B0604020202020204" pitchFamily="34" charset="0"/>
              </a:rPr>
              <a:t>Who will analyze the data?</a:t>
            </a:r>
          </a:p>
          <a:p>
            <a:pPr marL="171450" indent="-171450">
              <a:buFont typeface="Arial" pitchFamily="34" charset="0"/>
              <a:buChar char="•"/>
            </a:pPr>
            <a:r>
              <a:rPr lang="en-US" altLang="en-US" dirty="0" smtClean="0">
                <a:solidFill>
                  <a:schemeClr val="bg2"/>
                </a:solidFill>
                <a:latin typeface="Arial" panose="020B0604020202020204" pitchFamily="34" charset="0"/>
                <a:cs typeface="Arial" panose="020B0604020202020204" pitchFamily="34" charset="0"/>
              </a:rPr>
              <a:t>Who will report the data?</a:t>
            </a:r>
          </a:p>
          <a:p>
            <a:pPr marL="171450" indent="-171450">
              <a:buFont typeface="Arial" pitchFamily="34" charset="0"/>
              <a:buChar char="•"/>
            </a:pPr>
            <a:r>
              <a:rPr lang="en-US" altLang="en-US" dirty="0" smtClean="0">
                <a:solidFill>
                  <a:schemeClr val="bg2"/>
                </a:solidFill>
                <a:latin typeface="Arial" panose="020B0604020202020204" pitchFamily="34" charset="0"/>
                <a:cs typeface="Arial" panose="020B0604020202020204" pitchFamily="34" charset="0"/>
              </a:rPr>
              <a:t>Who will use the data?</a:t>
            </a:r>
          </a:p>
          <a:p>
            <a:endParaRPr lang="en-GB" dirty="0"/>
          </a:p>
        </p:txBody>
      </p:sp>
      <p:sp>
        <p:nvSpPr>
          <p:cNvPr id="4" name="Slide Number Placeholder 3"/>
          <p:cNvSpPr>
            <a:spLocks noGrp="1"/>
          </p:cNvSpPr>
          <p:nvPr>
            <p:ph type="sldNum" sz="quarter" idx="10"/>
          </p:nvPr>
        </p:nvSpPr>
        <p:spPr/>
        <p:txBody>
          <a:bodyPr/>
          <a:lstStyle/>
          <a:p>
            <a:fld id="{E2614E67-C977-4081-9DBD-B7C085C26889}" type="slidenum">
              <a:rPr lang="en-GB" smtClean="0"/>
              <a:t>26</a:t>
            </a:fld>
            <a:endParaRPr lang="en-GB"/>
          </a:p>
        </p:txBody>
      </p:sp>
    </p:spTree>
    <p:extLst>
      <p:ext uri="{BB962C8B-B14F-4D97-AF65-F5344CB8AC3E}">
        <p14:creationId xmlns:p14="http://schemas.microsoft.com/office/powerpoint/2010/main" val="26050268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Establishes the “readiness” of the </a:t>
            </a:r>
            <a:r>
              <a:rPr lang="en-US" sz="1200" dirty="0" err="1" smtClean="0"/>
              <a:t>programme</a:t>
            </a:r>
            <a:r>
              <a:rPr lang="en-US" sz="1200" dirty="0" smtClean="0"/>
              <a:t> for an eventual evaluation – at the </a:t>
            </a:r>
            <a:r>
              <a:rPr lang="en-US" sz="1200" dirty="0" err="1" smtClean="0"/>
              <a:t>programme</a:t>
            </a:r>
            <a:r>
              <a:rPr lang="en-US" sz="1200" dirty="0" smtClean="0"/>
              <a:t> design phase.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Worth</a:t>
            </a:r>
            <a:r>
              <a:rPr lang="en-US" sz="1200" baseline="0" dirty="0" smtClean="0"/>
              <a:t> undertaking in the first year of </a:t>
            </a:r>
            <a:r>
              <a:rPr lang="en-US" sz="1200" baseline="0" dirty="0" err="1" smtClean="0"/>
              <a:t>programme</a:t>
            </a:r>
            <a:r>
              <a:rPr lang="en-US" sz="1200" baseline="0" dirty="0" smtClean="0"/>
              <a:t> implementation. </a:t>
            </a:r>
            <a:endParaRPr lang="en-US" sz="1200" dirty="0" smtClean="0"/>
          </a:p>
          <a:p>
            <a:endParaRPr lang="en-US" dirty="0" smtClean="0"/>
          </a:p>
        </p:txBody>
      </p:sp>
      <p:sp>
        <p:nvSpPr>
          <p:cNvPr id="4" name="Slide Number Placeholder 3"/>
          <p:cNvSpPr>
            <a:spLocks noGrp="1"/>
          </p:cNvSpPr>
          <p:nvPr>
            <p:ph type="sldNum" sz="quarter" idx="10"/>
          </p:nvPr>
        </p:nvSpPr>
        <p:spPr/>
        <p:txBody>
          <a:bodyPr/>
          <a:lstStyle/>
          <a:p>
            <a:fld id="{6DC33A4C-D54A-489B-B4EC-3A8214FABCDF}" type="slidenum">
              <a:rPr lang="en-GB" smtClean="0">
                <a:solidFill>
                  <a:prstClr val="black"/>
                </a:solidFill>
              </a:rPr>
              <a:pPr/>
              <a:t>28</a:t>
            </a:fld>
            <a:endParaRPr lang="en-GB">
              <a:solidFill>
                <a:prstClr val="black"/>
              </a:solidFill>
            </a:endParaRPr>
          </a:p>
        </p:txBody>
      </p:sp>
    </p:spTree>
    <p:extLst>
      <p:ext uri="{BB962C8B-B14F-4D97-AF65-F5344CB8AC3E}">
        <p14:creationId xmlns:p14="http://schemas.microsoft.com/office/powerpoint/2010/main" val="34792089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sz="2600" dirty="0" smtClean="0">
                <a:latin typeface="Arial" panose="020B0604020202020204" pitchFamily="34" charset="0"/>
                <a:cs typeface="Arial" panose="020B0604020202020204" pitchFamily="34" charset="0"/>
              </a:rPr>
              <a:t>Country </a:t>
            </a:r>
            <a:r>
              <a:rPr lang="en-US" altLang="en-US" sz="2600" dirty="0" err="1" smtClean="0">
                <a:latin typeface="Arial" panose="020B0604020202020204" pitchFamily="34" charset="0"/>
                <a:cs typeface="Arial" panose="020B0604020202020204" pitchFamily="34" charset="0"/>
              </a:rPr>
              <a:t>programmes</a:t>
            </a:r>
            <a:r>
              <a:rPr lang="en-US" altLang="en-US" sz="2600" dirty="0" smtClean="0">
                <a:latin typeface="Arial" panose="020B0604020202020204" pitchFamily="34" charset="0"/>
                <a:cs typeface="Arial" panose="020B0604020202020204" pitchFamily="34" charset="0"/>
              </a:rPr>
              <a:t> are framed around the seven outcomes or a relevant subset of</a:t>
            </a:r>
            <a:r>
              <a:rPr lang="en-US" altLang="en-US" sz="2600" baseline="0" dirty="0" smtClean="0">
                <a:latin typeface="Arial" panose="020B0604020202020204" pitchFamily="34" charset="0"/>
                <a:cs typeface="Arial" panose="020B0604020202020204" pitchFamily="34" charset="0"/>
              </a:rPr>
              <a:t> the Strategic Plan</a:t>
            </a:r>
            <a:r>
              <a:rPr lang="en-US" altLang="en-US" sz="2600" dirty="0" smtClean="0">
                <a:latin typeface="Arial" panose="020B0604020202020204" pitchFamily="34" charset="0"/>
                <a:cs typeface="Arial" panose="020B0604020202020204" pitchFamily="34" charset="0"/>
              </a:rPr>
              <a:t>, depending on:</a:t>
            </a:r>
          </a:p>
          <a:p>
            <a:pPr lvl="1" eaLnBrk="1" hangingPunct="1"/>
            <a:r>
              <a:rPr lang="en-US" altLang="en-US" dirty="0" smtClean="0">
                <a:latin typeface="Arial" panose="020B0604020202020204" pitchFamily="34" charset="0"/>
                <a:cs typeface="Arial" panose="020B0604020202020204" pitchFamily="34" charset="0"/>
              </a:rPr>
              <a:t>National plans and priorities</a:t>
            </a:r>
          </a:p>
          <a:p>
            <a:pPr lvl="1" eaLnBrk="1" hangingPunct="1"/>
            <a:r>
              <a:rPr lang="en-US" altLang="en-US" dirty="0" smtClean="0">
                <a:latin typeface="Arial" panose="020B0604020202020204" pitchFamily="34" charset="0"/>
                <a:cs typeface="Arial" panose="020B0604020202020204" pitchFamily="34" charset="0"/>
              </a:rPr>
              <a:t>The situation of children and women in the country</a:t>
            </a:r>
          </a:p>
          <a:p>
            <a:pPr lvl="1" eaLnBrk="1" hangingPunct="1"/>
            <a:r>
              <a:rPr lang="en-US" altLang="en-US" dirty="0" smtClean="0">
                <a:latin typeface="Arial" panose="020B0604020202020204" pitchFamily="34" charset="0"/>
                <a:cs typeface="Arial" panose="020B0604020202020204" pitchFamily="34" charset="0"/>
              </a:rPr>
              <a:t>The country-specific comparative advantage of UNICEF vis-à-vis partners</a:t>
            </a:r>
          </a:p>
          <a:p>
            <a:pPr lvl="1" eaLnBrk="1" hangingPunct="1"/>
            <a:r>
              <a:rPr lang="en-US" altLang="en-US" dirty="0" smtClean="0">
                <a:latin typeface="Arial" panose="020B0604020202020204" pitchFamily="34" charset="0"/>
                <a:cs typeface="Arial" panose="020B0604020202020204" pitchFamily="34" charset="0"/>
              </a:rPr>
              <a:t>Availability of financial and human resources</a:t>
            </a:r>
          </a:p>
          <a:p>
            <a:endParaRPr lang="en-US" baseline="0" dirty="0" smtClean="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latin typeface="Arial" panose="020B0604020202020204" pitchFamily="34" charset="0"/>
                <a:cs typeface="Arial" panose="020B0604020202020204" pitchFamily="34" charset="0"/>
              </a:rPr>
              <a:t>Effective monitoring and reporting of the results of the Strategic Plan is made feasible by the way they have been captured in the UNICEF Enterprise System (VISION/SAP and the Results Assessment Module in VISION). </a:t>
            </a:r>
            <a:r>
              <a:rPr lang="en-US" sz="1200" dirty="0" smtClean="0">
                <a:solidFill>
                  <a:srgbClr val="0099FF"/>
                </a:solidFill>
                <a:latin typeface="Arial" panose="020B0604020202020204" pitchFamily="34" charset="0"/>
                <a:cs typeface="Arial" panose="020B0604020202020204" pitchFamily="34" charset="0"/>
              </a:rPr>
              <a:t>CP Outputs are tagged to the outputs of the  Strategic Plan</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solidFill>
                  <a:srgbClr val="0099FF"/>
                </a:solidFill>
                <a:latin typeface="Arial" panose="020B0604020202020204" pitchFamily="34" charset="0"/>
                <a:cs typeface="Arial" panose="020B0604020202020204" pitchFamily="34" charset="0"/>
              </a:rPr>
              <a:t>Consistent categories of outputs are intended to improve programming and monitoring by: </a:t>
            </a:r>
          </a:p>
          <a:p>
            <a:pPr lvl="1" eaLnBrk="1" hangingPunct="1">
              <a:spcBef>
                <a:spcPct val="20000"/>
              </a:spcBef>
              <a:buFont typeface="Calibri" panose="020F0502020204030204" pitchFamily="34" charset="0"/>
              <a:buAutoNum type="alphaLcPeriod"/>
            </a:pPr>
            <a:r>
              <a:rPr lang="en-US" altLang="en-US" sz="2400" dirty="0" smtClean="0">
                <a:solidFill>
                  <a:srgbClr val="0099FF"/>
                </a:solidFill>
                <a:latin typeface="Arial" panose="020B0604020202020204" pitchFamily="34" charset="0"/>
                <a:cs typeface="Arial" panose="020B0604020202020204" pitchFamily="34" charset="0"/>
              </a:rPr>
              <a:t>Enable comparability of progress/results across country offices</a:t>
            </a:r>
          </a:p>
          <a:p>
            <a:pPr lvl="1" eaLnBrk="1" hangingPunct="1">
              <a:spcBef>
                <a:spcPct val="20000"/>
              </a:spcBef>
              <a:buFont typeface="Calibri" panose="020F0502020204030204" pitchFamily="34" charset="0"/>
              <a:buAutoNum type="alphaLcPeriod"/>
            </a:pPr>
            <a:r>
              <a:rPr lang="en-US" altLang="en-US" sz="2400" dirty="0" smtClean="0">
                <a:solidFill>
                  <a:srgbClr val="0099FF"/>
                </a:solidFill>
                <a:latin typeface="Arial" panose="020B0604020202020204" pitchFamily="34" charset="0"/>
                <a:cs typeface="Arial" panose="020B0604020202020204" pitchFamily="34" charset="0"/>
              </a:rPr>
              <a:t>Enable technical assistance and quality assurance across country offices</a:t>
            </a:r>
          </a:p>
          <a:p>
            <a:pPr lvl="1" eaLnBrk="1" hangingPunct="1">
              <a:spcBef>
                <a:spcPct val="20000"/>
              </a:spcBef>
              <a:buFont typeface="Calibri" panose="020F0502020204030204" pitchFamily="34" charset="0"/>
              <a:buAutoNum type="alphaLcPeriod"/>
            </a:pPr>
            <a:r>
              <a:rPr lang="en-US" altLang="en-US" sz="2400" dirty="0" smtClean="0">
                <a:solidFill>
                  <a:srgbClr val="0099FF"/>
                </a:solidFill>
                <a:latin typeface="Arial" panose="020B0604020202020204" pitchFamily="34" charset="0"/>
                <a:cs typeface="Arial" panose="020B0604020202020204" pitchFamily="34" charset="0"/>
              </a:rPr>
              <a:t>Being more consistent with standard RBM definitions</a:t>
            </a:r>
          </a:p>
          <a:p>
            <a:pPr lvl="1" eaLnBrk="1" hangingPunct="1">
              <a:spcBef>
                <a:spcPct val="20000"/>
              </a:spcBef>
              <a:buFont typeface="Calibri" panose="020F0502020204030204" pitchFamily="34" charset="0"/>
              <a:buAutoNum type="alphaLcPeriod"/>
            </a:pPr>
            <a:r>
              <a:rPr lang="en-US" altLang="en-US" sz="2400" dirty="0" smtClean="0">
                <a:solidFill>
                  <a:srgbClr val="0099FF"/>
                </a:solidFill>
                <a:latin typeface="Arial" panose="020B0604020202020204" pitchFamily="34" charset="0"/>
                <a:cs typeface="Arial" panose="020B0604020202020204" pitchFamily="34" charset="0"/>
              </a:rPr>
              <a:t>Facilitate regional and global aggregation of results for reporting</a:t>
            </a:r>
          </a:p>
          <a:p>
            <a:endParaRPr lang="en-US" baseline="0" dirty="0" smtClean="0">
              <a:latin typeface="Arial" panose="020B0604020202020204" pitchFamily="34" charset="0"/>
              <a:cs typeface="Arial" panose="020B0604020202020204" pitchFamily="34" charset="0"/>
            </a:endParaRPr>
          </a:p>
          <a:p>
            <a:endParaRPr lang="en-US" baseline="0" dirty="0" smtClean="0">
              <a:latin typeface="Arial" panose="020B0604020202020204" pitchFamily="34" charset="0"/>
              <a:cs typeface="Arial" panose="020B0604020202020204" pitchFamily="34" charset="0"/>
            </a:endParaRPr>
          </a:p>
          <a:p>
            <a:endParaRPr lang="en-US" baseline="0" dirty="0" smtClean="0"/>
          </a:p>
        </p:txBody>
      </p:sp>
      <p:sp>
        <p:nvSpPr>
          <p:cNvPr id="4" name="Slide Number Placeholder 3"/>
          <p:cNvSpPr>
            <a:spLocks noGrp="1"/>
          </p:cNvSpPr>
          <p:nvPr>
            <p:ph type="sldNum" sz="quarter" idx="10"/>
          </p:nvPr>
        </p:nvSpPr>
        <p:spPr/>
        <p:txBody>
          <a:bodyPr/>
          <a:lstStyle/>
          <a:p>
            <a:fld id="{6DC33A4C-D54A-489B-B4EC-3A8214FABCDF}" type="slidenum">
              <a:rPr lang="en-GB" smtClean="0"/>
              <a:t>29</a:t>
            </a:fld>
            <a:endParaRPr lang="en-GB"/>
          </a:p>
        </p:txBody>
      </p:sp>
    </p:spTree>
    <p:extLst>
      <p:ext uri="{BB962C8B-B14F-4D97-AF65-F5344CB8AC3E}">
        <p14:creationId xmlns:p14="http://schemas.microsoft.com/office/powerpoint/2010/main" val="30474710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C33A4C-D54A-489B-B4EC-3A8214FABCDF}" type="slidenum">
              <a:rPr lang="en-GB" smtClean="0"/>
              <a:t>30</a:t>
            </a:fld>
            <a:endParaRPr lang="en-GB"/>
          </a:p>
        </p:txBody>
      </p:sp>
    </p:spTree>
    <p:extLst>
      <p:ext uri="{BB962C8B-B14F-4D97-AF65-F5344CB8AC3E}">
        <p14:creationId xmlns:p14="http://schemas.microsoft.com/office/powerpoint/2010/main" val="8801884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SMART, should not be used as a straight jacket. Where results</a:t>
            </a:r>
            <a:r>
              <a:rPr lang="en-GB" baseline="0" dirty="0" smtClean="0"/>
              <a:t> cannot be SMART by their nature, indicators should ensure measurability.</a:t>
            </a: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6DC33A4C-D54A-489B-B4EC-3A8214FABCDF}" type="slidenum">
              <a:rPr lang="en-GB" smtClean="0"/>
              <a:t>31</a:t>
            </a:fld>
            <a:endParaRPr lang="en-GB"/>
          </a:p>
        </p:txBody>
      </p:sp>
    </p:spTree>
    <p:extLst>
      <p:ext uri="{BB962C8B-B14F-4D97-AF65-F5344CB8AC3E}">
        <p14:creationId xmlns:p14="http://schemas.microsoft.com/office/powerpoint/2010/main" val="2194363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F10ED10C-B48A-4782-97B7-DE370DC99A25}" type="slidenum">
              <a:rPr lang="en-US" smtClean="0"/>
              <a:t>3</a:t>
            </a:fld>
            <a:endParaRPr lang="en-US" dirty="0"/>
          </a:p>
        </p:txBody>
      </p:sp>
    </p:spTree>
    <p:extLst>
      <p:ext uri="{BB962C8B-B14F-4D97-AF65-F5344CB8AC3E}">
        <p14:creationId xmlns:p14="http://schemas.microsoft.com/office/powerpoint/2010/main" val="14888057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Example:</a:t>
            </a:r>
          </a:p>
          <a:p>
            <a:r>
              <a:rPr lang="en-US" dirty="0" smtClean="0"/>
              <a:t>Number of children registered</a:t>
            </a:r>
            <a:r>
              <a:rPr lang="en-US" baseline="0" dirty="0" smtClean="0"/>
              <a:t> increased by 25% by 2019</a:t>
            </a:r>
            <a:endParaRPr lang="en-US" dirty="0" smtClean="0"/>
          </a:p>
        </p:txBody>
      </p:sp>
      <p:sp>
        <p:nvSpPr>
          <p:cNvPr id="4" name="Slide Number Placeholder 3"/>
          <p:cNvSpPr>
            <a:spLocks noGrp="1"/>
          </p:cNvSpPr>
          <p:nvPr>
            <p:ph type="sldNum" sz="quarter" idx="10"/>
          </p:nvPr>
        </p:nvSpPr>
        <p:spPr/>
        <p:txBody>
          <a:bodyPr/>
          <a:lstStyle/>
          <a:p>
            <a:fld id="{5C4F3281-3907-4CB3-99D0-7C3EB1A17FF8}" type="slidenum">
              <a:rPr lang="en-US" smtClean="0"/>
              <a:t>4</a:t>
            </a:fld>
            <a:endParaRPr lang="en-US"/>
          </a:p>
        </p:txBody>
      </p:sp>
    </p:spTree>
    <p:extLst>
      <p:ext uri="{BB962C8B-B14F-4D97-AF65-F5344CB8AC3E}">
        <p14:creationId xmlns:p14="http://schemas.microsoft.com/office/powerpoint/2010/main" val="6804769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Facilitator</a:t>
            </a:r>
            <a:r>
              <a:rPr lang="en-US" baseline="0" dirty="0" smtClean="0"/>
              <a:t> to invite participants to share positive and negative experiences in developing results framework.</a:t>
            </a:r>
          </a:p>
          <a:p>
            <a:r>
              <a:rPr lang="en-US" baseline="0" dirty="0" smtClean="0"/>
              <a:t>Use the stories to trigger discussion on the questions (responses to be registered on flipcharts)</a:t>
            </a:r>
            <a:endParaRPr lang="en-US" dirty="0" smtClean="0"/>
          </a:p>
          <a:p>
            <a:r>
              <a:rPr lang="en-US" dirty="0" smtClean="0"/>
              <a:t>The</a:t>
            </a:r>
            <a:r>
              <a:rPr lang="en-US" baseline="0" dirty="0" smtClean="0"/>
              <a:t> assumption is that participants are already well-versed on this as outcome of the e-learning.  Reference can be made to the relevant hand-out.  </a:t>
            </a:r>
            <a:endParaRPr lang="en-US" dirty="0"/>
          </a:p>
        </p:txBody>
      </p:sp>
      <p:sp>
        <p:nvSpPr>
          <p:cNvPr id="4" name="Slide Number Placeholder 3"/>
          <p:cNvSpPr>
            <a:spLocks noGrp="1"/>
          </p:cNvSpPr>
          <p:nvPr>
            <p:ph type="sldNum" sz="quarter" idx="10"/>
          </p:nvPr>
        </p:nvSpPr>
        <p:spPr/>
        <p:txBody>
          <a:bodyPr/>
          <a:lstStyle/>
          <a:p>
            <a:fld id="{6DC33A4C-D54A-489B-B4EC-3A8214FABCDF}" type="slidenum">
              <a:rPr lang="en-GB" smtClean="0"/>
              <a:t>5</a:t>
            </a:fld>
            <a:endParaRPr lang="en-GB"/>
          </a:p>
        </p:txBody>
      </p:sp>
    </p:spTree>
    <p:extLst>
      <p:ext uri="{BB962C8B-B14F-4D97-AF65-F5344CB8AC3E}">
        <p14:creationId xmlns:p14="http://schemas.microsoft.com/office/powerpoint/2010/main" val="17638733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Results</a:t>
            </a:r>
            <a:r>
              <a:rPr lang="en-GB" baseline="0" dirty="0" smtClean="0"/>
              <a:t> framework from UNICEF’s CPD</a:t>
            </a:r>
          </a:p>
          <a:p>
            <a:endParaRPr lang="en-GB" baseline="0" dirty="0" smtClean="0"/>
          </a:p>
          <a:p>
            <a:r>
              <a:rPr lang="en-GB" baseline="0" dirty="0" smtClean="0"/>
              <a:t>Using this table reflect a culmination in the design of a programme.</a:t>
            </a:r>
          </a:p>
        </p:txBody>
      </p:sp>
      <p:sp>
        <p:nvSpPr>
          <p:cNvPr id="4" name="Slide Number Placeholder 3"/>
          <p:cNvSpPr>
            <a:spLocks noGrp="1"/>
          </p:cNvSpPr>
          <p:nvPr>
            <p:ph type="sldNum" sz="quarter" idx="10"/>
          </p:nvPr>
        </p:nvSpPr>
        <p:spPr/>
        <p:txBody>
          <a:bodyPr/>
          <a:lstStyle/>
          <a:p>
            <a:fld id="{6DC33A4C-D54A-489B-B4EC-3A8214FABCDF}" type="slidenum">
              <a:rPr lang="en-GB" smtClean="0"/>
              <a:t>6</a:t>
            </a:fld>
            <a:endParaRPr lang="en-GB"/>
          </a:p>
        </p:txBody>
      </p:sp>
    </p:spTree>
    <p:extLst>
      <p:ext uri="{BB962C8B-B14F-4D97-AF65-F5344CB8AC3E}">
        <p14:creationId xmlns:p14="http://schemas.microsoft.com/office/powerpoint/2010/main" val="29583142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Arial" panose="020B0604020202020204" pitchFamily="34" charset="0"/>
                <a:cs typeface="Arial" panose="020B0604020202020204" pitchFamily="34" charset="0"/>
              </a:rPr>
              <a:t>E-learning will have contained exact definitions</a:t>
            </a:r>
            <a:r>
              <a:rPr lang="en-US" baseline="0" dirty="0" smtClean="0">
                <a:latin typeface="Arial" panose="020B0604020202020204" pitchFamily="34" charset="0"/>
                <a:cs typeface="Arial" panose="020B0604020202020204" pitchFamily="34" charset="0"/>
              </a:rPr>
              <a:t> as will handouts</a:t>
            </a:r>
          </a:p>
          <a:p>
            <a:endParaRPr lang="en-US" baseline="0"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As results-based management</a:t>
            </a:r>
            <a:r>
              <a:rPr lang="en-US" baseline="0" dirty="0" smtClean="0">
                <a:latin typeface="Arial" panose="020B0604020202020204" pitchFamily="34" charset="0"/>
                <a:cs typeface="Arial" panose="020B0604020202020204" pitchFamily="34" charset="0"/>
              </a:rPr>
              <a:t> is about change, worth being precise about for whom and where this change occurs. In human rights language – being specific about the subject of change (duty bearers or rights holders).</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6DC33A4C-D54A-489B-B4EC-3A8214FABCDF}" type="slidenum">
              <a:rPr lang="en-GB" smtClean="0"/>
              <a:t>7</a:t>
            </a:fld>
            <a:endParaRPr lang="en-GB"/>
          </a:p>
        </p:txBody>
      </p:sp>
    </p:spTree>
    <p:extLst>
      <p:ext uri="{BB962C8B-B14F-4D97-AF65-F5344CB8AC3E}">
        <p14:creationId xmlns:p14="http://schemas.microsoft.com/office/powerpoint/2010/main" val="1524718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Arial" panose="020B0604020202020204" pitchFamily="34" charset="0"/>
                <a:cs typeface="Arial" panose="020B0604020202020204" pitchFamily="34" charset="0"/>
              </a:rPr>
              <a:t>Assumption</a:t>
            </a:r>
            <a:r>
              <a:rPr lang="en-US" baseline="0" dirty="0" smtClean="0">
                <a:latin typeface="Arial" panose="020B0604020202020204" pitchFamily="34" charset="0"/>
                <a:cs typeface="Arial" panose="020B0604020202020204" pitchFamily="34" charset="0"/>
              </a:rPr>
              <a:t> is that participants are already familiar with the definition of each results level. Make also reference to the glossary of key RBM terms.</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6DC33A4C-D54A-489B-B4EC-3A8214FABCDF}" type="slidenum">
              <a:rPr lang="en-GB" smtClean="0"/>
              <a:t>8</a:t>
            </a:fld>
            <a:endParaRPr lang="en-GB"/>
          </a:p>
        </p:txBody>
      </p:sp>
    </p:spTree>
    <p:extLst>
      <p:ext uri="{BB962C8B-B14F-4D97-AF65-F5344CB8AC3E}">
        <p14:creationId xmlns:p14="http://schemas.microsoft.com/office/powerpoint/2010/main" val="1507740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4BD452D1-C96F-4EF8-8D3E-6FD9982995A2}" type="slidenum">
              <a:rPr lang="fr-FR">
                <a:solidFill>
                  <a:prstClr val="black"/>
                </a:solidFill>
              </a:rPr>
              <a:pPr/>
              <a:t>9</a:t>
            </a:fld>
            <a:endParaRPr lang="fr-FR">
              <a:solidFill>
                <a:prstClr val="black"/>
              </a:solidFill>
            </a:endParaRPr>
          </a:p>
        </p:txBody>
      </p:sp>
      <p:sp>
        <p:nvSpPr>
          <p:cNvPr id="37891" name="Rectangle 7"/>
          <p:cNvSpPr txBox="1">
            <a:spLocks noGrp="1" noChangeArrowheads="1"/>
          </p:cNvSpPr>
          <p:nvPr/>
        </p:nvSpPr>
        <p:spPr bwMode="auto">
          <a:xfrm>
            <a:off x="3886992" y="8686489"/>
            <a:ext cx="2971009" cy="457512"/>
          </a:xfrm>
          <a:prstGeom prst="rect">
            <a:avLst/>
          </a:prstGeom>
          <a:noFill/>
          <a:ln w="9525">
            <a:noFill/>
            <a:miter lim="800000"/>
            <a:headEnd/>
            <a:tailEnd/>
          </a:ln>
        </p:spPr>
        <p:txBody>
          <a:bodyPr lIns="91438" tIns="45719" rIns="91438" bIns="45719" anchor="b"/>
          <a:lstStyle/>
          <a:p>
            <a:pPr algn="r" defTabSz="457200"/>
            <a:fld id="{70CFD0CE-DA7F-40E3-86BD-1C098F191C89}" type="slidenum">
              <a:rPr lang="en-US" altLang="ko-KR" sz="1200">
                <a:solidFill>
                  <a:prstClr val="black"/>
                </a:solidFill>
                <a:latin typeface="Times New Roman" pitchFamily="18" charset="0"/>
                <a:ea typeface="굴림" pitchFamily="50" charset="-127"/>
              </a:rPr>
              <a:pPr algn="r" defTabSz="457200"/>
              <a:t>9</a:t>
            </a:fld>
            <a:endParaRPr lang="en-US" altLang="ko-KR" sz="1200" dirty="0">
              <a:solidFill>
                <a:prstClr val="black"/>
              </a:solidFill>
              <a:latin typeface="Times New Roman" pitchFamily="18" charset="0"/>
              <a:ea typeface="굴림" pitchFamily="50" charset="-127"/>
            </a:endParaRPr>
          </a:p>
        </p:txBody>
      </p:sp>
      <p:sp>
        <p:nvSpPr>
          <p:cNvPr id="37892" name="Rectangle 2"/>
          <p:cNvSpPr>
            <a:spLocks noGrp="1" noRot="1" noChangeAspect="1" noChangeArrowheads="1" noTextEdit="1"/>
          </p:cNvSpPr>
          <p:nvPr>
            <p:ph type="sldImg"/>
          </p:nvPr>
        </p:nvSpPr>
        <p:spPr>
          <a:ln/>
        </p:spPr>
      </p:sp>
      <p:sp>
        <p:nvSpPr>
          <p:cNvPr id="37893" name="Rectangle 3"/>
          <p:cNvSpPr>
            <a:spLocks noGrp="1" noChangeArrowheads="1"/>
          </p:cNvSpPr>
          <p:nvPr>
            <p:ph type="body" idx="1"/>
          </p:nvPr>
        </p:nvSpPr>
        <p:spPr>
          <a:xfrm>
            <a:off x="914400" y="4344025"/>
            <a:ext cx="5029200" cy="4114488"/>
          </a:xfrm>
          <a:noFill/>
          <a:ln/>
        </p:spPr>
        <p:txBody>
          <a:bodyPr/>
          <a:lstStyle/>
          <a:p>
            <a:pPr marL="0" marR="0" indent="0" algn="l" defTabSz="457200" rtl="0" eaLnBrk="1" fontAlgn="auto" latinLnBrk="0" hangingPunct="1">
              <a:lnSpc>
                <a:spcPct val="80000"/>
              </a:lnSpc>
              <a:spcBef>
                <a:spcPts val="0"/>
              </a:spcBef>
              <a:spcAft>
                <a:spcPts val="0"/>
              </a:spcAft>
              <a:buClrTx/>
              <a:buSzTx/>
              <a:buFontTx/>
              <a:buNone/>
              <a:tabLst/>
              <a:defRPr/>
            </a:pPr>
            <a:r>
              <a:rPr lang="en-GB" sz="1100" dirty="0" smtClean="0">
                <a:latin typeface="Arial" pitchFamily="34" charset="0"/>
                <a:cs typeface="Arial" pitchFamily="34" charset="0"/>
              </a:rPr>
              <a:t>Following up from the development of the </a:t>
            </a:r>
            <a:r>
              <a:rPr lang="en-GB" sz="1100" dirty="0" err="1" smtClean="0">
                <a:latin typeface="Arial" pitchFamily="34" charset="0"/>
                <a:cs typeface="Arial" pitchFamily="34" charset="0"/>
              </a:rPr>
              <a:t>ToC</a:t>
            </a:r>
            <a:endParaRPr lang="en-GB" sz="1100" dirty="0" smtClean="0">
              <a:latin typeface="Arial" pitchFamily="34" charset="0"/>
              <a:cs typeface="Arial" pitchFamily="34" charset="0"/>
            </a:endParaRPr>
          </a:p>
          <a:p>
            <a:pPr marL="0" marR="0" indent="0" algn="l" defTabSz="457200" rtl="0" eaLnBrk="1" fontAlgn="auto" latinLnBrk="0" hangingPunct="1">
              <a:lnSpc>
                <a:spcPct val="80000"/>
              </a:lnSpc>
              <a:spcBef>
                <a:spcPts val="0"/>
              </a:spcBef>
              <a:spcAft>
                <a:spcPts val="0"/>
              </a:spcAft>
              <a:buClrTx/>
              <a:buSzTx/>
              <a:buFontTx/>
              <a:buNone/>
              <a:tabLst/>
              <a:defRPr/>
            </a:pPr>
            <a:endParaRPr lang="en-GB" sz="1100" dirty="0" smtClean="0">
              <a:latin typeface="Arial" pitchFamily="34" charset="0"/>
              <a:cs typeface="Arial" pitchFamily="34" charset="0"/>
            </a:endParaRPr>
          </a:p>
          <a:p>
            <a:pPr marL="0" marR="0" indent="0" algn="l" defTabSz="457200" rtl="0" eaLnBrk="1" fontAlgn="auto" latinLnBrk="0" hangingPunct="1">
              <a:lnSpc>
                <a:spcPct val="80000"/>
              </a:lnSpc>
              <a:spcBef>
                <a:spcPts val="0"/>
              </a:spcBef>
              <a:spcAft>
                <a:spcPts val="0"/>
              </a:spcAft>
              <a:buClrTx/>
              <a:buSzTx/>
              <a:buFontTx/>
              <a:buNone/>
              <a:tabLst/>
              <a:defRPr/>
            </a:pPr>
            <a:r>
              <a:rPr lang="en-GB" sz="1100" dirty="0" smtClean="0">
                <a:latin typeface="Arial" pitchFamily="34" charset="0"/>
                <a:cs typeface="Arial" pitchFamily="34" charset="0"/>
              </a:rPr>
              <a:t>Developing a chain of results is an </a:t>
            </a:r>
            <a:r>
              <a:rPr lang="en-GB" sz="1100" b="1" dirty="0" smtClean="0">
                <a:latin typeface="Arial" pitchFamily="34" charset="0"/>
                <a:cs typeface="Arial" pitchFamily="34" charset="0"/>
              </a:rPr>
              <a:t>iterative process</a:t>
            </a:r>
            <a:r>
              <a:rPr lang="en-GB" sz="1100" dirty="0" smtClean="0">
                <a:latin typeface="Arial" pitchFamily="34" charset="0"/>
                <a:cs typeface="Arial" pitchFamily="34" charset="0"/>
              </a:rPr>
              <a:t> of checking the </a:t>
            </a:r>
            <a:r>
              <a:rPr lang="en-GB" sz="1100" b="1" i="1" dirty="0" smtClean="0">
                <a:latin typeface="Arial" pitchFamily="34" charset="0"/>
                <a:cs typeface="Arial" pitchFamily="34" charset="0"/>
              </a:rPr>
              <a:t>“if, then”</a:t>
            </a:r>
            <a:r>
              <a:rPr lang="en-GB" sz="1100" dirty="0" smtClean="0">
                <a:latin typeface="Arial" pitchFamily="34" charset="0"/>
                <a:cs typeface="Arial" pitchFamily="34" charset="0"/>
              </a:rPr>
              <a:t> logic, reviewing and improving on the results statements at the various levels of the results chain. Each level in the chain of results should </a:t>
            </a:r>
            <a:r>
              <a:rPr lang="en-GB" sz="1100" b="1" dirty="0" smtClean="0">
                <a:latin typeface="Arial" pitchFamily="34" charset="0"/>
                <a:cs typeface="Arial" pitchFamily="34" charset="0"/>
              </a:rPr>
              <a:t>include all the results that are both sufficient and necessary to achieve the next level of results considering underlying assumptions, internal and external risks in the particular context</a:t>
            </a:r>
            <a:r>
              <a:rPr lang="en-GB" sz="1100" dirty="0" smtClean="0">
                <a:latin typeface="Arial" pitchFamily="34" charset="0"/>
                <a:cs typeface="Arial" pitchFamily="34" charset="0"/>
              </a:rPr>
              <a:t>. The way to determine if the necessary and sufficient results have been identified is to refer to evidence of what works.  Such evidence is available in research and evaluation or from the experience of the stakeholders who are developing the chain of results. If there are gaps in the chain, they should be filled. </a:t>
            </a:r>
          </a:p>
          <a:p>
            <a:pPr marL="0" marR="0" indent="0" algn="l" defTabSz="457200" rtl="0" eaLnBrk="1" fontAlgn="auto" latinLnBrk="0" hangingPunct="1">
              <a:lnSpc>
                <a:spcPct val="80000"/>
              </a:lnSpc>
              <a:spcBef>
                <a:spcPts val="0"/>
              </a:spcBef>
              <a:spcAft>
                <a:spcPts val="0"/>
              </a:spcAft>
              <a:buClrTx/>
              <a:buSzTx/>
              <a:buFontTx/>
              <a:buNone/>
              <a:tabLst/>
              <a:defRPr/>
            </a:pPr>
            <a:endParaRPr lang="en-US" altLang="ko-KR" sz="1100" dirty="0" smtClean="0">
              <a:latin typeface="Arial" pitchFamily="34" charset="0"/>
              <a:ea typeface="굴림" pitchFamily="50" charset="-127"/>
              <a:cs typeface="Arial" pitchFamily="34" charset="0"/>
            </a:endParaRPr>
          </a:p>
          <a:p>
            <a:pPr marL="0" marR="0" indent="0" algn="l" defTabSz="457200" rtl="0" eaLnBrk="1" fontAlgn="auto" latinLnBrk="0" hangingPunct="1">
              <a:lnSpc>
                <a:spcPct val="80000"/>
              </a:lnSpc>
              <a:spcBef>
                <a:spcPts val="0"/>
              </a:spcBef>
              <a:spcAft>
                <a:spcPts val="0"/>
              </a:spcAft>
              <a:buClrTx/>
              <a:buSzTx/>
              <a:buFontTx/>
              <a:buNone/>
              <a:tabLst/>
              <a:defRPr/>
            </a:pPr>
            <a:r>
              <a:rPr lang="en-US" altLang="ko-KR" sz="1100" dirty="0" smtClean="0">
                <a:latin typeface="Arial" pitchFamily="34" charset="0"/>
                <a:ea typeface="굴림" pitchFamily="50" charset="-127"/>
                <a:cs typeface="Arial" pitchFamily="34" charset="0"/>
              </a:rPr>
              <a:t>It is important to understand the “cause and effect”,  </a:t>
            </a:r>
            <a:r>
              <a:rPr lang="en-US" altLang="ko-KR" sz="1100" b="1" dirty="0" smtClean="0">
                <a:latin typeface="Arial" pitchFamily="34" charset="0"/>
                <a:ea typeface="굴림" pitchFamily="50" charset="-127"/>
                <a:cs typeface="Arial" pitchFamily="34" charset="0"/>
              </a:rPr>
              <a:t>“if, then”,</a:t>
            </a:r>
            <a:r>
              <a:rPr lang="en-US" altLang="ko-KR" sz="1100" dirty="0" smtClean="0">
                <a:latin typeface="Arial" pitchFamily="34" charset="0"/>
                <a:ea typeface="굴림" pitchFamily="50" charset="-127"/>
                <a:cs typeface="Arial" pitchFamily="34" charset="0"/>
              </a:rPr>
              <a:t> reasoning behind the results-chain. The results chain includes an impact statement as a response to the manifestation of the development issue, challenge, problem.  It shows that  </a:t>
            </a:r>
            <a:r>
              <a:rPr lang="en-US" altLang="ko-KR" sz="1100" b="1" dirty="0" smtClean="0">
                <a:latin typeface="Arial" pitchFamily="34" charset="0"/>
                <a:ea typeface="굴림" pitchFamily="50" charset="-127"/>
                <a:cs typeface="Arial" pitchFamily="34" charset="0"/>
              </a:rPr>
              <a:t>if</a:t>
            </a:r>
            <a:r>
              <a:rPr lang="en-US" altLang="ko-KR" sz="1100" dirty="0" smtClean="0">
                <a:latin typeface="Arial" pitchFamily="34" charset="0"/>
                <a:ea typeface="굴림" pitchFamily="50" charset="-127"/>
                <a:cs typeface="Arial" pitchFamily="34" charset="0"/>
              </a:rPr>
              <a:t> such an impact (the fourth level of results) is to be achieved </a:t>
            </a:r>
            <a:r>
              <a:rPr lang="en-US" altLang="ko-KR" sz="1100" b="1" dirty="0" smtClean="0">
                <a:latin typeface="Arial" pitchFamily="34" charset="0"/>
                <a:ea typeface="굴림" pitchFamily="50" charset="-127"/>
                <a:cs typeface="Arial" pitchFamily="34" charset="0"/>
              </a:rPr>
              <a:t>then</a:t>
            </a:r>
            <a:r>
              <a:rPr lang="en-US" altLang="ko-KR" sz="1100" dirty="0" smtClean="0">
                <a:latin typeface="Arial" pitchFamily="34" charset="0"/>
                <a:ea typeface="굴림" pitchFamily="50" charset="-127"/>
                <a:cs typeface="Arial" pitchFamily="34" charset="0"/>
              </a:rPr>
              <a:t> certain previous results are needed, and </a:t>
            </a:r>
            <a:r>
              <a:rPr lang="en-US" altLang="ko-KR" sz="1100" b="1" dirty="0" smtClean="0">
                <a:latin typeface="Arial" pitchFamily="34" charset="0"/>
                <a:ea typeface="굴림" pitchFamily="50" charset="-127"/>
                <a:cs typeface="Arial" pitchFamily="34" charset="0"/>
              </a:rPr>
              <a:t>if</a:t>
            </a:r>
            <a:r>
              <a:rPr lang="en-US" altLang="ko-KR" sz="1100" dirty="0" smtClean="0">
                <a:latin typeface="Arial" pitchFamily="34" charset="0"/>
                <a:ea typeface="굴림" pitchFamily="50" charset="-127"/>
                <a:cs typeface="Arial" pitchFamily="34" charset="0"/>
              </a:rPr>
              <a:t> these third level results are to be attained, </a:t>
            </a:r>
            <a:r>
              <a:rPr lang="en-US" altLang="ko-KR" sz="1100" b="1" dirty="0" smtClean="0">
                <a:latin typeface="Arial" pitchFamily="34" charset="0"/>
                <a:ea typeface="굴림" pitchFamily="50" charset="-127"/>
                <a:cs typeface="Arial" pitchFamily="34" charset="0"/>
              </a:rPr>
              <a:t>then</a:t>
            </a:r>
            <a:r>
              <a:rPr lang="en-US" altLang="ko-KR" sz="1100" dirty="0" smtClean="0">
                <a:latin typeface="Arial" pitchFamily="34" charset="0"/>
                <a:ea typeface="굴림" pitchFamily="50" charset="-127"/>
                <a:cs typeface="Arial" pitchFamily="34" charset="0"/>
              </a:rPr>
              <a:t> another set of  previous second level results are necessary. This type of reasoning is useful to uncover a continuum of results from the highest to the lowest order that are all required to achieve the desired impact.</a:t>
            </a:r>
          </a:p>
          <a:p>
            <a:pPr marL="0" marR="0" indent="0" algn="l" defTabSz="457200" rtl="0" eaLnBrk="1" fontAlgn="auto" latinLnBrk="0" hangingPunct="1">
              <a:lnSpc>
                <a:spcPct val="80000"/>
              </a:lnSpc>
              <a:spcBef>
                <a:spcPts val="0"/>
              </a:spcBef>
              <a:spcAft>
                <a:spcPts val="0"/>
              </a:spcAft>
              <a:buClrTx/>
              <a:buSzTx/>
              <a:buFontTx/>
              <a:buNone/>
              <a:tabLst/>
              <a:defRPr/>
            </a:pPr>
            <a:endParaRPr lang="en-US" altLang="ko-KR" sz="1100" dirty="0" smtClean="0">
              <a:latin typeface="Arial" pitchFamily="34" charset="0"/>
              <a:ea typeface="굴림" pitchFamily="50" charset="-127"/>
              <a:cs typeface="Arial" pitchFamily="34" charset="0"/>
            </a:endParaRPr>
          </a:p>
          <a:p>
            <a:pPr marL="0" marR="0" indent="0" algn="l" defTabSz="457200" rtl="0" eaLnBrk="1" fontAlgn="auto" latinLnBrk="0" hangingPunct="1">
              <a:lnSpc>
                <a:spcPct val="80000"/>
              </a:lnSpc>
              <a:spcBef>
                <a:spcPts val="0"/>
              </a:spcBef>
              <a:spcAft>
                <a:spcPts val="0"/>
              </a:spcAft>
              <a:buClrTx/>
              <a:buSzTx/>
              <a:buFontTx/>
              <a:buNone/>
              <a:tabLst/>
              <a:defRPr/>
            </a:pPr>
            <a:r>
              <a:rPr lang="en-US" altLang="ko-KR" sz="1100" dirty="0" smtClean="0">
                <a:latin typeface="Arial" pitchFamily="34" charset="0"/>
                <a:ea typeface="굴림" pitchFamily="50" charset="-127"/>
                <a:cs typeface="Arial" pitchFamily="34" charset="0"/>
              </a:rPr>
              <a:t>The </a:t>
            </a:r>
            <a:r>
              <a:rPr lang="en-US" altLang="ko-KR" sz="1100" b="1" dirty="0" smtClean="0">
                <a:latin typeface="Arial" pitchFamily="34" charset="0"/>
                <a:ea typeface="굴림" pitchFamily="50" charset="-127"/>
                <a:cs typeface="Arial" pitchFamily="34" charset="0"/>
              </a:rPr>
              <a:t>reverse logic</a:t>
            </a:r>
            <a:r>
              <a:rPr lang="en-US" altLang="ko-KR" sz="1100" dirty="0" smtClean="0">
                <a:latin typeface="Arial" pitchFamily="34" charset="0"/>
                <a:ea typeface="굴림" pitchFamily="50" charset="-127"/>
                <a:cs typeface="Arial" pitchFamily="34" charset="0"/>
              </a:rPr>
              <a:t> can also be applied to verify whether a programme is on the right track i.e. if certain inputs are provided and activities implemented, will they lead to the expected results? Will the first level expected results together contribute to the second and third levels of expected results? Will all these results eventually have the desired impact?</a:t>
            </a:r>
          </a:p>
          <a:p>
            <a:pPr marL="0" marR="0" indent="0" algn="l" defTabSz="457200" rtl="0" eaLnBrk="1" fontAlgn="auto" latinLnBrk="0" hangingPunct="1">
              <a:lnSpc>
                <a:spcPct val="80000"/>
              </a:lnSpc>
              <a:spcBef>
                <a:spcPts val="0"/>
              </a:spcBef>
              <a:spcAft>
                <a:spcPts val="0"/>
              </a:spcAft>
              <a:buClrTx/>
              <a:buSzTx/>
              <a:buFontTx/>
              <a:buNone/>
              <a:tabLst/>
              <a:defRPr/>
            </a:pPr>
            <a:endParaRPr lang="en-US" altLang="ko-KR" sz="1100" dirty="0" smtClean="0">
              <a:latin typeface="Arial" pitchFamily="34" charset="0"/>
              <a:ea typeface="굴림" pitchFamily="50" charset="-127"/>
              <a:cs typeface="Arial" pitchFamily="34" charset="0"/>
            </a:endParaRPr>
          </a:p>
          <a:p>
            <a:pPr marL="0" marR="0" indent="0" algn="l" defTabSz="457200" rtl="0" eaLnBrk="1" fontAlgn="auto" latinLnBrk="0" hangingPunct="1">
              <a:lnSpc>
                <a:spcPct val="80000"/>
              </a:lnSpc>
              <a:spcBef>
                <a:spcPts val="0"/>
              </a:spcBef>
              <a:spcAft>
                <a:spcPts val="0"/>
              </a:spcAft>
              <a:buClrTx/>
              <a:buSzTx/>
              <a:buFontTx/>
              <a:buNone/>
              <a:tabLst/>
              <a:defRPr/>
            </a:pPr>
            <a:endParaRPr lang="en-US" altLang="ko-KR" sz="1100" dirty="0" smtClean="0">
              <a:latin typeface="Arial" pitchFamily="34" charset="0"/>
              <a:ea typeface="굴림" pitchFamily="50" charset="-127"/>
              <a:cs typeface="Arial" pitchFamily="34" charset="0"/>
            </a:endParaRPr>
          </a:p>
          <a:p>
            <a:pPr eaLnBrk="1" hangingPunct="1">
              <a:lnSpc>
                <a:spcPct val="80000"/>
              </a:lnSpc>
            </a:pPr>
            <a:endParaRPr lang="en-US" altLang="ko-KR" sz="1100" dirty="0" smtClean="0">
              <a:latin typeface="Arial" pitchFamily="34" charset="0"/>
              <a:ea typeface="굴림" pitchFamily="50" charset="-127"/>
              <a:cs typeface="Arial" pitchFamily="34" charset="0"/>
            </a:endParaRPr>
          </a:p>
        </p:txBody>
      </p:sp>
    </p:spTree>
    <p:extLst>
      <p:ext uri="{BB962C8B-B14F-4D97-AF65-F5344CB8AC3E}">
        <p14:creationId xmlns:p14="http://schemas.microsoft.com/office/powerpoint/2010/main" val="37354891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18" name="Title 1"/>
          <p:cNvSpPr>
            <a:spLocks noGrp="1"/>
          </p:cNvSpPr>
          <p:nvPr>
            <p:ph type="ctrTitle"/>
          </p:nvPr>
        </p:nvSpPr>
        <p:spPr>
          <a:xfrm>
            <a:off x="579968" y="162677"/>
            <a:ext cx="7772400" cy="506413"/>
          </a:xfrm>
          <a:prstGeom prst="rect">
            <a:avLst/>
          </a:prstGeom>
        </p:spPr>
        <p:txBody>
          <a:bodyPr/>
          <a:lstStyle>
            <a:lvl1pPr algn="l">
              <a:defRPr sz="2800" b="0">
                <a:solidFill>
                  <a:srgbClr val="333399"/>
                </a:solidFill>
                <a:latin typeface="Arial"/>
                <a:cs typeface="Arial"/>
              </a:defRPr>
            </a:lvl1pPr>
          </a:lstStyle>
          <a:p>
            <a:r>
              <a:rPr lang="en-US" dirty="0" smtClean="0"/>
              <a:t>Click to edit Master title style</a:t>
            </a:r>
            <a:endParaRPr lang="en-US" dirty="0"/>
          </a:p>
        </p:txBody>
      </p:sp>
      <p:sp>
        <p:nvSpPr>
          <p:cNvPr id="11" name="Text Placeholder 10"/>
          <p:cNvSpPr>
            <a:spLocks noGrp="1"/>
          </p:cNvSpPr>
          <p:nvPr>
            <p:ph type="body" sz="quarter" idx="14"/>
          </p:nvPr>
        </p:nvSpPr>
        <p:spPr>
          <a:xfrm>
            <a:off x="579439" y="1026460"/>
            <a:ext cx="7954961" cy="3492500"/>
          </a:xfrm>
          <a:prstGeom prst="rect">
            <a:avLst/>
          </a:prstGeom>
        </p:spPr>
        <p:txBody>
          <a:bodyPr vert="horz"/>
          <a:lstStyle>
            <a:lvl1pPr>
              <a:defRPr sz="2800">
                <a:latin typeface="Arial"/>
                <a:cs typeface="Arial"/>
              </a:defRPr>
            </a:lvl1pPr>
            <a:lvl2pPr>
              <a:defRPr sz="2400">
                <a:latin typeface="Arial"/>
                <a:cs typeface="Arial"/>
              </a:defRPr>
            </a:lvl2pPr>
            <a:lvl3pPr>
              <a:defRPr>
                <a:latin typeface="Arial"/>
                <a:cs typeface="Arial"/>
              </a:defRPr>
            </a:lvl3pPr>
          </a:lstStyle>
          <a:p>
            <a:pPr lvl="0"/>
            <a:r>
              <a:rPr lang="en-US" dirty="0" smtClean="0"/>
              <a:t>Click to edit Master text styles</a:t>
            </a:r>
          </a:p>
          <a:p>
            <a:pPr lvl="1"/>
            <a:r>
              <a:rPr lang="en-US" dirty="0" smtClean="0"/>
              <a:t>Second level</a:t>
            </a:r>
          </a:p>
        </p:txBody>
      </p:sp>
      <p:cxnSp>
        <p:nvCxnSpPr>
          <p:cNvPr id="20" name="Straight Connector 19"/>
          <p:cNvCxnSpPr/>
          <p:nvPr/>
        </p:nvCxnSpPr>
        <p:spPr>
          <a:xfrm>
            <a:off x="680772" y="797678"/>
            <a:ext cx="8463228" cy="1588"/>
          </a:xfrm>
          <a:prstGeom prst="line">
            <a:avLst/>
          </a:prstGeom>
          <a:ln w="50800" cap="flat" cmpd="sng" algn="ctr">
            <a:solidFill>
              <a:srgbClr val="0099FF"/>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789549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B75DA0A7-E96A-B34A-9F40-5299E03330B9}" type="datetime1">
              <a:rPr lang="en-US" smtClean="0"/>
              <a:pPr/>
              <a:t>9/30/2016</a:t>
            </a:fld>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18" name="Title 1"/>
          <p:cNvSpPr>
            <a:spLocks noGrp="1"/>
          </p:cNvSpPr>
          <p:nvPr>
            <p:ph type="ctrTitle"/>
          </p:nvPr>
        </p:nvSpPr>
        <p:spPr>
          <a:xfrm>
            <a:off x="780519" y="306389"/>
            <a:ext cx="7552800" cy="506413"/>
          </a:xfrm>
          <a:prstGeom prst="rect">
            <a:avLst/>
          </a:prstGeom>
        </p:spPr>
        <p:txBody>
          <a:bodyPr/>
          <a:lstStyle>
            <a:lvl1pPr algn="l">
              <a:defRPr sz="2800" b="0">
                <a:solidFill>
                  <a:srgbClr val="0099FF"/>
                </a:solidFill>
                <a:latin typeface="Arial"/>
                <a:cs typeface="Arial"/>
              </a:defRPr>
            </a:lvl1pPr>
          </a:lstStyle>
          <a:p>
            <a:r>
              <a:rPr lang="en-US" dirty="0"/>
              <a:t>Click to edit Master title style</a:t>
            </a: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endParaRPr lang="en-US" dirty="0"/>
          </a:p>
          <a:p>
            <a:fld id="{20E72F2D-B2AC-6244-8A61-4DB2981BEBB5}" type="slidenum">
              <a:rPr lang="en-US" smtClean="0"/>
              <a:pPr/>
              <a:t>‹#›</a:t>
            </a:fld>
            <a:endParaRPr lang="en-US" dirty="0"/>
          </a:p>
          <a:p>
            <a:endParaRPr lang="en-US" dirty="0"/>
          </a:p>
        </p:txBody>
      </p:sp>
      <p:sp>
        <p:nvSpPr>
          <p:cNvPr id="11" name="Text Placeholder 10"/>
          <p:cNvSpPr>
            <a:spLocks noGrp="1"/>
          </p:cNvSpPr>
          <p:nvPr>
            <p:ph type="body" sz="quarter" idx="14"/>
          </p:nvPr>
        </p:nvSpPr>
        <p:spPr>
          <a:xfrm>
            <a:off x="782635" y="1663700"/>
            <a:ext cx="7954961" cy="3492500"/>
          </a:xfrm>
          <a:prstGeom prst="rect">
            <a:avLst/>
          </a:prstGeom>
        </p:spPr>
        <p:txBody>
          <a:bodyPr vert="horz"/>
          <a:lstStyle>
            <a:lvl1pPr>
              <a:defRPr sz="2800">
                <a:latin typeface="Arial"/>
                <a:cs typeface="Arial"/>
              </a:defRPr>
            </a:lvl1pPr>
            <a:lvl2pPr>
              <a:defRPr sz="2400">
                <a:latin typeface="Arial"/>
                <a:cs typeface="Arial"/>
              </a:defRPr>
            </a:lvl2pPr>
            <a:lvl3pPr>
              <a:defRPr>
                <a:latin typeface="Arial"/>
                <a:cs typeface="Arial"/>
              </a:defRPr>
            </a:lvl3pPr>
          </a:lstStyle>
          <a:p>
            <a:pPr lvl="0"/>
            <a:r>
              <a:rPr lang="en-US" dirty="0"/>
              <a:t>Click to edit Master text styles</a:t>
            </a:r>
          </a:p>
          <a:p>
            <a:pPr lvl="1"/>
            <a:r>
              <a:rPr lang="en-US" dirty="0"/>
              <a:t>Second level</a:t>
            </a:r>
          </a:p>
        </p:txBody>
      </p:sp>
      <p:sp>
        <p:nvSpPr>
          <p:cNvPr id="9" name="Rectangle 2"/>
          <p:cNvSpPr>
            <a:spLocks noChangeArrowheads="1"/>
          </p:cNvSpPr>
          <p:nvPr userDrawn="1"/>
        </p:nvSpPr>
        <p:spPr bwMode="auto">
          <a:xfrm>
            <a:off x="0" y="1588"/>
            <a:ext cx="594360" cy="6856412"/>
          </a:xfrm>
          <a:prstGeom prst="rect">
            <a:avLst/>
          </a:prstGeom>
          <a:solidFill>
            <a:srgbClr val="0099FF"/>
          </a:solidFill>
          <a:ln w="9525">
            <a:noFill/>
            <a:miter lim="800000"/>
            <a:headEnd/>
            <a:tailEnd/>
          </a:ln>
        </p:spPr>
        <p:txBody>
          <a:bodyPr wrap="none" anchor="ctr">
            <a:prstTxWarp prst="textNoShape">
              <a:avLst/>
            </a:prstTxWarp>
          </a:bodyPr>
          <a:lstStyle/>
          <a:p>
            <a:endParaRPr lang="en-US" dirty="0"/>
          </a:p>
        </p:txBody>
      </p:sp>
      <p:cxnSp>
        <p:nvCxnSpPr>
          <p:cNvPr id="22" name="Straight Connector 21"/>
          <p:cNvCxnSpPr/>
          <p:nvPr userDrawn="1"/>
        </p:nvCxnSpPr>
        <p:spPr>
          <a:xfrm>
            <a:off x="895350" y="924456"/>
            <a:ext cx="7740650" cy="1588"/>
          </a:xfrm>
          <a:prstGeom prst="line">
            <a:avLst/>
          </a:prstGeom>
          <a:ln w="50800" cap="flat" cmpd="sng" algn="ctr">
            <a:solidFill>
              <a:srgbClr val="0099FF"/>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29794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pPr defTabSz="457200"/>
            <a:fld id="{A4415853-B779-5B4E-A3A1-CA759CDB672A}" type="datetime1">
              <a:rPr lang="en-US" smtClean="0">
                <a:solidFill>
                  <a:prstClr val="black"/>
                </a:solidFill>
              </a:rPr>
              <a:pPr defTabSz="457200"/>
              <a:t>9/30/2016</a:t>
            </a:fld>
            <a:endParaRPr lang="en-US">
              <a:solidFill>
                <a:prstClr val="black"/>
              </a:solidFil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pPr defTabSz="457200"/>
            <a:fld id="{20E72F2D-B2AC-6244-8A61-4DB2981BEBB5}" type="slidenum">
              <a:rPr lang="en-US" smtClean="0">
                <a:solidFill>
                  <a:prstClr val="black"/>
                </a:solidFill>
              </a:rPr>
              <a:pPr defTabSz="457200"/>
              <a:t>‹#›</a:t>
            </a:fld>
            <a:endParaRPr lang="en-US" dirty="0">
              <a:solidFill>
                <a:prstClr val="black"/>
              </a:solidFill>
            </a:endParaRPr>
          </a:p>
        </p:txBody>
      </p:sp>
      <p:sp>
        <p:nvSpPr>
          <p:cNvPr id="6" name="Title 1"/>
          <p:cNvSpPr>
            <a:spLocks noGrp="1"/>
          </p:cNvSpPr>
          <p:nvPr>
            <p:ph type="ctrTitle"/>
          </p:nvPr>
        </p:nvSpPr>
        <p:spPr>
          <a:xfrm>
            <a:off x="579968" y="407987"/>
            <a:ext cx="7772400" cy="506413"/>
          </a:xfrm>
          <a:prstGeom prst="rect">
            <a:avLst/>
          </a:prstGeom>
        </p:spPr>
        <p:txBody>
          <a:bodyPr/>
          <a:lstStyle>
            <a:lvl1pPr algn="l">
              <a:defRPr sz="2800" b="0">
                <a:solidFill>
                  <a:srgbClr val="333399"/>
                </a:solidFill>
                <a:latin typeface="Arial"/>
                <a:cs typeface="Arial"/>
              </a:defRPr>
            </a:lvl1pPr>
          </a:lstStyle>
          <a:p>
            <a:r>
              <a:rPr lang="en-US" dirty="0" smtClean="0"/>
              <a:t>Click to edit Master title style</a:t>
            </a:r>
            <a:endParaRPr lang="en-US" dirty="0"/>
          </a:p>
        </p:txBody>
      </p:sp>
      <p:sp>
        <p:nvSpPr>
          <p:cNvPr id="7" name="Text Placeholder 10"/>
          <p:cNvSpPr>
            <a:spLocks noGrp="1"/>
          </p:cNvSpPr>
          <p:nvPr>
            <p:ph type="body" sz="quarter" idx="14"/>
          </p:nvPr>
        </p:nvSpPr>
        <p:spPr>
          <a:xfrm>
            <a:off x="579439" y="2290234"/>
            <a:ext cx="7954961" cy="3437466"/>
          </a:xfrm>
          <a:prstGeom prst="rect">
            <a:avLst/>
          </a:prstGeom>
        </p:spPr>
        <p:txBody>
          <a:bodyPr vert="horz"/>
          <a:lstStyle>
            <a:lvl1pPr>
              <a:defRPr sz="2800">
                <a:latin typeface="Arial"/>
                <a:cs typeface="Arial"/>
              </a:defRPr>
            </a:lvl1pPr>
            <a:lvl2pPr>
              <a:defRPr sz="2400">
                <a:latin typeface="Arial"/>
                <a:cs typeface="Arial"/>
              </a:defRPr>
            </a:lvl2pPr>
            <a:lvl3pPr>
              <a:defRPr>
                <a:latin typeface="Arial"/>
                <a:cs typeface="Arial"/>
              </a:defRPr>
            </a:lvl3pPr>
          </a:lstStyle>
          <a:p>
            <a:pPr lvl="0"/>
            <a:r>
              <a:rPr lang="en-US" dirty="0" smtClean="0"/>
              <a:t>Click to edit Master text styles</a:t>
            </a:r>
          </a:p>
          <a:p>
            <a:pPr lvl="1"/>
            <a:r>
              <a:rPr lang="en-US" dirty="0" smtClean="0"/>
              <a:t>Second level</a:t>
            </a:r>
          </a:p>
        </p:txBody>
      </p:sp>
      <p:cxnSp>
        <p:nvCxnSpPr>
          <p:cNvPr id="8" name="Straight Connector 7"/>
          <p:cNvCxnSpPr/>
          <p:nvPr/>
        </p:nvCxnSpPr>
        <p:spPr>
          <a:xfrm>
            <a:off x="680772" y="1042988"/>
            <a:ext cx="8463228" cy="1588"/>
          </a:xfrm>
          <a:prstGeom prst="line">
            <a:avLst/>
          </a:prstGeom>
          <a:ln w="50800" cap="flat" cmpd="sng" algn="ctr">
            <a:solidFill>
              <a:srgbClr val="0099FF"/>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0" name="Text Placeholder 9"/>
          <p:cNvSpPr>
            <a:spLocks noGrp="1"/>
          </p:cNvSpPr>
          <p:nvPr>
            <p:ph type="body" sz="quarter" idx="15" hasCustomPrompt="1"/>
          </p:nvPr>
        </p:nvSpPr>
        <p:spPr>
          <a:xfrm>
            <a:off x="579438" y="1574801"/>
            <a:ext cx="7954962" cy="778932"/>
          </a:xfrm>
          <a:prstGeom prst="rect">
            <a:avLst/>
          </a:prstGeom>
        </p:spPr>
        <p:txBody>
          <a:bodyPr vert="horz"/>
          <a:lstStyle>
            <a:lvl1pPr marL="0">
              <a:spcBef>
                <a:spcPts val="0"/>
              </a:spcBef>
              <a:buFontTx/>
              <a:buNone/>
              <a:defRPr sz="2800" b="1">
                <a:solidFill>
                  <a:schemeClr val="tx1"/>
                </a:solidFill>
                <a:latin typeface="Arial"/>
                <a:cs typeface="Arial"/>
              </a:defRPr>
            </a:lvl1pPr>
            <a:lvl2pPr marL="0">
              <a:spcBef>
                <a:spcPts val="0"/>
              </a:spcBef>
              <a:buFontTx/>
              <a:buNone/>
              <a:defRPr sz="2800" b="1">
                <a:solidFill>
                  <a:schemeClr val="tx1"/>
                </a:solidFill>
                <a:latin typeface="Arial"/>
                <a:cs typeface="Arial"/>
              </a:defRPr>
            </a:lvl2pPr>
            <a:lvl3pPr marL="0">
              <a:spcBef>
                <a:spcPts val="0"/>
              </a:spcBef>
              <a:buFontTx/>
              <a:buNone/>
              <a:defRPr sz="2800" b="1">
                <a:solidFill>
                  <a:schemeClr val="tx1"/>
                </a:solidFill>
                <a:latin typeface="Arial"/>
                <a:cs typeface="Arial"/>
              </a:defRPr>
            </a:lvl3pPr>
            <a:lvl4pPr marL="0">
              <a:spcBef>
                <a:spcPts val="0"/>
              </a:spcBef>
              <a:buFontTx/>
              <a:buNone/>
              <a:defRPr sz="2800" b="1">
                <a:solidFill>
                  <a:schemeClr val="tx1"/>
                </a:solidFill>
                <a:latin typeface="Arial"/>
                <a:cs typeface="Arial"/>
              </a:defRPr>
            </a:lvl4pPr>
            <a:lvl5pPr marL="0">
              <a:spcBef>
                <a:spcPts val="0"/>
              </a:spcBef>
              <a:buFontTx/>
              <a:buNone/>
              <a:defRPr sz="2800" b="1">
                <a:solidFill>
                  <a:schemeClr val="tx1"/>
                </a:solidFill>
                <a:latin typeface="Arial"/>
                <a:cs typeface="Arial"/>
              </a:defRPr>
            </a:lvl5pPr>
          </a:lstStyle>
          <a:p>
            <a:pPr lvl="0"/>
            <a:r>
              <a:rPr lang="en-US" dirty="0" smtClean="0"/>
              <a:t>Click to edit subtitle</a:t>
            </a:r>
          </a:p>
        </p:txBody>
      </p:sp>
    </p:spTree>
    <p:extLst>
      <p:ext uri="{BB962C8B-B14F-4D97-AF65-F5344CB8AC3E}">
        <p14:creationId xmlns:p14="http://schemas.microsoft.com/office/powerpoint/2010/main" val="3055303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pPr defTabSz="457200"/>
            <a:fld id="{9BCC8B37-0CF0-7245-B2A4-F90C9E32FCC5}" type="datetime1">
              <a:rPr lang="en-US" smtClean="0">
                <a:solidFill>
                  <a:prstClr val="black"/>
                </a:solidFill>
              </a:rPr>
              <a:pPr defTabSz="457200"/>
              <a:t>9/30/2016</a:t>
            </a:fld>
            <a:endParaRPr lang="en-US">
              <a:solidFill>
                <a:prstClr val="black"/>
              </a:solidFil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pPr defTabSz="457200"/>
            <a:fld id="{20E72F2D-B2AC-6244-8A61-4DB2981BEBB5}" type="slidenum">
              <a:rPr lang="en-US" smtClean="0">
                <a:solidFill>
                  <a:prstClr val="black"/>
                </a:solidFill>
              </a:rPr>
              <a:pPr defTabSz="457200"/>
              <a:t>‹#›</a:t>
            </a:fld>
            <a:endParaRPr lang="en-US" dirty="0">
              <a:solidFill>
                <a:prstClr val="black"/>
              </a:solidFill>
            </a:endParaRPr>
          </a:p>
        </p:txBody>
      </p:sp>
      <p:sp>
        <p:nvSpPr>
          <p:cNvPr id="7" name="Title 1"/>
          <p:cNvSpPr>
            <a:spLocks noGrp="1"/>
          </p:cNvSpPr>
          <p:nvPr>
            <p:ph type="ctrTitle"/>
          </p:nvPr>
        </p:nvSpPr>
        <p:spPr>
          <a:xfrm>
            <a:off x="579968" y="407987"/>
            <a:ext cx="7772400" cy="506413"/>
          </a:xfrm>
          <a:prstGeom prst="rect">
            <a:avLst/>
          </a:prstGeom>
        </p:spPr>
        <p:txBody>
          <a:bodyPr/>
          <a:lstStyle>
            <a:lvl1pPr algn="l">
              <a:defRPr sz="2800" b="0">
                <a:solidFill>
                  <a:srgbClr val="333399"/>
                </a:solidFill>
                <a:latin typeface="Arial"/>
                <a:cs typeface="Arial"/>
              </a:defRPr>
            </a:lvl1pPr>
          </a:lstStyle>
          <a:p>
            <a:r>
              <a:rPr lang="en-US" dirty="0" smtClean="0"/>
              <a:t>Click to edit Master title style</a:t>
            </a:r>
            <a:endParaRPr lang="en-US" dirty="0"/>
          </a:p>
        </p:txBody>
      </p:sp>
      <p:sp>
        <p:nvSpPr>
          <p:cNvPr id="9" name="Chart Placeholder 8"/>
          <p:cNvSpPr>
            <a:spLocks noGrp="1"/>
          </p:cNvSpPr>
          <p:nvPr>
            <p:ph type="chart" sz="quarter" idx="13"/>
          </p:nvPr>
        </p:nvSpPr>
        <p:spPr>
          <a:xfrm>
            <a:off x="579968" y="2315633"/>
            <a:ext cx="7772400" cy="3886200"/>
          </a:xfrm>
          <a:prstGeom prst="rect">
            <a:avLst/>
          </a:prstGeom>
        </p:spPr>
        <p:txBody>
          <a:bodyPr vert="horz"/>
          <a:lstStyle>
            <a:lvl1pPr>
              <a:defRPr>
                <a:latin typeface="Arial"/>
                <a:cs typeface="Arial"/>
              </a:defRPr>
            </a:lvl1pPr>
          </a:lstStyle>
          <a:p>
            <a:endParaRPr lang="en-US"/>
          </a:p>
        </p:txBody>
      </p:sp>
      <p:sp>
        <p:nvSpPr>
          <p:cNvPr id="12" name="Text Placeholder 11"/>
          <p:cNvSpPr>
            <a:spLocks noGrp="1"/>
          </p:cNvSpPr>
          <p:nvPr>
            <p:ph type="body" sz="quarter" idx="14"/>
          </p:nvPr>
        </p:nvSpPr>
        <p:spPr>
          <a:xfrm>
            <a:off x="579438" y="1574802"/>
            <a:ext cx="7772400" cy="715433"/>
          </a:xfrm>
          <a:prstGeom prst="rect">
            <a:avLst/>
          </a:prstGeom>
        </p:spPr>
        <p:txBody>
          <a:bodyPr vert="horz"/>
          <a:lstStyle>
            <a:lvl1pPr marL="0">
              <a:spcBef>
                <a:spcPts val="0"/>
              </a:spcBef>
              <a:buFontTx/>
              <a:buNone/>
              <a:defRPr sz="2800">
                <a:latin typeface="Arial"/>
                <a:cs typeface="Arial"/>
              </a:defRPr>
            </a:lvl1pPr>
            <a:lvl2pPr marL="0">
              <a:spcBef>
                <a:spcPts val="0"/>
              </a:spcBef>
              <a:buFontTx/>
              <a:buNone/>
              <a:defRPr sz="2800">
                <a:latin typeface="Arial"/>
                <a:cs typeface="Arial"/>
              </a:defRPr>
            </a:lvl2pPr>
            <a:lvl3pPr marL="0">
              <a:spcBef>
                <a:spcPts val="0"/>
              </a:spcBef>
              <a:buFontTx/>
              <a:buNone/>
              <a:defRPr sz="2800">
                <a:latin typeface="Arial"/>
                <a:cs typeface="Arial"/>
              </a:defRPr>
            </a:lvl3pPr>
            <a:lvl4pPr marL="0">
              <a:spcBef>
                <a:spcPts val="0"/>
              </a:spcBef>
              <a:buFontTx/>
              <a:buNone/>
              <a:defRPr sz="2800">
                <a:latin typeface="Arial"/>
                <a:cs typeface="Arial"/>
              </a:defRPr>
            </a:lvl4pPr>
            <a:lvl5pPr marL="0">
              <a:spcBef>
                <a:spcPts val="0"/>
              </a:spcBef>
              <a:buFontTx/>
              <a:buNone/>
              <a:defRPr sz="2800">
                <a:latin typeface="Arial"/>
                <a:cs typeface="Arial"/>
              </a:defRPr>
            </a:lvl5pPr>
          </a:lstStyle>
          <a:p>
            <a:pPr lvl="0"/>
            <a:r>
              <a:rPr lang="en-US" dirty="0" smtClean="0"/>
              <a:t>Click to edit Master text styles</a:t>
            </a:r>
          </a:p>
        </p:txBody>
      </p:sp>
      <p:cxnSp>
        <p:nvCxnSpPr>
          <p:cNvPr id="11" name="Straight Connector 10"/>
          <p:cNvCxnSpPr/>
          <p:nvPr/>
        </p:nvCxnSpPr>
        <p:spPr>
          <a:xfrm>
            <a:off x="680772" y="1042988"/>
            <a:ext cx="8463228" cy="1588"/>
          </a:xfrm>
          <a:prstGeom prst="line">
            <a:avLst/>
          </a:prstGeom>
          <a:ln w="50800" cap="flat" cmpd="sng" algn="ctr">
            <a:solidFill>
              <a:srgbClr val="0099FF"/>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68571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rgbClr val="0099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pic>
        <p:nvPicPr>
          <p:cNvPr id="7" name="Picture 6" descr="UNICEF logo_White.png"/>
          <p:cNvPicPr>
            <a:picLocks noChangeAspect="1"/>
          </p:cNvPicPr>
          <p:nvPr/>
        </p:nvPicPr>
        <p:blipFill>
          <a:blip r:embed="rId2"/>
          <a:stretch>
            <a:fillRect/>
          </a:stretch>
        </p:blipFill>
        <p:spPr>
          <a:xfrm>
            <a:off x="6541467" y="5917067"/>
            <a:ext cx="2012966" cy="483429"/>
          </a:xfrm>
          <a:prstGeom prst="rect">
            <a:avLst/>
          </a:prstGeom>
        </p:spPr>
      </p:pic>
      <p:sp>
        <p:nvSpPr>
          <p:cNvPr id="15" name="Text Placeholder 9"/>
          <p:cNvSpPr>
            <a:spLocks noGrp="1"/>
          </p:cNvSpPr>
          <p:nvPr>
            <p:ph type="body" sz="quarter" idx="13" hasCustomPrompt="1"/>
          </p:nvPr>
        </p:nvSpPr>
        <p:spPr>
          <a:xfrm>
            <a:off x="584200" y="393700"/>
            <a:ext cx="4572000" cy="3082800"/>
          </a:xfrm>
          <a:prstGeom prst="rect">
            <a:avLst/>
          </a:prstGeom>
        </p:spPr>
        <p:txBody>
          <a:bodyPr vert="horz"/>
          <a:lstStyle>
            <a:lvl1pPr marL="0">
              <a:lnSpc>
                <a:spcPts val="1920"/>
              </a:lnSpc>
              <a:spcBef>
                <a:spcPts val="0"/>
              </a:spcBef>
              <a:spcAft>
                <a:spcPts val="300"/>
              </a:spcAft>
              <a:buFontTx/>
              <a:buNone/>
              <a:defRPr sz="1400" baseline="0">
                <a:solidFill>
                  <a:schemeClr val="bg1"/>
                </a:solidFill>
                <a:latin typeface="Arial"/>
                <a:cs typeface="Arial"/>
              </a:defRPr>
            </a:lvl1pPr>
            <a:lvl2pPr marL="0">
              <a:spcBef>
                <a:spcPts val="0"/>
              </a:spcBef>
              <a:buFontTx/>
              <a:buNone/>
              <a:defRPr sz="1400">
                <a:solidFill>
                  <a:schemeClr val="bg1"/>
                </a:solidFill>
                <a:latin typeface="Arial"/>
                <a:cs typeface="Arial"/>
              </a:defRPr>
            </a:lvl2pPr>
            <a:lvl3pPr marL="0">
              <a:spcBef>
                <a:spcPts val="0"/>
              </a:spcBef>
              <a:buFontTx/>
              <a:buNone/>
              <a:defRPr sz="1400">
                <a:solidFill>
                  <a:schemeClr val="bg1"/>
                </a:solidFill>
                <a:latin typeface="Arial"/>
                <a:cs typeface="Arial"/>
              </a:defRPr>
            </a:lvl3pPr>
            <a:lvl4pPr marL="0">
              <a:spcBef>
                <a:spcPts val="0"/>
              </a:spcBef>
              <a:buFontTx/>
              <a:buNone/>
              <a:defRPr sz="1400">
                <a:solidFill>
                  <a:schemeClr val="bg1"/>
                </a:solidFill>
                <a:latin typeface="Arial"/>
                <a:cs typeface="Arial"/>
              </a:defRPr>
            </a:lvl4pPr>
            <a:lvl5pPr marL="0">
              <a:spcBef>
                <a:spcPts val="0"/>
              </a:spcBef>
              <a:buFontTx/>
              <a:buNone/>
              <a:defRPr sz="1400">
                <a:solidFill>
                  <a:schemeClr val="bg1"/>
                </a:solidFill>
                <a:latin typeface="Arial"/>
                <a:cs typeface="Arial"/>
              </a:defRPr>
            </a:lvl5pPr>
          </a:lstStyle>
          <a:p>
            <a:pPr lvl="0"/>
            <a:r>
              <a:rPr lang="en-US" dirty="0" smtClean="0"/>
              <a:t>For more information please contact</a:t>
            </a:r>
          </a:p>
          <a:p>
            <a:pPr lvl="0"/>
            <a:r>
              <a:rPr lang="en-US" dirty="0" smtClean="0"/>
              <a:t>Click to edit name</a:t>
            </a:r>
          </a:p>
          <a:p>
            <a:pPr lvl="0"/>
            <a:r>
              <a:rPr lang="en-US" dirty="0" smtClean="0"/>
              <a:t>Title</a:t>
            </a:r>
          </a:p>
          <a:p>
            <a:pPr lvl="0"/>
            <a:r>
              <a:rPr lang="en-US" dirty="0" smtClean="0"/>
              <a:t>Telephone and email address</a:t>
            </a:r>
          </a:p>
        </p:txBody>
      </p:sp>
      <p:sp>
        <p:nvSpPr>
          <p:cNvPr id="8" name="Text Placeholder 14"/>
          <p:cNvSpPr>
            <a:spLocks noGrp="1"/>
          </p:cNvSpPr>
          <p:nvPr>
            <p:ph type="body" sz="quarter" idx="16" hasCustomPrompt="1"/>
          </p:nvPr>
        </p:nvSpPr>
        <p:spPr>
          <a:xfrm>
            <a:off x="584200" y="3476500"/>
            <a:ext cx="4572000" cy="3169719"/>
          </a:xfrm>
          <a:prstGeom prst="rect">
            <a:avLst/>
          </a:prstGeom>
        </p:spPr>
        <p:txBody>
          <a:bodyPr vert="horz"/>
          <a:lstStyle>
            <a:lvl1pPr marL="0" marR="0" indent="0" algn="l" defTabSz="457200" rtl="0" eaLnBrk="1" fontAlgn="auto" latinLnBrk="0" hangingPunct="1">
              <a:lnSpc>
                <a:spcPts val="1920"/>
              </a:lnSpc>
              <a:spcBef>
                <a:spcPts val="0"/>
              </a:spcBef>
              <a:spcAft>
                <a:spcPts val="300"/>
              </a:spcAft>
              <a:buClrTx/>
              <a:buSzTx/>
              <a:buFontTx/>
              <a:buNone/>
              <a:tabLst/>
              <a:defRPr sz="1400" baseline="0">
                <a:solidFill>
                  <a:srgbClr val="FFFFFF"/>
                </a:solidFill>
                <a:latin typeface="Arial"/>
                <a:cs typeface="Arial"/>
              </a:defRPr>
            </a:lvl1pPr>
            <a:lvl2pPr marL="0">
              <a:spcBef>
                <a:spcPts val="0"/>
              </a:spcBef>
              <a:buFontTx/>
              <a:buNone/>
              <a:defRPr sz="1400">
                <a:solidFill>
                  <a:srgbClr val="FFFFFF"/>
                </a:solidFill>
                <a:latin typeface="Arial"/>
                <a:cs typeface="Arial"/>
              </a:defRPr>
            </a:lvl2pPr>
            <a:lvl3pPr marL="0">
              <a:spcBef>
                <a:spcPts val="0"/>
              </a:spcBef>
              <a:buFontTx/>
              <a:buNone/>
              <a:defRPr sz="1400">
                <a:solidFill>
                  <a:srgbClr val="FFFFFF"/>
                </a:solidFill>
                <a:latin typeface="Arial"/>
                <a:cs typeface="Arial"/>
              </a:defRPr>
            </a:lvl3pPr>
            <a:lvl4pPr marL="0">
              <a:spcBef>
                <a:spcPts val="0"/>
              </a:spcBef>
              <a:buFontTx/>
              <a:buNone/>
              <a:defRPr sz="1400">
                <a:solidFill>
                  <a:srgbClr val="FFFFFF"/>
                </a:solidFill>
                <a:latin typeface="Arial"/>
                <a:cs typeface="Arial"/>
              </a:defRPr>
            </a:lvl4pPr>
            <a:lvl5pPr marL="0">
              <a:spcBef>
                <a:spcPts val="0"/>
              </a:spcBef>
              <a:buFontTx/>
              <a:buNone/>
              <a:defRPr sz="1400">
                <a:solidFill>
                  <a:srgbClr val="FFFFFF"/>
                </a:solidFill>
                <a:latin typeface="Arial"/>
                <a:cs typeface="Arial"/>
              </a:defRPr>
            </a:lvl5pPr>
          </a:lstStyle>
          <a:p>
            <a:pPr lvl="0"/>
            <a:r>
              <a:rPr lang="en-US" dirty="0" smtClean="0"/>
              <a:t>Click to edit back cover information</a:t>
            </a:r>
          </a:p>
          <a:p>
            <a:pPr lvl="0"/>
            <a:r>
              <a:rPr lang="en-US" dirty="0" smtClean="0"/>
              <a:t>Click to edit back cover information</a:t>
            </a:r>
          </a:p>
          <a:p>
            <a:pPr lvl="0"/>
            <a:r>
              <a:rPr lang="en-US" dirty="0" smtClean="0"/>
              <a:t>Click to edit back cover information</a:t>
            </a:r>
          </a:p>
          <a:p>
            <a:pPr marL="0" marR="0" lvl="0" indent="-342900" algn="l" defTabSz="457200" rtl="0" eaLnBrk="1" fontAlgn="auto" latinLnBrk="0" hangingPunct="1">
              <a:lnSpc>
                <a:spcPts val="2020"/>
              </a:lnSpc>
              <a:spcBef>
                <a:spcPts val="0"/>
              </a:spcBef>
              <a:spcAft>
                <a:spcPts val="800"/>
              </a:spcAft>
              <a:buClrTx/>
              <a:buSzTx/>
              <a:buFontTx/>
              <a:buNone/>
              <a:tabLst/>
              <a:defRPr/>
            </a:pPr>
            <a:r>
              <a:rPr lang="en-US" dirty="0" smtClean="0"/>
              <a:t>Click to edit back cover information</a:t>
            </a:r>
          </a:p>
          <a:p>
            <a:pPr lvl="0"/>
            <a:endParaRPr lang="en-US" dirty="0" smtClean="0"/>
          </a:p>
          <a:p>
            <a:pPr lvl="0"/>
            <a:r>
              <a:rPr lang="en-US" dirty="0" smtClean="0"/>
              <a:t>Click to edit back cover information</a:t>
            </a:r>
          </a:p>
          <a:p>
            <a:pPr lvl="0"/>
            <a:r>
              <a:rPr lang="en-US" dirty="0" smtClean="0"/>
              <a:t>Click to edit back cover information</a:t>
            </a:r>
          </a:p>
          <a:p>
            <a:pPr lvl="0"/>
            <a:endParaRPr lang="en-US" dirty="0" smtClean="0"/>
          </a:p>
          <a:p>
            <a:pPr lvl="0"/>
            <a:r>
              <a:rPr lang="en-US" dirty="0" smtClean="0"/>
              <a:t>Cover photo © goes here</a:t>
            </a:r>
          </a:p>
          <a:p>
            <a:pPr marL="0" marR="0" lvl="0" indent="-342900" algn="l" defTabSz="457200" rtl="0" eaLnBrk="1" fontAlgn="auto" latinLnBrk="0" hangingPunct="1">
              <a:lnSpc>
                <a:spcPts val="2020"/>
              </a:lnSpc>
              <a:spcBef>
                <a:spcPts val="0"/>
              </a:spcBef>
              <a:spcAft>
                <a:spcPts val="800"/>
              </a:spcAft>
              <a:buClrTx/>
              <a:buSzTx/>
              <a:buFontTx/>
              <a:buNone/>
              <a:tabLst/>
              <a:defRPr/>
            </a:pPr>
            <a:r>
              <a:rPr lang="en-US" dirty="0" smtClean="0"/>
              <a:t>Inside photo © goes here</a:t>
            </a:r>
          </a:p>
        </p:txBody>
      </p:sp>
    </p:spTree>
    <p:extLst>
      <p:ext uri="{BB962C8B-B14F-4D97-AF65-F5344CB8AC3E}">
        <p14:creationId xmlns:p14="http://schemas.microsoft.com/office/powerpoint/2010/main" val="1058358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8583D8C2-A8D3-1047-86E0-0BE899ADB3B3}" type="datetime1">
              <a:rPr lang="en-US" smtClean="0">
                <a:solidFill>
                  <a:prstClr val="black"/>
                </a:solidFill>
              </a:rPr>
              <a:pPr defTabSz="457200"/>
              <a:t>9/30/2016</a:t>
            </a:fld>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20E72F2D-B2AC-6244-8A61-4DB2981BEBB5}" type="slidenum">
              <a:rPr lang="en-US" smtClean="0">
                <a:solidFill>
                  <a:prstClr val="black"/>
                </a:solidFill>
              </a:rPr>
              <a:pPr defTabSz="457200"/>
              <a:t>‹#›</a:t>
            </a:fld>
            <a:endParaRPr lang="en-US">
              <a:solidFill>
                <a:prstClr val="black"/>
              </a:solidFill>
            </a:endParaRPr>
          </a:p>
        </p:txBody>
      </p:sp>
    </p:spTree>
    <p:extLst>
      <p:ext uri="{BB962C8B-B14F-4D97-AF65-F5344CB8AC3E}">
        <p14:creationId xmlns:p14="http://schemas.microsoft.com/office/powerpoint/2010/main" val="4039423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2DFE579B-8F41-F442-A3F7-EF3B96EE6C4F}" type="datetime1">
              <a:rPr lang="en-US" smtClean="0">
                <a:solidFill>
                  <a:prstClr val="black"/>
                </a:solidFill>
              </a:rPr>
              <a:pPr defTabSz="457200"/>
              <a:t>9/30/2016</a:t>
            </a:fld>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20E72F2D-B2AC-6244-8A61-4DB2981BEBB5}" type="slidenum">
              <a:rPr lang="en-US" smtClean="0">
                <a:solidFill>
                  <a:prstClr val="black"/>
                </a:solidFill>
              </a:rPr>
              <a:pPr defTabSz="457200"/>
              <a:t>‹#›</a:t>
            </a:fld>
            <a:endParaRPr lang="en-US">
              <a:solidFill>
                <a:prstClr val="black"/>
              </a:solidFill>
            </a:endParaRPr>
          </a:p>
        </p:txBody>
      </p:sp>
    </p:spTree>
    <p:extLst>
      <p:ext uri="{BB962C8B-B14F-4D97-AF65-F5344CB8AC3E}">
        <p14:creationId xmlns:p14="http://schemas.microsoft.com/office/powerpoint/2010/main" val="32771813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5943600" y="6356351"/>
            <a:ext cx="2743200" cy="365125"/>
          </a:xfrm>
          <a:prstGeom prst="rect">
            <a:avLst/>
          </a:prstGeom>
        </p:spPr>
        <p:txBody>
          <a:bodyPr/>
          <a:lstStyle/>
          <a:p>
            <a:pPr defTabSz="457200"/>
            <a:r>
              <a:rPr lang="en-US" smtClean="0">
                <a:solidFill>
                  <a:prstClr val="black">
                    <a:tint val="75000"/>
                  </a:prstClr>
                </a:solidFill>
              </a:rPr>
              <a:t>Date</a:t>
            </a:r>
            <a:endParaRPr lang="en-US" dirty="0">
              <a:solidFill>
                <a:prstClr val="black">
                  <a:tint val="75000"/>
                </a:prstClr>
              </a:solidFill>
            </a:endParaRPr>
          </a:p>
        </p:txBody>
      </p:sp>
    </p:spTree>
    <p:extLst>
      <p:ext uri="{BB962C8B-B14F-4D97-AF65-F5344CB8AC3E}">
        <p14:creationId xmlns:p14="http://schemas.microsoft.com/office/powerpoint/2010/main" val="49789706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3886200" y="6400801"/>
            <a:ext cx="1371600" cy="273050"/>
          </a:xfrm>
          <a:prstGeom prst="rect">
            <a:avLst/>
          </a:prstGeom>
        </p:spPr>
        <p:txBody>
          <a:bodyPr/>
          <a:lstStyle/>
          <a:p>
            <a:pPr defTabSz="457200"/>
            <a:endParaRPr lang="en-US" dirty="0">
              <a:solidFill>
                <a:prstClr val="black"/>
              </a:solidFill>
            </a:endParaRPr>
          </a:p>
        </p:txBody>
      </p:sp>
      <p:sp>
        <p:nvSpPr>
          <p:cNvPr id="4" name="Slide Number Placeholder 3"/>
          <p:cNvSpPr>
            <a:spLocks noGrp="1"/>
          </p:cNvSpPr>
          <p:nvPr>
            <p:ph type="sldNum" sz="quarter" idx="12"/>
          </p:nvPr>
        </p:nvSpPr>
        <p:spPr>
          <a:xfrm>
            <a:off x="6553200" y="6356351"/>
            <a:ext cx="2133600" cy="365125"/>
          </a:xfrm>
          <a:prstGeom prst="rect">
            <a:avLst/>
          </a:prstGeom>
        </p:spPr>
        <p:txBody>
          <a:bodyPr/>
          <a:lstStyle/>
          <a:p>
            <a:pPr defTabSz="457200"/>
            <a:fld id="{DD675403-936E-45AD-B7B8-CCF9349FE968}" type="slidenum">
              <a:rPr lang="en-US" smtClean="0">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30632517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pPr defTabSz="457200"/>
            <a:fld id="{D52C1E78-001D-7648-939F-C76F8282EE38}" type="datetime1">
              <a:rPr lang="en-US" smtClean="0">
                <a:solidFill>
                  <a:prstClr val="black"/>
                </a:solidFill>
              </a:rPr>
              <a:pPr defTabSz="457200"/>
              <a:t>9/30/2016</a:t>
            </a:fld>
            <a:endParaRPr lang="en-US">
              <a:solidFill>
                <a:prstClr val="black"/>
              </a:solidFil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pPr defTabSz="457200"/>
            <a:fld id="{20E72F2D-B2AC-6244-8A61-4DB2981BEBB5}" type="slidenum">
              <a:rPr lang="en-US" smtClean="0">
                <a:solidFill>
                  <a:prstClr val="black"/>
                </a:solidFill>
              </a:rPr>
              <a:pPr defTabSz="457200"/>
              <a:t>‹#›</a:t>
            </a:fld>
            <a:endParaRPr lang="en-US" dirty="0">
              <a:solidFill>
                <a:prstClr val="black"/>
              </a:solidFill>
            </a:endParaRPr>
          </a:p>
        </p:txBody>
      </p:sp>
      <p:sp>
        <p:nvSpPr>
          <p:cNvPr id="6" name="Title 1"/>
          <p:cNvSpPr>
            <a:spLocks noGrp="1"/>
          </p:cNvSpPr>
          <p:nvPr>
            <p:ph type="ctrTitle"/>
          </p:nvPr>
        </p:nvSpPr>
        <p:spPr>
          <a:xfrm>
            <a:off x="869418" y="306389"/>
            <a:ext cx="7552800" cy="506413"/>
          </a:xfrm>
          <a:prstGeom prst="rect">
            <a:avLst/>
          </a:prstGeom>
        </p:spPr>
        <p:txBody>
          <a:bodyPr/>
          <a:lstStyle>
            <a:lvl1pPr algn="l">
              <a:defRPr sz="2800" b="0">
                <a:solidFill>
                  <a:srgbClr val="0099FF"/>
                </a:solidFill>
                <a:latin typeface="Arial"/>
                <a:cs typeface="Arial"/>
              </a:defRPr>
            </a:lvl1pPr>
          </a:lstStyle>
          <a:p>
            <a:r>
              <a:rPr lang="en-US" dirty="0" smtClean="0"/>
              <a:t>Click to edit Master title style</a:t>
            </a:r>
            <a:endParaRPr lang="en-US" dirty="0"/>
          </a:p>
        </p:txBody>
      </p:sp>
      <p:sp>
        <p:nvSpPr>
          <p:cNvPr id="7" name="Text Placeholder 10"/>
          <p:cNvSpPr>
            <a:spLocks noGrp="1"/>
          </p:cNvSpPr>
          <p:nvPr>
            <p:ph type="body" sz="quarter" idx="14"/>
          </p:nvPr>
        </p:nvSpPr>
        <p:spPr>
          <a:xfrm>
            <a:off x="871534" y="2374900"/>
            <a:ext cx="7954961" cy="3492500"/>
          </a:xfrm>
          <a:prstGeom prst="rect">
            <a:avLst/>
          </a:prstGeom>
        </p:spPr>
        <p:txBody>
          <a:bodyPr vert="horz"/>
          <a:lstStyle>
            <a:lvl1pPr>
              <a:defRPr sz="2800">
                <a:latin typeface="Arial"/>
                <a:cs typeface="Arial"/>
              </a:defRPr>
            </a:lvl1pPr>
            <a:lvl2pPr>
              <a:defRPr sz="2400">
                <a:latin typeface="Arial"/>
                <a:cs typeface="Arial"/>
              </a:defRPr>
            </a:lvl2pPr>
            <a:lvl3pPr>
              <a:defRPr>
                <a:latin typeface="Arial"/>
                <a:cs typeface="Arial"/>
              </a:defRPr>
            </a:lvl3pPr>
          </a:lstStyle>
          <a:p>
            <a:pPr lvl="0"/>
            <a:r>
              <a:rPr lang="en-US" dirty="0" smtClean="0"/>
              <a:t>Click to edit Master text styles</a:t>
            </a:r>
          </a:p>
          <a:p>
            <a:pPr lvl="1"/>
            <a:r>
              <a:rPr lang="en-US" dirty="0" smtClean="0"/>
              <a:t>Second level</a:t>
            </a:r>
          </a:p>
        </p:txBody>
      </p:sp>
      <p:sp>
        <p:nvSpPr>
          <p:cNvPr id="8" name="Rectangle 2"/>
          <p:cNvSpPr>
            <a:spLocks noChangeArrowheads="1"/>
          </p:cNvSpPr>
          <p:nvPr userDrawn="1"/>
        </p:nvSpPr>
        <p:spPr bwMode="auto">
          <a:xfrm>
            <a:off x="0" y="1588"/>
            <a:ext cx="685800" cy="6856412"/>
          </a:xfrm>
          <a:prstGeom prst="rect">
            <a:avLst/>
          </a:prstGeom>
          <a:solidFill>
            <a:srgbClr val="F7941D"/>
          </a:solidFill>
          <a:ln w="9525">
            <a:noFill/>
            <a:miter lim="800000"/>
            <a:headEnd/>
            <a:tailEnd/>
          </a:ln>
        </p:spPr>
        <p:txBody>
          <a:bodyPr wrap="none" anchor="ctr">
            <a:prstTxWarp prst="textNoShape">
              <a:avLst/>
            </a:prstTxWarp>
          </a:bodyPr>
          <a:lstStyle/>
          <a:p>
            <a:pPr defTabSz="457200"/>
            <a:endParaRPr lang="en-US">
              <a:solidFill>
                <a:prstClr val="black"/>
              </a:solidFill>
            </a:endParaRPr>
          </a:p>
        </p:txBody>
      </p:sp>
      <p:cxnSp>
        <p:nvCxnSpPr>
          <p:cNvPr id="9" name="Straight Connector 8"/>
          <p:cNvCxnSpPr/>
          <p:nvPr userDrawn="1"/>
        </p:nvCxnSpPr>
        <p:spPr>
          <a:xfrm>
            <a:off x="984249" y="924456"/>
            <a:ext cx="7437969" cy="1588"/>
          </a:xfrm>
          <a:prstGeom prst="line">
            <a:avLst/>
          </a:prstGeom>
          <a:ln w="50800" cap="flat" cmpd="sng" algn="ctr">
            <a:solidFill>
              <a:srgbClr val="F7941D"/>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0" name="Text Placeholder 11"/>
          <p:cNvSpPr>
            <a:spLocks noGrp="1"/>
          </p:cNvSpPr>
          <p:nvPr>
            <p:ph type="body" sz="quarter" idx="15" hasCustomPrompt="1"/>
          </p:nvPr>
        </p:nvSpPr>
        <p:spPr>
          <a:xfrm>
            <a:off x="876300" y="1660533"/>
            <a:ext cx="7954962" cy="696912"/>
          </a:xfrm>
          <a:prstGeom prst="rect">
            <a:avLst/>
          </a:prstGeom>
        </p:spPr>
        <p:txBody>
          <a:bodyPr vert="horz"/>
          <a:lstStyle>
            <a:lvl1pPr marL="0">
              <a:spcBef>
                <a:spcPts val="0"/>
              </a:spcBef>
              <a:buFontTx/>
              <a:buNone/>
              <a:defRPr sz="2800" b="1">
                <a:latin typeface="Arial"/>
                <a:cs typeface="Arial"/>
              </a:defRPr>
            </a:lvl1pPr>
            <a:lvl2pPr marL="0">
              <a:spcBef>
                <a:spcPts val="0"/>
              </a:spcBef>
              <a:buFontTx/>
              <a:buNone/>
              <a:defRPr sz="2800" b="1">
                <a:latin typeface="Arial"/>
                <a:cs typeface="Arial"/>
              </a:defRPr>
            </a:lvl2pPr>
            <a:lvl3pPr marL="0">
              <a:spcBef>
                <a:spcPts val="0"/>
              </a:spcBef>
              <a:buFontTx/>
              <a:buNone/>
              <a:defRPr sz="2800" b="1">
                <a:latin typeface="Arial"/>
                <a:cs typeface="Arial"/>
              </a:defRPr>
            </a:lvl3pPr>
            <a:lvl4pPr marL="0">
              <a:spcBef>
                <a:spcPts val="0"/>
              </a:spcBef>
              <a:buFontTx/>
              <a:buNone/>
              <a:defRPr sz="2800" b="1">
                <a:latin typeface="Arial"/>
                <a:cs typeface="Arial"/>
              </a:defRPr>
            </a:lvl4pPr>
            <a:lvl5pPr marL="0">
              <a:spcBef>
                <a:spcPts val="0"/>
              </a:spcBef>
              <a:buFontTx/>
              <a:buNone/>
              <a:defRPr sz="2800" b="1">
                <a:latin typeface="Arial"/>
                <a:cs typeface="Arial"/>
              </a:defRPr>
            </a:lvl5pPr>
          </a:lstStyle>
          <a:p>
            <a:pPr lvl="0"/>
            <a:r>
              <a:rPr lang="en-US" dirty="0" smtClean="0"/>
              <a:t>Click to add subtitle</a:t>
            </a:r>
          </a:p>
        </p:txBody>
      </p:sp>
    </p:spTree>
    <p:extLst>
      <p:ext uri="{BB962C8B-B14F-4D97-AF65-F5344CB8AC3E}">
        <p14:creationId xmlns:p14="http://schemas.microsoft.com/office/powerpoint/2010/main" val="24347240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3554778"/>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29" r:id="rId10"/>
  </p:sldLayoutIdLst>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gif"/><Relationship Id="rId1" Type="http://schemas.openxmlformats.org/officeDocument/2006/relationships/slideLayout" Target="../slideLayouts/slideLayout10.xml"/><Relationship Id="rId5" Type="http://schemas.openxmlformats.org/officeDocument/2006/relationships/image" Target="../media/image14.png"/><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p:cNvSpPr>
            <a:spLocks noChangeArrowheads="1"/>
          </p:cNvSpPr>
          <p:nvPr/>
        </p:nvSpPr>
        <p:spPr bwMode="auto">
          <a:xfrm>
            <a:off x="0" y="-7378"/>
            <a:ext cx="9144000" cy="6865379"/>
          </a:xfrm>
          <a:prstGeom prst="rect">
            <a:avLst/>
          </a:prstGeom>
          <a:solidFill>
            <a:srgbClr val="0099FF"/>
          </a:solidFill>
          <a:ln>
            <a:noFill/>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prstTxWarp prst="textNoShape">
              <a:avLst/>
            </a:prstTxWarp>
          </a:bodyPr>
          <a:lstStyle/>
          <a:p>
            <a:endParaRPr lang="en-US" dirty="0"/>
          </a:p>
        </p:txBody>
      </p:sp>
      <p:sp>
        <p:nvSpPr>
          <p:cNvPr id="10" name="Subtitle 2"/>
          <p:cNvSpPr txBox="1">
            <a:spLocks/>
          </p:cNvSpPr>
          <p:nvPr/>
        </p:nvSpPr>
        <p:spPr>
          <a:xfrm>
            <a:off x="4724400" y="1172415"/>
            <a:ext cx="4411071" cy="169629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Font typeface="Arial"/>
              <a:buNone/>
            </a:pPr>
            <a:r>
              <a:rPr lang="en-GB" sz="3600" b="1" dirty="0" smtClean="0">
                <a:solidFill>
                  <a:schemeClr val="bg1"/>
                </a:solidFill>
                <a:latin typeface="Arial" panose="020B0604020202020204" pitchFamily="34" charset="0"/>
                <a:cs typeface="Arial" panose="020B0604020202020204" pitchFamily="34" charset="0"/>
              </a:rPr>
              <a:t>Developing a </a:t>
            </a:r>
          </a:p>
          <a:p>
            <a:pPr marL="0" indent="0" algn="r">
              <a:buFont typeface="Arial"/>
              <a:buNone/>
            </a:pPr>
            <a:r>
              <a:rPr lang="en-GB" sz="3600" b="1" dirty="0" smtClean="0">
                <a:solidFill>
                  <a:schemeClr val="bg1"/>
                </a:solidFill>
                <a:latin typeface="Arial" panose="020B0604020202020204" pitchFamily="34" charset="0"/>
                <a:cs typeface="Arial" panose="020B0604020202020204" pitchFamily="34" charset="0"/>
              </a:rPr>
              <a:t>Results Framework</a:t>
            </a:r>
          </a:p>
          <a:p>
            <a:pPr marL="0" indent="0" algn="r">
              <a:buFont typeface="Arial"/>
              <a:buNone/>
            </a:pPr>
            <a:endParaRPr lang="en-GB" sz="2800" b="1" dirty="0">
              <a:solidFill>
                <a:schemeClr val="tx2"/>
              </a:solidFill>
              <a:latin typeface="Arial" panose="020B0604020202020204" pitchFamily="34" charset="0"/>
              <a:cs typeface="Arial" panose="020B0604020202020204" pitchFamily="34" charset="0"/>
            </a:endParaRPr>
          </a:p>
        </p:txBody>
      </p:sp>
      <p:sp>
        <p:nvSpPr>
          <p:cNvPr id="11" name="TextBox 10"/>
          <p:cNvSpPr txBox="1"/>
          <p:nvPr/>
        </p:nvSpPr>
        <p:spPr>
          <a:xfrm>
            <a:off x="7378388" y="2868707"/>
            <a:ext cx="1757082" cy="412934"/>
          </a:xfrm>
          <a:prstGeom prst="rect">
            <a:avLst/>
          </a:prstGeom>
          <a:noFill/>
        </p:spPr>
        <p:txBody>
          <a:bodyPr wrap="square" rtlCol="0">
            <a:spAutoFit/>
          </a:bodyPr>
          <a:lstStyle/>
          <a:p>
            <a:pPr algn="r">
              <a:lnSpc>
                <a:spcPts val="2500"/>
              </a:lnSpc>
            </a:pPr>
            <a:r>
              <a:rPr lang="en-US" sz="2800" dirty="0">
                <a:solidFill>
                  <a:schemeClr val="bg1"/>
                </a:solidFill>
                <a:latin typeface="Arial" panose="020B0604020202020204" pitchFamily="34" charset="0"/>
                <a:cs typeface="Arial" panose="020B0604020202020204" pitchFamily="34" charset="0"/>
              </a:rPr>
              <a:t>Session </a:t>
            </a:r>
            <a:r>
              <a:rPr lang="en-US" sz="2800" dirty="0" smtClean="0">
                <a:solidFill>
                  <a:schemeClr val="bg1"/>
                </a:solidFill>
                <a:latin typeface="Arial" panose="020B0604020202020204" pitchFamily="34" charset="0"/>
                <a:cs typeface="Arial" panose="020B0604020202020204" pitchFamily="34" charset="0"/>
              </a:rPr>
              <a:t>5</a:t>
            </a:r>
            <a:endParaRPr lang="en-US" sz="2800" dirty="0">
              <a:solidFill>
                <a:schemeClr val="bg1"/>
              </a:solidFill>
              <a:latin typeface="Arial" panose="020B0604020202020204" pitchFamily="34" charset="0"/>
              <a:cs typeface="Arial" panose="020B0604020202020204" pitchFamily="34" charset="0"/>
            </a:endParaRPr>
          </a:p>
        </p:txBody>
      </p:sp>
      <p:pic>
        <p:nvPicPr>
          <p:cNvPr id="12" name="Picture 11" descr="Unite_2lines_Eng_White.png"/>
          <p:cNvPicPr>
            <a:picLocks noChangeAspect="1"/>
          </p:cNvPicPr>
          <p:nvPr/>
        </p:nvPicPr>
        <p:blipFill>
          <a:blip r:embed="rId3"/>
          <a:srcRect l="73117"/>
          <a:stretch>
            <a:fillRect/>
          </a:stretch>
        </p:blipFill>
        <p:spPr>
          <a:xfrm>
            <a:off x="4696351" y="6153206"/>
            <a:ext cx="2233584" cy="469863"/>
          </a:xfrm>
          <a:prstGeom prst="rect">
            <a:avLst/>
          </a:prstGeom>
        </p:spPr>
      </p:pic>
      <p:sp>
        <p:nvSpPr>
          <p:cNvPr id="3" name="Subtitle 2"/>
          <p:cNvSpPr>
            <a:spLocks noGrp="1"/>
          </p:cNvSpPr>
          <p:nvPr>
            <p:ph type="body" sz="quarter" idx="4294967295"/>
          </p:nvPr>
        </p:nvSpPr>
        <p:spPr>
          <a:xfrm>
            <a:off x="0" y="393700"/>
            <a:ext cx="4572000" cy="3082925"/>
          </a:xfrm>
          <a:prstGeom prst="rect">
            <a:avLst/>
          </a:prstGeom>
        </p:spPr>
        <p:txBody>
          <a:bodyPr/>
          <a:lstStyle/>
          <a:p>
            <a:r>
              <a:rPr lang="en-GB" sz="3600" dirty="0"/>
              <a:t>Developing </a:t>
            </a:r>
            <a:r>
              <a:rPr lang="en-GB" sz="3600" dirty="0" smtClean="0"/>
              <a:t>a Results Framework</a:t>
            </a:r>
          </a:p>
          <a:p>
            <a:endParaRPr lang="en-GB" sz="2000" dirty="0" smtClean="0"/>
          </a:p>
          <a:p>
            <a:endParaRPr lang="en-GB" sz="2000" dirty="0" smtClean="0"/>
          </a:p>
          <a:p>
            <a:endParaRPr lang="en-GB" sz="2000" dirty="0"/>
          </a:p>
          <a:p>
            <a:r>
              <a:rPr lang="en-GB" sz="2000" dirty="0" smtClean="0"/>
              <a:t>Session </a:t>
            </a:r>
            <a:r>
              <a:rPr lang="en-GB" sz="2000" b="1" dirty="0"/>
              <a:t>5</a:t>
            </a:r>
          </a:p>
        </p:txBody>
      </p:sp>
      <p:pic>
        <p:nvPicPr>
          <p:cNvPr id="6" name="Picture 5" descr="UNI3147.jpg"/>
          <p:cNvPicPr>
            <a:picLocks noChangeAspect="1"/>
          </p:cNvPicPr>
          <p:nvPr/>
        </p:nvPicPr>
        <p:blipFill rotWithShape="1">
          <a:blip r:embed="rId4"/>
          <a:srcRect l="31067" t="12334" r="6083" b="26869"/>
          <a:stretch/>
        </p:blipFill>
        <p:spPr>
          <a:xfrm>
            <a:off x="0" y="-7378"/>
            <a:ext cx="4724400" cy="6865378"/>
          </a:xfrm>
          <a:prstGeom prst="rect">
            <a:avLst/>
          </a:prstGeom>
        </p:spPr>
      </p:pic>
    </p:spTree>
    <p:extLst>
      <p:ext uri="{BB962C8B-B14F-4D97-AF65-F5344CB8AC3E}">
        <p14:creationId xmlns:p14="http://schemas.microsoft.com/office/powerpoint/2010/main" val="20121987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0518" y="306389"/>
            <a:ext cx="8058682" cy="506413"/>
          </a:xfrm>
        </p:spPr>
        <p:txBody>
          <a:bodyPr/>
          <a:lstStyle/>
          <a:p>
            <a:r>
              <a:rPr lang="en-US" sz="2600" dirty="0" smtClean="0"/>
              <a:t>Building a Results Chain with the </a:t>
            </a:r>
            <a:r>
              <a:rPr lang="en-US" sz="2600" dirty="0" err="1" smtClean="0"/>
              <a:t>MoRES</a:t>
            </a:r>
            <a:r>
              <a:rPr lang="en-US" sz="2600" dirty="0" smtClean="0"/>
              <a:t> Categories</a:t>
            </a:r>
            <a:endParaRPr lang="en-US" sz="2600" dirty="0"/>
          </a:p>
        </p:txBody>
      </p:sp>
      <p:sp>
        <p:nvSpPr>
          <p:cNvPr id="3" name="Text Placeholder 2"/>
          <p:cNvSpPr>
            <a:spLocks noGrp="1"/>
          </p:cNvSpPr>
          <p:nvPr>
            <p:ph type="body" sz="quarter" idx="14"/>
          </p:nvPr>
        </p:nvSpPr>
        <p:spPr/>
        <p:txBody>
          <a:bodyPr/>
          <a:lstStyle/>
          <a:p>
            <a:endParaRPr lang="en-US"/>
          </a:p>
        </p:txBody>
      </p:sp>
      <p:graphicFrame>
        <p:nvGraphicFramePr>
          <p:cNvPr id="4" name="Table 3"/>
          <p:cNvGraphicFramePr>
            <a:graphicFrameLocks noGrp="1"/>
          </p:cNvGraphicFramePr>
          <p:nvPr>
            <p:extLst>
              <p:ext uri="{D42A27DB-BD31-4B8C-83A1-F6EECF244321}">
                <p14:modId xmlns:p14="http://schemas.microsoft.com/office/powerpoint/2010/main" val="243023093"/>
              </p:ext>
            </p:extLst>
          </p:nvPr>
        </p:nvGraphicFramePr>
        <p:xfrm>
          <a:off x="685801" y="1066800"/>
          <a:ext cx="8305800" cy="5669279"/>
        </p:xfrm>
        <a:graphic>
          <a:graphicData uri="http://schemas.openxmlformats.org/drawingml/2006/table">
            <a:tbl>
              <a:tblPr firstRow="1" bandRow="1">
                <a:tableStyleId>{7DF18680-E054-41AD-8BC1-D1AEF772440D}</a:tableStyleId>
              </a:tblPr>
              <a:tblGrid>
                <a:gridCol w="3581399"/>
                <a:gridCol w="4724401"/>
              </a:tblGrid>
              <a:tr h="412460">
                <a:tc>
                  <a:txBody>
                    <a:bodyPr/>
                    <a:lstStyle/>
                    <a:p>
                      <a:r>
                        <a:rPr lang="en-US" sz="2200" dirty="0" err="1" smtClean="0">
                          <a:latin typeface="Arial" panose="020B0604020202020204" pitchFamily="34" charset="0"/>
                          <a:cs typeface="Arial" panose="020B0604020202020204" pitchFamily="34" charset="0"/>
                        </a:rPr>
                        <a:t>MoRES</a:t>
                      </a:r>
                      <a:r>
                        <a:rPr lang="en-US" sz="2200" dirty="0" smtClean="0">
                          <a:latin typeface="Arial" panose="020B0604020202020204" pitchFamily="34" charset="0"/>
                          <a:cs typeface="Arial" panose="020B0604020202020204" pitchFamily="34" charset="0"/>
                        </a:rPr>
                        <a:t> Categories</a:t>
                      </a:r>
                      <a:endParaRPr lang="en-US" sz="2200" dirty="0">
                        <a:latin typeface="Arial" panose="020B0604020202020204" pitchFamily="34" charset="0"/>
                        <a:cs typeface="Arial" panose="020B0604020202020204" pitchFamily="34" charset="0"/>
                      </a:endParaRPr>
                    </a:p>
                  </a:txBody>
                  <a:tcPr>
                    <a:solidFill>
                      <a:srgbClr val="0099FF"/>
                    </a:solidFill>
                  </a:tcPr>
                </a:tc>
                <a:tc>
                  <a:txBody>
                    <a:bodyPr/>
                    <a:lstStyle/>
                    <a:p>
                      <a:r>
                        <a:rPr lang="en-US" sz="2200" dirty="0" smtClean="0">
                          <a:latin typeface="Arial" panose="020B0604020202020204" pitchFamily="34" charset="0"/>
                          <a:cs typeface="Arial" panose="020B0604020202020204" pitchFamily="34" charset="0"/>
                        </a:rPr>
                        <a:t>Results</a:t>
                      </a:r>
                      <a:endParaRPr lang="en-US" sz="2200" dirty="0">
                        <a:latin typeface="Arial" panose="020B0604020202020204" pitchFamily="34" charset="0"/>
                        <a:cs typeface="Arial" panose="020B0604020202020204" pitchFamily="34" charset="0"/>
                      </a:endParaRPr>
                    </a:p>
                  </a:txBody>
                  <a:tcPr>
                    <a:solidFill>
                      <a:srgbClr val="0099FF"/>
                    </a:solidFill>
                  </a:tcPr>
                </a:tc>
              </a:tr>
              <a:tr h="1783079">
                <a:tc>
                  <a:txBody>
                    <a:bodyPr/>
                    <a:lstStyle/>
                    <a:p>
                      <a:endParaRPr lang="en-US" b="0" baseline="0" dirty="0" smtClean="0">
                        <a:latin typeface="Arial" panose="020B0604020202020204" pitchFamily="34" charset="0"/>
                        <a:cs typeface="Arial" panose="020B0604020202020204" pitchFamily="34" charset="0"/>
                      </a:endParaRPr>
                    </a:p>
                  </a:txBody>
                  <a:tcPr>
                    <a:solidFill>
                      <a:schemeClr val="bg1">
                        <a:lumMod val="95000"/>
                      </a:schemeClr>
                    </a:solidFill>
                  </a:tcPr>
                </a:tc>
                <a:tc>
                  <a:txBody>
                    <a:bodyPr/>
                    <a:lstStyle/>
                    <a:p>
                      <a:endParaRPr lang="en-US" i="0" dirty="0">
                        <a:latin typeface="Arial" panose="020B0604020202020204" pitchFamily="34" charset="0"/>
                        <a:cs typeface="Arial" panose="020B0604020202020204" pitchFamily="34" charset="0"/>
                      </a:endParaRPr>
                    </a:p>
                  </a:txBody>
                  <a:tcPr>
                    <a:solidFill>
                      <a:schemeClr val="bg1">
                        <a:lumMod val="95000"/>
                      </a:schemeClr>
                    </a:solidFill>
                  </a:tcPr>
                </a:tc>
              </a:tr>
              <a:tr h="1944456">
                <a:tc>
                  <a:txBody>
                    <a:bodyPr/>
                    <a:lstStyle/>
                    <a:p>
                      <a:r>
                        <a:rPr lang="en-US" b="1" dirty="0" smtClean="0">
                          <a:latin typeface="Arial" panose="020B0604020202020204" pitchFamily="34" charset="0"/>
                          <a:cs typeface="Arial" panose="020B0604020202020204" pitchFamily="34" charset="0"/>
                        </a:rPr>
                        <a:t>Supply of Services </a:t>
                      </a:r>
                    </a:p>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Information and  Communication</a:t>
                      </a:r>
                      <a:r>
                        <a:rPr lang="en-US" baseline="0" dirty="0" smtClean="0">
                          <a:latin typeface="Arial" panose="020B0604020202020204" pitchFamily="34" charset="0"/>
                          <a:cs typeface="Arial" panose="020B0604020202020204" pitchFamily="34" charset="0"/>
                        </a:rPr>
                        <a:t> services</a:t>
                      </a:r>
                    </a:p>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Adequately staffed services</a:t>
                      </a:r>
                    </a:p>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Availability of</a:t>
                      </a:r>
                      <a:r>
                        <a:rPr lang="en-US" baseline="0" dirty="0" smtClean="0">
                          <a:latin typeface="Arial" panose="020B0604020202020204" pitchFamily="34" charset="0"/>
                          <a:cs typeface="Arial" panose="020B0604020202020204" pitchFamily="34" charset="0"/>
                        </a:rPr>
                        <a:t> e</a:t>
                      </a:r>
                      <a:r>
                        <a:rPr lang="en-US" dirty="0" smtClean="0">
                          <a:latin typeface="Arial" panose="020B0604020202020204" pitchFamily="34" charset="0"/>
                          <a:cs typeface="Arial" panose="020B0604020202020204" pitchFamily="34" charset="0"/>
                        </a:rPr>
                        <a:t>ssential commodities/inputs</a:t>
                      </a:r>
                    </a:p>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Quality</a:t>
                      </a:r>
                      <a:endParaRPr lang="en-US"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endParaRPr lang="en-GB" sz="500" i="0" kern="1200" dirty="0" smtClean="0">
                        <a:solidFill>
                          <a:schemeClr val="dk1"/>
                        </a:solidFill>
                        <a:effectLst/>
                        <a:latin typeface="Arial" panose="020B0604020202020204" pitchFamily="34" charset="0"/>
                        <a:ea typeface="+mn-ea"/>
                        <a:cs typeface="Arial" panose="020B0604020202020204" pitchFamily="34" charset="0"/>
                      </a:endParaRPr>
                    </a:p>
                    <a:p>
                      <a:endParaRPr lang="en-GB" sz="1800" i="0" kern="1200" dirty="0" smtClean="0">
                        <a:solidFill>
                          <a:schemeClr val="dk1"/>
                        </a:solidFill>
                        <a:effectLst/>
                        <a:latin typeface="Arial" panose="020B0604020202020204" pitchFamily="34" charset="0"/>
                        <a:ea typeface="+mn-ea"/>
                        <a:cs typeface="Arial" panose="020B0604020202020204" pitchFamily="34" charset="0"/>
                      </a:endParaRPr>
                    </a:p>
                    <a:p>
                      <a:r>
                        <a:rPr lang="en-GB" sz="1800" i="0" kern="1200" dirty="0" smtClean="0">
                          <a:solidFill>
                            <a:schemeClr val="dk1"/>
                          </a:solidFill>
                          <a:effectLst/>
                          <a:latin typeface="Arial" panose="020B0604020202020204" pitchFamily="34" charset="0"/>
                          <a:ea typeface="+mn-ea"/>
                          <a:cs typeface="Arial" panose="020B0604020202020204" pitchFamily="34" charset="0"/>
                        </a:rPr>
                        <a:t>By 2020, all </a:t>
                      </a:r>
                      <a:r>
                        <a:rPr lang="en-US" sz="1800" i="0" kern="1200" dirty="0" smtClean="0">
                          <a:solidFill>
                            <a:schemeClr val="dk1"/>
                          </a:solidFill>
                          <a:effectLst/>
                          <a:latin typeface="Arial" panose="020B0604020202020204" pitchFamily="34" charset="0"/>
                          <a:ea typeface="+mn-ea"/>
                          <a:cs typeface="Arial" panose="020B0604020202020204" pitchFamily="34" charset="0"/>
                        </a:rPr>
                        <a:t>health</a:t>
                      </a:r>
                      <a:r>
                        <a:rPr lang="en-US" sz="1800" i="0" kern="1200" baseline="0" dirty="0" smtClean="0">
                          <a:solidFill>
                            <a:schemeClr val="dk1"/>
                          </a:solidFill>
                          <a:effectLst/>
                          <a:latin typeface="Arial" panose="020B0604020202020204" pitchFamily="34" charset="0"/>
                          <a:ea typeface="+mn-ea"/>
                          <a:cs typeface="Arial" panose="020B0604020202020204" pitchFamily="34" charset="0"/>
                        </a:rPr>
                        <a:t> f</a:t>
                      </a:r>
                      <a:r>
                        <a:rPr lang="en-US" sz="1800" i="0" kern="1200" dirty="0" smtClean="0">
                          <a:solidFill>
                            <a:schemeClr val="dk1"/>
                          </a:solidFill>
                          <a:effectLst/>
                          <a:latin typeface="Arial" panose="020B0604020202020204" pitchFamily="34" charset="0"/>
                          <a:ea typeface="+mn-ea"/>
                          <a:cs typeface="Arial" panose="020B0604020202020204" pitchFamily="34" charset="0"/>
                        </a:rPr>
                        <a:t>acilities in UNICEF-targeted areas offer provider-initiated testing and counselling to children and adolescents aged 0-19 years</a:t>
                      </a:r>
                      <a:r>
                        <a:rPr lang="en-US" sz="1800" i="0" kern="1200" baseline="0" dirty="0" smtClean="0">
                          <a:solidFill>
                            <a:schemeClr val="dk1"/>
                          </a:solidFill>
                          <a:effectLst/>
                          <a:latin typeface="Arial" panose="020B0604020202020204" pitchFamily="34" charset="0"/>
                          <a:ea typeface="+mn-ea"/>
                          <a:cs typeface="Arial" panose="020B0604020202020204" pitchFamily="34" charset="0"/>
                        </a:rPr>
                        <a:t> </a:t>
                      </a:r>
                      <a:r>
                        <a:rPr lang="en-US" sz="1800" i="0" kern="1200" baseline="0" dirty="0" smtClean="0">
                          <a:solidFill>
                            <a:srgbClr val="333399"/>
                          </a:solidFill>
                          <a:effectLst/>
                          <a:latin typeface="Arial" panose="020B0604020202020204" pitchFamily="34" charset="0"/>
                          <a:ea typeface="+mn-ea"/>
                          <a:cs typeface="Arial" panose="020B0604020202020204" pitchFamily="34" charset="0"/>
                        </a:rPr>
                        <a:t>(output)</a:t>
                      </a:r>
                      <a:endParaRPr lang="en-US" sz="1800" i="0" kern="1200" dirty="0" smtClean="0">
                        <a:solidFill>
                          <a:srgbClr val="333399"/>
                        </a:solidFill>
                        <a:effectLst/>
                        <a:latin typeface="Arial" panose="020B0604020202020204" pitchFamily="34" charset="0"/>
                        <a:ea typeface="+mn-ea"/>
                        <a:cs typeface="Arial" panose="020B0604020202020204" pitchFamily="34" charset="0"/>
                      </a:endParaRPr>
                    </a:p>
                  </a:txBody>
                  <a:tcPr>
                    <a:solidFill>
                      <a:schemeClr val="bg1">
                        <a:lumMod val="85000"/>
                      </a:schemeClr>
                    </a:solidFill>
                  </a:tcPr>
                </a:tc>
              </a:tr>
              <a:tr h="1443088">
                <a:tc>
                  <a:txBody>
                    <a:bodyPr/>
                    <a:lstStyle/>
                    <a:p>
                      <a:r>
                        <a:rPr lang="en-US" b="1" dirty="0" smtClean="0">
                          <a:latin typeface="Arial" panose="020B0604020202020204" pitchFamily="34" charset="0"/>
                          <a:cs typeface="Arial" panose="020B0604020202020204" pitchFamily="34" charset="0"/>
                        </a:rPr>
                        <a:t>Enabling Environment</a:t>
                      </a:r>
                    </a:p>
                    <a:p>
                      <a:pPr marL="285750" indent="-285750">
                        <a:buFont typeface="Arial" panose="020B0604020202020204" pitchFamily="34" charset="0"/>
                        <a:buChar char="•"/>
                      </a:pPr>
                      <a:r>
                        <a:rPr lang="en-US" b="0" dirty="0" smtClean="0">
                          <a:latin typeface="Arial" panose="020B0604020202020204" pitchFamily="34" charset="0"/>
                          <a:cs typeface="Arial" panose="020B0604020202020204" pitchFamily="34" charset="0"/>
                        </a:rPr>
                        <a:t>Social Norms</a:t>
                      </a:r>
                    </a:p>
                    <a:p>
                      <a:pPr marL="285750" indent="-285750">
                        <a:buFont typeface="Arial" panose="020B0604020202020204" pitchFamily="34" charset="0"/>
                        <a:buChar char="•"/>
                      </a:pPr>
                      <a:r>
                        <a:rPr lang="en-US" b="0" baseline="0" dirty="0" smtClean="0">
                          <a:latin typeface="Arial" panose="020B0604020202020204" pitchFamily="34" charset="0"/>
                          <a:cs typeface="Arial" panose="020B0604020202020204" pitchFamily="34" charset="0"/>
                        </a:rPr>
                        <a:t>Legislation/Policies</a:t>
                      </a:r>
                    </a:p>
                    <a:p>
                      <a:pPr marL="285750" indent="-285750">
                        <a:buFont typeface="Arial" panose="020B0604020202020204" pitchFamily="34" charset="0"/>
                        <a:buChar char="•"/>
                      </a:pPr>
                      <a:r>
                        <a:rPr lang="en-US" b="0" dirty="0" smtClean="0">
                          <a:latin typeface="Arial" panose="020B0604020202020204" pitchFamily="34" charset="0"/>
                          <a:cs typeface="Arial" panose="020B0604020202020204" pitchFamily="34" charset="0"/>
                        </a:rPr>
                        <a:t>Governance/coordination</a:t>
                      </a:r>
                    </a:p>
                    <a:p>
                      <a:pPr marL="285750" indent="-285750">
                        <a:buFont typeface="Arial" panose="020B0604020202020204" pitchFamily="34" charset="0"/>
                        <a:buChar char="•"/>
                      </a:pPr>
                      <a:r>
                        <a:rPr lang="en-US" sz="1700" b="0" dirty="0" smtClean="0">
                          <a:latin typeface="Arial" panose="020B0604020202020204" pitchFamily="34" charset="0"/>
                          <a:cs typeface="Arial" panose="020B0604020202020204" pitchFamily="34" charset="0"/>
                        </a:rPr>
                        <a:t>Budget</a:t>
                      </a:r>
                      <a:r>
                        <a:rPr lang="en-US" sz="1700" b="0" baseline="0" dirty="0" smtClean="0">
                          <a:latin typeface="Arial" panose="020B0604020202020204" pitchFamily="34" charset="0"/>
                          <a:cs typeface="Arial" panose="020B0604020202020204" pitchFamily="34" charset="0"/>
                        </a:rPr>
                        <a:t> allocation/expenditure</a:t>
                      </a:r>
                    </a:p>
                  </a:txBody>
                  <a:tcPr>
                    <a:solidFill>
                      <a:schemeClr val="bg1">
                        <a:lumMod val="95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GB" sz="100" b="0" i="0" kern="1200" dirty="0" smtClean="0">
                        <a:solidFill>
                          <a:schemeClr val="dk1"/>
                        </a:solidFill>
                        <a:effectLst/>
                        <a:latin typeface="Arial" panose="020B0604020202020204" pitchFamily="34" charset="0"/>
                        <a:ea typeface="+mn-ea"/>
                        <a:cs typeface="Arial" panose="020B0604020202020204" pitchFamily="34" charset="0"/>
                      </a:endParaRPr>
                    </a:p>
                    <a:p>
                      <a:endParaRPr lang="en-GB" sz="1800" b="1" i="0" kern="1200" dirty="0" smtClean="0">
                        <a:solidFill>
                          <a:schemeClr val="dk1"/>
                        </a:solidFill>
                        <a:effectLst/>
                        <a:latin typeface="Arial" panose="020B0604020202020204" pitchFamily="34" charset="0"/>
                        <a:ea typeface="+mn-ea"/>
                        <a:cs typeface="Arial" panose="020B0604020202020204" pitchFamily="34" charset="0"/>
                      </a:endParaRPr>
                    </a:p>
                  </a:txBody>
                  <a:tcPr>
                    <a:solidFill>
                      <a:schemeClr val="bg1">
                        <a:lumMod val="95000"/>
                      </a:schemeClr>
                    </a:solidFill>
                  </a:tcPr>
                </a:tc>
              </a:tr>
            </a:tbl>
          </a:graphicData>
        </a:graphic>
      </p:graphicFrame>
      <p:sp>
        <p:nvSpPr>
          <p:cNvPr id="5" name="TextBox 4"/>
          <p:cNvSpPr txBox="1"/>
          <p:nvPr/>
        </p:nvSpPr>
        <p:spPr>
          <a:xfrm>
            <a:off x="685801" y="1441840"/>
            <a:ext cx="3738570" cy="1738938"/>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Demand for Services</a:t>
            </a:r>
          </a:p>
          <a:p>
            <a:pPr marL="285750" indent="-285750">
              <a:buFont typeface="Arial" panose="020B0604020202020204" pitchFamily="34" charset="0"/>
              <a:buChar char="•"/>
            </a:pPr>
            <a:r>
              <a:rPr lang="en-US" sz="1700" dirty="0">
                <a:latin typeface="Arial" panose="020B0604020202020204" pitchFamily="34" charset="0"/>
                <a:cs typeface="Arial" panose="020B0604020202020204" pitchFamily="34" charset="0"/>
              </a:rPr>
              <a:t>Ability to afford </a:t>
            </a:r>
            <a:r>
              <a:rPr lang="en-US" sz="1600" dirty="0">
                <a:latin typeface="Arial" panose="020B0604020202020204" pitchFamily="34" charset="0"/>
                <a:cs typeface="Arial" panose="020B0604020202020204" pitchFamily="34" charset="0"/>
              </a:rPr>
              <a:t>(Financial </a:t>
            </a:r>
            <a:r>
              <a:rPr lang="en-US" sz="1600" dirty="0" smtClean="0">
                <a:latin typeface="Arial" panose="020B0604020202020204" pitchFamily="34" charset="0"/>
                <a:cs typeface="Arial" panose="020B0604020202020204" pitchFamily="34" charset="0"/>
              </a:rPr>
              <a:t>access)</a:t>
            </a:r>
          </a:p>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Motivation </a:t>
            </a:r>
            <a:r>
              <a:rPr lang="en-US" dirty="0">
                <a:latin typeface="Arial" panose="020B0604020202020204" pitchFamily="34" charset="0"/>
                <a:cs typeface="Arial" panose="020B0604020202020204" pitchFamily="34" charset="0"/>
              </a:rPr>
              <a:t>to seek </a:t>
            </a:r>
            <a:r>
              <a:rPr lang="en-US" dirty="0" smtClean="0">
                <a:latin typeface="Arial" panose="020B0604020202020204" pitchFamily="34" charset="0"/>
                <a:cs typeface="Arial" panose="020B0604020202020204" pitchFamily="34" charset="0"/>
              </a:rPr>
              <a:t>services</a:t>
            </a:r>
          </a:p>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Timing </a:t>
            </a:r>
            <a:r>
              <a:rPr lang="en-US" dirty="0">
                <a:latin typeface="Arial" panose="020B0604020202020204" pitchFamily="34" charset="0"/>
                <a:cs typeface="Arial" panose="020B0604020202020204" pitchFamily="34" charset="0"/>
              </a:rPr>
              <a:t>and continuity of </a:t>
            </a:r>
            <a:r>
              <a:rPr lang="en-US" dirty="0" smtClean="0">
                <a:latin typeface="Arial" panose="020B0604020202020204" pitchFamily="34" charset="0"/>
                <a:cs typeface="Arial" panose="020B0604020202020204" pitchFamily="34" charset="0"/>
              </a:rPr>
              <a:t>use</a:t>
            </a:r>
          </a:p>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Social </a:t>
            </a:r>
            <a:r>
              <a:rPr lang="en-US" dirty="0">
                <a:latin typeface="Arial" panose="020B0604020202020204" pitchFamily="34" charset="0"/>
                <a:cs typeface="Arial" panose="020B0604020202020204" pitchFamily="34" charset="0"/>
              </a:rPr>
              <a:t>and cultural beliefs and practices</a:t>
            </a:r>
          </a:p>
        </p:txBody>
      </p:sp>
      <p:sp>
        <p:nvSpPr>
          <p:cNvPr id="6" name="TextBox 5"/>
          <p:cNvSpPr txBox="1"/>
          <p:nvPr/>
        </p:nvSpPr>
        <p:spPr>
          <a:xfrm>
            <a:off x="4267199" y="1461797"/>
            <a:ext cx="4724402" cy="1754326"/>
          </a:xfrm>
          <a:prstGeom prst="rect">
            <a:avLst/>
          </a:prstGeom>
          <a:noFill/>
        </p:spPr>
        <p:txBody>
          <a:bodyPr wrap="square" rtlCol="0">
            <a:spAutoFit/>
          </a:bodyPr>
          <a:lstStyle/>
          <a:p>
            <a:r>
              <a:rPr lang="en-US" dirty="0">
                <a:solidFill>
                  <a:schemeClr val="dk1"/>
                </a:solidFill>
                <a:latin typeface="Arial" panose="020B0604020202020204" pitchFamily="34" charset="0"/>
                <a:cs typeface="Arial" panose="020B0604020202020204" pitchFamily="34" charset="0"/>
              </a:rPr>
              <a:t>By 2020, 80% of the adolescents between 15-19 have been tested for HIV </a:t>
            </a:r>
            <a:r>
              <a:rPr lang="en-US" dirty="0">
                <a:solidFill>
                  <a:srgbClr val="333399"/>
                </a:solidFill>
                <a:latin typeface="Arial" panose="020B0604020202020204" pitchFamily="34" charset="0"/>
                <a:cs typeface="Arial" panose="020B0604020202020204" pitchFamily="34" charset="0"/>
              </a:rPr>
              <a:t>(outcome)</a:t>
            </a:r>
          </a:p>
          <a:p>
            <a:endParaRPr lang="en-US" dirty="0">
              <a:solidFill>
                <a:schemeClr val="dk1"/>
              </a:solidFill>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By 2020, 80% of the adolescents in UNICEF targeted areas have comprehensive knowledge about HIV and AIDS </a:t>
            </a:r>
            <a:r>
              <a:rPr lang="en-US" dirty="0" smtClean="0">
                <a:solidFill>
                  <a:srgbClr val="333399"/>
                </a:solidFill>
                <a:latin typeface="Arial" panose="020B0604020202020204" pitchFamily="34" charset="0"/>
                <a:cs typeface="Arial" panose="020B0604020202020204" pitchFamily="34" charset="0"/>
              </a:rPr>
              <a:t>(output)</a:t>
            </a:r>
            <a:endParaRPr lang="en-US" dirty="0">
              <a:solidFill>
                <a:srgbClr val="333399"/>
              </a:solidFill>
              <a:latin typeface="Arial" panose="020B0604020202020204" pitchFamily="34" charset="0"/>
              <a:cs typeface="Arial" panose="020B0604020202020204" pitchFamily="34" charset="0"/>
            </a:endParaRPr>
          </a:p>
        </p:txBody>
      </p:sp>
      <p:sp>
        <p:nvSpPr>
          <p:cNvPr id="7" name="TextBox 6"/>
          <p:cNvSpPr txBox="1"/>
          <p:nvPr/>
        </p:nvSpPr>
        <p:spPr>
          <a:xfrm>
            <a:off x="4234542" y="5410200"/>
            <a:ext cx="4898572" cy="1200329"/>
          </a:xfrm>
          <a:prstGeom prst="rect">
            <a:avLst/>
          </a:prstGeom>
          <a:noFill/>
        </p:spPr>
        <p:txBody>
          <a:bodyPr wrap="square" rtlCol="0">
            <a:spAutoFit/>
          </a:bodyPr>
          <a:lstStyle/>
          <a:p>
            <a:pPr defTabSz="457200">
              <a:defRPr/>
            </a:pPr>
            <a:r>
              <a:rPr lang="en-GB" dirty="0">
                <a:solidFill>
                  <a:schemeClr val="dk1"/>
                </a:solidFill>
                <a:latin typeface="Arial" panose="020B0604020202020204" pitchFamily="34" charset="0"/>
                <a:cs typeface="Arial" panose="020B0604020202020204" pitchFamily="34" charset="0"/>
              </a:rPr>
              <a:t>By 2020, a national HIV/AIDS strategy that includes proven </a:t>
            </a:r>
            <a:r>
              <a:rPr lang="en-US" dirty="0">
                <a:solidFill>
                  <a:schemeClr val="dk1"/>
                </a:solidFill>
                <a:latin typeface="Arial" panose="020B0604020202020204" pitchFamily="34" charset="0"/>
                <a:cs typeface="Arial" panose="020B0604020202020204" pitchFamily="34" charset="0"/>
              </a:rPr>
              <a:t>high-impact evidence-based interventions to address HIV among adolescents is in place </a:t>
            </a:r>
            <a:r>
              <a:rPr lang="en-US" dirty="0">
                <a:solidFill>
                  <a:srgbClr val="333399"/>
                </a:solidFill>
                <a:latin typeface="Arial" panose="020B0604020202020204" pitchFamily="34" charset="0"/>
                <a:cs typeface="Arial" panose="020B0604020202020204" pitchFamily="34" charset="0"/>
              </a:rPr>
              <a:t>(output) </a:t>
            </a:r>
          </a:p>
        </p:txBody>
      </p:sp>
    </p:spTree>
    <p:extLst>
      <p:ext uri="{BB962C8B-B14F-4D97-AF65-F5344CB8AC3E}">
        <p14:creationId xmlns:p14="http://schemas.microsoft.com/office/powerpoint/2010/main" val="25104914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4" name="Group 163"/>
          <p:cNvGrpSpPr/>
          <p:nvPr/>
        </p:nvGrpSpPr>
        <p:grpSpPr>
          <a:xfrm>
            <a:off x="713876" y="1124888"/>
            <a:ext cx="7086601" cy="5440682"/>
            <a:chOff x="152400" y="598986"/>
            <a:chExt cx="7069949" cy="6145014"/>
          </a:xfrm>
        </p:grpSpPr>
        <p:sp>
          <p:nvSpPr>
            <p:cNvPr id="122" name="Rectangle 22"/>
            <p:cNvSpPr>
              <a:spLocks noChangeArrowheads="1"/>
            </p:cNvSpPr>
            <p:nvPr/>
          </p:nvSpPr>
          <p:spPr bwMode="auto">
            <a:xfrm>
              <a:off x="4031033" y="602133"/>
              <a:ext cx="1557338" cy="457199"/>
            </a:xfrm>
            <a:prstGeom prst="rect">
              <a:avLst/>
            </a:prstGeom>
            <a:solidFill>
              <a:srgbClr val="F7941D"/>
            </a:solidFill>
            <a:ln w="6350">
              <a:solidFill>
                <a:schemeClr val="tx1"/>
              </a:solidFill>
              <a:miter lim="800000"/>
              <a:headEnd/>
              <a:tailEnd/>
            </a:ln>
          </p:spPr>
          <p:txBody>
            <a:bodyPr lIns="18000" rIns="1800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smtClean="0">
                  <a:ln>
                    <a:noFill/>
                  </a:ln>
                  <a:effectLst/>
                  <a:uLnTx/>
                  <a:uFillTx/>
                  <a:latin typeface="Arial" panose="020B0604020202020204" pitchFamily="34" charset="0"/>
                  <a:cs typeface="Arial" panose="020B0604020202020204" pitchFamily="34" charset="0"/>
                </a:rPr>
                <a:t>  Focus      </a:t>
              </a:r>
            </a:p>
          </p:txBody>
        </p:sp>
        <p:sp>
          <p:nvSpPr>
            <p:cNvPr id="124" name="Rectangle 26"/>
            <p:cNvSpPr>
              <a:spLocks noChangeArrowheads="1"/>
            </p:cNvSpPr>
            <p:nvPr/>
          </p:nvSpPr>
          <p:spPr bwMode="auto">
            <a:xfrm>
              <a:off x="5789614" y="5181599"/>
              <a:ext cx="1432735" cy="635000"/>
            </a:xfrm>
            <a:prstGeom prst="rect">
              <a:avLst/>
            </a:prstGeom>
            <a:solidFill>
              <a:srgbClr val="FFFF00">
                <a:alpha val="49804"/>
              </a:srgbClr>
            </a:solidFill>
            <a:ln w="3175">
              <a:solidFill>
                <a:schemeClr val="tx1"/>
              </a:solidFill>
              <a:miter lim="800000"/>
              <a:headEnd/>
              <a:tailEnd/>
            </a:ln>
          </p:spPr>
          <p:txBody>
            <a:bodyPr lIns="54000" rIns="54000" anchor="ctr" anchorCtr="1"/>
            <a:lstStyle/>
            <a:p>
              <a:pPr algn="ctr"/>
              <a:r>
                <a:rPr lang="en-GB" sz="1400" b="1" kern="0" dirty="0">
                  <a:latin typeface="Arial" panose="020B0604020202020204" pitchFamily="34" charset="0"/>
                  <a:cs typeface="Arial" panose="020B0604020202020204" pitchFamily="34" charset="0"/>
                </a:rPr>
                <a:t>&lt; 1 yr      </a:t>
              </a:r>
            </a:p>
          </p:txBody>
        </p:sp>
        <p:sp>
          <p:nvSpPr>
            <p:cNvPr id="125" name="Rectangle 27"/>
            <p:cNvSpPr>
              <a:spLocks noChangeArrowheads="1"/>
            </p:cNvSpPr>
            <p:nvPr/>
          </p:nvSpPr>
          <p:spPr bwMode="auto">
            <a:xfrm>
              <a:off x="5789614" y="4228798"/>
              <a:ext cx="1432735" cy="644694"/>
            </a:xfrm>
            <a:prstGeom prst="rect">
              <a:avLst/>
            </a:prstGeom>
            <a:solidFill>
              <a:srgbClr val="FFFF00">
                <a:alpha val="50196"/>
              </a:srgbClr>
            </a:solidFill>
            <a:ln w="3175">
              <a:solidFill>
                <a:schemeClr val="tx1"/>
              </a:solidFill>
              <a:miter lim="800000"/>
              <a:headEnd/>
              <a:tailEnd/>
            </a:ln>
          </p:spPr>
          <p:txBody>
            <a:bodyPr lIns="18000" rIns="18000" anchor="ctr" anchorCtr="1"/>
            <a:lstStyle/>
            <a:p>
              <a:pPr algn="ctr"/>
              <a:r>
                <a:rPr lang="en-GB" sz="2000" b="1" kern="0" dirty="0">
                  <a:latin typeface="Arial" panose="020B0604020202020204" pitchFamily="34" charset="0"/>
                  <a:cs typeface="Arial" panose="020B0604020202020204" pitchFamily="34" charset="0"/>
                </a:rPr>
                <a:t>&lt; 3 yrs      </a:t>
              </a:r>
            </a:p>
          </p:txBody>
        </p:sp>
        <p:sp>
          <p:nvSpPr>
            <p:cNvPr id="126" name="Rectangle 28"/>
            <p:cNvSpPr>
              <a:spLocks noChangeArrowheads="1"/>
            </p:cNvSpPr>
            <p:nvPr/>
          </p:nvSpPr>
          <p:spPr bwMode="auto">
            <a:xfrm>
              <a:off x="5789614" y="3271101"/>
              <a:ext cx="1432735" cy="691300"/>
            </a:xfrm>
            <a:prstGeom prst="rect">
              <a:avLst/>
            </a:prstGeom>
            <a:solidFill>
              <a:srgbClr val="FFFF00">
                <a:alpha val="50196"/>
              </a:srgbClr>
            </a:solidFill>
            <a:ln w="3175">
              <a:solidFill>
                <a:schemeClr val="tx1"/>
              </a:solidFill>
              <a:miter lim="800000"/>
              <a:headEnd/>
              <a:tailEnd/>
            </a:ln>
          </p:spPr>
          <p:txBody>
            <a:bodyPr lIns="18000" rIns="18000" anchor="ctr" anchorCtr="1"/>
            <a:lstStyle/>
            <a:p>
              <a:pPr algn="ctr"/>
              <a:r>
                <a:rPr lang="en-GB" sz="2000" b="1" kern="0" dirty="0">
                  <a:latin typeface="Arial" panose="020B0604020202020204" pitchFamily="34" charset="0"/>
                  <a:cs typeface="Arial" panose="020B0604020202020204" pitchFamily="34" charset="0"/>
                </a:rPr>
                <a:t>3 - 5 yrs      </a:t>
              </a:r>
            </a:p>
          </p:txBody>
        </p:sp>
        <p:sp>
          <p:nvSpPr>
            <p:cNvPr id="127" name="Rectangle 29"/>
            <p:cNvSpPr>
              <a:spLocks noChangeArrowheads="1"/>
            </p:cNvSpPr>
            <p:nvPr/>
          </p:nvSpPr>
          <p:spPr bwMode="auto">
            <a:xfrm>
              <a:off x="5789614" y="1408113"/>
              <a:ext cx="1432735" cy="668337"/>
            </a:xfrm>
            <a:prstGeom prst="rect">
              <a:avLst/>
            </a:prstGeom>
            <a:solidFill>
              <a:srgbClr val="FFFF00">
                <a:alpha val="50196"/>
              </a:srgbClr>
            </a:solidFill>
            <a:ln w="3175">
              <a:solidFill>
                <a:schemeClr val="tx1"/>
              </a:solidFill>
              <a:miter lim="800000"/>
              <a:headEnd/>
              <a:tailEnd/>
            </a:ln>
          </p:spPr>
          <p:txBody>
            <a:bodyPr lIns="18000" rIns="18000" anchor="ctr" anchorCtr="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2400" b="1" i="0" u="none" strike="noStrike" kern="0" cap="none" spc="0" normalizeH="0" baseline="0" noProof="0" dirty="0" smtClean="0">
                <a:ln>
                  <a:noFill/>
                </a:ln>
                <a:effectLst/>
                <a:uLnTx/>
                <a:uFillTx/>
                <a:latin typeface="Arial" panose="020B0604020202020204" pitchFamily="34" charset="0"/>
                <a:cs typeface="Arial" panose="020B0604020202020204" pitchFamily="34" charset="0"/>
              </a:endParaRPr>
            </a:p>
          </p:txBody>
        </p:sp>
        <p:sp>
          <p:nvSpPr>
            <p:cNvPr id="128" name="Rectangle 31"/>
            <p:cNvSpPr>
              <a:spLocks noChangeArrowheads="1"/>
            </p:cNvSpPr>
            <p:nvPr/>
          </p:nvSpPr>
          <p:spPr bwMode="auto">
            <a:xfrm>
              <a:off x="4031032" y="2359025"/>
              <a:ext cx="1557337" cy="669925"/>
            </a:xfrm>
            <a:prstGeom prst="rect">
              <a:avLst/>
            </a:prstGeom>
            <a:solidFill>
              <a:srgbClr val="F7941D">
                <a:alpha val="50196"/>
              </a:srgbClr>
            </a:solidFill>
            <a:ln w="3175">
              <a:solidFill>
                <a:schemeClr val="tx1"/>
              </a:solidFill>
              <a:miter lim="800000"/>
              <a:headEnd/>
              <a:tailEnd/>
            </a:ln>
          </p:spPr>
          <p:txBody>
            <a:bodyPr lIns="18000" rIns="18000" anchor="ctr" anchorCtr="0"/>
            <a:lstStyle/>
            <a:p>
              <a:pPr algn="ctr"/>
              <a:r>
                <a:rPr lang="en-GB" b="1" kern="0" dirty="0" smtClean="0">
                  <a:latin typeface="Arial" panose="020B0604020202020204" pitchFamily="34" charset="0"/>
                  <a:cs typeface="Arial" panose="020B0604020202020204" pitchFamily="34" charset="0"/>
                </a:rPr>
                <a:t>Institutional</a:t>
              </a:r>
            </a:p>
            <a:p>
              <a:pPr algn="ctr"/>
              <a:r>
                <a:rPr lang="en-GB" b="1" kern="0" dirty="0" smtClean="0">
                  <a:latin typeface="Arial" panose="020B0604020202020204" pitchFamily="34" charset="0"/>
                  <a:cs typeface="Arial" panose="020B0604020202020204" pitchFamily="34" charset="0"/>
                </a:rPr>
                <a:t>behaviour    </a:t>
              </a:r>
              <a:endParaRPr lang="en-GB" b="1" kern="0" dirty="0">
                <a:latin typeface="Arial" panose="020B0604020202020204" pitchFamily="34" charset="0"/>
                <a:cs typeface="Arial" panose="020B0604020202020204" pitchFamily="34" charset="0"/>
              </a:endParaRPr>
            </a:p>
          </p:txBody>
        </p:sp>
        <p:sp>
          <p:nvSpPr>
            <p:cNvPr id="129" name="Rectangle 32"/>
            <p:cNvSpPr>
              <a:spLocks noChangeArrowheads="1"/>
            </p:cNvSpPr>
            <p:nvPr/>
          </p:nvSpPr>
          <p:spPr bwMode="auto">
            <a:xfrm>
              <a:off x="4031696" y="4068025"/>
              <a:ext cx="1556006" cy="1227777"/>
            </a:xfrm>
            <a:prstGeom prst="rect">
              <a:avLst/>
            </a:prstGeom>
            <a:solidFill>
              <a:srgbClr val="F7941D">
                <a:alpha val="50196"/>
              </a:srgbClr>
            </a:solidFill>
            <a:ln w="3175">
              <a:solidFill>
                <a:schemeClr val="tx1"/>
              </a:solidFill>
              <a:miter lim="800000"/>
              <a:headEnd/>
              <a:tailEnd/>
            </a:ln>
          </p:spPr>
          <p:txBody>
            <a:bodyPr lIns="18000" rIns="18000" anchor="ctr" anchorCtr="0"/>
            <a:lstStyle/>
            <a:p>
              <a:pPr algn="ctr"/>
              <a:endParaRPr lang="en-GB" b="1" kern="0" dirty="0">
                <a:latin typeface="Arial" panose="020B0604020202020204" pitchFamily="34" charset="0"/>
                <a:cs typeface="Arial" panose="020B0604020202020204" pitchFamily="34" charset="0"/>
              </a:endParaRPr>
            </a:p>
          </p:txBody>
        </p:sp>
        <p:sp>
          <p:nvSpPr>
            <p:cNvPr id="130" name="Rectangle 33"/>
            <p:cNvSpPr>
              <a:spLocks noChangeArrowheads="1"/>
            </p:cNvSpPr>
            <p:nvPr/>
          </p:nvSpPr>
          <p:spPr bwMode="auto">
            <a:xfrm>
              <a:off x="4037012" y="1408113"/>
              <a:ext cx="1551357" cy="668337"/>
            </a:xfrm>
            <a:prstGeom prst="rect">
              <a:avLst/>
            </a:prstGeom>
            <a:solidFill>
              <a:srgbClr val="F7941D">
                <a:alpha val="50196"/>
              </a:srgbClr>
            </a:solidFill>
            <a:ln w="3175">
              <a:solidFill>
                <a:schemeClr val="tx1"/>
              </a:solidFill>
              <a:miter lim="800000"/>
              <a:headEnd/>
              <a:tailEnd/>
            </a:ln>
          </p:spPr>
          <p:txBody>
            <a:bodyPr lIns="18000" rIns="18000"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b="1" i="0" u="none" strike="noStrike" kern="0" cap="none" spc="0" normalizeH="0" baseline="0" noProof="0" dirty="0" smtClean="0">
                  <a:ln>
                    <a:noFill/>
                  </a:ln>
                  <a:effectLst/>
                  <a:uLnTx/>
                  <a:uFillTx/>
                  <a:latin typeface="Arial" panose="020B0604020202020204" pitchFamily="34" charset="0"/>
                  <a:cs typeface="Arial" panose="020B0604020202020204" pitchFamily="34" charset="0"/>
                </a:rPr>
                <a:t> Quality of Life     </a:t>
              </a:r>
            </a:p>
          </p:txBody>
        </p:sp>
        <p:sp>
          <p:nvSpPr>
            <p:cNvPr id="131" name="Rectangle 44"/>
            <p:cNvSpPr>
              <a:spLocks noChangeArrowheads="1"/>
            </p:cNvSpPr>
            <p:nvPr/>
          </p:nvSpPr>
          <p:spPr bwMode="auto">
            <a:xfrm>
              <a:off x="4031033" y="3271273"/>
              <a:ext cx="1557336" cy="647700"/>
            </a:xfrm>
            <a:prstGeom prst="rect">
              <a:avLst/>
            </a:prstGeom>
            <a:solidFill>
              <a:srgbClr val="F7941D">
                <a:alpha val="50196"/>
              </a:srgbClr>
            </a:solidFill>
            <a:ln w="3175">
              <a:solidFill>
                <a:schemeClr val="tx1"/>
              </a:solidFill>
              <a:miter lim="800000"/>
              <a:headEnd/>
              <a:tailEnd/>
            </a:ln>
          </p:spPr>
          <p:txBody>
            <a:bodyPr lIns="18000" rIns="18000" anchor="ctr" anchorCtr="0"/>
            <a:lstStyle/>
            <a:p>
              <a:pPr algn="ctr"/>
              <a:r>
                <a:rPr lang="en-GB" b="1" kern="0" dirty="0" smtClean="0">
                  <a:latin typeface="Arial" panose="020B0604020202020204" pitchFamily="34" charset="0"/>
                  <a:cs typeface="Arial" panose="020B0604020202020204" pitchFamily="34" charset="0"/>
                </a:rPr>
                <a:t>Individual </a:t>
              </a:r>
              <a:r>
                <a:rPr lang="en-GB" b="1" kern="0" dirty="0">
                  <a:latin typeface="Arial" panose="020B0604020202020204" pitchFamily="34" charset="0"/>
                  <a:cs typeface="Arial" panose="020B0604020202020204" pitchFamily="34" charset="0"/>
                </a:rPr>
                <a:t>behaviour     </a:t>
              </a:r>
            </a:p>
          </p:txBody>
        </p:sp>
        <p:sp>
          <p:nvSpPr>
            <p:cNvPr id="132" name="Rectangle 45"/>
            <p:cNvSpPr>
              <a:spLocks noChangeArrowheads="1"/>
            </p:cNvSpPr>
            <p:nvPr/>
          </p:nvSpPr>
          <p:spPr bwMode="auto">
            <a:xfrm>
              <a:off x="5789614" y="2359024"/>
              <a:ext cx="1432735" cy="629504"/>
            </a:xfrm>
            <a:prstGeom prst="rect">
              <a:avLst/>
            </a:prstGeom>
            <a:solidFill>
              <a:srgbClr val="FFFF00">
                <a:alpha val="50196"/>
              </a:srgbClr>
            </a:solidFill>
            <a:ln w="3175">
              <a:solidFill>
                <a:schemeClr val="tx1"/>
              </a:solidFill>
              <a:miter lim="800000"/>
              <a:headEnd/>
              <a:tailEnd/>
            </a:ln>
          </p:spPr>
          <p:txBody>
            <a:bodyPr lIns="18000" rIns="18000" anchor="ctr" anchorCtr="1"/>
            <a:lstStyle/>
            <a:p>
              <a:pPr algn="ctr"/>
              <a:r>
                <a:rPr lang="en-GB" sz="2000" b="1" kern="0" dirty="0">
                  <a:latin typeface="Arial" panose="020B0604020202020204" pitchFamily="34" charset="0"/>
                  <a:cs typeface="Arial" panose="020B0604020202020204" pitchFamily="34" charset="0"/>
                </a:rPr>
                <a:t>5 - 10 yrs      </a:t>
              </a:r>
            </a:p>
          </p:txBody>
        </p:sp>
        <p:sp>
          <p:nvSpPr>
            <p:cNvPr id="133" name="Rectangle 15"/>
            <p:cNvSpPr>
              <a:spLocks noChangeArrowheads="1"/>
            </p:cNvSpPr>
            <p:nvPr/>
          </p:nvSpPr>
          <p:spPr bwMode="auto">
            <a:xfrm>
              <a:off x="1905000" y="1409400"/>
              <a:ext cx="1980000" cy="648000"/>
            </a:xfrm>
            <a:prstGeom prst="rect">
              <a:avLst/>
            </a:prstGeom>
            <a:solidFill>
              <a:srgbClr val="B8DC88">
                <a:alpha val="50196"/>
              </a:srgbClr>
            </a:solidFill>
            <a:ln w="3175">
              <a:solidFill>
                <a:schemeClr val="tx1"/>
              </a:solidFill>
              <a:miter lim="800000"/>
              <a:headEnd/>
              <a:tailEnd/>
            </a:ln>
          </p:spPr>
          <p:txBody>
            <a:bodyPr lIns="18000" rIns="18000" anchor="ctr" anchorCtr="1"/>
            <a:lstStyle/>
            <a:p>
              <a:pPr algn="ctr"/>
              <a:r>
                <a:rPr lang="en-GB" sz="1400" b="1" kern="0" dirty="0">
                  <a:latin typeface="Arial" panose="020B0604020202020204" pitchFamily="34" charset="0"/>
                  <a:cs typeface="Arial" panose="020B0604020202020204" pitchFamily="34" charset="0"/>
                </a:rPr>
                <a:t>Reduced child mortality &amp; morbidity</a:t>
              </a:r>
            </a:p>
          </p:txBody>
        </p:sp>
        <p:sp>
          <p:nvSpPr>
            <p:cNvPr id="134" name="Rectangle 16"/>
            <p:cNvSpPr>
              <a:spLocks noChangeArrowheads="1"/>
            </p:cNvSpPr>
            <p:nvPr/>
          </p:nvSpPr>
          <p:spPr bwMode="auto">
            <a:xfrm>
              <a:off x="1905000" y="2308225"/>
              <a:ext cx="1979999" cy="815975"/>
            </a:xfrm>
            <a:prstGeom prst="rect">
              <a:avLst/>
            </a:prstGeom>
            <a:solidFill>
              <a:srgbClr val="B8DC88">
                <a:alpha val="50196"/>
              </a:srgbClr>
            </a:solidFill>
            <a:ln w="3175">
              <a:solidFill>
                <a:schemeClr val="tx1"/>
              </a:solidFill>
              <a:miter lim="800000"/>
              <a:headEnd/>
              <a:tailEnd/>
            </a:ln>
          </p:spPr>
          <p:txBody>
            <a:bodyPr lIns="18000" rIns="18000" anchor="ctr" anchorCtr="1"/>
            <a:lstStyle/>
            <a:p>
              <a:pPr algn="ctr"/>
              <a:r>
                <a:rPr lang="en-GB" sz="1400" b="1" kern="0" dirty="0">
                  <a:latin typeface="Arial" panose="020B0604020202020204" pitchFamily="34" charset="0"/>
                  <a:cs typeface="Arial" panose="020B0604020202020204" pitchFamily="34" charset="0"/>
                </a:rPr>
                <a:t>Health, education and community services functioning</a:t>
              </a:r>
            </a:p>
          </p:txBody>
        </p:sp>
        <p:sp>
          <p:nvSpPr>
            <p:cNvPr id="135" name="Rectangle 17"/>
            <p:cNvSpPr>
              <a:spLocks noChangeArrowheads="1"/>
            </p:cNvSpPr>
            <p:nvPr/>
          </p:nvSpPr>
          <p:spPr bwMode="auto">
            <a:xfrm>
              <a:off x="1905000" y="4228800"/>
              <a:ext cx="1980000" cy="648000"/>
            </a:xfrm>
            <a:prstGeom prst="rect">
              <a:avLst/>
            </a:prstGeom>
            <a:solidFill>
              <a:srgbClr val="B8DC88">
                <a:alpha val="49804"/>
              </a:srgbClr>
            </a:solidFill>
            <a:ln w="3175">
              <a:solidFill>
                <a:schemeClr val="tx1"/>
              </a:solidFill>
              <a:miter lim="800000"/>
              <a:headEnd/>
              <a:tailEnd/>
            </a:ln>
          </p:spPr>
          <p:txBody>
            <a:bodyPr lIns="54000" rIns="54000" anchor="ctr" anchorCtr="1"/>
            <a:lstStyle/>
            <a:p>
              <a:pPr algn="ctr"/>
              <a:r>
                <a:rPr lang="en-GB" sz="1400" b="1" kern="0" dirty="0">
                  <a:latin typeface="Arial" panose="020B0604020202020204" pitchFamily="34" charset="0"/>
                  <a:cs typeface="Arial" panose="020B0604020202020204" pitchFamily="34" charset="0"/>
                </a:rPr>
                <a:t>Caretaker knows how to treat </a:t>
              </a:r>
              <a:r>
                <a:rPr lang="en-GB" sz="1400" b="1" kern="0" dirty="0" err="1">
                  <a:latin typeface="Arial" panose="020B0604020202020204" pitchFamily="34" charset="0"/>
                  <a:cs typeface="Arial" panose="020B0604020202020204" pitchFamily="34" charset="0"/>
                </a:rPr>
                <a:t>diarrhea</a:t>
              </a:r>
              <a:endParaRPr lang="en-GB" sz="1400" b="1" kern="0" dirty="0">
                <a:latin typeface="Arial" panose="020B0604020202020204" pitchFamily="34" charset="0"/>
                <a:cs typeface="Arial" panose="020B0604020202020204" pitchFamily="34" charset="0"/>
              </a:endParaRPr>
            </a:p>
          </p:txBody>
        </p:sp>
        <p:sp>
          <p:nvSpPr>
            <p:cNvPr id="136" name="Rectangle 18"/>
            <p:cNvSpPr>
              <a:spLocks noChangeArrowheads="1"/>
            </p:cNvSpPr>
            <p:nvPr/>
          </p:nvSpPr>
          <p:spPr bwMode="auto">
            <a:xfrm>
              <a:off x="1905000" y="5181600"/>
              <a:ext cx="1980000" cy="648000"/>
            </a:xfrm>
            <a:prstGeom prst="rect">
              <a:avLst/>
            </a:prstGeom>
            <a:solidFill>
              <a:srgbClr val="B8DC88">
                <a:alpha val="49804"/>
              </a:srgbClr>
            </a:solidFill>
            <a:ln w="3175">
              <a:solidFill>
                <a:schemeClr val="tx1"/>
              </a:solidFill>
              <a:miter lim="800000"/>
              <a:headEnd/>
              <a:tailEnd/>
            </a:ln>
          </p:spPr>
          <p:txBody>
            <a:bodyPr lIns="54000" rIns="54000" anchor="ctr" anchorCtr="1"/>
            <a:lstStyle/>
            <a:p>
              <a:pPr algn="ctr"/>
              <a:r>
                <a:rPr lang="en-GB" sz="1400" b="1" kern="0" dirty="0">
                  <a:latin typeface="Arial" panose="020B0604020202020204" pitchFamily="34" charset="0"/>
                  <a:cs typeface="Arial" panose="020B0604020202020204" pitchFamily="34" charset="0"/>
                </a:rPr>
                <a:t>Mass media campaign on </a:t>
              </a:r>
              <a:r>
                <a:rPr lang="en-GB" sz="1400" b="1" kern="0" dirty="0" err="1">
                  <a:latin typeface="Arial" panose="020B0604020202020204" pitchFamily="34" charset="0"/>
                  <a:cs typeface="Arial" panose="020B0604020202020204" pitchFamily="34" charset="0"/>
                </a:rPr>
                <a:t>diarrhea</a:t>
              </a:r>
              <a:endParaRPr lang="en-GB" sz="1400" b="1" kern="0" dirty="0">
                <a:latin typeface="Arial" panose="020B0604020202020204" pitchFamily="34" charset="0"/>
                <a:cs typeface="Arial" panose="020B0604020202020204" pitchFamily="34" charset="0"/>
              </a:endParaRPr>
            </a:p>
          </p:txBody>
        </p:sp>
        <p:sp>
          <p:nvSpPr>
            <p:cNvPr id="137" name="Rectangle 21"/>
            <p:cNvSpPr>
              <a:spLocks noChangeArrowheads="1"/>
            </p:cNvSpPr>
            <p:nvPr/>
          </p:nvSpPr>
          <p:spPr bwMode="auto">
            <a:xfrm>
              <a:off x="1905000" y="598986"/>
              <a:ext cx="1980000" cy="458534"/>
            </a:xfrm>
            <a:prstGeom prst="rect">
              <a:avLst/>
            </a:prstGeom>
            <a:solidFill>
              <a:srgbClr val="8DC63F"/>
            </a:solidFill>
            <a:ln w="6350">
              <a:solidFill>
                <a:schemeClr val="tx1"/>
              </a:solidFill>
              <a:miter lim="800000"/>
              <a:headEnd/>
              <a:tailEnd/>
            </a:ln>
          </p:spPr>
          <p:txBody>
            <a:bodyPr anchor="ctr" anchorCtr="1"/>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smtClean="0">
                  <a:ln>
                    <a:noFill/>
                  </a:ln>
                  <a:effectLst/>
                  <a:uLnTx/>
                  <a:uFillTx/>
                  <a:latin typeface="Arial" panose="020B0604020202020204" pitchFamily="34" charset="0"/>
                  <a:cs typeface="Arial" panose="020B0604020202020204" pitchFamily="34" charset="0"/>
                </a:rPr>
                <a:t>Like…</a:t>
              </a:r>
            </a:p>
          </p:txBody>
        </p:sp>
        <p:sp>
          <p:nvSpPr>
            <p:cNvPr id="138" name="Rectangle 43"/>
            <p:cNvSpPr>
              <a:spLocks noChangeArrowheads="1"/>
            </p:cNvSpPr>
            <p:nvPr/>
          </p:nvSpPr>
          <p:spPr bwMode="auto">
            <a:xfrm>
              <a:off x="1904999" y="3283266"/>
              <a:ext cx="1980000" cy="648000"/>
            </a:xfrm>
            <a:prstGeom prst="rect">
              <a:avLst/>
            </a:prstGeom>
            <a:solidFill>
              <a:srgbClr val="B8DC88">
                <a:alpha val="50196"/>
              </a:srgbClr>
            </a:solidFill>
            <a:ln w="3175">
              <a:solidFill>
                <a:schemeClr val="tx1"/>
              </a:solidFill>
              <a:miter lim="800000"/>
              <a:headEnd/>
              <a:tailEnd/>
            </a:ln>
          </p:spPr>
          <p:txBody>
            <a:bodyPr lIns="18000" rIns="18000" anchor="ctr" anchorCtr="1"/>
            <a:lstStyle/>
            <a:p>
              <a:pPr algn="ctr"/>
              <a:r>
                <a:rPr lang="en-GB" sz="1300" b="1" kern="0" dirty="0">
                  <a:latin typeface="Arial" panose="020B0604020202020204" pitchFamily="34" charset="0"/>
                  <a:cs typeface="Arial" panose="020B0604020202020204" pitchFamily="34" charset="0"/>
                </a:rPr>
                <a:t>Caretaker treats child with ORS until </a:t>
              </a:r>
              <a:r>
                <a:rPr lang="en-GB" sz="1300" b="1" kern="0" dirty="0" err="1">
                  <a:latin typeface="Arial" panose="020B0604020202020204" pitchFamily="34" charset="0"/>
                  <a:cs typeface="Arial" panose="020B0604020202020204" pitchFamily="34" charset="0"/>
                </a:rPr>
                <a:t>diarrhea</a:t>
              </a:r>
              <a:r>
                <a:rPr lang="en-GB" sz="1300" b="1" kern="0" dirty="0">
                  <a:latin typeface="Arial" panose="020B0604020202020204" pitchFamily="34" charset="0"/>
                  <a:cs typeface="Arial" panose="020B0604020202020204" pitchFamily="34" charset="0"/>
                </a:rPr>
                <a:t> stops</a:t>
              </a:r>
            </a:p>
          </p:txBody>
        </p:sp>
        <p:sp>
          <p:nvSpPr>
            <p:cNvPr id="139" name="Rectangle 56"/>
            <p:cNvSpPr>
              <a:spLocks noChangeArrowheads="1"/>
            </p:cNvSpPr>
            <p:nvPr/>
          </p:nvSpPr>
          <p:spPr bwMode="auto">
            <a:xfrm>
              <a:off x="1905000" y="6096000"/>
              <a:ext cx="1980000" cy="648000"/>
            </a:xfrm>
            <a:prstGeom prst="rect">
              <a:avLst/>
            </a:prstGeom>
            <a:solidFill>
              <a:srgbClr val="B8DC88">
                <a:alpha val="49804"/>
              </a:srgbClr>
            </a:solidFill>
            <a:ln w="3175">
              <a:solidFill>
                <a:schemeClr val="tx1"/>
              </a:solidFill>
              <a:miter lim="800000"/>
              <a:headEnd/>
              <a:tailEnd/>
            </a:ln>
          </p:spPr>
          <p:txBody>
            <a:bodyPr lIns="54000" rIns="54000" anchor="ctr" anchorCtr="1"/>
            <a:lstStyle/>
            <a:p>
              <a:pPr algn="ctr"/>
              <a:r>
                <a:rPr lang="en-GB" sz="1400" b="1" kern="0" dirty="0">
                  <a:latin typeface="Arial" panose="020B0604020202020204" pitchFamily="34" charset="0"/>
                  <a:cs typeface="Arial" panose="020B0604020202020204" pitchFamily="34" charset="0"/>
                </a:rPr>
                <a:t>Money, radio access,</a:t>
              </a:r>
            </a:p>
            <a:p>
              <a:pPr algn="ctr"/>
              <a:r>
                <a:rPr lang="en-GB" sz="1400" b="1" kern="0" dirty="0">
                  <a:latin typeface="Arial" panose="020B0604020202020204" pitchFamily="34" charset="0"/>
                  <a:cs typeface="Arial" panose="020B0604020202020204" pitchFamily="34" charset="0"/>
                </a:rPr>
                <a:t>Staff</a:t>
              </a:r>
            </a:p>
          </p:txBody>
        </p:sp>
        <p:sp>
          <p:nvSpPr>
            <p:cNvPr id="141" name="Rectangle 10"/>
            <p:cNvSpPr>
              <a:spLocks noChangeArrowheads="1"/>
            </p:cNvSpPr>
            <p:nvPr/>
          </p:nvSpPr>
          <p:spPr bwMode="auto">
            <a:xfrm>
              <a:off x="152401" y="3283267"/>
              <a:ext cx="1558800" cy="648000"/>
            </a:xfrm>
            <a:prstGeom prst="rect">
              <a:avLst/>
            </a:prstGeom>
            <a:solidFill>
              <a:srgbClr val="0099FF">
                <a:alpha val="50196"/>
              </a:srgbClr>
            </a:solidFill>
            <a:ln w="3175">
              <a:solidFill>
                <a:schemeClr val="tx1"/>
              </a:solidFill>
              <a:miter lim="800000"/>
              <a:headEnd/>
              <a:tailEnd/>
            </a:ln>
          </p:spPr>
          <p:txBody>
            <a:bodyPr wrap="none" anchor="ctr" anchorCtr="0"/>
            <a:lstStyle/>
            <a:p>
              <a:pPr algn="ctr"/>
              <a:r>
                <a:rPr lang="en-GB" sz="2400" b="1" kern="0" dirty="0">
                  <a:latin typeface="Arial" panose="020B0604020202020204" pitchFamily="34" charset="0"/>
                  <a:cs typeface="Arial" panose="020B0604020202020204" pitchFamily="34" charset="0"/>
                </a:rPr>
                <a:t>Outcome</a:t>
              </a:r>
              <a:endParaRPr lang="en-GB" sz="2000" b="1" kern="0" dirty="0">
                <a:latin typeface="Arial" panose="020B0604020202020204" pitchFamily="34" charset="0"/>
                <a:cs typeface="Arial" panose="020B0604020202020204" pitchFamily="34" charset="0"/>
              </a:endParaRPr>
            </a:p>
          </p:txBody>
        </p:sp>
        <p:sp>
          <p:nvSpPr>
            <p:cNvPr id="142" name="Rectangle 11"/>
            <p:cNvSpPr>
              <a:spLocks noChangeArrowheads="1"/>
            </p:cNvSpPr>
            <p:nvPr/>
          </p:nvSpPr>
          <p:spPr bwMode="auto">
            <a:xfrm>
              <a:off x="152401" y="1408113"/>
              <a:ext cx="1558800" cy="648000"/>
            </a:xfrm>
            <a:prstGeom prst="rect">
              <a:avLst/>
            </a:prstGeom>
            <a:solidFill>
              <a:srgbClr val="0099FF">
                <a:alpha val="50196"/>
              </a:srgbClr>
            </a:solidFill>
            <a:ln w="3175">
              <a:solidFill>
                <a:schemeClr val="tx1"/>
              </a:solidFill>
              <a:miter lim="800000"/>
              <a:headEnd/>
              <a:tailEnd/>
            </a:ln>
          </p:spPr>
          <p:txBody>
            <a:bodyPr wrap="none"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smtClean="0">
                  <a:ln>
                    <a:noFill/>
                  </a:ln>
                  <a:effectLst/>
                  <a:uLnTx/>
                  <a:uFillTx/>
                  <a:latin typeface="Arial" panose="020B0604020202020204" pitchFamily="34" charset="0"/>
                  <a:cs typeface="Arial" panose="020B0604020202020204" pitchFamily="34" charset="0"/>
                </a:rPr>
                <a:t>Impact</a:t>
              </a:r>
            </a:p>
          </p:txBody>
        </p:sp>
        <p:sp>
          <p:nvSpPr>
            <p:cNvPr id="143" name="Rectangle 12"/>
            <p:cNvSpPr>
              <a:spLocks noChangeArrowheads="1"/>
            </p:cNvSpPr>
            <p:nvPr/>
          </p:nvSpPr>
          <p:spPr bwMode="auto">
            <a:xfrm>
              <a:off x="152401" y="4220844"/>
              <a:ext cx="1558800" cy="648000"/>
            </a:xfrm>
            <a:prstGeom prst="rect">
              <a:avLst/>
            </a:prstGeom>
            <a:solidFill>
              <a:srgbClr val="0099FF">
                <a:alpha val="50196"/>
              </a:srgbClr>
            </a:solidFill>
            <a:ln w="3175">
              <a:solidFill>
                <a:schemeClr val="tx1"/>
              </a:solidFill>
              <a:miter lim="800000"/>
              <a:headEnd/>
              <a:tailEnd/>
            </a:ln>
          </p:spPr>
          <p:txBody>
            <a:bodyPr wrap="none" anchor="ctr" anchorCtr="0"/>
            <a:lstStyle/>
            <a:p>
              <a:pPr algn="ctr"/>
              <a:r>
                <a:rPr lang="en-GB" sz="2400" b="1" kern="0" dirty="0">
                  <a:latin typeface="Arial" panose="020B0604020202020204" pitchFamily="34" charset="0"/>
                  <a:cs typeface="Arial" panose="020B0604020202020204" pitchFamily="34" charset="0"/>
                </a:rPr>
                <a:t>Output</a:t>
              </a:r>
              <a:endParaRPr lang="en-GB" sz="2000" b="1" kern="0" dirty="0">
                <a:latin typeface="Arial" panose="020B0604020202020204" pitchFamily="34" charset="0"/>
                <a:cs typeface="Arial" panose="020B0604020202020204" pitchFamily="34" charset="0"/>
              </a:endParaRPr>
            </a:p>
          </p:txBody>
        </p:sp>
        <p:sp>
          <p:nvSpPr>
            <p:cNvPr id="144" name="Rectangle 13"/>
            <p:cNvSpPr>
              <a:spLocks noChangeArrowheads="1"/>
            </p:cNvSpPr>
            <p:nvPr/>
          </p:nvSpPr>
          <p:spPr bwMode="auto">
            <a:xfrm>
              <a:off x="152401" y="5158421"/>
              <a:ext cx="1558800" cy="648000"/>
            </a:xfrm>
            <a:prstGeom prst="rect">
              <a:avLst/>
            </a:prstGeom>
            <a:solidFill>
              <a:srgbClr val="0099FF">
                <a:alpha val="50196"/>
              </a:srgbClr>
            </a:solidFill>
            <a:ln w="3175">
              <a:solidFill>
                <a:schemeClr val="tx1"/>
              </a:solidFill>
              <a:miter lim="800000"/>
              <a:headEnd/>
              <a:tailEnd/>
            </a:ln>
          </p:spPr>
          <p:txBody>
            <a:bodyPr wrap="none" anchor="ctr" anchorCtr="0"/>
            <a:lstStyle/>
            <a:p>
              <a:pPr algn="ctr"/>
              <a:r>
                <a:rPr lang="en-GB" sz="2400" b="1" kern="0" dirty="0">
                  <a:latin typeface="Arial" panose="020B0604020202020204" pitchFamily="34" charset="0"/>
                  <a:cs typeface="Arial" panose="020B0604020202020204" pitchFamily="34" charset="0"/>
                </a:rPr>
                <a:t>Activity</a:t>
              </a:r>
              <a:endParaRPr lang="en-GB" sz="2000" b="1" kern="0" dirty="0">
                <a:latin typeface="Arial" panose="020B0604020202020204" pitchFamily="34" charset="0"/>
                <a:cs typeface="Arial" panose="020B0604020202020204" pitchFamily="34" charset="0"/>
              </a:endParaRPr>
            </a:p>
          </p:txBody>
        </p:sp>
        <p:sp>
          <p:nvSpPr>
            <p:cNvPr id="145" name="Rectangle 20"/>
            <p:cNvSpPr>
              <a:spLocks noChangeArrowheads="1"/>
            </p:cNvSpPr>
            <p:nvPr/>
          </p:nvSpPr>
          <p:spPr bwMode="auto">
            <a:xfrm>
              <a:off x="152400" y="598986"/>
              <a:ext cx="1558800" cy="458535"/>
            </a:xfrm>
            <a:prstGeom prst="rect">
              <a:avLst/>
            </a:prstGeom>
            <a:solidFill>
              <a:srgbClr val="0099FF"/>
            </a:solidFill>
            <a:ln w="6350">
              <a:solidFill>
                <a:schemeClr val="tx1"/>
              </a:solidFill>
              <a:miter lim="800000"/>
              <a:headEnd/>
              <a:tailEnd/>
            </a:ln>
          </p:spPr>
          <p:txBody>
            <a:bodyPr wrap="none" anchor="ctr"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smtClean="0">
                  <a:ln>
                    <a:noFill/>
                  </a:ln>
                  <a:solidFill>
                    <a:schemeClr val="bg1"/>
                  </a:solidFill>
                  <a:effectLst/>
                  <a:uLnTx/>
                  <a:uFillTx/>
                  <a:latin typeface="Arial" panose="020B0604020202020204" pitchFamily="34" charset="0"/>
                  <a:cs typeface="Arial" panose="020B0604020202020204" pitchFamily="34" charset="0"/>
                </a:rPr>
                <a:t>Results</a:t>
              </a:r>
            </a:p>
          </p:txBody>
        </p:sp>
        <p:sp>
          <p:nvSpPr>
            <p:cNvPr id="152" name="Rectangle 42"/>
            <p:cNvSpPr>
              <a:spLocks noChangeArrowheads="1"/>
            </p:cNvSpPr>
            <p:nvPr/>
          </p:nvSpPr>
          <p:spPr bwMode="auto">
            <a:xfrm>
              <a:off x="152401" y="2345690"/>
              <a:ext cx="1558800" cy="648000"/>
            </a:xfrm>
            <a:prstGeom prst="rect">
              <a:avLst/>
            </a:prstGeom>
            <a:solidFill>
              <a:srgbClr val="0099FF">
                <a:alpha val="50196"/>
              </a:srgbClr>
            </a:solidFill>
            <a:ln w="3175">
              <a:solidFill>
                <a:schemeClr val="tx1"/>
              </a:solidFill>
              <a:miter lim="800000"/>
              <a:headEnd/>
              <a:tailEnd/>
            </a:ln>
          </p:spPr>
          <p:txBody>
            <a:bodyPr wrap="none" anchor="ctr" anchorCtr="0"/>
            <a:lstStyle/>
            <a:p>
              <a:pPr algn="ctr"/>
              <a:r>
                <a:rPr lang="en-GB" sz="2400" b="1" kern="0" dirty="0">
                  <a:latin typeface="Arial" panose="020B0604020202020204" pitchFamily="34" charset="0"/>
                  <a:cs typeface="Arial" panose="020B0604020202020204" pitchFamily="34" charset="0"/>
                </a:rPr>
                <a:t>Outcome</a:t>
              </a:r>
              <a:endParaRPr lang="en-GB" sz="2000" b="1" kern="0" dirty="0">
                <a:latin typeface="Arial" panose="020B0604020202020204" pitchFamily="34" charset="0"/>
                <a:cs typeface="Arial" panose="020B0604020202020204" pitchFamily="34" charset="0"/>
              </a:endParaRPr>
            </a:p>
          </p:txBody>
        </p:sp>
        <p:sp>
          <p:nvSpPr>
            <p:cNvPr id="155" name="Rectangle 51"/>
            <p:cNvSpPr>
              <a:spLocks noChangeArrowheads="1"/>
            </p:cNvSpPr>
            <p:nvPr/>
          </p:nvSpPr>
          <p:spPr bwMode="auto">
            <a:xfrm>
              <a:off x="153988" y="6096000"/>
              <a:ext cx="1558800" cy="648000"/>
            </a:xfrm>
            <a:prstGeom prst="rect">
              <a:avLst/>
            </a:prstGeom>
            <a:solidFill>
              <a:srgbClr val="0099FF">
                <a:alpha val="50196"/>
              </a:srgbClr>
            </a:solidFill>
            <a:ln w="3175">
              <a:solidFill>
                <a:schemeClr val="tx1"/>
              </a:solidFill>
              <a:miter lim="800000"/>
              <a:headEnd/>
              <a:tailEnd/>
            </a:ln>
          </p:spPr>
          <p:txBody>
            <a:bodyPr wrap="none" anchor="ctr" anchorCtr="0"/>
            <a:lstStyle/>
            <a:p>
              <a:pPr algn="ctr"/>
              <a:r>
                <a:rPr lang="en-GB" sz="2400" b="1" kern="0" dirty="0">
                  <a:latin typeface="Arial" panose="020B0604020202020204" pitchFamily="34" charset="0"/>
                  <a:cs typeface="Arial" panose="020B0604020202020204" pitchFamily="34" charset="0"/>
                </a:rPr>
                <a:t>Inputs</a:t>
              </a:r>
              <a:endParaRPr lang="en-GB" sz="2000" b="1" kern="0" dirty="0">
                <a:latin typeface="Arial" panose="020B0604020202020204" pitchFamily="34" charset="0"/>
                <a:cs typeface="Arial" panose="020B0604020202020204" pitchFamily="34" charset="0"/>
              </a:endParaRPr>
            </a:p>
          </p:txBody>
        </p:sp>
        <p:sp>
          <p:nvSpPr>
            <p:cNvPr id="148" name="AutoShape 37"/>
            <p:cNvSpPr>
              <a:spLocks noChangeArrowheads="1"/>
            </p:cNvSpPr>
            <p:nvPr/>
          </p:nvSpPr>
          <p:spPr bwMode="auto">
            <a:xfrm rot="10859856">
              <a:off x="304801" y="1984490"/>
              <a:ext cx="381000" cy="355600"/>
            </a:xfrm>
            <a:prstGeom prst="upArrow">
              <a:avLst>
                <a:gd name="adj1" fmla="val 50000"/>
                <a:gd name="adj2" fmla="val 43056"/>
              </a:avLst>
            </a:prstGeom>
            <a:solidFill>
              <a:schemeClr val="bg1">
                <a:lumMod val="50000"/>
              </a:schemeClr>
            </a:solidFill>
            <a:ln>
              <a:noFill/>
              <a:headEnd/>
              <a:tailEn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wrap="none" anchor="ctr" anchorCtr="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ko-KR" sz="2400" b="1" i="0" u="none" strike="noStrike" kern="0" cap="none" spc="0" normalizeH="0" baseline="0" noProof="0" smtClean="0">
                <a:ln>
                  <a:noFill/>
                </a:ln>
                <a:solidFill>
                  <a:schemeClr val="tx1"/>
                </a:solidFill>
                <a:effectLst/>
                <a:uLnTx/>
                <a:uFillTx/>
                <a:latin typeface="Arial" panose="020B0604020202020204" pitchFamily="34" charset="0"/>
                <a:cs typeface="Arial" panose="020B0604020202020204" pitchFamily="34" charset="0"/>
              </a:endParaRPr>
            </a:p>
          </p:txBody>
        </p:sp>
        <p:sp>
          <p:nvSpPr>
            <p:cNvPr id="146" name="AutoShape 35"/>
            <p:cNvSpPr>
              <a:spLocks noChangeArrowheads="1"/>
            </p:cNvSpPr>
            <p:nvPr/>
          </p:nvSpPr>
          <p:spPr bwMode="auto">
            <a:xfrm rot="10859856">
              <a:off x="304801" y="3832110"/>
              <a:ext cx="381000" cy="355600"/>
            </a:xfrm>
            <a:prstGeom prst="upArrow">
              <a:avLst>
                <a:gd name="adj1" fmla="val 50000"/>
                <a:gd name="adj2" fmla="val 43056"/>
              </a:avLst>
            </a:prstGeom>
            <a:solidFill>
              <a:schemeClr val="bg1">
                <a:lumMod val="50000"/>
              </a:schemeClr>
            </a:solidFill>
            <a:ln>
              <a:noFill/>
              <a:headEnd/>
              <a:tailEn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wrap="none" anchor="ctr" anchorCtr="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ko-KR" sz="2400" b="1" i="0" u="none" strike="noStrike" kern="0" cap="none" spc="0" normalizeH="0" baseline="0" noProof="0" smtClean="0">
                <a:ln>
                  <a:noFill/>
                </a:ln>
                <a:solidFill>
                  <a:schemeClr val="tx1"/>
                </a:solidFill>
                <a:effectLst/>
                <a:uLnTx/>
                <a:uFillTx/>
                <a:latin typeface="Arial" panose="020B0604020202020204" pitchFamily="34" charset="0"/>
                <a:cs typeface="Arial" panose="020B0604020202020204" pitchFamily="34" charset="0"/>
              </a:endParaRPr>
            </a:p>
          </p:txBody>
        </p:sp>
        <p:sp>
          <p:nvSpPr>
            <p:cNvPr id="147" name="AutoShape 36"/>
            <p:cNvSpPr>
              <a:spLocks noChangeArrowheads="1"/>
            </p:cNvSpPr>
            <p:nvPr/>
          </p:nvSpPr>
          <p:spPr bwMode="auto">
            <a:xfrm rot="10859856">
              <a:off x="304801" y="4803890"/>
              <a:ext cx="381000" cy="355600"/>
            </a:xfrm>
            <a:prstGeom prst="upArrow">
              <a:avLst>
                <a:gd name="adj1" fmla="val 50000"/>
                <a:gd name="adj2" fmla="val 43056"/>
              </a:avLst>
            </a:prstGeom>
            <a:solidFill>
              <a:schemeClr val="bg1">
                <a:lumMod val="50000"/>
              </a:schemeClr>
            </a:solidFill>
            <a:ln>
              <a:noFill/>
              <a:headEnd/>
              <a:tailEn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wrap="none" anchor="ctr" anchorCtr="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ko-KR" sz="2400" b="1" i="0" u="none" strike="noStrike" kern="0" cap="none" spc="0" normalizeH="0" baseline="0" noProof="0" smtClean="0">
                <a:ln>
                  <a:noFill/>
                </a:ln>
                <a:solidFill>
                  <a:schemeClr val="tx1"/>
                </a:solidFill>
                <a:effectLst/>
                <a:uLnTx/>
                <a:uFillTx/>
                <a:latin typeface="Arial" panose="020B0604020202020204" pitchFamily="34" charset="0"/>
                <a:cs typeface="Arial" panose="020B0604020202020204" pitchFamily="34" charset="0"/>
              </a:endParaRPr>
            </a:p>
          </p:txBody>
        </p:sp>
        <p:sp>
          <p:nvSpPr>
            <p:cNvPr id="149" name="AutoShape 38"/>
            <p:cNvSpPr>
              <a:spLocks noChangeArrowheads="1"/>
            </p:cNvSpPr>
            <p:nvPr/>
          </p:nvSpPr>
          <p:spPr bwMode="auto">
            <a:xfrm>
              <a:off x="1066801" y="4902200"/>
              <a:ext cx="381000" cy="355600"/>
            </a:xfrm>
            <a:prstGeom prst="upArrow">
              <a:avLst>
                <a:gd name="adj1" fmla="val 50000"/>
                <a:gd name="adj2" fmla="val 43056"/>
              </a:avLst>
            </a:prstGeom>
            <a:solidFill>
              <a:schemeClr val="bg1">
                <a:lumMod val="50000"/>
              </a:schemeClr>
            </a:solidFill>
            <a:ln>
              <a:noFill/>
              <a:headEnd/>
              <a:tailEn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wrap="none" anchor="ctr" anchorCtr="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ko-KR" sz="2400" b="1" i="0" u="none" strike="noStrike" kern="0" cap="none" spc="0" normalizeH="0" baseline="0" noProof="0" smtClean="0">
                <a:ln>
                  <a:noFill/>
                </a:ln>
                <a:solidFill>
                  <a:schemeClr val="tx1"/>
                </a:solidFill>
                <a:effectLst/>
                <a:uLnTx/>
                <a:uFillTx/>
                <a:latin typeface="Arial" panose="020B0604020202020204" pitchFamily="34" charset="0"/>
                <a:cs typeface="Arial" panose="020B0604020202020204" pitchFamily="34" charset="0"/>
              </a:endParaRPr>
            </a:p>
          </p:txBody>
        </p:sp>
        <p:sp>
          <p:nvSpPr>
            <p:cNvPr id="150" name="AutoShape 39"/>
            <p:cNvSpPr>
              <a:spLocks noChangeArrowheads="1"/>
            </p:cNvSpPr>
            <p:nvPr/>
          </p:nvSpPr>
          <p:spPr bwMode="auto">
            <a:xfrm>
              <a:off x="1066801" y="3962400"/>
              <a:ext cx="381000" cy="355600"/>
            </a:xfrm>
            <a:prstGeom prst="upArrow">
              <a:avLst>
                <a:gd name="adj1" fmla="val 50000"/>
                <a:gd name="adj2" fmla="val 43056"/>
              </a:avLst>
            </a:prstGeom>
            <a:solidFill>
              <a:schemeClr val="bg1">
                <a:lumMod val="50000"/>
              </a:schemeClr>
            </a:solidFill>
            <a:ln>
              <a:noFill/>
              <a:headEnd/>
              <a:tailEn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wrap="none" anchor="ctr" anchorCtr="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ko-KR" sz="2400" b="1" i="0" u="none" strike="noStrike" kern="0" cap="none" spc="0" normalizeH="0" baseline="0" noProof="0" smtClean="0">
                <a:ln>
                  <a:noFill/>
                </a:ln>
                <a:solidFill>
                  <a:schemeClr val="tx1"/>
                </a:solidFill>
                <a:effectLst/>
                <a:uLnTx/>
                <a:uFillTx/>
                <a:latin typeface="Arial" panose="020B0604020202020204" pitchFamily="34" charset="0"/>
                <a:cs typeface="Arial" panose="020B0604020202020204" pitchFamily="34" charset="0"/>
              </a:endParaRPr>
            </a:p>
          </p:txBody>
        </p:sp>
        <p:sp>
          <p:nvSpPr>
            <p:cNvPr id="151" name="AutoShape 40"/>
            <p:cNvSpPr>
              <a:spLocks noChangeArrowheads="1"/>
            </p:cNvSpPr>
            <p:nvPr/>
          </p:nvSpPr>
          <p:spPr bwMode="auto">
            <a:xfrm>
              <a:off x="1066801" y="2082800"/>
              <a:ext cx="381000" cy="355600"/>
            </a:xfrm>
            <a:prstGeom prst="upArrow">
              <a:avLst>
                <a:gd name="adj1" fmla="val 50000"/>
                <a:gd name="adj2" fmla="val 43056"/>
              </a:avLst>
            </a:prstGeom>
            <a:solidFill>
              <a:schemeClr val="bg1">
                <a:lumMod val="50000"/>
              </a:schemeClr>
            </a:solidFill>
            <a:ln>
              <a:noFill/>
              <a:headEnd/>
              <a:tailEn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wrap="none" anchor="ctr" anchorCtr="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ko-KR" sz="2400" b="1" i="0" u="none" strike="noStrike" kern="0" cap="none" spc="0" normalizeH="0" baseline="0" noProof="0" smtClean="0">
                <a:ln>
                  <a:noFill/>
                </a:ln>
                <a:solidFill>
                  <a:schemeClr val="tx1"/>
                </a:solidFill>
                <a:effectLst/>
                <a:uLnTx/>
                <a:uFillTx/>
                <a:latin typeface="Arial" panose="020B0604020202020204" pitchFamily="34" charset="0"/>
                <a:cs typeface="Arial" panose="020B0604020202020204" pitchFamily="34" charset="0"/>
              </a:endParaRPr>
            </a:p>
          </p:txBody>
        </p:sp>
        <p:sp>
          <p:nvSpPr>
            <p:cNvPr id="153" name="AutoShape 46"/>
            <p:cNvSpPr>
              <a:spLocks noChangeArrowheads="1"/>
            </p:cNvSpPr>
            <p:nvPr/>
          </p:nvSpPr>
          <p:spPr bwMode="auto">
            <a:xfrm rot="10859856">
              <a:off x="304801" y="2949457"/>
              <a:ext cx="381000" cy="323850"/>
            </a:xfrm>
            <a:prstGeom prst="upArrow">
              <a:avLst>
                <a:gd name="adj1" fmla="val 50000"/>
                <a:gd name="adj2" fmla="val 43056"/>
              </a:avLst>
            </a:prstGeom>
            <a:solidFill>
              <a:schemeClr val="bg1">
                <a:lumMod val="50000"/>
              </a:schemeClr>
            </a:solidFill>
            <a:ln>
              <a:noFill/>
              <a:headEnd/>
              <a:tailEn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wrap="none" anchor="ctr" anchorCtr="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ko-KR" sz="2400" b="1" i="0" u="none" strike="noStrike" kern="0" cap="none" spc="0" normalizeH="0" baseline="0" noProof="0" smtClean="0">
                <a:ln>
                  <a:noFill/>
                </a:ln>
                <a:solidFill>
                  <a:schemeClr val="tx1"/>
                </a:solidFill>
                <a:effectLst/>
                <a:uLnTx/>
                <a:uFillTx/>
                <a:latin typeface="Arial" panose="020B0604020202020204" pitchFamily="34" charset="0"/>
                <a:cs typeface="Arial" panose="020B0604020202020204" pitchFamily="34" charset="0"/>
              </a:endParaRPr>
            </a:p>
          </p:txBody>
        </p:sp>
        <p:sp>
          <p:nvSpPr>
            <p:cNvPr id="154" name="AutoShape 47"/>
            <p:cNvSpPr>
              <a:spLocks noChangeArrowheads="1"/>
            </p:cNvSpPr>
            <p:nvPr/>
          </p:nvSpPr>
          <p:spPr bwMode="auto">
            <a:xfrm>
              <a:off x="1066801" y="3028950"/>
              <a:ext cx="381000" cy="323850"/>
            </a:xfrm>
            <a:prstGeom prst="upArrow">
              <a:avLst>
                <a:gd name="adj1" fmla="val 50000"/>
                <a:gd name="adj2" fmla="val 43056"/>
              </a:avLst>
            </a:prstGeom>
            <a:solidFill>
              <a:schemeClr val="bg1">
                <a:lumMod val="50000"/>
              </a:schemeClr>
            </a:solidFill>
            <a:ln>
              <a:noFill/>
              <a:headEnd/>
              <a:tailEn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wrap="none" anchor="ctr" anchorCtr="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ko-KR" sz="2400" b="1" i="0" u="none" strike="noStrike" kern="0" cap="none" spc="0" normalizeH="0" baseline="0" noProof="0" smtClean="0">
                <a:ln>
                  <a:noFill/>
                </a:ln>
                <a:solidFill>
                  <a:schemeClr val="tx1"/>
                </a:solidFill>
                <a:effectLst/>
                <a:uLnTx/>
                <a:uFillTx/>
                <a:latin typeface="Arial" panose="020B0604020202020204" pitchFamily="34" charset="0"/>
                <a:cs typeface="Arial" panose="020B0604020202020204" pitchFamily="34" charset="0"/>
              </a:endParaRPr>
            </a:p>
          </p:txBody>
        </p:sp>
        <p:sp>
          <p:nvSpPr>
            <p:cNvPr id="156" name="AutoShape 64"/>
            <p:cNvSpPr>
              <a:spLocks noChangeArrowheads="1"/>
            </p:cNvSpPr>
            <p:nvPr/>
          </p:nvSpPr>
          <p:spPr bwMode="auto">
            <a:xfrm>
              <a:off x="1068388" y="5816600"/>
              <a:ext cx="381000" cy="355600"/>
            </a:xfrm>
            <a:prstGeom prst="upArrow">
              <a:avLst>
                <a:gd name="adj1" fmla="val 50000"/>
                <a:gd name="adj2" fmla="val 43056"/>
              </a:avLst>
            </a:prstGeom>
            <a:solidFill>
              <a:schemeClr val="bg1">
                <a:lumMod val="50000"/>
              </a:schemeClr>
            </a:solidFill>
            <a:ln>
              <a:noFill/>
              <a:headEnd/>
              <a:tailEn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wrap="none" anchor="ctr" anchorCtr="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ko-KR" sz="2400" b="1" i="0" u="none" strike="noStrike" kern="0" cap="none" spc="0" normalizeH="0" baseline="0" noProof="0" smtClean="0">
                <a:ln>
                  <a:noFill/>
                </a:ln>
                <a:solidFill>
                  <a:schemeClr val="tx1"/>
                </a:solidFill>
                <a:effectLst/>
                <a:uLnTx/>
                <a:uFillTx/>
                <a:latin typeface="Arial" panose="020B0604020202020204" pitchFamily="34" charset="0"/>
                <a:cs typeface="Arial" panose="020B0604020202020204" pitchFamily="34" charset="0"/>
              </a:endParaRPr>
            </a:p>
          </p:txBody>
        </p:sp>
        <p:sp>
          <p:nvSpPr>
            <p:cNvPr id="157" name="AutoShape 64"/>
            <p:cNvSpPr>
              <a:spLocks noChangeArrowheads="1"/>
            </p:cNvSpPr>
            <p:nvPr/>
          </p:nvSpPr>
          <p:spPr bwMode="auto">
            <a:xfrm rot="10800000">
              <a:off x="306388" y="5740400"/>
              <a:ext cx="381000" cy="355600"/>
            </a:xfrm>
            <a:prstGeom prst="upArrow">
              <a:avLst>
                <a:gd name="adj1" fmla="val 50000"/>
                <a:gd name="adj2" fmla="val 43056"/>
              </a:avLst>
            </a:prstGeom>
            <a:solidFill>
              <a:schemeClr val="bg1">
                <a:lumMod val="50000"/>
              </a:schemeClr>
            </a:solidFill>
            <a:ln>
              <a:noFill/>
              <a:headEnd/>
              <a:tailEn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10800000" wrap="none" anchor="ctr" anchorCtr="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ko-KR" sz="2400" b="1" i="0" u="none" strike="noStrike" kern="0" cap="none" spc="0" normalizeH="0" baseline="0" noProof="0" smtClean="0">
                <a:ln>
                  <a:noFill/>
                </a:ln>
                <a:solidFill>
                  <a:schemeClr val="tx1"/>
                </a:solidFill>
                <a:effectLst/>
                <a:uLnTx/>
                <a:uFillTx/>
                <a:latin typeface="Arial" panose="020B0604020202020204" pitchFamily="34" charset="0"/>
                <a:cs typeface="Arial" panose="020B0604020202020204" pitchFamily="34" charset="0"/>
              </a:endParaRPr>
            </a:p>
          </p:txBody>
        </p:sp>
      </p:grpSp>
      <p:sp>
        <p:nvSpPr>
          <p:cNvPr id="42" name="Title 1"/>
          <p:cNvSpPr>
            <a:spLocks noGrp="1"/>
          </p:cNvSpPr>
          <p:nvPr>
            <p:ph type="ctrTitle"/>
          </p:nvPr>
        </p:nvSpPr>
        <p:spPr>
          <a:xfrm>
            <a:off x="780518" y="306389"/>
            <a:ext cx="7601481" cy="506413"/>
          </a:xfrm>
        </p:spPr>
        <p:txBody>
          <a:bodyPr/>
          <a:lstStyle/>
          <a:p>
            <a:r>
              <a:rPr lang="en-GB" dirty="0" smtClean="0">
                <a:latin typeface="Arial" panose="020B0604020202020204" pitchFamily="34" charset="0"/>
                <a:cs typeface="Arial" panose="020B0604020202020204" pitchFamily="34" charset="0"/>
              </a:rPr>
              <a:t>Accountabilities for the Achievement of Results</a:t>
            </a:r>
            <a:endParaRPr lang="en-GB" sz="2800" dirty="0">
              <a:latin typeface="Arial" panose="020B0604020202020204" pitchFamily="34" charset="0"/>
              <a:cs typeface="Arial" panose="020B0604020202020204" pitchFamily="34" charset="0"/>
            </a:endParaRPr>
          </a:p>
        </p:txBody>
      </p:sp>
      <p:sp>
        <p:nvSpPr>
          <p:cNvPr id="43" name="Rectangle 22"/>
          <p:cNvSpPr>
            <a:spLocks noChangeArrowheads="1"/>
          </p:cNvSpPr>
          <p:nvPr/>
        </p:nvSpPr>
        <p:spPr bwMode="auto">
          <a:xfrm>
            <a:off x="6364367" y="1126070"/>
            <a:ext cx="1436110" cy="404796"/>
          </a:xfrm>
          <a:prstGeom prst="rect">
            <a:avLst/>
          </a:prstGeom>
          <a:solidFill>
            <a:srgbClr val="FFFF00"/>
          </a:solidFill>
          <a:ln w="6350">
            <a:solidFill>
              <a:schemeClr val="tx1"/>
            </a:solidFill>
            <a:miter lim="800000"/>
            <a:headEnd/>
            <a:tailEnd/>
          </a:ln>
        </p:spPr>
        <p:txBody>
          <a:bodyPr anchor="ctr" anchorCtr="1"/>
          <a:lstStyle/>
          <a:p>
            <a:pPr algn="ctr"/>
            <a:r>
              <a:rPr lang="en-GB" sz="2400" b="1" kern="0" dirty="0" smtClean="0">
                <a:latin typeface="Arial" panose="020B0604020202020204" pitchFamily="34" charset="0"/>
                <a:cs typeface="Arial" panose="020B0604020202020204" pitchFamily="34" charset="0"/>
              </a:rPr>
              <a:t>Timeline</a:t>
            </a:r>
            <a:endParaRPr lang="en-GB" sz="2400" b="1" kern="0" dirty="0">
              <a:latin typeface="Arial" panose="020B0604020202020204" pitchFamily="34" charset="0"/>
              <a:cs typeface="Arial" panose="020B0604020202020204" pitchFamily="34" charset="0"/>
            </a:endParaRPr>
          </a:p>
        </p:txBody>
      </p:sp>
      <p:sp>
        <p:nvSpPr>
          <p:cNvPr id="2" name="TextBox 1"/>
          <p:cNvSpPr txBox="1"/>
          <p:nvPr/>
        </p:nvSpPr>
        <p:spPr>
          <a:xfrm>
            <a:off x="6244265" y="1903668"/>
            <a:ext cx="1644663" cy="400110"/>
          </a:xfrm>
          <a:prstGeom prst="rect">
            <a:avLst/>
          </a:prstGeom>
          <a:noFill/>
        </p:spPr>
        <p:txBody>
          <a:bodyPr wrap="square" rtlCol="0">
            <a:spAutoFit/>
          </a:bodyPr>
          <a:lstStyle/>
          <a:p>
            <a:pPr lvl="0" algn="ctr">
              <a:defRPr/>
            </a:pPr>
            <a:r>
              <a:rPr lang="en-GB" sz="2000" b="1" kern="0" dirty="0">
                <a:latin typeface="Arial" panose="020B0604020202020204" pitchFamily="34" charset="0"/>
                <a:cs typeface="Arial" panose="020B0604020202020204" pitchFamily="34" charset="0"/>
              </a:rPr>
              <a:t>10 -15 yrs      </a:t>
            </a:r>
          </a:p>
        </p:txBody>
      </p:sp>
      <p:sp>
        <p:nvSpPr>
          <p:cNvPr id="9" name="TextBox 8"/>
          <p:cNvSpPr txBox="1"/>
          <p:nvPr/>
        </p:nvSpPr>
        <p:spPr>
          <a:xfrm>
            <a:off x="8218409" y="2365333"/>
            <a:ext cx="553998" cy="2904627"/>
          </a:xfrm>
          <a:prstGeom prst="rect">
            <a:avLst/>
          </a:prstGeom>
          <a:noFill/>
        </p:spPr>
        <p:txBody>
          <a:bodyPr vert="vert270" wrap="square" rtlCol="0">
            <a:spAutoFit/>
          </a:bodyPr>
          <a:lstStyle/>
          <a:p>
            <a:r>
              <a:rPr lang="en-US" sz="2400" b="1" dirty="0" smtClean="0">
                <a:latin typeface="Arial" panose="020B0604020202020204" pitchFamily="34" charset="0"/>
                <a:cs typeface="Arial" panose="020B0604020202020204" pitchFamily="34" charset="0"/>
              </a:rPr>
              <a:t>ACCOUNTABILITY</a:t>
            </a:r>
            <a:endParaRPr lang="en-US" sz="2400" b="1" dirty="0">
              <a:latin typeface="Arial" panose="020B0604020202020204" pitchFamily="34" charset="0"/>
              <a:cs typeface="Arial" panose="020B0604020202020204" pitchFamily="34" charset="0"/>
            </a:endParaRPr>
          </a:p>
        </p:txBody>
      </p:sp>
      <p:sp>
        <p:nvSpPr>
          <p:cNvPr id="10" name="Up Arrow 9"/>
          <p:cNvSpPr/>
          <p:nvPr/>
        </p:nvSpPr>
        <p:spPr>
          <a:xfrm>
            <a:off x="8218409" y="1831974"/>
            <a:ext cx="549066" cy="585061"/>
          </a:xfrm>
          <a:prstGeom prst="upArrow">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Up Arrow 53"/>
          <p:cNvSpPr/>
          <p:nvPr/>
        </p:nvSpPr>
        <p:spPr>
          <a:xfrm rot="10800000">
            <a:off x="8236263" y="5251216"/>
            <a:ext cx="549066" cy="585061"/>
          </a:xfrm>
          <a:prstGeom prst="upArrow">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7977396" y="1478296"/>
            <a:ext cx="1018680" cy="236234"/>
          </a:xfrm>
          <a:prstGeom prst="rect">
            <a:avLst/>
          </a:prstGeom>
          <a:solidFill>
            <a:srgbClr val="FF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solidFill>
                  <a:schemeClr val="bg1"/>
                </a:solidFill>
                <a:latin typeface="Arial" panose="020B0604020202020204" pitchFamily="34" charset="0"/>
                <a:cs typeface="Arial" panose="020B0604020202020204" pitchFamily="34" charset="0"/>
              </a:rPr>
              <a:t>less</a:t>
            </a:r>
            <a:endParaRPr lang="en-US" sz="2000" b="1" dirty="0">
              <a:solidFill>
                <a:schemeClr val="bg1"/>
              </a:solidFill>
              <a:latin typeface="Arial" panose="020B0604020202020204" pitchFamily="34" charset="0"/>
              <a:cs typeface="Arial" panose="020B0604020202020204" pitchFamily="34" charset="0"/>
            </a:endParaRPr>
          </a:p>
        </p:txBody>
      </p:sp>
      <p:sp>
        <p:nvSpPr>
          <p:cNvPr id="60" name="Plus 59"/>
          <p:cNvSpPr/>
          <p:nvPr/>
        </p:nvSpPr>
        <p:spPr>
          <a:xfrm>
            <a:off x="7977396" y="5803319"/>
            <a:ext cx="1066799" cy="1061547"/>
          </a:xfrm>
          <a:prstGeom prst="mathPlus">
            <a:avLst/>
          </a:prstGeom>
          <a:solidFill>
            <a:srgbClr val="FF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latin typeface="Arial" panose="020B0604020202020204" pitchFamily="34" charset="0"/>
                <a:cs typeface="Arial" panose="020B0604020202020204" pitchFamily="34" charset="0"/>
              </a:rPr>
              <a:t>more</a:t>
            </a:r>
            <a:endParaRPr lang="en-US" b="1" dirty="0">
              <a:latin typeface="Arial" panose="020B0604020202020204" pitchFamily="34" charset="0"/>
              <a:cs typeface="Arial" panose="020B0604020202020204" pitchFamily="34" charset="0"/>
            </a:endParaRPr>
          </a:p>
        </p:txBody>
      </p:sp>
      <p:sp>
        <p:nvSpPr>
          <p:cNvPr id="16" name="TextBox 15"/>
          <p:cNvSpPr txBox="1"/>
          <p:nvPr/>
        </p:nvSpPr>
        <p:spPr>
          <a:xfrm>
            <a:off x="4453090" y="4168204"/>
            <a:ext cx="1913456" cy="1408078"/>
          </a:xfrm>
          <a:prstGeom prst="rect">
            <a:avLst/>
          </a:prstGeom>
          <a:noFill/>
        </p:spPr>
        <p:txBody>
          <a:bodyPr wrap="square" rtlCol="0">
            <a:spAutoFit/>
          </a:bodyPr>
          <a:lstStyle/>
          <a:p>
            <a:pPr algn="ctr"/>
            <a:r>
              <a:rPr lang="en-GB" sz="1700" b="1" kern="0" dirty="0">
                <a:latin typeface="Arial" panose="020B0604020202020204" pitchFamily="34" charset="0"/>
                <a:cs typeface="Arial" panose="020B0604020202020204" pitchFamily="34" charset="0"/>
              </a:rPr>
              <a:t>Operational/ </a:t>
            </a:r>
            <a:r>
              <a:rPr lang="en-GB" sz="1700" b="1" kern="0" dirty="0" smtClean="0">
                <a:latin typeface="Arial" panose="020B0604020202020204" pitchFamily="34" charset="0"/>
                <a:cs typeface="Arial" panose="020B0604020202020204" pitchFamily="34" charset="0"/>
              </a:rPr>
              <a:t>skills, abilities</a:t>
            </a:r>
            <a:r>
              <a:rPr lang="en-GB" sz="1700" b="1" kern="0" dirty="0">
                <a:latin typeface="Arial" panose="020B0604020202020204" pitchFamily="34" charset="0"/>
                <a:cs typeface="Arial" panose="020B0604020202020204" pitchFamily="34" charset="0"/>
              </a:rPr>
              <a:t>, </a:t>
            </a:r>
          </a:p>
          <a:p>
            <a:pPr algn="ctr"/>
            <a:r>
              <a:rPr lang="en-GB" sz="1700" b="1" kern="0" dirty="0">
                <a:latin typeface="Arial" panose="020B0604020202020204" pitchFamily="34" charset="0"/>
                <a:cs typeface="Arial" panose="020B0604020202020204" pitchFamily="34" charset="0"/>
              </a:rPr>
              <a:t>products &amp; services</a:t>
            </a:r>
          </a:p>
          <a:p>
            <a:endParaRPr lang="en-US" sz="1750" dirty="0"/>
          </a:p>
        </p:txBody>
      </p:sp>
    </p:spTree>
    <p:extLst>
      <p:ext uri="{BB962C8B-B14F-4D97-AF65-F5344CB8AC3E}">
        <p14:creationId xmlns:p14="http://schemas.microsoft.com/office/powerpoint/2010/main" val="35889923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2800" dirty="0" smtClean="0"/>
              <a:t>Change Language</a:t>
            </a:r>
            <a:endParaRPr lang="en-GB" sz="2800" dirty="0"/>
          </a:p>
        </p:txBody>
      </p:sp>
      <p:sp>
        <p:nvSpPr>
          <p:cNvPr id="4" name="Rectangle 2"/>
          <p:cNvSpPr txBox="1">
            <a:spLocks noChangeArrowheads="1"/>
          </p:cNvSpPr>
          <p:nvPr/>
        </p:nvSpPr>
        <p:spPr bwMode="auto">
          <a:xfrm>
            <a:off x="783382" y="2667000"/>
            <a:ext cx="3701413" cy="2895599"/>
          </a:xfrm>
          <a:prstGeom prst="rect">
            <a:avLst/>
          </a:prstGeom>
          <a:solidFill>
            <a:schemeClr val="bg1">
              <a:lumMod val="85000"/>
            </a:schemeClr>
          </a:solidFill>
          <a:ln/>
          <a:scene3d>
            <a:camera prst="orthographicFront">
              <a:rot lat="0" lon="0" rev="0"/>
            </a:camera>
            <a:lightRig rig="threePt" dir="t">
              <a:rot lat="0" lon="0" rev="1200000"/>
            </a:lightRig>
          </a:scene3d>
          <a:sp3d/>
          <a:extLst>
            <a:ext uri="{FAA26D3D-D897-4be2-8F04-BA451C77F1D7}">
              <ma14:placeholderFlag xmlns:ma14="http://schemas.microsoft.com/office/mac/drawingml/2011/main" xmlns="" xmlns:mv="urn:schemas-microsoft-com:mac:vml" xmlns:mc="http://schemas.openxmlformats.org/markup-compatibility/2006" val="1"/>
            </a:ext>
          </a:extLst>
        </p:spPr>
        <p:style>
          <a:lnRef idx="0">
            <a:schemeClr val="accent3"/>
          </a:lnRef>
          <a:fillRef idx="3">
            <a:schemeClr val="accent3"/>
          </a:fillRef>
          <a:effectRef idx="3">
            <a:schemeClr val="accent3"/>
          </a:effectRef>
          <a:fontRef idx="minor">
            <a:schemeClr val="lt1"/>
          </a:fontRef>
        </p:style>
        <p:txBody>
          <a:bodyPr anchor="b">
            <a:noAutofit/>
          </a:bodyPr>
          <a:lstStyle>
            <a:defPPr>
              <a:defRPr lang="en-US"/>
            </a:defPPr>
            <a:lvl1pPr algn="ctr">
              <a:defRPr sz="2000" b="1">
                <a:latin typeface="Arial" charset="0"/>
                <a:ea typeface="宋体" charset="0"/>
                <a:cs typeface="Arial"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GB" altLang="en-US" dirty="0">
              <a:solidFill>
                <a:schemeClr val="tx1"/>
              </a:solidFill>
            </a:endParaRPr>
          </a:p>
        </p:txBody>
      </p:sp>
      <p:sp>
        <p:nvSpPr>
          <p:cNvPr id="6" name="Rectangle 3"/>
          <p:cNvSpPr txBox="1">
            <a:spLocks noChangeArrowheads="1"/>
          </p:cNvSpPr>
          <p:nvPr/>
        </p:nvSpPr>
        <p:spPr>
          <a:xfrm>
            <a:off x="5194172" y="2666999"/>
            <a:ext cx="3646554" cy="2895599"/>
          </a:xfrm>
          <a:prstGeom prst="rect">
            <a:avLst/>
          </a:prstGeom>
          <a:solidFill>
            <a:schemeClr val="bg1">
              <a:lumMod val="85000"/>
            </a:schemeClr>
          </a:solidFill>
          <a:ln/>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anchor="b">
            <a:noAutofit/>
          </a:bodyPr>
          <a:lstStyle>
            <a:defPPr>
              <a:defRPr lang="en-US"/>
            </a:defPPr>
            <a:lvl1pPr algn="ctr">
              <a:defRPr sz="2000" b="1">
                <a:latin typeface="Arial" charset="0"/>
                <a:ea typeface="宋体" charset="0"/>
                <a:cs typeface="Arial"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GB" altLang="en-US" dirty="0">
              <a:solidFill>
                <a:schemeClr val="tx1"/>
              </a:solidFill>
            </a:endParaRPr>
          </a:p>
          <a:p>
            <a:endParaRPr lang="en-GB" altLang="en-US" dirty="0" smtClean="0">
              <a:solidFill>
                <a:schemeClr val="tx1"/>
              </a:solidFill>
            </a:endParaRPr>
          </a:p>
          <a:p>
            <a:endParaRPr lang="en-GB" altLang="en-US" dirty="0"/>
          </a:p>
        </p:txBody>
      </p:sp>
      <p:sp>
        <p:nvSpPr>
          <p:cNvPr id="8" name="Rectangle 2"/>
          <p:cNvSpPr txBox="1">
            <a:spLocks noChangeArrowheads="1"/>
          </p:cNvSpPr>
          <p:nvPr/>
        </p:nvSpPr>
        <p:spPr bwMode="auto">
          <a:xfrm>
            <a:off x="803379" y="1572113"/>
            <a:ext cx="3681416" cy="685800"/>
          </a:xfrm>
          <a:prstGeom prst="rect">
            <a:avLst/>
          </a:prstGeom>
          <a:solidFill>
            <a:schemeClr val="bg1">
              <a:lumMod val="85000"/>
            </a:schemeClr>
          </a:solidFill>
          <a:ln/>
          <a:scene3d>
            <a:camera prst="orthographicFront">
              <a:rot lat="0" lon="0" rev="0"/>
            </a:camera>
            <a:lightRig rig="threePt" dir="t">
              <a:rot lat="0" lon="0" rev="1200000"/>
            </a:lightRig>
          </a:scene3d>
          <a:sp3d/>
          <a:extLst>
            <a:ext uri="{FAA26D3D-D897-4be2-8F04-BA451C77F1D7}">
              <ma14:placeholderFlag xmlns:ma14="http://schemas.microsoft.com/office/mac/drawingml/2011/main" xmlns="" xmlns:mv="urn:schemas-microsoft-com:mac:vml" xmlns:mc="http://schemas.openxmlformats.org/markup-compatibility/2006" val="1"/>
            </a:ext>
          </a:extLst>
        </p:spPr>
        <p:style>
          <a:lnRef idx="0">
            <a:schemeClr val="accent3"/>
          </a:lnRef>
          <a:fillRef idx="3">
            <a:schemeClr val="accent3"/>
          </a:fillRef>
          <a:effectRef idx="3">
            <a:schemeClr val="accent3"/>
          </a:effectRef>
          <a:fontRef idx="minor">
            <a:schemeClr val="lt1"/>
          </a:fontRef>
        </p:style>
        <p:txBody>
          <a:bodyPr anchor="b">
            <a:noAutofit/>
          </a:bodyPr>
          <a:lstStyle>
            <a:defPPr>
              <a:defRPr lang="en-US"/>
            </a:defPPr>
            <a:lvl1pPr algn="ctr">
              <a:defRPr sz="2000" b="1">
                <a:latin typeface="Arial" charset="0"/>
                <a:ea typeface="宋体" charset="0"/>
                <a:cs typeface="Arial"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altLang="en-US" dirty="0">
              <a:solidFill>
                <a:schemeClr val="tx1"/>
              </a:solidFill>
            </a:endParaRPr>
          </a:p>
        </p:txBody>
      </p:sp>
      <p:sp>
        <p:nvSpPr>
          <p:cNvPr id="5" name="AutoShape 5"/>
          <p:cNvSpPr>
            <a:spLocks noChangeArrowheads="1"/>
          </p:cNvSpPr>
          <p:nvPr/>
        </p:nvSpPr>
        <p:spPr bwMode="auto">
          <a:xfrm>
            <a:off x="4175317" y="3494720"/>
            <a:ext cx="1189920" cy="505323"/>
          </a:xfrm>
          <a:prstGeom prst="rightArrow">
            <a:avLst>
              <a:gd name="adj1" fmla="val 50000"/>
              <a:gd name="adj2" fmla="val 50974"/>
            </a:avLst>
          </a:prstGeom>
          <a:solidFill>
            <a:srgbClr val="0099FF"/>
          </a:solidFill>
          <a:ln w="28575">
            <a:noFill/>
            <a:miter lim="800000"/>
            <a:headEnd/>
            <a:tailEnd/>
          </a:ln>
          <a:effectLst/>
        </p:spPr>
        <p:txBody>
          <a:bodyPr wrap="none" anchor="ctr"/>
          <a:lstStyle/>
          <a:p>
            <a:endParaRPr lang="en-GB"/>
          </a:p>
        </p:txBody>
      </p:sp>
      <p:pic>
        <p:nvPicPr>
          <p:cNvPr id="1030" name="Picture 6" descr="http://lcps.org/cms/lib4/VA01000195/Centricity/Domain/19284/UNICEF_inclusive_logo_370w.gif"/>
          <p:cNvPicPr>
            <a:picLocks noChangeAspect="1" noChangeArrowheads="1"/>
          </p:cNvPicPr>
          <p:nvPr/>
        </p:nvPicPr>
        <p:blipFill rotWithShape="1">
          <a:blip r:embed="rId3">
            <a:extLst>
              <a:ext uri="{28A0092B-C50C-407E-A947-70E740481C1C}">
                <a14:useLocalDpi xmlns:a14="http://schemas.microsoft.com/office/drawing/2010/main" val="0"/>
              </a:ext>
            </a:extLst>
          </a:blip>
          <a:srcRect t="4212" b="32601"/>
          <a:stretch/>
        </p:blipFill>
        <p:spPr bwMode="auto">
          <a:xfrm>
            <a:off x="5372857" y="5638802"/>
            <a:ext cx="3467869" cy="114299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239129" y="1684180"/>
            <a:ext cx="3065851" cy="461665"/>
          </a:xfrm>
          <a:prstGeom prst="rect">
            <a:avLst/>
          </a:prstGeom>
          <a:noFill/>
        </p:spPr>
        <p:txBody>
          <a:bodyPr wrap="square" rtlCol="0">
            <a:spAutoFit/>
          </a:bodyPr>
          <a:lstStyle/>
          <a:p>
            <a:r>
              <a:rPr lang="en-US" sz="2400" b="1" dirty="0" smtClean="0">
                <a:latin typeface="Arial" panose="020B0604020202020204" pitchFamily="34" charset="0"/>
                <a:cs typeface="Arial" panose="020B0604020202020204" pitchFamily="34" charset="0"/>
              </a:rPr>
              <a:t>Action Language</a:t>
            </a:r>
            <a:endParaRPr lang="en-US" sz="2400" b="1" dirty="0">
              <a:latin typeface="Arial" panose="020B0604020202020204" pitchFamily="34" charset="0"/>
              <a:cs typeface="Arial" panose="020B0604020202020204" pitchFamily="34" charset="0"/>
            </a:endParaRPr>
          </a:p>
        </p:txBody>
      </p:sp>
      <p:sp>
        <p:nvSpPr>
          <p:cNvPr id="11" name="Rectangle 2"/>
          <p:cNvSpPr txBox="1">
            <a:spLocks noChangeArrowheads="1"/>
          </p:cNvSpPr>
          <p:nvPr/>
        </p:nvSpPr>
        <p:spPr bwMode="auto">
          <a:xfrm>
            <a:off x="5180362" y="1602059"/>
            <a:ext cx="3660364" cy="685800"/>
          </a:xfrm>
          <a:prstGeom prst="rect">
            <a:avLst/>
          </a:prstGeom>
          <a:solidFill>
            <a:schemeClr val="bg1">
              <a:lumMod val="85000"/>
            </a:schemeClr>
          </a:solidFill>
          <a:ln/>
          <a:scene3d>
            <a:camera prst="orthographicFront">
              <a:rot lat="0" lon="0" rev="0"/>
            </a:camera>
            <a:lightRig rig="threePt" dir="t">
              <a:rot lat="0" lon="0" rev="1200000"/>
            </a:lightRig>
          </a:scene3d>
          <a:sp3d/>
          <a:extLst>
            <a:ext uri="{FAA26D3D-D897-4be2-8F04-BA451C77F1D7}">
              <ma14:placeholderFlag xmlns:ma14="http://schemas.microsoft.com/office/mac/drawingml/2011/main" xmlns="" xmlns:mv="urn:schemas-microsoft-com:mac:vml" xmlns:mc="http://schemas.openxmlformats.org/markup-compatibility/2006" val="1"/>
            </a:ext>
          </a:extLst>
        </p:spPr>
        <p:style>
          <a:lnRef idx="0">
            <a:schemeClr val="accent3"/>
          </a:lnRef>
          <a:fillRef idx="3">
            <a:schemeClr val="accent3"/>
          </a:fillRef>
          <a:effectRef idx="3">
            <a:schemeClr val="accent3"/>
          </a:effectRef>
          <a:fontRef idx="minor">
            <a:schemeClr val="lt1"/>
          </a:fontRef>
        </p:style>
        <p:txBody>
          <a:bodyPr anchor="b">
            <a:noAutofit/>
          </a:bodyPr>
          <a:lstStyle>
            <a:defPPr>
              <a:defRPr lang="en-US"/>
            </a:defPPr>
            <a:lvl1pPr algn="ctr">
              <a:defRPr sz="2000" b="1">
                <a:latin typeface="Arial" charset="0"/>
                <a:ea typeface="宋体" charset="0"/>
                <a:cs typeface="Arial"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altLang="en-US" dirty="0">
              <a:solidFill>
                <a:schemeClr val="tx1"/>
              </a:solidFill>
            </a:endParaRPr>
          </a:p>
        </p:txBody>
      </p:sp>
      <p:sp>
        <p:nvSpPr>
          <p:cNvPr id="12" name="TextBox 11"/>
          <p:cNvSpPr txBox="1"/>
          <p:nvPr/>
        </p:nvSpPr>
        <p:spPr>
          <a:xfrm>
            <a:off x="5446291" y="1691205"/>
            <a:ext cx="2954821" cy="461665"/>
          </a:xfrm>
          <a:prstGeom prst="rect">
            <a:avLst/>
          </a:prstGeom>
          <a:noFill/>
        </p:spPr>
        <p:txBody>
          <a:bodyPr wrap="square" rtlCol="0">
            <a:spAutoFit/>
          </a:bodyPr>
          <a:lstStyle/>
          <a:p>
            <a:r>
              <a:rPr lang="en-US" sz="2400" b="1" dirty="0" smtClean="0">
                <a:latin typeface="Arial" panose="020B0604020202020204" pitchFamily="34" charset="0"/>
                <a:cs typeface="Arial" panose="020B0604020202020204" pitchFamily="34" charset="0"/>
              </a:rPr>
              <a:t>Change Language</a:t>
            </a:r>
            <a:endParaRPr lang="en-US" sz="2400" b="1" dirty="0">
              <a:latin typeface="Arial" panose="020B0604020202020204" pitchFamily="34" charset="0"/>
              <a:cs typeface="Arial" panose="020B0604020202020204" pitchFamily="34" charset="0"/>
            </a:endParaRPr>
          </a:p>
        </p:txBody>
      </p:sp>
      <p:sp>
        <p:nvSpPr>
          <p:cNvPr id="13" name="TextBox 12"/>
          <p:cNvSpPr txBox="1"/>
          <p:nvPr/>
        </p:nvSpPr>
        <p:spPr>
          <a:xfrm>
            <a:off x="704319" y="2671262"/>
            <a:ext cx="3696826" cy="2462213"/>
          </a:xfrm>
          <a:prstGeom prst="rect">
            <a:avLst/>
          </a:prstGeom>
          <a:noFill/>
        </p:spPr>
        <p:txBody>
          <a:bodyPr wrap="square" rtlCol="0">
            <a:spAutoFit/>
          </a:bodyPr>
          <a:lstStyle/>
          <a:p>
            <a:pPr algn="ctr"/>
            <a:r>
              <a:rPr lang="en-GB" altLang="en-US" sz="2200" dirty="0">
                <a:latin typeface="Arial" panose="020B0604020202020204" pitchFamily="34" charset="0"/>
                <a:cs typeface="Arial" panose="020B0604020202020204" pitchFamily="34" charset="0"/>
              </a:rPr>
              <a:t>To promote child survival, physical and psychological development</a:t>
            </a:r>
          </a:p>
          <a:p>
            <a:pPr algn="ctr"/>
            <a:endParaRPr lang="en-GB" altLang="en-US" sz="2200" dirty="0">
              <a:latin typeface="Arial" panose="020B0604020202020204" pitchFamily="34" charset="0"/>
              <a:cs typeface="Arial" panose="020B0604020202020204" pitchFamily="34" charset="0"/>
            </a:endParaRPr>
          </a:p>
          <a:p>
            <a:pPr algn="ctr"/>
            <a:r>
              <a:rPr lang="en-US" sz="2200" dirty="0">
                <a:latin typeface="Arial" panose="020B0604020202020204" pitchFamily="34" charset="0"/>
                <a:cs typeface="Arial" panose="020B0604020202020204" pitchFamily="34" charset="0"/>
              </a:rPr>
              <a:t>To support the reduction of violence in schools</a:t>
            </a:r>
          </a:p>
          <a:p>
            <a:pPr algn="ctr"/>
            <a:endParaRPr lang="en-GB" altLang="en-US" sz="2200" dirty="0">
              <a:latin typeface="Arial" panose="020B0604020202020204" pitchFamily="34" charset="0"/>
              <a:cs typeface="Arial" panose="020B0604020202020204" pitchFamily="34" charset="0"/>
            </a:endParaRPr>
          </a:p>
        </p:txBody>
      </p:sp>
      <p:sp>
        <p:nvSpPr>
          <p:cNvPr id="17" name="TextBox 16"/>
          <p:cNvSpPr txBox="1"/>
          <p:nvPr/>
        </p:nvSpPr>
        <p:spPr>
          <a:xfrm>
            <a:off x="5110522" y="2749076"/>
            <a:ext cx="3811237" cy="3139321"/>
          </a:xfrm>
          <a:prstGeom prst="rect">
            <a:avLst/>
          </a:prstGeom>
          <a:noFill/>
        </p:spPr>
        <p:txBody>
          <a:bodyPr wrap="square" rtlCol="0">
            <a:spAutoFit/>
          </a:bodyPr>
          <a:lstStyle/>
          <a:p>
            <a:pPr algn="ctr"/>
            <a:r>
              <a:rPr lang="en-GB" altLang="en-US" sz="2200" dirty="0">
                <a:latin typeface="Arial" panose="020B0604020202020204" pitchFamily="34" charset="0"/>
                <a:cs typeface="Arial" panose="020B0604020202020204" pitchFamily="34" charset="0"/>
              </a:rPr>
              <a:t>Children are alive, healthy, well nourished and active </a:t>
            </a:r>
            <a:r>
              <a:rPr lang="en-GB" altLang="en-US" sz="2200" dirty="0" smtClean="0">
                <a:latin typeface="Arial" panose="020B0604020202020204" pitchFamily="34" charset="0"/>
                <a:cs typeface="Arial" panose="020B0604020202020204" pitchFamily="34" charset="0"/>
              </a:rPr>
              <a:t>learners</a:t>
            </a:r>
          </a:p>
          <a:p>
            <a:pPr algn="ctr"/>
            <a:endParaRPr lang="en-GB" altLang="en-US" sz="2200" dirty="0" smtClean="0">
              <a:latin typeface="Arial" panose="020B0604020202020204" pitchFamily="34" charset="0"/>
              <a:cs typeface="Arial" panose="020B0604020202020204" pitchFamily="34" charset="0"/>
            </a:endParaRPr>
          </a:p>
          <a:p>
            <a:pPr algn="ctr"/>
            <a:r>
              <a:rPr lang="en-US" sz="2200" dirty="0" smtClean="0">
                <a:latin typeface="Arial" panose="020B0604020202020204" pitchFamily="34" charset="0"/>
                <a:cs typeface="Arial" panose="020B0604020202020204" pitchFamily="34" charset="0"/>
              </a:rPr>
              <a:t>By 2018, less than 5 percent of pupils in 3 targeted regions experience violence in schools</a:t>
            </a:r>
            <a:endParaRPr lang="en-GB" altLang="en-US" sz="2200" dirty="0" smtClean="0">
              <a:latin typeface="Arial" panose="020B0604020202020204" pitchFamily="34" charset="0"/>
              <a:cs typeface="Arial" panose="020B0604020202020204" pitchFamily="34" charset="0"/>
            </a:endParaRPr>
          </a:p>
          <a:p>
            <a:pPr algn="ctr"/>
            <a:endParaRPr lang="en-GB" altLang="en-US"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26046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7" name="Group 450"/>
          <p:cNvGrpSpPr>
            <a:grpSpLocks/>
          </p:cNvGrpSpPr>
          <p:nvPr/>
        </p:nvGrpSpPr>
        <p:grpSpPr bwMode="auto">
          <a:xfrm>
            <a:off x="131263" y="197208"/>
            <a:ext cx="5033838" cy="1090923"/>
            <a:chOff x="0" y="0"/>
            <a:chExt cx="5868911" cy="863600"/>
          </a:xfrm>
          <a:solidFill>
            <a:schemeClr val="bg1">
              <a:lumMod val="85000"/>
            </a:schemeClr>
          </a:solidFill>
        </p:grpSpPr>
        <p:sp>
          <p:nvSpPr>
            <p:cNvPr id="11293" name="Shape 448"/>
            <p:cNvSpPr>
              <a:spLocks noChangeArrowheads="1"/>
            </p:cNvSpPr>
            <p:nvPr/>
          </p:nvSpPr>
          <p:spPr bwMode="auto">
            <a:xfrm>
              <a:off x="0" y="0"/>
              <a:ext cx="5616575" cy="863600"/>
            </a:xfrm>
            <a:prstGeom prst="roundRect">
              <a:avLst/>
            </a:prstGeom>
            <a:grpFill/>
            <a:ln w="12700">
              <a:solidFill>
                <a:schemeClr val="tx1">
                  <a:lumMod val="50000"/>
                  <a:lumOff val="50000"/>
                </a:schemeClr>
              </a:solidFill>
              <a:round/>
              <a:headEnd/>
              <a:tailEnd/>
            </a:ln>
          </p:spPr>
          <p:txBody>
            <a:bodyPr lIns="0" tIns="0" rIns="0" bIns="0" anchor="ctr"/>
            <a:lstStyle/>
            <a:p>
              <a:endParaRPr lang="en-US" sz="2000">
                <a:latin typeface="Arial" panose="020B0604020202020204" pitchFamily="34" charset="0"/>
                <a:cs typeface="Arial" panose="020B0604020202020204" pitchFamily="34" charset="0"/>
                <a:sym typeface="Arial" pitchFamily="34" charset="0"/>
              </a:endParaRPr>
            </a:p>
          </p:txBody>
        </p:sp>
        <p:sp>
          <p:nvSpPr>
            <p:cNvPr id="11294" name="Shape 449"/>
            <p:cNvSpPr>
              <a:spLocks noChangeArrowheads="1"/>
            </p:cNvSpPr>
            <p:nvPr/>
          </p:nvSpPr>
          <p:spPr bwMode="auto">
            <a:xfrm>
              <a:off x="120454" y="96099"/>
              <a:ext cx="5748457" cy="673905"/>
            </a:xfrm>
            <a:prstGeom prst="roundRect">
              <a:avLst/>
            </a:prstGeom>
            <a:noFill/>
            <a:ln>
              <a:noFill/>
            </a:ln>
            <a:extLst>
              <a:ext uri="{91240B29-F687-4F45-9708-019B960494DF}">
                <a14:hiddenLine xmlns:a14="http://schemas.microsoft.com/office/drawing/2010/main" w="12700">
                  <a:solidFill>
                    <a:srgbClr val="000000"/>
                  </a:solidFill>
                  <a:miter lim="400000"/>
                  <a:headEnd/>
                  <a:tailEnd/>
                </a14:hiddenLine>
              </a:ext>
            </a:extLst>
          </p:spPr>
          <p:txBody>
            <a:bodyPr wrap="square" lIns="45719" tIns="45719" rIns="45719" bIns="45719" anchor="ctr">
              <a:spAutoFit/>
            </a:bodyPr>
            <a:lstStyle/>
            <a:p>
              <a:r>
                <a:rPr lang="en-US" sz="2200" dirty="0">
                  <a:latin typeface="Arial" panose="020B0604020202020204" pitchFamily="34" charset="0"/>
                  <a:cs typeface="Arial" panose="020B0604020202020204" pitchFamily="34" charset="0"/>
                  <a:sym typeface="Arial" pitchFamily="34" charset="0"/>
                </a:rPr>
                <a:t>To strengthen the capacity of civil servants to do X by undertaking Y,…</a:t>
              </a:r>
            </a:p>
          </p:txBody>
        </p:sp>
      </p:grpSp>
      <p:grpSp>
        <p:nvGrpSpPr>
          <p:cNvPr id="453" name="Group 453"/>
          <p:cNvGrpSpPr>
            <a:grpSpLocks/>
          </p:cNvGrpSpPr>
          <p:nvPr/>
        </p:nvGrpSpPr>
        <p:grpSpPr bwMode="auto">
          <a:xfrm>
            <a:off x="54944" y="1452728"/>
            <a:ext cx="4908771" cy="1225865"/>
            <a:chOff x="-30624" y="-134839"/>
            <a:chExt cx="6067451" cy="1056353"/>
          </a:xfrm>
          <a:solidFill>
            <a:schemeClr val="bg1">
              <a:lumMod val="75000"/>
            </a:schemeClr>
          </a:solidFill>
        </p:grpSpPr>
        <p:sp>
          <p:nvSpPr>
            <p:cNvPr id="11291" name="Shape 451"/>
            <p:cNvSpPr>
              <a:spLocks noChangeArrowheads="1"/>
            </p:cNvSpPr>
            <p:nvPr/>
          </p:nvSpPr>
          <p:spPr bwMode="auto">
            <a:xfrm>
              <a:off x="63708" y="-41103"/>
              <a:ext cx="5973119" cy="863600"/>
            </a:xfrm>
            <a:prstGeom prst="roundRect">
              <a:avLst/>
            </a:prstGeom>
            <a:solidFill>
              <a:schemeClr val="bg1">
                <a:lumMod val="85000"/>
              </a:schemeClr>
            </a:solidFill>
            <a:ln w="12700">
              <a:solidFill>
                <a:schemeClr val="tx1">
                  <a:lumMod val="50000"/>
                  <a:lumOff val="50000"/>
                </a:schemeClr>
              </a:solidFill>
              <a:round/>
              <a:headEnd/>
              <a:tailEnd/>
            </a:ln>
          </p:spPr>
          <p:txBody>
            <a:bodyPr lIns="0" tIns="0" rIns="0" bIns="0" anchor="ctr"/>
            <a:lstStyle/>
            <a:p>
              <a:endParaRPr lang="en-US" sz="2000">
                <a:latin typeface="Arial" panose="020B0604020202020204" pitchFamily="34" charset="0"/>
                <a:cs typeface="Arial" panose="020B0604020202020204" pitchFamily="34" charset="0"/>
                <a:sym typeface="Arial" pitchFamily="34" charset="0"/>
              </a:endParaRPr>
            </a:p>
          </p:txBody>
        </p:sp>
        <p:sp>
          <p:nvSpPr>
            <p:cNvPr id="11292" name="Shape 452"/>
            <p:cNvSpPr>
              <a:spLocks noChangeArrowheads="1"/>
            </p:cNvSpPr>
            <p:nvPr/>
          </p:nvSpPr>
          <p:spPr bwMode="auto">
            <a:xfrm>
              <a:off x="-30624" y="-134839"/>
              <a:ext cx="5939747" cy="1056353"/>
            </a:xfrm>
            <a:prstGeom prst="roundRect">
              <a:avLst/>
            </a:prstGeom>
            <a:noFill/>
            <a:ln w="12700">
              <a:noFill/>
              <a:miter lim="400000"/>
              <a:headEnd/>
              <a:tailEnd/>
            </a:ln>
            <a:extLst/>
          </p:spPr>
          <p:txBody>
            <a:bodyPr wrap="square" lIns="45719" tIns="45719" rIns="45719" bIns="45719" anchor="ctr">
              <a:spAutoFit/>
            </a:bodyPr>
            <a:lstStyle/>
            <a:p>
              <a:pPr algn="ctr"/>
              <a:r>
                <a:rPr lang="en-US" sz="2200" dirty="0">
                  <a:latin typeface="Arial" panose="020B0604020202020204" pitchFamily="34" charset="0"/>
                  <a:cs typeface="Arial" panose="020B0604020202020204" pitchFamily="34" charset="0"/>
                  <a:sym typeface="Arial" pitchFamily="34" charset="0"/>
                </a:rPr>
                <a:t>The capacity of civil servants </a:t>
              </a:r>
              <a:r>
                <a:rPr lang="en-US" sz="2200" b="1" dirty="0">
                  <a:solidFill>
                    <a:srgbClr val="0099FF"/>
                  </a:solidFill>
                  <a:latin typeface="Arial" panose="020B0604020202020204" pitchFamily="34" charset="0"/>
                  <a:cs typeface="Arial" panose="020B0604020202020204" pitchFamily="34" charset="0"/>
                  <a:sym typeface="Arial" pitchFamily="34" charset="0"/>
                </a:rPr>
                <a:t>is strengthened</a:t>
              </a:r>
              <a:r>
                <a:rPr lang="en-US" sz="2200" b="1" dirty="0">
                  <a:latin typeface="Arial" panose="020B0604020202020204" pitchFamily="34" charset="0"/>
                  <a:cs typeface="Arial" panose="020B0604020202020204" pitchFamily="34" charset="0"/>
                  <a:sym typeface="Arial" pitchFamily="34" charset="0"/>
                </a:rPr>
                <a:t> </a:t>
              </a:r>
              <a:r>
                <a:rPr lang="en-US" sz="2200" dirty="0">
                  <a:latin typeface="Arial" panose="020B0604020202020204" pitchFamily="34" charset="0"/>
                  <a:cs typeface="Arial" panose="020B0604020202020204" pitchFamily="34" charset="0"/>
                  <a:sym typeface="Arial" pitchFamily="34" charset="0"/>
                </a:rPr>
                <a:t>to do X </a:t>
              </a:r>
              <a:r>
                <a:rPr lang="en-US" sz="2200" dirty="0" smtClean="0">
                  <a:latin typeface="Arial" panose="020B0604020202020204" pitchFamily="34" charset="0"/>
                  <a:cs typeface="Arial" panose="020B0604020202020204" pitchFamily="34" charset="0"/>
                  <a:sym typeface="Arial" pitchFamily="34" charset="0"/>
                </a:rPr>
                <a:t>by </a:t>
              </a:r>
              <a:r>
                <a:rPr lang="en-US" sz="2200" dirty="0">
                  <a:latin typeface="Arial" panose="020B0604020202020204" pitchFamily="34" charset="0"/>
                  <a:cs typeface="Arial" panose="020B0604020202020204" pitchFamily="34" charset="0"/>
                  <a:sym typeface="Arial" pitchFamily="34" charset="0"/>
                </a:rPr>
                <a:t>undertaking Y,…</a:t>
              </a:r>
            </a:p>
          </p:txBody>
        </p:sp>
      </p:grpSp>
      <p:grpSp>
        <p:nvGrpSpPr>
          <p:cNvPr id="456" name="Group 456"/>
          <p:cNvGrpSpPr>
            <a:grpSpLocks/>
          </p:cNvGrpSpPr>
          <p:nvPr/>
        </p:nvGrpSpPr>
        <p:grpSpPr bwMode="auto">
          <a:xfrm>
            <a:off x="131263" y="2798761"/>
            <a:ext cx="4881354" cy="1293814"/>
            <a:chOff x="32195" y="0"/>
            <a:chExt cx="4892829" cy="1293813"/>
          </a:xfrm>
          <a:solidFill>
            <a:schemeClr val="bg1">
              <a:lumMod val="85000"/>
            </a:schemeClr>
          </a:solidFill>
        </p:grpSpPr>
        <p:sp>
          <p:nvSpPr>
            <p:cNvPr id="11289" name="Shape 454"/>
            <p:cNvSpPr>
              <a:spLocks noChangeArrowheads="1"/>
            </p:cNvSpPr>
            <p:nvPr/>
          </p:nvSpPr>
          <p:spPr bwMode="auto">
            <a:xfrm>
              <a:off x="32195" y="0"/>
              <a:ext cx="4843812" cy="1293813"/>
            </a:xfrm>
            <a:prstGeom prst="roundRect">
              <a:avLst/>
            </a:prstGeom>
            <a:grpFill/>
            <a:ln w="12700">
              <a:solidFill>
                <a:schemeClr val="tx1">
                  <a:lumMod val="50000"/>
                  <a:lumOff val="50000"/>
                </a:schemeClr>
              </a:solidFill>
              <a:round/>
              <a:headEnd/>
              <a:tailEnd/>
            </a:ln>
          </p:spPr>
          <p:txBody>
            <a:bodyPr lIns="0" tIns="0" rIns="0" bIns="0" anchor="ctr"/>
            <a:lstStyle/>
            <a:p>
              <a:endParaRPr lang="en-US" sz="2000">
                <a:latin typeface="Arial" panose="020B0604020202020204" pitchFamily="34" charset="0"/>
                <a:cs typeface="Arial" panose="020B0604020202020204" pitchFamily="34" charset="0"/>
                <a:sym typeface="Arial" pitchFamily="34" charset="0"/>
              </a:endParaRPr>
            </a:p>
          </p:txBody>
        </p:sp>
        <p:sp>
          <p:nvSpPr>
            <p:cNvPr id="11290" name="Shape 455"/>
            <p:cNvSpPr>
              <a:spLocks noChangeArrowheads="1"/>
            </p:cNvSpPr>
            <p:nvPr/>
          </p:nvSpPr>
          <p:spPr bwMode="auto">
            <a:xfrm>
              <a:off x="164460" y="12441"/>
              <a:ext cx="4760564" cy="1225864"/>
            </a:xfrm>
            <a:prstGeom prst="roundRect">
              <a:avLst/>
            </a:prstGeom>
            <a:noFill/>
            <a:ln w="12700">
              <a:noFill/>
              <a:miter lim="400000"/>
              <a:headEnd/>
              <a:tailEnd/>
            </a:ln>
            <a:extLst/>
          </p:spPr>
          <p:txBody>
            <a:bodyPr wrap="square" lIns="45719" tIns="45719" rIns="45719" bIns="45719" anchor="ctr">
              <a:spAutoFit/>
            </a:bodyPr>
            <a:lstStyle/>
            <a:p>
              <a:pPr algn="ctr"/>
              <a:r>
                <a:rPr lang="en-US" sz="2200" dirty="0">
                  <a:latin typeface="Arial" panose="020B0604020202020204" pitchFamily="34" charset="0"/>
                  <a:cs typeface="Arial" panose="020B0604020202020204" pitchFamily="34" charset="0"/>
                  <a:sym typeface="Arial" pitchFamily="34" charset="0"/>
                </a:rPr>
                <a:t>The capacity of civil servants </a:t>
              </a:r>
              <a:r>
                <a:rPr lang="en-US" sz="2200" b="1" dirty="0">
                  <a:solidFill>
                    <a:srgbClr val="0099FF"/>
                  </a:solidFill>
                  <a:latin typeface="Arial" panose="020B0604020202020204" pitchFamily="34" charset="0"/>
                  <a:cs typeface="Arial" panose="020B0604020202020204" pitchFamily="34" charset="0"/>
                  <a:sym typeface="Arial" pitchFamily="34" charset="0"/>
                </a:rPr>
                <a:t>in the</a:t>
              </a:r>
            </a:p>
            <a:p>
              <a:pPr algn="ctr"/>
              <a:r>
                <a:rPr lang="en-US" sz="2200" b="1" dirty="0">
                  <a:solidFill>
                    <a:srgbClr val="0099FF"/>
                  </a:solidFill>
                  <a:latin typeface="Arial" panose="020B0604020202020204" pitchFamily="34" charset="0"/>
                  <a:cs typeface="Arial" panose="020B0604020202020204" pitchFamily="34" charset="0"/>
                  <a:sym typeface="Arial" pitchFamily="34" charset="0"/>
                </a:rPr>
                <a:t>4 poorest </a:t>
              </a:r>
              <a:r>
                <a:rPr lang="en-US" sz="2200" b="1" dirty="0" smtClean="0">
                  <a:solidFill>
                    <a:srgbClr val="0099FF"/>
                  </a:solidFill>
                  <a:latin typeface="Arial" panose="020B0604020202020204" pitchFamily="34" charset="0"/>
                  <a:cs typeface="Arial" panose="020B0604020202020204" pitchFamily="34" charset="0"/>
                  <a:sym typeface="Arial" pitchFamily="34" charset="0"/>
                </a:rPr>
                <a:t>districts</a:t>
              </a:r>
              <a:r>
                <a:rPr lang="en-US" sz="2200" dirty="0" smtClean="0">
                  <a:latin typeface="Arial" panose="020B0604020202020204" pitchFamily="34" charset="0"/>
                  <a:cs typeface="Arial" panose="020B0604020202020204" pitchFamily="34" charset="0"/>
                  <a:sym typeface="Arial" pitchFamily="34" charset="0"/>
                </a:rPr>
                <a:t> is strengthened to do X by undertaking Y,…</a:t>
              </a:r>
              <a:endParaRPr lang="en-US" sz="2200" dirty="0">
                <a:latin typeface="Arial" panose="020B0604020202020204" pitchFamily="34" charset="0"/>
                <a:cs typeface="Arial" panose="020B0604020202020204" pitchFamily="34" charset="0"/>
                <a:sym typeface="Arial" pitchFamily="34" charset="0"/>
              </a:endParaRPr>
            </a:p>
          </p:txBody>
        </p:sp>
      </p:grpSp>
      <p:grpSp>
        <p:nvGrpSpPr>
          <p:cNvPr id="459" name="Group 459"/>
          <p:cNvGrpSpPr>
            <a:grpSpLocks/>
          </p:cNvGrpSpPr>
          <p:nvPr/>
        </p:nvGrpSpPr>
        <p:grpSpPr bwMode="auto">
          <a:xfrm>
            <a:off x="139838" y="4293984"/>
            <a:ext cx="4800255" cy="1001861"/>
            <a:chOff x="0" y="45186"/>
            <a:chExt cx="5688013" cy="1079501"/>
          </a:xfrm>
          <a:solidFill>
            <a:schemeClr val="bg1">
              <a:lumMod val="85000"/>
            </a:schemeClr>
          </a:solidFill>
        </p:grpSpPr>
        <p:sp>
          <p:nvSpPr>
            <p:cNvPr id="11287" name="Shape 457"/>
            <p:cNvSpPr>
              <a:spLocks noChangeArrowheads="1"/>
            </p:cNvSpPr>
            <p:nvPr/>
          </p:nvSpPr>
          <p:spPr bwMode="auto">
            <a:xfrm>
              <a:off x="0" y="45186"/>
              <a:ext cx="5688013" cy="1079501"/>
            </a:xfrm>
            <a:prstGeom prst="roundRect">
              <a:avLst/>
            </a:prstGeom>
            <a:grpFill/>
            <a:ln w="12700">
              <a:solidFill>
                <a:schemeClr val="tx1">
                  <a:lumMod val="50000"/>
                  <a:lumOff val="50000"/>
                </a:schemeClr>
              </a:solidFill>
              <a:round/>
              <a:headEnd/>
              <a:tailEnd/>
            </a:ln>
          </p:spPr>
          <p:txBody>
            <a:bodyPr lIns="0" tIns="0" rIns="0" bIns="0" anchor="ctr"/>
            <a:lstStyle/>
            <a:p>
              <a:endParaRPr lang="en-US" sz="2000">
                <a:latin typeface="Arial" panose="020B0604020202020204" pitchFamily="34" charset="0"/>
                <a:cs typeface="Arial" panose="020B0604020202020204" pitchFamily="34" charset="0"/>
                <a:sym typeface="Arial" pitchFamily="34" charset="0"/>
              </a:endParaRPr>
            </a:p>
          </p:txBody>
        </p:sp>
        <p:sp>
          <p:nvSpPr>
            <p:cNvPr id="11288" name="Shape 458"/>
            <p:cNvSpPr>
              <a:spLocks noChangeArrowheads="1"/>
            </p:cNvSpPr>
            <p:nvPr/>
          </p:nvSpPr>
          <p:spPr bwMode="auto">
            <a:xfrm>
              <a:off x="146198" y="251607"/>
              <a:ext cx="5447383" cy="714781"/>
            </a:xfrm>
            <a:prstGeom prst="roundRect">
              <a:avLst/>
            </a:prstGeom>
            <a:grpFill/>
            <a:ln w="9525">
              <a:noFill/>
              <a:round/>
              <a:headEnd/>
              <a:tailEnd/>
            </a:ln>
            <a:extLst/>
          </p:spPr>
          <p:txBody>
            <a:bodyPr lIns="0" tIns="0" rIns="0" bIns="0" anchor="ctr"/>
            <a:lstStyle/>
            <a:p>
              <a:pPr algn="ctr"/>
              <a:r>
                <a:rPr lang="en-US" sz="2200" dirty="0">
                  <a:latin typeface="Arial" panose="020B0604020202020204" pitchFamily="34" charset="0"/>
                  <a:cs typeface="Arial" panose="020B0604020202020204" pitchFamily="34" charset="0"/>
                  <a:sym typeface="Arial" pitchFamily="34" charset="0"/>
                </a:rPr>
                <a:t>The capacity of civil servants in the 4 poorest districts is strengthened </a:t>
              </a:r>
              <a:endParaRPr lang="en-US" sz="2200" dirty="0" smtClean="0">
                <a:latin typeface="Arial" panose="020B0604020202020204" pitchFamily="34" charset="0"/>
                <a:cs typeface="Arial" panose="020B0604020202020204" pitchFamily="34" charset="0"/>
                <a:sym typeface="Arial" pitchFamily="34" charset="0"/>
              </a:endParaRPr>
            </a:p>
            <a:p>
              <a:pPr algn="ctr"/>
              <a:r>
                <a:rPr lang="en-US" sz="2200" dirty="0" smtClean="0">
                  <a:latin typeface="Arial" panose="020B0604020202020204" pitchFamily="34" charset="0"/>
                  <a:cs typeface="Arial" panose="020B0604020202020204" pitchFamily="34" charset="0"/>
                  <a:sym typeface="Arial" pitchFamily="34" charset="0"/>
                </a:rPr>
                <a:t>to </a:t>
              </a:r>
              <a:r>
                <a:rPr lang="en-US" sz="2200" dirty="0">
                  <a:latin typeface="Arial" panose="020B0604020202020204" pitchFamily="34" charset="0"/>
                  <a:cs typeface="Arial" panose="020B0604020202020204" pitchFamily="34" charset="0"/>
                  <a:sym typeface="Arial" pitchFamily="34" charset="0"/>
                </a:rPr>
                <a:t>do X </a:t>
              </a:r>
            </a:p>
          </p:txBody>
        </p:sp>
      </p:grpSp>
      <p:grpSp>
        <p:nvGrpSpPr>
          <p:cNvPr id="463" name="Group 463"/>
          <p:cNvGrpSpPr>
            <a:grpSpLocks/>
          </p:cNvGrpSpPr>
          <p:nvPr/>
        </p:nvGrpSpPr>
        <p:grpSpPr bwMode="auto">
          <a:xfrm>
            <a:off x="131264" y="5568103"/>
            <a:ext cx="4792293" cy="863600"/>
            <a:chOff x="0" y="0"/>
            <a:chExt cx="4895850" cy="863600"/>
          </a:xfrm>
          <a:solidFill>
            <a:schemeClr val="bg1">
              <a:lumMod val="85000"/>
            </a:schemeClr>
          </a:solidFill>
        </p:grpSpPr>
        <p:sp>
          <p:nvSpPr>
            <p:cNvPr id="11285" name="Shape 461"/>
            <p:cNvSpPr>
              <a:spLocks noChangeArrowheads="1"/>
            </p:cNvSpPr>
            <p:nvPr/>
          </p:nvSpPr>
          <p:spPr bwMode="auto">
            <a:xfrm>
              <a:off x="0" y="0"/>
              <a:ext cx="4895850" cy="863600"/>
            </a:xfrm>
            <a:prstGeom prst="roundRect">
              <a:avLst/>
            </a:prstGeom>
            <a:grpFill/>
            <a:ln w="12700">
              <a:solidFill>
                <a:schemeClr val="tx1">
                  <a:lumMod val="50000"/>
                  <a:lumOff val="50000"/>
                </a:schemeClr>
              </a:solidFill>
              <a:round/>
              <a:headEnd/>
              <a:tailEnd/>
            </a:ln>
          </p:spPr>
          <p:txBody>
            <a:bodyPr lIns="0" tIns="0" rIns="0" bIns="0" anchor="ctr"/>
            <a:lstStyle/>
            <a:p>
              <a:endParaRPr lang="en-US" sz="2000">
                <a:solidFill>
                  <a:srgbClr val="0000FF"/>
                </a:solidFill>
                <a:latin typeface="Arial" panose="020B0604020202020204" pitchFamily="34" charset="0"/>
                <a:cs typeface="Arial" panose="020B0604020202020204" pitchFamily="34" charset="0"/>
                <a:sym typeface="Arial" pitchFamily="34" charset="0"/>
              </a:endParaRPr>
            </a:p>
          </p:txBody>
        </p:sp>
        <p:sp>
          <p:nvSpPr>
            <p:cNvPr id="11286" name="Shape 462"/>
            <p:cNvSpPr>
              <a:spLocks noChangeArrowheads="1"/>
            </p:cNvSpPr>
            <p:nvPr/>
          </p:nvSpPr>
          <p:spPr bwMode="auto">
            <a:xfrm>
              <a:off x="105547" y="6152"/>
              <a:ext cx="4725780" cy="851295"/>
            </a:xfrm>
            <a:prstGeom prst="roundRect">
              <a:avLst/>
            </a:prstGeom>
            <a:grpFill/>
            <a:ln>
              <a:noFill/>
            </a:ln>
            <a:extLst>
              <a:ext uri="{91240B29-F687-4F45-9708-019B960494DF}">
                <a14:hiddenLine xmlns:a14="http://schemas.microsoft.com/office/drawing/2010/main" w="12700">
                  <a:solidFill>
                    <a:srgbClr val="000000"/>
                  </a:solidFill>
                  <a:miter lim="400000"/>
                  <a:headEnd/>
                  <a:tailEnd/>
                </a14:hiddenLine>
              </a:ext>
            </a:extLst>
          </p:spPr>
          <p:txBody>
            <a:bodyPr wrap="square" lIns="45719" tIns="45719" rIns="45719" bIns="45719" anchor="ctr">
              <a:spAutoFit/>
            </a:bodyPr>
            <a:lstStyle/>
            <a:p>
              <a:pPr algn="ctr"/>
              <a:r>
                <a:rPr lang="en-US" sz="2200" b="1" dirty="0">
                  <a:solidFill>
                    <a:srgbClr val="0099FF"/>
                  </a:solidFill>
                  <a:latin typeface="Arial" panose="020B0604020202020204" pitchFamily="34" charset="0"/>
                  <a:cs typeface="Arial" panose="020B0604020202020204" pitchFamily="34" charset="0"/>
                  <a:sym typeface="Arial" pitchFamily="34" charset="0"/>
                </a:rPr>
                <a:t>Civil servants </a:t>
              </a:r>
              <a:r>
                <a:rPr lang="en-US" sz="2200" dirty="0">
                  <a:latin typeface="Arial" panose="020B0604020202020204" pitchFamily="34" charset="0"/>
                  <a:cs typeface="Arial" panose="020B0604020202020204" pitchFamily="34" charset="0"/>
                  <a:sym typeface="Arial" pitchFamily="34" charset="0"/>
                </a:rPr>
                <a:t>in the 4 poorest districts </a:t>
              </a:r>
              <a:r>
                <a:rPr lang="en-US" sz="2200" b="1" dirty="0">
                  <a:solidFill>
                    <a:srgbClr val="0099FF"/>
                  </a:solidFill>
                  <a:latin typeface="Arial" panose="020B0604020202020204" pitchFamily="34" charset="0"/>
                  <a:cs typeface="Arial" panose="020B0604020202020204" pitchFamily="34" charset="0"/>
                  <a:sym typeface="Arial" pitchFamily="34" charset="0"/>
                </a:rPr>
                <a:t>are better able </a:t>
              </a:r>
              <a:r>
                <a:rPr lang="en-US" sz="2200" b="1" dirty="0" smtClean="0">
                  <a:solidFill>
                    <a:srgbClr val="0099FF"/>
                  </a:solidFill>
                  <a:latin typeface="Arial" panose="020B0604020202020204" pitchFamily="34" charset="0"/>
                  <a:cs typeface="Arial" panose="020B0604020202020204" pitchFamily="34" charset="0"/>
                  <a:sym typeface="Arial" pitchFamily="34" charset="0"/>
                </a:rPr>
                <a:t>to </a:t>
              </a:r>
              <a:r>
                <a:rPr lang="en-US" sz="2200" b="1" dirty="0">
                  <a:solidFill>
                    <a:srgbClr val="0099FF"/>
                  </a:solidFill>
                  <a:latin typeface="Arial" panose="020B0604020202020204" pitchFamily="34" charset="0"/>
                  <a:cs typeface="Arial" panose="020B0604020202020204" pitchFamily="34" charset="0"/>
                  <a:sym typeface="Arial" pitchFamily="34" charset="0"/>
                </a:rPr>
                <a:t>X</a:t>
              </a:r>
            </a:p>
          </p:txBody>
        </p:sp>
      </p:grpSp>
      <p:grpSp>
        <p:nvGrpSpPr>
          <p:cNvPr id="466" name="Group 466"/>
          <p:cNvGrpSpPr>
            <a:grpSpLocks/>
          </p:cNvGrpSpPr>
          <p:nvPr/>
        </p:nvGrpSpPr>
        <p:grpSpPr bwMode="auto">
          <a:xfrm>
            <a:off x="5212777" y="481749"/>
            <a:ext cx="3851275" cy="1038155"/>
            <a:chOff x="0" y="47915"/>
            <a:chExt cx="3851275" cy="863601"/>
          </a:xfrm>
          <a:gradFill>
            <a:gsLst>
              <a:gs pos="2000">
                <a:srgbClr val="FFC293"/>
              </a:gs>
              <a:gs pos="0">
                <a:srgbClr val="F7941D">
                  <a:tint val="66000"/>
                  <a:satMod val="160000"/>
                  <a:alpha val="0"/>
                </a:srgbClr>
              </a:gs>
              <a:gs pos="50000">
                <a:srgbClr val="F7941D">
                  <a:tint val="44500"/>
                  <a:satMod val="160000"/>
                </a:srgbClr>
              </a:gs>
              <a:gs pos="100000">
                <a:srgbClr val="F7941D">
                  <a:tint val="23500"/>
                  <a:satMod val="160000"/>
                </a:srgbClr>
              </a:gs>
            </a:gsLst>
            <a:lin ang="18900000" scaled="1"/>
          </a:gradFill>
        </p:grpSpPr>
        <p:sp>
          <p:nvSpPr>
            <p:cNvPr id="11283" name="Shape 464"/>
            <p:cNvSpPr>
              <a:spLocks noChangeArrowheads="1"/>
            </p:cNvSpPr>
            <p:nvPr/>
          </p:nvSpPr>
          <p:spPr bwMode="auto">
            <a:xfrm>
              <a:off x="0" y="47915"/>
              <a:ext cx="3851275" cy="863601"/>
            </a:xfrm>
            <a:prstGeom prst="roundRect">
              <a:avLst/>
            </a:prstGeom>
            <a:grpFill/>
            <a:ln w="1905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latin typeface="Arial" panose="020B0604020202020204" pitchFamily="34" charset="0"/>
                <a:cs typeface="Arial" panose="020B0604020202020204" pitchFamily="34" charset="0"/>
                <a:sym typeface="Arial" pitchFamily="34" charset="0"/>
              </a:endParaRPr>
            </a:p>
          </p:txBody>
        </p:sp>
        <p:sp>
          <p:nvSpPr>
            <p:cNvPr id="11284" name="Shape 465"/>
            <p:cNvSpPr>
              <a:spLocks noChangeArrowheads="1"/>
            </p:cNvSpPr>
            <p:nvPr/>
          </p:nvSpPr>
          <p:spPr bwMode="auto">
            <a:xfrm>
              <a:off x="0" y="187150"/>
              <a:ext cx="3851275" cy="585127"/>
            </a:xfrm>
            <a:prstGeom prst="roundRect">
              <a:avLst/>
            </a:prstGeom>
            <a:grpFill/>
            <a:ln w="19050">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2000" dirty="0">
                  <a:solidFill>
                    <a:schemeClr val="tx1"/>
                  </a:solidFill>
                  <a:latin typeface="Arial" panose="020B0604020202020204" pitchFamily="34" charset="0"/>
                  <a:cs typeface="Arial" panose="020B0604020202020204" pitchFamily="34" charset="0"/>
                  <a:sym typeface="Arial" pitchFamily="34" charset="0"/>
                </a:rPr>
                <a:t>Let’s use results language to emphasis the future condition we want to </a:t>
              </a:r>
              <a:r>
                <a:rPr lang="en-US" sz="2000" dirty="0" smtClean="0">
                  <a:solidFill>
                    <a:schemeClr val="tx1"/>
                  </a:solidFill>
                  <a:latin typeface="Arial" panose="020B0604020202020204" pitchFamily="34" charset="0"/>
                  <a:cs typeface="Arial" panose="020B0604020202020204" pitchFamily="34" charset="0"/>
                  <a:sym typeface="Arial" pitchFamily="34" charset="0"/>
                </a:rPr>
                <a:t>achieve</a:t>
              </a:r>
              <a:endParaRPr lang="en-US" sz="2000" dirty="0">
                <a:solidFill>
                  <a:schemeClr val="tx1"/>
                </a:solidFill>
                <a:latin typeface="Arial" panose="020B0604020202020204" pitchFamily="34" charset="0"/>
                <a:cs typeface="Arial" panose="020B0604020202020204" pitchFamily="34" charset="0"/>
                <a:sym typeface="Arial" pitchFamily="34" charset="0"/>
              </a:endParaRPr>
            </a:p>
          </p:txBody>
        </p:sp>
      </p:grpSp>
      <p:grpSp>
        <p:nvGrpSpPr>
          <p:cNvPr id="472" name="Group 472"/>
          <p:cNvGrpSpPr>
            <a:grpSpLocks/>
          </p:cNvGrpSpPr>
          <p:nvPr/>
        </p:nvGrpSpPr>
        <p:grpSpPr bwMode="auto">
          <a:xfrm>
            <a:off x="5212776" y="3547023"/>
            <a:ext cx="3829844" cy="1077914"/>
            <a:chOff x="0" y="0"/>
            <a:chExt cx="3527425" cy="1077913"/>
          </a:xfrm>
          <a:solidFill>
            <a:schemeClr val="accent3">
              <a:lumMod val="60000"/>
              <a:lumOff val="40000"/>
            </a:schemeClr>
          </a:solidFill>
        </p:grpSpPr>
        <p:sp>
          <p:nvSpPr>
            <p:cNvPr id="11279" name="Shape 470"/>
            <p:cNvSpPr>
              <a:spLocks noChangeArrowheads="1"/>
            </p:cNvSpPr>
            <p:nvPr/>
          </p:nvSpPr>
          <p:spPr bwMode="auto">
            <a:xfrm>
              <a:off x="0" y="0"/>
              <a:ext cx="3527425" cy="1077913"/>
            </a:xfrm>
            <a:prstGeom prst="roundRect">
              <a:avLst/>
            </a:prstGeom>
            <a:gradFill flip="none" rotWithShape="1">
              <a:gsLst>
                <a:gs pos="5000">
                  <a:srgbClr val="FFC69A"/>
                </a:gs>
                <a:gs pos="0">
                  <a:srgbClr val="F7941D">
                    <a:tint val="66000"/>
                    <a:satMod val="160000"/>
                    <a:alpha val="0"/>
                  </a:srgbClr>
                </a:gs>
                <a:gs pos="50000">
                  <a:srgbClr val="F7941D">
                    <a:tint val="44500"/>
                    <a:satMod val="160000"/>
                  </a:srgbClr>
                </a:gs>
                <a:gs pos="100000">
                  <a:srgbClr val="F7941D">
                    <a:tint val="23500"/>
                    <a:satMod val="160000"/>
                  </a:srgbClr>
                </a:gs>
              </a:gsLst>
              <a:lin ang="18900000" scaled="1"/>
              <a:tileRect/>
            </a:gradFill>
            <a:ln w="1905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lt1"/>
                </a:solidFill>
                <a:latin typeface="Arial" panose="020B0604020202020204" pitchFamily="34" charset="0"/>
                <a:cs typeface="Arial" panose="020B0604020202020204" pitchFamily="34" charset="0"/>
                <a:sym typeface="Arial" pitchFamily="34" charset="0"/>
              </a:endParaRPr>
            </a:p>
          </p:txBody>
        </p:sp>
        <p:sp>
          <p:nvSpPr>
            <p:cNvPr id="11280" name="Shape 471"/>
            <p:cNvSpPr>
              <a:spLocks noChangeArrowheads="1"/>
            </p:cNvSpPr>
            <p:nvPr/>
          </p:nvSpPr>
          <p:spPr bwMode="auto">
            <a:xfrm>
              <a:off x="0" y="246570"/>
              <a:ext cx="3527425" cy="584772"/>
            </a:xfrm>
            <a:prstGeom prst="roundRect">
              <a:avLst/>
            </a:prstGeom>
            <a:noFill/>
            <a:ln w="19050">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2000" dirty="0">
                  <a:solidFill>
                    <a:schemeClr val="tx1"/>
                  </a:solidFill>
                  <a:latin typeface="Arial" panose="020B0604020202020204" pitchFamily="34" charset="0"/>
                  <a:cs typeface="Arial" panose="020B0604020202020204" pitchFamily="34" charset="0"/>
                  <a:sym typeface="Arial" pitchFamily="34" charset="0"/>
                </a:rPr>
                <a:t>We can take out information that relates to either strategy or </a:t>
              </a:r>
              <a:r>
                <a:rPr lang="en-US" sz="2000" dirty="0" smtClean="0">
                  <a:solidFill>
                    <a:schemeClr val="tx1"/>
                  </a:solidFill>
                  <a:latin typeface="Arial" panose="020B0604020202020204" pitchFamily="34" charset="0"/>
                  <a:cs typeface="Arial" panose="020B0604020202020204" pitchFamily="34" charset="0"/>
                  <a:sym typeface="Arial" pitchFamily="34" charset="0"/>
                </a:rPr>
                <a:t>activities</a:t>
              </a:r>
              <a:endParaRPr lang="en-US" sz="2000" dirty="0">
                <a:solidFill>
                  <a:schemeClr val="tx1"/>
                </a:solidFill>
                <a:latin typeface="Arial" panose="020B0604020202020204" pitchFamily="34" charset="0"/>
                <a:cs typeface="Arial" panose="020B0604020202020204" pitchFamily="34" charset="0"/>
                <a:sym typeface="Arial" pitchFamily="34" charset="0"/>
              </a:endParaRPr>
            </a:p>
          </p:txBody>
        </p:sp>
      </p:grpSp>
      <p:grpSp>
        <p:nvGrpSpPr>
          <p:cNvPr id="475" name="Group 475"/>
          <p:cNvGrpSpPr>
            <a:grpSpLocks/>
          </p:cNvGrpSpPr>
          <p:nvPr/>
        </p:nvGrpSpPr>
        <p:grpSpPr bwMode="auto">
          <a:xfrm>
            <a:off x="5212776" y="4762981"/>
            <a:ext cx="3829844" cy="1236921"/>
            <a:chOff x="0" y="0"/>
            <a:chExt cx="4354513" cy="1008063"/>
          </a:xfrm>
          <a:solidFill>
            <a:schemeClr val="accent3">
              <a:lumMod val="60000"/>
              <a:lumOff val="40000"/>
            </a:schemeClr>
          </a:solidFill>
        </p:grpSpPr>
        <p:sp>
          <p:nvSpPr>
            <p:cNvPr id="11277" name="Shape 473"/>
            <p:cNvSpPr>
              <a:spLocks noChangeArrowheads="1"/>
            </p:cNvSpPr>
            <p:nvPr/>
          </p:nvSpPr>
          <p:spPr bwMode="auto">
            <a:xfrm>
              <a:off x="0" y="0"/>
              <a:ext cx="4354513" cy="1008063"/>
            </a:xfrm>
            <a:prstGeom prst="roundRect">
              <a:avLst/>
            </a:prstGeom>
            <a:gradFill flip="none" rotWithShape="1">
              <a:gsLst>
                <a:gs pos="4000">
                  <a:srgbClr val="FFC08E"/>
                </a:gs>
                <a:gs pos="0">
                  <a:srgbClr val="F7941D">
                    <a:tint val="66000"/>
                    <a:satMod val="160000"/>
                    <a:alpha val="0"/>
                  </a:srgbClr>
                </a:gs>
                <a:gs pos="50000">
                  <a:srgbClr val="F7941D">
                    <a:tint val="44500"/>
                    <a:satMod val="160000"/>
                  </a:srgbClr>
                </a:gs>
                <a:gs pos="100000">
                  <a:srgbClr val="F7941D">
                    <a:tint val="23500"/>
                    <a:satMod val="160000"/>
                  </a:srgbClr>
                </a:gs>
              </a:gsLst>
              <a:lin ang="18900000" scaled="1"/>
              <a:tileRect/>
            </a:gradFill>
            <a:ln w="1905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lt1"/>
                </a:solidFill>
                <a:latin typeface="Arial" panose="020B0604020202020204" pitchFamily="34" charset="0"/>
                <a:cs typeface="Arial" panose="020B0604020202020204" pitchFamily="34" charset="0"/>
                <a:sym typeface="Arial" pitchFamily="34" charset="0"/>
              </a:endParaRPr>
            </a:p>
          </p:txBody>
        </p:sp>
        <p:sp>
          <p:nvSpPr>
            <p:cNvPr id="11278" name="Shape 474"/>
            <p:cNvSpPr>
              <a:spLocks noChangeArrowheads="1"/>
            </p:cNvSpPr>
            <p:nvPr/>
          </p:nvSpPr>
          <p:spPr bwMode="auto">
            <a:xfrm>
              <a:off x="0" y="88533"/>
              <a:ext cx="4354513" cy="830995"/>
            </a:xfrm>
            <a:prstGeom prst="roundRect">
              <a:avLst/>
            </a:prstGeom>
            <a:noFill/>
            <a:ln w="19050">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2000" dirty="0">
                  <a:solidFill>
                    <a:schemeClr val="tx1"/>
                  </a:solidFill>
                  <a:latin typeface="Arial" panose="020B0604020202020204" pitchFamily="34" charset="0"/>
                  <a:cs typeface="Arial" panose="020B0604020202020204" pitchFamily="34" charset="0"/>
                  <a:sym typeface="Arial" pitchFamily="34" charset="0"/>
                </a:rPr>
                <a:t>Now, let’s try bringing the subject of change to the front, and shifting from passive to active </a:t>
              </a:r>
              <a:r>
                <a:rPr lang="en-US" sz="2000" dirty="0" smtClean="0">
                  <a:solidFill>
                    <a:schemeClr val="tx1"/>
                  </a:solidFill>
                  <a:latin typeface="Arial" panose="020B0604020202020204" pitchFamily="34" charset="0"/>
                  <a:cs typeface="Arial" panose="020B0604020202020204" pitchFamily="34" charset="0"/>
                  <a:sym typeface="Arial" pitchFamily="34" charset="0"/>
                </a:rPr>
                <a:t>language</a:t>
              </a:r>
              <a:endParaRPr lang="en-US" sz="2000" dirty="0">
                <a:solidFill>
                  <a:schemeClr val="tx1"/>
                </a:solidFill>
                <a:latin typeface="Arial" panose="020B0604020202020204" pitchFamily="34" charset="0"/>
                <a:cs typeface="Arial" panose="020B0604020202020204" pitchFamily="34" charset="0"/>
                <a:sym typeface="Arial" pitchFamily="34" charset="0"/>
              </a:endParaRPr>
            </a:p>
          </p:txBody>
        </p:sp>
      </p:grpSp>
      <p:grpSp>
        <p:nvGrpSpPr>
          <p:cNvPr id="469" name="Group 469"/>
          <p:cNvGrpSpPr>
            <a:grpSpLocks/>
          </p:cNvGrpSpPr>
          <p:nvPr/>
        </p:nvGrpSpPr>
        <p:grpSpPr bwMode="auto">
          <a:xfrm>
            <a:off x="5212776" y="1681742"/>
            <a:ext cx="3851275" cy="1706638"/>
            <a:chOff x="0" y="15371"/>
            <a:chExt cx="3851275" cy="1512888"/>
          </a:xfrm>
          <a:solidFill>
            <a:schemeClr val="accent3">
              <a:lumMod val="60000"/>
              <a:lumOff val="40000"/>
            </a:schemeClr>
          </a:solidFill>
        </p:grpSpPr>
        <p:sp>
          <p:nvSpPr>
            <p:cNvPr id="11281" name="Shape 467"/>
            <p:cNvSpPr>
              <a:spLocks noChangeArrowheads="1"/>
            </p:cNvSpPr>
            <p:nvPr/>
          </p:nvSpPr>
          <p:spPr bwMode="auto">
            <a:xfrm>
              <a:off x="0" y="15371"/>
              <a:ext cx="3851275" cy="1512888"/>
            </a:xfrm>
            <a:prstGeom prst="roundRect">
              <a:avLst/>
            </a:prstGeom>
            <a:gradFill flip="none" rotWithShape="1">
              <a:gsLst>
                <a:gs pos="2000">
                  <a:srgbClr val="FFC293"/>
                </a:gs>
                <a:gs pos="0">
                  <a:srgbClr val="F7941D">
                    <a:tint val="66000"/>
                    <a:satMod val="160000"/>
                    <a:alpha val="0"/>
                  </a:srgbClr>
                </a:gs>
                <a:gs pos="50000">
                  <a:srgbClr val="F7941D">
                    <a:tint val="44500"/>
                    <a:satMod val="160000"/>
                  </a:srgbClr>
                </a:gs>
                <a:gs pos="100000">
                  <a:srgbClr val="F7941D">
                    <a:tint val="23500"/>
                    <a:satMod val="160000"/>
                  </a:srgbClr>
                </a:gs>
              </a:gsLst>
              <a:lin ang="18900000" scaled="1"/>
              <a:tileRect/>
            </a:gradFill>
            <a:ln w="1905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schemeClr val="lt1"/>
                </a:solidFill>
                <a:latin typeface="Arial" panose="020B0604020202020204" pitchFamily="34" charset="0"/>
                <a:cs typeface="Arial" panose="020B0604020202020204" pitchFamily="34" charset="0"/>
                <a:sym typeface="Arial" pitchFamily="34" charset="0"/>
              </a:endParaRPr>
            </a:p>
          </p:txBody>
        </p:sp>
        <p:sp>
          <p:nvSpPr>
            <p:cNvPr id="11282" name="Shape 468"/>
            <p:cNvSpPr>
              <a:spLocks noChangeArrowheads="1"/>
            </p:cNvSpPr>
            <p:nvPr/>
          </p:nvSpPr>
          <p:spPr bwMode="auto">
            <a:xfrm>
              <a:off x="0" y="233559"/>
              <a:ext cx="3851275" cy="1076514"/>
            </a:xfrm>
            <a:prstGeom prst="roundRect">
              <a:avLst/>
            </a:prstGeom>
            <a:noFill/>
            <a:ln w="19050">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2000" dirty="0">
                  <a:solidFill>
                    <a:schemeClr val="tx1"/>
                  </a:solidFill>
                  <a:latin typeface="Arial" panose="020B0604020202020204" pitchFamily="34" charset="0"/>
                  <a:cs typeface="Arial" panose="020B0604020202020204" pitchFamily="34" charset="0"/>
                  <a:sym typeface="Arial" pitchFamily="34" charset="0"/>
                </a:rPr>
                <a:t>All civil servants, everywhere? Can you be more specific? Are there particularly weak or under-resourced civil servants we should </a:t>
              </a:r>
              <a:r>
                <a:rPr lang="en-US" sz="2000" dirty="0" smtClean="0">
                  <a:solidFill>
                    <a:schemeClr val="tx1"/>
                  </a:solidFill>
                  <a:latin typeface="Arial" panose="020B0604020202020204" pitchFamily="34" charset="0"/>
                  <a:cs typeface="Arial" panose="020B0604020202020204" pitchFamily="34" charset="0"/>
                  <a:sym typeface="Arial" pitchFamily="34" charset="0"/>
                </a:rPr>
                <a:t>emphasize?</a:t>
              </a:r>
              <a:endParaRPr lang="en-US" sz="2000" dirty="0">
                <a:solidFill>
                  <a:schemeClr val="tx1"/>
                </a:solidFill>
                <a:latin typeface="Arial" panose="020B0604020202020204" pitchFamily="34" charset="0"/>
                <a:cs typeface="Arial" panose="020B0604020202020204" pitchFamily="34" charset="0"/>
                <a:sym typeface="Arial" pitchFamily="34" charset="0"/>
              </a:endParaRPr>
            </a:p>
          </p:txBody>
        </p:sp>
      </p:grpSp>
      <p:sp>
        <p:nvSpPr>
          <p:cNvPr id="29" name="Up Arrow 28"/>
          <p:cNvSpPr/>
          <p:nvPr/>
        </p:nvSpPr>
        <p:spPr>
          <a:xfrm rot="14621457">
            <a:off x="4806187" y="1259593"/>
            <a:ext cx="549066" cy="585061"/>
          </a:xfrm>
          <a:prstGeom prst="upArrow">
            <a:avLst/>
          </a:prstGeom>
          <a:solidFill>
            <a:srgbClr val="0099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Up Arrow 30"/>
          <p:cNvSpPr/>
          <p:nvPr/>
        </p:nvSpPr>
        <p:spPr>
          <a:xfrm rot="14437240">
            <a:off x="4797386" y="2580038"/>
            <a:ext cx="549066" cy="585061"/>
          </a:xfrm>
          <a:prstGeom prst="upArrow">
            <a:avLst/>
          </a:prstGeom>
          <a:solidFill>
            <a:srgbClr val="0099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Up Arrow 31"/>
          <p:cNvSpPr/>
          <p:nvPr/>
        </p:nvSpPr>
        <p:spPr>
          <a:xfrm rot="14169226">
            <a:off x="4780822" y="4132531"/>
            <a:ext cx="549066" cy="585061"/>
          </a:xfrm>
          <a:prstGeom prst="upArrow">
            <a:avLst/>
          </a:prstGeom>
          <a:solidFill>
            <a:srgbClr val="0099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Up Arrow 32"/>
          <p:cNvSpPr/>
          <p:nvPr/>
        </p:nvSpPr>
        <p:spPr>
          <a:xfrm rot="14190663">
            <a:off x="4801901" y="5421758"/>
            <a:ext cx="549066" cy="585061"/>
          </a:xfrm>
          <a:prstGeom prst="upArrow">
            <a:avLst/>
          </a:prstGeom>
          <a:solidFill>
            <a:srgbClr val="0099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294519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iterate>
                                    <p:tmAbs val="0"/>
                                  </p:iterate>
                                  <p:childTnLst>
                                    <p:set>
                                      <p:cBhvr>
                                        <p:cTn id="6" fill="hold"/>
                                        <p:tgtEl>
                                          <p:spTgt spid="466"/>
                                        </p:tgtEl>
                                        <p:attrNameLst>
                                          <p:attrName>style.visibility</p:attrName>
                                        </p:attrNameLst>
                                      </p:cBhvr>
                                      <p:to>
                                        <p:strVal val="visible"/>
                                      </p:to>
                                    </p:set>
                                    <p:anim calcmode="lin" valueType="num">
                                      <p:cBhvr>
                                        <p:cTn id="7" dur="500" fill="hold"/>
                                        <p:tgtEl>
                                          <p:spTgt spid="466"/>
                                        </p:tgtEl>
                                        <p:attrNameLst>
                                          <p:attrName>ppt_x</p:attrName>
                                        </p:attrNameLst>
                                      </p:cBhvr>
                                      <p:tavLst>
                                        <p:tav tm="0">
                                          <p:val>
                                            <p:strVal val="1+#ppt_w/2"/>
                                          </p:val>
                                        </p:tav>
                                        <p:tav tm="100000">
                                          <p:val>
                                            <p:strVal val="#ppt_x"/>
                                          </p:val>
                                        </p:tav>
                                      </p:tavLst>
                                    </p:anim>
                                    <p:anim calcmode="lin" valueType="num">
                                      <p:cBhvr>
                                        <p:cTn id="8" dur="500" fill="hold"/>
                                        <p:tgtEl>
                                          <p:spTgt spid="46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1000"/>
                                        <p:tgtEl>
                                          <p:spTgt spid="29"/>
                                        </p:tgtEl>
                                      </p:cBhvr>
                                    </p:animEffect>
                                    <p:anim calcmode="lin" valueType="num">
                                      <p:cBhvr>
                                        <p:cTn id="14" dur="1000" fill="hold"/>
                                        <p:tgtEl>
                                          <p:spTgt spid="29"/>
                                        </p:tgtEl>
                                        <p:attrNameLst>
                                          <p:attrName>ppt_x</p:attrName>
                                        </p:attrNameLst>
                                      </p:cBhvr>
                                      <p:tavLst>
                                        <p:tav tm="0">
                                          <p:val>
                                            <p:strVal val="#ppt_x"/>
                                          </p:val>
                                        </p:tav>
                                        <p:tav tm="100000">
                                          <p:val>
                                            <p:strVal val="#ppt_x"/>
                                          </p:val>
                                        </p:tav>
                                      </p:tavLst>
                                    </p:anim>
                                    <p:anim calcmode="lin" valueType="num">
                                      <p:cBhvr>
                                        <p:cTn id="15" dur="1000" fill="hold"/>
                                        <p:tgtEl>
                                          <p:spTgt spid="29"/>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 presetClass="entr" presetSubtype="8" fill="hold" grpId="0" nodeType="afterEffect">
                                  <p:stCondLst>
                                    <p:cond delay="0"/>
                                  </p:stCondLst>
                                  <p:childTnLst>
                                    <p:set>
                                      <p:cBhvr>
                                        <p:cTn id="18" dur="1" fill="hold">
                                          <p:stCondLst>
                                            <p:cond delay="0"/>
                                          </p:stCondLst>
                                        </p:cTn>
                                        <p:tgtEl>
                                          <p:spTgt spid="453"/>
                                        </p:tgtEl>
                                        <p:attrNameLst>
                                          <p:attrName>style.visibility</p:attrName>
                                        </p:attrNameLst>
                                      </p:cBhvr>
                                      <p:to>
                                        <p:strVal val="visible"/>
                                      </p:to>
                                    </p:set>
                                    <p:anim calcmode="lin" valueType="num">
                                      <p:cBhvr additive="base">
                                        <p:cTn id="19" dur="500" fill="hold"/>
                                        <p:tgtEl>
                                          <p:spTgt spid="453"/>
                                        </p:tgtEl>
                                        <p:attrNameLst>
                                          <p:attrName>ppt_x</p:attrName>
                                        </p:attrNameLst>
                                      </p:cBhvr>
                                      <p:tavLst>
                                        <p:tav tm="0">
                                          <p:val>
                                            <p:strVal val="0-#ppt_w/2"/>
                                          </p:val>
                                        </p:tav>
                                        <p:tav tm="100000">
                                          <p:val>
                                            <p:strVal val="#ppt_x"/>
                                          </p:val>
                                        </p:tav>
                                      </p:tavLst>
                                    </p:anim>
                                    <p:anim calcmode="lin" valueType="num">
                                      <p:cBhvr additive="base">
                                        <p:cTn id="20" dur="500" fill="hold"/>
                                        <p:tgtEl>
                                          <p:spTgt spid="45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iterate>
                                    <p:tmAbs val="0"/>
                                  </p:iterate>
                                  <p:childTnLst>
                                    <p:set>
                                      <p:cBhvr>
                                        <p:cTn id="24" fill="hold"/>
                                        <p:tgtEl>
                                          <p:spTgt spid="469"/>
                                        </p:tgtEl>
                                        <p:attrNameLst>
                                          <p:attrName>style.visibility</p:attrName>
                                        </p:attrNameLst>
                                      </p:cBhvr>
                                      <p:to>
                                        <p:strVal val="visible"/>
                                      </p:to>
                                    </p:set>
                                    <p:anim calcmode="lin" valueType="num">
                                      <p:cBhvr>
                                        <p:cTn id="25" dur="500" fill="hold"/>
                                        <p:tgtEl>
                                          <p:spTgt spid="469"/>
                                        </p:tgtEl>
                                        <p:attrNameLst>
                                          <p:attrName>ppt_x</p:attrName>
                                        </p:attrNameLst>
                                      </p:cBhvr>
                                      <p:tavLst>
                                        <p:tav tm="0">
                                          <p:val>
                                            <p:strVal val="1+#ppt_w/2"/>
                                          </p:val>
                                        </p:tav>
                                        <p:tav tm="100000">
                                          <p:val>
                                            <p:strVal val="#ppt_x"/>
                                          </p:val>
                                        </p:tav>
                                      </p:tavLst>
                                    </p:anim>
                                    <p:anim calcmode="lin" valueType="num">
                                      <p:cBhvr>
                                        <p:cTn id="26" dur="500" fill="hold"/>
                                        <p:tgtEl>
                                          <p:spTgt spid="46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anim calcmode="lin" valueType="num">
                                      <p:cBhvr>
                                        <p:cTn id="32" dur="1000" fill="hold"/>
                                        <p:tgtEl>
                                          <p:spTgt spid="31"/>
                                        </p:tgtEl>
                                        <p:attrNameLst>
                                          <p:attrName>ppt_x</p:attrName>
                                        </p:attrNameLst>
                                      </p:cBhvr>
                                      <p:tavLst>
                                        <p:tav tm="0">
                                          <p:val>
                                            <p:strVal val="#ppt_x"/>
                                          </p:val>
                                        </p:tav>
                                        <p:tav tm="100000">
                                          <p:val>
                                            <p:strVal val="#ppt_x"/>
                                          </p:val>
                                        </p:tav>
                                      </p:tavLst>
                                    </p:anim>
                                    <p:anim calcmode="lin" valueType="num">
                                      <p:cBhvr>
                                        <p:cTn id="33" dur="1000" fill="hold"/>
                                        <p:tgtEl>
                                          <p:spTgt spid="31"/>
                                        </p:tgtEl>
                                        <p:attrNameLst>
                                          <p:attrName>ppt_y</p:attrName>
                                        </p:attrNameLst>
                                      </p:cBhvr>
                                      <p:tavLst>
                                        <p:tav tm="0">
                                          <p:val>
                                            <p:strVal val="#ppt_y+.1"/>
                                          </p:val>
                                        </p:tav>
                                        <p:tav tm="100000">
                                          <p:val>
                                            <p:strVal val="#ppt_y"/>
                                          </p:val>
                                        </p:tav>
                                      </p:tavLst>
                                    </p:anim>
                                  </p:childTnLst>
                                </p:cTn>
                              </p:par>
                            </p:childTnLst>
                          </p:cTn>
                        </p:par>
                        <p:par>
                          <p:cTn id="34" fill="hold" nodeType="withGroup">
                            <p:stCondLst>
                              <p:cond delay="1000"/>
                            </p:stCondLst>
                            <p:childTnLst>
                              <p:par>
                                <p:cTn id="35" presetID="2" presetClass="entr" presetSubtype="8" fill="hold" grpId="0" nodeType="afterEffect">
                                  <p:stCondLst>
                                    <p:cond delay="0"/>
                                  </p:stCondLst>
                                  <p:childTnLst>
                                    <p:set>
                                      <p:cBhvr>
                                        <p:cTn id="36" dur="1" fill="hold">
                                          <p:stCondLst>
                                            <p:cond delay="0"/>
                                          </p:stCondLst>
                                        </p:cTn>
                                        <p:tgtEl>
                                          <p:spTgt spid="456"/>
                                        </p:tgtEl>
                                        <p:attrNameLst>
                                          <p:attrName>style.visibility</p:attrName>
                                        </p:attrNameLst>
                                      </p:cBhvr>
                                      <p:to>
                                        <p:strVal val="visible"/>
                                      </p:to>
                                    </p:set>
                                    <p:anim calcmode="lin" valueType="num">
                                      <p:cBhvr additive="base">
                                        <p:cTn id="37" dur="500" fill="hold"/>
                                        <p:tgtEl>
                                          <p:spTgt spid="456"/>
                                        </p:tgtEl>
                                        <p:attrNameLst>
                                          <p:attrName>ppt_x</p:attrName>
                                        </p:attrNameLst>
                                      </p:cBhvr>
                                      <p:tavLst>
                                        <p:tav tm="0">
                                          <p:val>
                                            <p:strVal val="0-#ppt_w/2"/>
                                          </p:val>
                                        </p:tav>
                                        <p:tav tm="100000">
                                          <p:val>
                                            <p:strVal val="#ppt_x"/>
                                          </p:val>
                                        </p:tav>
                                      </p:tavLst>
                                    </p:anim>
                                    <p:anim calcmode="lin" valueType="num">
                                      <p:cBhvr additive="base">
                                        <p:cTn id="38" dur="500" fill="hold"/>
                                        <p:tgtEl>
                                          <p:spTgt spid="456"/>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iterate>
                                    <p:tmAbs val="0"/>
                                  </p:iterate>
                                  <p:childTnLst>
                                    <p:set>
                                      <p:cBhvr>
                                        <p:cTn id="42" fill="hold"/>
                                        <p:tgtEl>
                                          <p:spTgt spid="472"/>
                                        </p:tgtEl>
                                        <p:attrNameLst>
                                          <p:attrName>style.visibility</p:attrName>
                                        </p:attrNameLst>
                                      </p:cBhvr>
                                      <p:to>
                                        <p:strVal val="visible"/>
                                      </p:to>
                                    </p:set>
                                    <p:anim calcmode="lin" valueType="num">
                                      <p:cBhvr>
                                        <p:cTn id="43" dur="500" fill="hold"/>
                                        <p:tgtEl>
                                          <p:spTgt spid="472"/>
                                        </p:tgtEl>
                                        <p:attrNameLst>
                                          <p:attrName>ppt_x</p:attrName>
                                        </p:attrNameLst>
                                      </p:cBhvr>
                                      <p:tavLst>
                                        <p:tav tm="0">
                                          <p:val>
                                            <p:strVal val="1+#ppt_w/2"/>
                                          </p:val>
                                        </p:tav>
                                        <p:tav tm="100000">
                                          <p:val>
                                            <p:strVal val="#ppt_x"/>
                                          </p:val>
                                        </p:tav>
                                      </p:tavLst>
                                    </p:anim>
                                    <p:anim calcmode="lin" valueType="num">
                                      <p:cBhvr>
                                        <p:cTn id="44" dur="500" fill="hold"/>
                                        <p:tgtEl>
                                          <p:spTgt spid="472"/>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1000"/>
                                        <p:tgtEl>
                                          <p:spTgt spid="32"/>
                                        </p:tgtEl>
                                      </p:cBhvr>
                                    </p:animEffect>
                                    <p:anim calcmode="lin" valueType="num">
                                      <p:cBhvr>
                                        <p:cTn id="50" dur="1000" fill="hold"/>
                                        <p:tgtEl>
                                          <p:spTgt spid="32"/>
                                        </p:tgtEl>
                                        <p:attrNameLst>
                                          <p:attrName>ppt_x</p:attrName>
                                        </p:attrNameLst>
                                      </p:cBhvr>
                                      <p:tavLst>
                                        <p:tav tm="0">
                                          <p:val>
                                            <p:strVal val="#ppt_x"/>
                                          </p:val>
                                        </p:tav>
                                        <p:tav tm="100000">
                                          <p:val>
                                            <p:strVal val="#ppt_x"/>
                                          </p:val>
                                        </p:tav>
                                      </p:tavLst>
                                    </p:anim>
                                    <p:anim calcmode="lin" valueType="num">
                                      <p:cBhvr>
                                        <p:cTn id="51" dur="1000" fill="hold"/>
                                        <p:tgtEl>
                                          <p:spTgt spid="32"/>
                                        </p:tgtEl>
                                        <p:attrNameLst>
                                          <p:attrName>ppt_y</p:attrName>
                                        </p:attrNameLst>
                                      </p:cBhvr>
                                      <p:tavLst>
                                        <p:tav tm="0">
                                          <p:val>
                                            <p:strVal val="#ppt_y+.1"/>
                                          </p:val>
                                        </p:tav>
                                        <p:tav tm="100000">
                                          <p:val>
                                            <p:strVal val="#ppt_y"/>
                                          </p:val>
                                        </p:tav>
                                      </p:tavLst>
                                    </p:anim>
                                  </p:childTnLst>
                                </p:cTn>
                              </p:par>
                            </p:childTnLst>
                          </p:cTn>
                        </p:par>
                        <p:par>
                          <p:cTn id="52" fill="hold">
                            <p:stCondLst>
                              <p:cond delay="1000"/>
                            </p:stCondLst>
                            <p:childTnLst>
                              <p:par>
                                <p:cTn id="53" presetID="2" presetClass="entr" presetSubtype="8" fill="hold" grpId="0" nodeType="afterEffect">
                                  <p:stCondLst>
                                    <p:cond delay="0"/>
                                  </p:stCondLst>
                                  <p:childTnLst>
                                    <p:set>
                                      <p:cBhvr>
                                        <p:cTn id="54" dur="1" fill="hold">
                                          <p:stCondLst>
                                            <p:cond delay="0"/>
                                          </p:stCondLst>
                                        </p:cTn>
                                        <p:tgtEl>
                                          <p:spTgt spid="459"/>
                                        </p:tgtEl>
                                        <p:attrNameLst>
                                          <p:attrName>style.visibility</p:attrName>
                                        </p:attrNameLst>
                                      </p:cBhvr>
                                      <p:to>
                                        <p:strVal val="visible"/>
                                      </p:to>
                                    </p:set>
                                    <p:anim calcmode="lin" valueType="num">
                                      <p:cBhvr additive="base">
                                        <p:cTn id="55" dur="500" fill="hold"/>
                                        <p:tgtEl>
                                          <p:spTgt spid="459"/>
                                        </p:tgtEl>
                                        <p:attrNameLst>
                                          <p:attrName>ppt_x</p:attrName>
                                        </p:attrNameLst>
                                      </p:cBhvr>
                                      <p:tavLst>
                                        <p:tav tm="0">
                                          <p:val>
                                            <p:strVal val="0-#ppt_w/2"/>
                                          </p:val>
                                        </p:tav>
                                        <p:tav tm="100000">
                                          <p:val>
                                            <p:strVal val="#ppt_x"/>
                                          </p:val>
                                        </p:tav>
                                      </p:tavLst>
                                    </p:anim>
                                    <p:anim calcmode="lin" valueType="num">
                                      <p:cBhvr additive="base">
                                        <p:cTn id="56" dur="500" fill="hold"/>
                                        <p:tgtEl>
                                          <p:spTgt spid="459"/>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iterate>
                                    <p:tmAbs val="0"/>
                                  </p:iterate>
                                  <p:childTnLst>
                                    <p:set>
                                      <p:cBhvr>
                                        <p:cTn id="60" fill="hold"/>
                                        <p:tgtEl>
                                          <p:spTgt spid="475"/>
                                        </p:tgtEl>
                                        <p:attrNameLst>
                                          <p:attrName>style.visibility</p:attrName>
                                        </p:attrNameLst>
                                      </p:cBhvr>
                                      <p:to>
                                        <p:strVal val="visible"/>
                                      </p:to>
                                    </p:set>
                                    <p:anim calcmode="lin" valueType="num">
                                      <p:cBhvr>
                                        <p:cTn id="61" dur="500" fill="hold"/>
                                        <p:tgtEl>
                                          <p:spTgt spid="475"/>
                                        </p:tgtEl>
                                        <p:attrNameLst>
                                          <p:attrName>ppt_x</p:attrName>
                                        </p:attrNameLst>
                                      </p:cBhvr>
                                      <p:tavLst>
                                        <p:tav tm="0">
                                          <p:val>
                                            <p:strVal val="1+#ppt_w/2"/>
                                          </p:val>
                                        </p:tav>
                                        <p:tav tm="100000">
                                          <p:val>
                                            <p:strVal val="#ppt_x"/>
                                          </p:val>
                                        </p:tav>
                                      </p:tavLst>
                                    </p:anim>
                                    <p:anim calcmode="lin" valueType="num">
                                      <p:cBhvr>
                                        <p:cTn id="62" dur="500" fill="hold"/>
                                        <p:tgtEl>
                                          <p:spTgt spid="475"/>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grpId="0" nodeType="click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1000"/>
                                        <p:tgtEl>
                                          <p:spTgt spid="33"/>
                                        </p:tgtEl>
                                      </p:cBhvr>
                                    </p:animEffect>
                                    <p:anim calcmode="lin" valueType="num">
                                      <p:cBhvr>
                                        <p:cTn id="68" dur="1000" fill="hold"/>
                                        <p:tgtEl>
                                          <p:spTgt spid="33"/>
                                        </p:tgtEl>
                                        <p:attrNameLst>
                                          <p:attrName>ppt_x</p:attrName>
                                        </p:attrNameLst>
                                      </p:cBhvr>
                                      <p:tavLst>
                                        <p:tav tm="0">
                                          <p:val>
                                            <p:strVal val="#ppt_x"/>
                                          </p:val>
                                        </p:tav>
                                        <p:tav tm="100000">
                                          <p:val>
                                            <p:strVal val="#ppt_x"/>
                                          </p:val>
                                        </p:tav>
                                      </p:tavLst>
                                    </p:anim>
                                    <p:anim calcmode="lin" valueType="num">
                                      <p:cBhvr>
                                        <p:cTn id="69" dur="1000" fill="hold"/>
                                        <p:tgtEl>
                                          <p:spTgt spid="33"/>
                                        </p:tgtEl>
                                        <p:attrNameLst>
                                          <p:attrName>ppt_y</p:attrName>
                                        </p:attrNameLst>
                                      </p:cBhvr>
                                      <p:tavLst>
                                        <p:tav tm="0">
                                          <p:val>
                                            <p:strVal val="#ppt_y+.1"/>
                                          </p:val>
                                        </p:tav>
                                        <p:tav tm="100000">
                                          <p:val>
                                            <p:strVal val="#ppt_y"/>
                                          </p:val>
                                        </p:tav>
                                      </p:tavLst>
                                    </p:anim>
                                  </p:childTnLst>
                                </p:cTn>
                              </p:par>
                            </p:childTnLst>
                          </p:cTn>
                        </p:par>
                        <p:par>
                          <p:cTn id="70" fill="hold" nodeType="withGroup">
                            <p:stCondLst>
                              <p:cond delay="1000"/>
                            </p:stCondLst>
                            <p:childTnLst>
                              <p:par>
                                <p:cTn id="71" presetID="2" presetClass="entr" presetSubtype="8" fill="hold" grpId="0" nodeType="afterEffect">
                                  <p:stCondLst>
                                    <p:cond delay="0"/>
                                  </p:stCondLst>
                                  <p:childTnLst>
                                    <p:set>
                                      <p:cBhvr>
                                        <p:cTn id="72" dur="1" fill="hold">
                                          <p:stCondLst>
                                            <p:cond delay="0"/>
                                          </p:stCondLst>
                                        </p:cTn>
                                        <p:tgtEl>
                                          <p:spTgt spid="463"/>
                                        </p:tgtEl>
                                        <p:attrNameLst>
                                          <p:attrName>style.visibility</p:attrName>
                                        </p:attrNameLst>
                                      </p:cBhvr>
                                      <p:to>
                                        <p:strVal val="visible"/>
                                      </p:to>
                                    </p:set>
                                    <p:anim calcmode="lin" valueType="num">
                                      <p:cBhvr additive="base">
                                        <p:cTn id="73" dur="500" fill="hold"/>
                                        <p:tgtEl>
                                          <p:spTgt spid="463"/>
                                        </p:tgtEl>
                                        <p:attrNameLst>
                                          <p:attrName>ppt_x</p:attrName>
                                        </p:attrNameLst>
                                      </p:cBhvr>
                                      <p:tavLst>
                                        <p:tav tm="0">
                                          <p:val>
                                            <p:strVal val="0-#ppt_w/2"/>
                                          </p:val>
                                        </p:tav>
                                        <p:tav tm="100000">
                                          <p:val>
                                            <p:strVal val="#ppt_x"/>
                                          </p:val>
                                        </p:tav>
                                      </p:tavLst>
                                    </p:anim>
                                    <p:anim calcmode="lin" valueType="num">
                                      <p:cBhvr additive="base">
                                        <p:cTn id="74" dur="500" fill="hold"/>
                                        <p:tgtEl>
                                          <p:spTgt spid="4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3" grpId="0" advAuto="0"/>
      <p:bldP spid="456" grpId="0" advAuto="0"/>
      <p:bldP spid="459" grpId="0" advAuto="0"/>
      <p:bldP spid="463" grpId="0" advAuto="0"/>
      <p:bldP spid="466" grpId="0" advAuto="0"/>
      <p:bldP spid="472" grpId="0" advAuto="0"/>
      <p:bldP spid="475" grpId="0" advAuto="0"/>
      <p:bldP spid="469" grpId="0" advAuto="0"/>
      <p:bldP spid="29" grpId="0" animBg="1"/>
      <p:bldP spid="31" grpId="0" animBg="1"/>
      <p:bldP spid="32" grpId="0" animBg="1"/>
      <p:bldP spid="3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685800" y="1101090"/>
            <a:ext cx="7924800" cy="5680710"/>
          </a:xfrm>
          <a:prstGeom prst="rect">
            <a:avLst/>
          </a:prstGeom>
          <a:solidFill>
            <a:schemeClr val="bg1">
              <a:lumMod val="95000"/>
            </a:schemeClr>
          </a:solidFill>
          <a:ln>
            <a:solidFill>
              <a:schemeClr val="bg1">
                <a:lumMod val="65000"/>
              </a:schemeClr>
            </a:solidFill>
          </a:ln>
        </p:spPr>
        <p:txBody>
          <a:bodyPr wrap="square" anchor="ctr">
            <a:noAutofit/>
          </a:bodyPr>
          <a:lstStyle/>
          <a:p>
            <a:endParaRPr lang="en-US" sz="2800" dirty="0"/>
          </a:p>
        </p:txBody>
      </p:sp>
      <p:sp>
        <p:nvSpPr>
          <p:cNvPr id="2" name="Title 1"/>
          <p:cNvSpPr>
            <a:spLocks noGrp="1"/>
          </p:cNvSpPr>
          <p:nvPr>
            <p:ph type="ctrTitle"/>
          </p:nvPr>
        </p:nvSpPr>
        <p:spPr/>
        <p:txBody>
          <a:bodyPr/>
          <a:lstStyle/>
          <a:p>
            <a:r>
              <a:rPr lang="en-US" sz="2800" dirty="0" smtClean="0"/>
              <a:t>Formulating results</a:t>
            </a:r>
            <a:endParaRPr lang="en-US" sz="2800" dirty="0"/>
          </a:p>
        </p:txBody>
      </p:sp>
      <p:sp>
        <p:nvSpPr>
          <p:cNvPr id="3" name="Content Placeholder 2"/>
          <p:cNvSpPr>
            <a:spLocks noGrp="1"/>
          </p:cNvSpPr>
          <p:nvPr>
            <p:ph type="body" sz="quarter" idx="14"/>
          </p:nvPr>
        </p:nvSpPr>
        <p:spPr>
          <a:xfrm>
            <a:off x="817536" y="1066800"/>
            <a:ext cx="7793064" cy="5715000"/>
          </a:xfrm>
        </p:spPr>
        <p:txBody>
          <a:bodyPr/>
          <a:lstStyle/>
          <a:p>
            <a:pPr marL="457200" indent="-457200">
              <a:spcBef>
                <a:spcPts val="1200"/>
              </a:spcBef>
              <a:spcAft>
                <a:spcPts val="600"/>
              </a:spcAft>
              <a:buFont typeface="+mj-lt"/>
              <a:buAutoNum type="arabicPeriod"/>
            </a:pPr>
            <a:r>
              <a:rPr lang="en-US" altLang="ko-KR" sz="2400" dirty="0" smtClean="0">
                <a:ea typeface="Gulim" pitchFamily="50" charset="-127"/>
              </a:rPr>
              <a:t>Clarity </a:t>
            </a:r>
            <a:r>
              <a:rPr lang="en-US" altLang="ko-KR" sz="2400" dirty="0">
                <a:ea typeface="Gulim" pitchFamily="50" charset="-127"/>
              </a:rPr>
              <a:t>on the </a:t>
            </a:r>
            <a:r>
              <a:rPr lang="en-US" altLang="ko-KR" sz="2400" dirty="0">
                <a:solidFill>
                  <a:srgbClr val="0099FF"/>
                </a:solidFill>
                <a:ea typeface="Gulim" pitchFamily="50" charset="-127"/>
              </a:rPr>
              <a:t>level </a:t>
            </a:r>
            <a:r>
              <a:rPr lang="en-US" altLang="ko-KR" sz="2400" dirty="0">
                <a:ea typeface="Gulim" pitchFamily="50" charset="-127"/>
              </a:rPr>
              <a:t>(output, outcome or impact</a:t>
            </a:r>
            <a:r>
              <a:rPr lang="en-US" altLang="ko-KR" sz="2400" dirty="0" smtClean="0">
                <a:ea typeface="Gulim" pitchFamily="50" charset="-127"/>
              </a:rPr>
              <a:t>) and </a:t>
            </a:r>
            <a:r>
              <a:rPr lang="en-US" altLang="ko-KR" sz="2400" dirty="0" smtClean="0">
                <a:solidFill>
                  <a:srgbClr val="0099FF"/>
                </a:solidFill>
                <a:ea typeface="Gulim" pitchFamily="50" charset="-127"/>
              </a:rPr>
              <a:t>accountabilities</a:t>
            </a:r>
            <a:endParaRPr lang="en-US" altLang="ko-KR" sz="2400" dirty="0">
              <a:solidFill>
                <a:srgbClr val="0099FF"/>
              </a:solidFill>
            </a:endParaRPr>
          </a:p>
          <a:p>
            <a:pPr marL="457200" indent="-457200">
              <a:spcBef>
                <a:spcPts val="1200"/>
              </a:spcBef>
              <a:spcAft>
                <a:spcPts val="600"/>
              </a:spcAft>
              <a:buFont typeface="+mj-lt"/>
              <a:buAutoNum type="arabicPeriod"/>
            </a:pPr>
            <a:r>
              <a:rPr lang="en-US" sz="2400" dirty="0" smtClean="0">
                <a:solidFill>
                  <a:srgbClr val="0099FF"/>
                </a:solidFill>
              </a:rPr>
              <a:t>SMART results</a:t>
            </a:r>
            <a:r>
              <a:rPr lang="en-US" sz="2400" dirty="0" smtClean="0"/>
              <a:t>, supplemented by </a:t>
            </a:r>
            <a:r>
              <a:rPr lang="en-US" sz="2400" dirty="0" smtClean="0">
                <a:solidFill>
                  <a:srgbClr val="0099FF"/>
                </a:solidFill>
              </a:rPr>
              <a:t>SMART indicators</a:t>
            </a:r>
          </a:p>
          <a:p>
            <a:pPr marL="457200" indent="-457200">
              <a:spcBef>
                <a:spcPts val="1200"/>
              </a:spcBef>
              <a:spcAft>
                <a:spcPts val="600"/>
              </a:spcAft>
              <a:buFont typeface="+mj-lt"/>
              <a:buAutoNum type="arabicPeriod"/>
            </a:pPr>
            <a:r>
              <a:rPr lang="en-US" sz="2400" dirty="0" smtClean="0"/>
              <a:t>Coherent </a:t>
            </a:r>
            <a:r>
              <a:rPr lang="en-US" sz="2400" dirty="0" smtClean="0">
                <a:solidFill>
                  <a:srgbClr val="0099FF"/>
                </a:solidFill>
              </a:rPr>
              <a:t>results chains</a:t>
            </a:r>
            <a:r>
              <a:rPr lang="en-US" sz="2400" dirty="0" smtClean="0"/>
              <a:t>, applying the </a:t>
            </a:r>
            <a:r>
              <a:rPr lang="en-US" sz="2400" b="1" dirty="0" smtClean="0"/>
              <a:t>if-then logic </a:t>
            </a:r>
            <a:r>
              <a:rPr lang="en-US" sz="2400" dirty="0" smtClean="0"/>
              <a:t>otherwise asking the question – </a:t>
            </a:r>
            <a:r>
              <a:rPr lang="en-US" sz="2400" b="1" dirty="0" smtClean="0"/>
              <a:t>so what </a:t>
            </a:r>
            <a:r>
              <a:rPr lang="en-US" sz="2400" dirty="0" smtClean="0"/>
              <a:t>between levels</a:t>
            </a:r>
          </a:p>
          <a:p>
            <a:pPr marL="457200" indent="-457200">
              <a:spcBef>
                <a:spcPts val="1200"/>
              </a:spcBef>
              <a:spcAft>
                <a:spcPts val="600"/>
              </a:spcAft>
              <a:buFont typeface="+mj-lt"/>
              <a:buAutoNum type="arabicPeriod"/>
            </a:pPr>
            <a:r>
              <a:rPr lang="en-US" sz="2400" dirty="0" smtClean="0"/>
              <a:t>Uses </a:t>
            </a:r>
            <a:r>
              <a:rPr lang="en-US" sz="2400" dirty="0" smtClean="0">
                <a:solidFill>
                  <a:srgbClr val="0099FF"/>
                </a:solidFill>
              </a:rPr>
              <a:t>change language</a:t>
            </a:r>
            <a:r>
              <a:rPr lang="en-US" sz="2400" dirty="0" smtClean="0"/>
              <a:t>, that places emphasis on the subject of change</a:t>
            </a:r>
          </a:p>
          <a:p>
            <a:pPr marL="457200" indent="-457200">
              <a:spcBef>
                <a:spcPts val="1200"/>
              </a:spcBef>
              <a:spcAft>
                <a:spcPts val="600"/>
              </a:spcAft>
              <a:buFont typeface="+mj-lt"/>
              <a:buAutoNum type="arabicPeriod"/>
            </a:pPr>
            <a:r>
              <a:rPr lang="en-US" sz="2400" dirty="0" smtClean="0"/>
              <a:t>Considers </a:t>
            </a:r>
            <a:r>
              <a:rPr lang="en-US" sz="2400" dirty="0" smtClean="0">
                <a:solidFill>
                  <a:srgbClr val="0099FF"/>
                </a:solidFill>
              </a:rPr>
              <a:t>equity</a:t>
            </a:r>
            <a:r>
              <a:rPr lang="en-US" sz="2400" dirty="0" smtClean="0"/>
              <a:t>, </a:t>
            </a:r>
            <a:r>
              <a:rPr lang="en-US" sz="2400" dirty="0" smtClean="0">
                <a:solidFill>
                  <a:srgbClr val="0099FF"/>
                </a:solidFill>
              </a:rPr>
              <a:t>human rights</a:t>
            </a:r>
            <a:r>
              <a:rPr lang="en-US" sz="2400" dirty="0" smtClean="0"/>
              <a:t>, </a:t>
            </a:r>
            <a:r>
              <a:rPr lang="en-US" sz="2400" dirty="0" smtClean="0">
                <a:solidFill>
                  <a:srgbClr val="0099FF"/>
                </a:solidFill>
              </a:rPr>
              <a:t>gender</a:t>
            </a:r>
          </a:p>
          <a:p>
            <a:pPr marL="457200" indent="-457200">
              <a:spcBef>
                <a:spcPts val="1200"/>
              </a:spcBef>
              <a:spcAft>
                <a:spcPts val="600"/>
              </a:spcAft>
              <a:buFont typeface="+mj-lt"/>
              <a:buAutoNum type="arabicPeriod"/>
            </a:pPr>
            <a:r>
              <a:rPr lang="en-US" altLang="ko-KR" sz="2400" dirty="0" smtClean="0">
                <a:ea typeface="Gulim" pitchFamily="50" charset="-127"/>
              </a:rPr>
              <a:t>Clear </a:t>
            </a:r>
            <a:r>
              <a:rPr lang="en-US" altLang="ko-KR" sz="2400" dirty="0">
                <a:ea typeface="Gulim" pitchFamily="50" charset="-127"/>
              </a:rPr>
              <a:t>relationship with issues identified in the </a:t>
            </a:r>
            <a:r>
              <a:rPr lang="en-US" altLang="ko-KR" sz="2400" dirty="0" err="1" smtClean="0">
                <a:solidFill>
                  <a:srgbClr val="0099FF"/>
                </a:solidFill>
                <a:ea typeface="Gulim" pitchFamily="50" charset="-127"/>
              </a:rPr>
              <a:t>SitAn</a:t>
            </a:r>
            <a:endParaRPr lang="en-US" altLang="ko-KR" sz="2400" dirty="0">
              <a:solidFill>
                <a:srgbClr val="0099FF"/>
              </a:solidFill>
            </a:endParaRPr>
          </a:p>
          <a:p>
            <a:pPr marL="457200" indent="-457200">
              <a:spcBef>
                <a:spcPts val="1200"/>
              </a:spcBef>
              <a:spcAft>
                <a:spcPts val="600"/>
              </a:spcAft>
              <a:buFont typeface="+mj-lt"/>
              <a:buAutoNum type="arabicPeriod"/>
            </a:pPr>
            <a:r>
              <a:rPr lang="en-US" sz="2400" dirty="0" smtClean="0"/>
              <a:t>Avoids known pitfalls in </a:t>
            </a:r>
            <a:r>
              <a:rPr lang="en-US" sz="2400" dirty="0" smtClean="0">
                <a:solidFill>
                  <a:srgbClr val="0099FF"/>
                </a:solidFill>
              </a:rPr>
              <a:t>results formulation</a:t>
            </a:r>
          </a:p>
          <a:p>
            <a:pPr>
              <a:buAutoNum type="arabicPeriod"/>
            </a:pPr>
            <a:endParaRPr lang="en-US" sz="2400" dirty="0" smtClean="0"/>
          </a:p>
          <a:p>
            <a:pPr>
              <a:buAutoNum type="arabicPeriod"/>
            </a:pPr>
            <a:endParaRPr lang="en-US" sz="2400" dirty="0"/>
          </a:p>
        </p:txBody>
      </p:sp>
      <p:sp>
        <p:nvSpPr>
          <p:cNvPr id="4" name="Oval 3"/>
          <p:cNvSpPr/>
          <p:nvPr/>
        </p:nvSpPr>
        <p:spPr>
          <a:xfrm>
            <a:off x="760386" y="1143000"/>
            <a:ext cx="457200" cy="457200"/>
          </a:xfrm>
          <a:prstGeom prst="ellipse">
            <a:avLst/>
          </a:prstGeom>
          <a:solidFill>
            <a:srgbClr val="0099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latin typeface="Arial" panose="020B0604020202020204" pitchFamily="34" charset="0"/>
                <a:cs typeface="Arial" panose="020B0604020202020204" pitchFamily="34" charset="0"/>
              </a:rPr>
              <a:t>1</a:t>
            </a:r>
            <a:endParaRPr lang="en-US" sz="2800" b="1" dirty="0">
              <a:latin typeface="Arial" panose="020B0604020202020204" pitchFamily="34" charset="0"/>
              <a:cs typeface="Arial" panose="020B0604020202020204" pitchFamily="34" charset="0"/>
            </a:endParaRPr>
          </a:p>
        </p:txBody>
      </p:sp>
      <p:sp>
        <p:nvSpPr>
          <p:cNvPr id="6" name="Oval 5"/>
          <p:cNvSpPr/>
          <p:nvPr/>
        </p:nvSpPr>
        <p:spPr>
          <a:xfrm>
            <a:off x="760386" y="1976126"/>
            <a:ext cx="457200" cy="457200"/>
          </a:xfrm>
          <a:prstGeom prst="ellipse">
            <a:avLst/>
          </a:prstGeom>
          <a:solidFill>
            <a:srgbClr val="0099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latin typeface="Arial" panose="020B0604020202020204" pitchFamily="34" charset="0"/>
                <a:cs typeface="Arial" panose="020B0604020202020204" pitchFamily="34" charset="0"/>
              </a:rPr>
              <a:t>2</a:t>
            </a:r>
            <a:endParaRPr lang="en-US" sz="2800" b="1" dirty="0">
              <a:latin typeface="Arial" panose="020B0604020202020204" pitchFamily="34" charset="0"/>
              <a:cs typeface="Arial" panose="020B0604020202020204" pitchFamily="34" charset="0"/>
            </a:endParaRPr>
          </a:p>
        </p:txBody>
      </p:sp>
      <p:sp>
        <p:nvSpPr>
          <p:cNvPr id="7" name="Oval 6"/>
          <p:cNvSpPr/>
          <p:nvPr/>
        </p:nvSpPr>
        <p:spPr>
          <a:xfrm>
            <a:off x="780519" y="2687324"/>
            <a:ext cx="457200" cy="457200"/>
          </a:xfrm>
          <a:prstGeom prst="ellipse">
            <a:avLst/>
          </a:prstGeom>
          <a:solidFill>
            <a:srgbClr val="0099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latin typeface="Arial" panose="020B0604020202020204" pitchFamily="34" charset="0"/>
                <a:cs typeface="Arial" panose="020B0604020202020204" pitchFamily="34" charset="0"/>
              </a:rPr>
              <a:t>3</a:t>
            </a:r>
            <a:endParaRPr lang="en-US" sz="2800" b="1" dirty="0">
              <a:latin typeface="Arial" panose="020B0604020202020204" pitchFamily="34" charset="0"/>
              <a:cs typeface="Arial" panose="020B0604020202020204" pitchFamily="34" charset="0"/>
            </a:endParaRPr>
          </a:p>
        </p:txBody>
      </p:sp>
      <p:sp>
        <p:nvSpPr>
          <p:cNvPr id="10" name="Oval 9"/>
          <p:cNvSpPr/>
          <p:nvPr/>
        </p:nvSpPr>
        <p:spPr>
          <a:xfrm>
            <a:off x="754962" y="4003048"/>
            <a:ext cx="457200" cy="457200"/>
          </a:xfrm>
          <a:prstGeom prst="ellipse">
            <a:avLst/>
          </a:prstGeom>
          <a:solidFill>
            <a:srgbClr val="0099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latin typeface="Arial" panose="020B0604020202020204" pitchFamily="34" charset="0"/>
                <a:cs typeface="Arial" panose="020B0604020202020204" pitchFamily="34" charset="0"/>
              </a:rPr>
              <a:t>4</a:t>
            </a:r>
            <a:endParaRPr lang="en-US" sz="2800" b="1" dirty="0">
              <a:latin typeface="Arial" panose="020B0604020202020204" pitchFamily="34" charset="0"/>
              <a:cs typeface="Arial" panose="020B0604020202020204" pitchFamily="34" charset="0"/>
            </a:endParaRPr>
          </a:p>
        </p:txBody>
      </p:sp>
      <p:sp>
        <p:nvSpPr>
          <p:cNvPr id="11" name="Oval 10"/>
          <p:cNvSpPr/>
          <p:nvPr/>
        </p:nvSpPr>
        <p:spPr>
          <a:xfrm>
            <a:off x="754962" y="4894582"/>
            <a:ext cx="457200" cy="457200"/>
          </a:xfrm>
          <a:prstGeom prst="ellipse">
            <a:avLst/>
          </a:prstGeom>
          <a:solidFill>
            <a:srgbClr val="0099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latin typeface="Arial" panose="020B0604020202020204" pitchFamily="34" charset="0"/>
                <a:cs typeface="Arial" panose="020B0604020202020204" pitchFamily="34" charset="0"/>
              </a:rPr>
              <a:t>5</a:t>
            </a:r>
            <a:endParaRPr lang="en-US" sz="2800" b="1" dirty="0">
              <a:latin typeface="Arial" panose="020B0604020202020204" pitchFamily="34" charset="0"/>
              <a:cs typeface="Arial" panose="020B0604020202020204" pitchFamily="34" charset="0"/>
            </a:endParaRPr>
          </a:p>
        </p:txBody>
      </p:sp>
      <p:sp>
        <p:nvSpPr>
          <p:cNvPr id="12" name="Oval 11"/>
          <p:cNvSpPr/>
          <p:nvPr/>
        </p:nvSpPr>
        <p:spPr>
          <a:xfrm>
            <a:off x="754962" y="5478781"/>
            <a:ext cx="457200" cy="457200"/>
          </a:xfrm>
          <a:prstGeom prst="ellipse">
            <a:avLst/>
          </a:prstGeom>
          <a:solidFill>
            <a:srgbClr val="0099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latin typeface="Arial" panose="020B0604020202020204" pitchFamily="34" charset="0"/>
                <a:cs typeface="Arial" panose="020B0604020202020204" pitchFamily="34" charset="0"/>
              </a:rPr>
              <a:t>6</a:t>
            </a:r>
          </a:p>
        </p:txBody>
      </p:sp>
      <p:sp>
        <p:nvSpPr>
          <p:cNvPr id="13" name="Oval 12"/>
          <p:cNvSpPr/>
          <p:nvPr/>
        </p:nvSpPr>
        <p:spPr>
          <a:xfrm>
            <a:off x="783828" y="6127749"/>
            <a:ext cx="457200" cy="457200"/>
          </a:xfrm>
          <a:prstGeom prst="ellipse">
            <a:avLst/>
          </a:prstGeom>
          <a:solidFill>
            <a:srgbClr val="0099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latin typeface="Arial" panose="020B0604020202020204" pitchFamily="34" charset="0"/>
                <a:cs typeface="Arial" panose="020B0604020202020204" pitchFamily="34" charset="0"/>
              </a:rPr>
              <a:t>7</a:t>
            </a:r>
            <a:endParaRPr lang="en-US"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999085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0518" y="306389"/>
            <a:ext cx="7906281" cy="506413"/>
          </a:xfrm>
        </p:spPr>
        <p:txBody>
          <a:bodyPr>
            <a:normAutofit fontScale="90000"/>
          </a:bodyPr>
          <a:lstStyle/>
          <a:p>
            <a:r>
              <a:rPr lang="en-US" sz="3200" dirty="0" smtClean="0">
                <a:latin typeface="Arial" panose="020B0604020202020204" pitchFamily="34" charset="0"/>
                <a:cs typeface="Arial" panose="020B0604020202020204" pitchFamily="34" charset="0"/>
              </a:rPr>
              <a:t>Well-Stated Results Satisfy the SMART Criteria</a:t>
            </a:r>
            <a:endParaRPr lang="en-GB" sz="3200" dirty="0">
              <a:latin typeface="Arial" panose="020B0604020202020204" pitchFamily="34" charset="0"/>
              <a:cs typeface="Arial" panose="020B0604020202020204" pitchFamily="34" charset="0"/>
            </a:endParaRPr>
          </a:p>
        </p:txBody>
      </p:sp>
      <p:sp>
        <p:nvSpPr>
          <p:cNvPr id="117" name="Rectangle 24"/>
          <p:cNvSpPr>
            <a:spLocks noChangeArrowheads="1"/>
          </p:cNvSpPr>
          <p:nvPr/>
        </p:nvSpPr>
        <p:spPr bwMode="gray">
          <a:xfrm rot="10800000">
            <a:off x="590137" y="962516"/>
            <a:ext cx="8440370" cy="1071752"/>
          </a:xfrm>
          <a:prstGeom prst="rect">
            <a:avLst/>
          </a:prstGeom>
          <a:gradFill rotWithShape="1">
            <a:gsLst>
              <a:gs pos="0">
                <a:srgbClr val="FFE1EB"/>
              </a:gs>
              <a:gs pos="96000">
                <a:srgbClr val="FF6699"/>
              </a:gs>
            </a:gsLst>
            <a:lin ang="0" scaled="1"/>
          </a:gradFill>
          <a:ln w="12700" algn="ctr">
            <a:solidFill>
              <a:schemeClr val="tx1"/>
            </a:solidFill>
            <a:miter lim="800000"/>
            <a:headEnd/>
            <a:tailEnd/>
          </a:ln>
          <a:effectLst/>
        </p:spPr>
        <p:txBody>
          <a:bodyPr wrap="none" anchor="ctr"/>
          <a:lstStyle/>
          <a:p>
            <a:endParaRPr lang="en-GB" dirty="0">
              <a:latin typeface="Arial" panose="020B0604020202020204" pitchFamily="34" charset="0"/>
              <a:cs typeface="Arial" panose="020B0604020202020204" pitchFamily="34" charset="0"/>
            </a:endParaRPr>
          </a:p>
        </p:txBody>
      </p:sp>
      <p:grpSp>
        <p:nvGrpSpPr>
          <p:cNvPr id="140" name="Group 26"/>
          <p:cNvGrpSpPr>
            <a:grpSpLocks/>
          </p:cNvGrpSpPr>
          <p:nvPr/>
        </p:nvGrpSpPr>
        <p:grpSpPr bwMode="auto">
          <a:xfrm>
            <a:off x="379418" y="1031654"/>
            <a:ext cx="914163" cy="914290"/>
            <a:chOff x="2016" y="1920"/>
            <a:chExt cx="1371" cy="1634"/>
          </a:xfrm>
        </p:grpSpPr>
        <p:sp>
          <p:nvSpPr>
            <p:cNvPr id="142" name="Oval 27"/>
            <p:cNvSpPr>
              <a:spLocks noChangeArrowheads="1"/>
            </p:cNvSpPr>
            <p:nvPr/>
          </p:nvSpPr>
          <p:spPr bwMode="gray">
            <a:xfrm>
              <a:off x="2016" y="1920"/>
              <a:ext cx="1371" cy="1634"/>
            </a:xfrm>
            <a:prstGeom prst="ellipse">
              <a:avLst/>
            </a:prstGeom>
            <a:gradFill rotWithShape="1">
              <a:gsLst>
                <a:gs pos="0">
                  <a:srgbClr val="FF9999"/>
                </a:gs>
                <a:gs pos="100000">
                  <a:srgbClr val="FF9999">
                    <a:gamma/>
                    <a:shade val="39216"/>
                    <a:invGamma/>
                  </a:srgbClr>
                </a:gs>
              </a:gsLst>
              <a:lin ang="5400000" scaled="1"/>
            </a:gradFill>
            <a:ln w="19050">
              <a:noFill/>
              <a:round/>
              <a:headEnd/>
              <a:tailEnd/>
            </a:ln>
            <a:effectLst/>
          </p:spPr>
          <p:txBody>
            <a:bodyPr wrap="none" anchor="ctr"/>
            <a:lstStyle/>
            <a:p>
              <a:endParaRPr lang="en-GB">
                <a:latin typeface="Arial" panose="020B0604020202020204" pitchFamily="34" charset="0"/>
                <a:cs typeface="Arial" panose="020B0604020202020204" pitchFamily="34" charset="0"/>
              </a:endParaRPr>
            </a:p>
          </p:txBody>
        </p:sp>
        <p:sp>
          <p:nvSpPr>
            <p:cNvPr id="143" name="Freeform 28"/>
            <p:cNvSpPr>
              <a:spLocks/>
            </p:cNvSpPr>
            <p:nvPr/>
          </p:nvSpPr>
          <p:spPr bwMode="gray">
            <a:xfrm>
              <a:off x="2112" y="1955"/>
              <a:ext cx="1168" cy="654"/>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rgbClr val="FF9999"/>
                </a:gs>
              </a:gsLst>
              <a:lin ang="5400000" scaled="1"/>
            </a:gradFill>
            <a:ln w="0">
              <a:noFill/>
              <a:prstDash val="solid"/>
              <a:round/>
              <a:headEnd/>
              <a:tailEnd/>
            </a:ln>
          </p:spPr>
          <p:txBody>
            <a:bodyPr/>
            <a:lstStyle/>
            <a:p>
              <a:endParaRPr lang="en-GB">
                <a:latin typeface="Arial" panose="020B0604020202020204" pitchFamily="34" charset="0"/>
                <a:cs typeface="Arial" panose="020B0604020202020204" pitchFamily="34" charset="0"/>
              </a:endParaRPr>
            </a:p>
          </p:txBody>
        </p:sp>
      </p:grpSp>
      <p:sp>
        <p:nvSpPr>
          <p:cNvPr id="141" name="Text Box 29"/>
          <p:cNvSpPr txBox="1">
            <a:spLocks noChangeArrowheads="1"/>
          </p:cNvSpPr>
          <p:nvPr/>
        </p:nvSpPr>
        <p:spPr bwMode="gray">
          <a:xfrm>
            <a:off x="561142" y="1124133"/>
            <a:ext cx="526106" cy="707886"/>
          </a:xfrm>
          <a:prstGeom prst="rect">
            <a:avLst/>
          </a:prstGeom>
          <a:noFill/>
          <a:ln w="9525" algn="ctr">
            <a:noFill/>
            <a:miter lim="800000"/>
            <a:headEnd/>
            <a:tailEnd/>
          </a:ln>
          <a:effectLst/>
        </p:spPr>
        <p:txBody>
          <a:bodyPr wrap="none">
            <a:spAutoFit/>
          </a:bodyPr>
          <a:lstStyle/>
          <a:p>
            <a:r>
              <a:rPr lang="en-US" altLang="ko-KR" sz="4000" b="1" dirty="0" smtClean="0">
                <a:solidFill>
                  <a:srgbClr val="000000"/>
                </a:solidFill>
                <a:effectLst>
                  <a:outerShdw blurRad="38100" dist="38100" dir="2700000" algn="tl">
                    <a:srgbClr val="C0C0C0"/>
                  </a:outerShdw>
                </a:effectLst>
                <a:latin typeface="Arial" panose="020B0604020202020204" pitchFamily="34" charset="0"/>
                <a:ea typeface="Gulim" pitchFamily="50" charset="-127"/>
                <a:cs typeface="Arial" panose="020B0604020202020204" pitchFamily="34" charset="0"/>
              </a:rPr>
              <a:t>S</a:t>
            </a:r>
            <a:endParaRPr lang="en-US" altLang="ko-KR" sz="4000" b="1" dirty="0">
              <a:solidFill>
                <a:srgbClr val="000000"/>
              </a:solidFill>
              <a:effectLst>
                <a:outerShdw blurRad="38100" dist="38100" dir="2700000" algn="tl">
                  <a:srgbClr val="C0C0C0"/>
                </a:outerShdw>
              </a:effectLst>
              <a:latin typeface="Arial" panose="020B0604020202020204" pitchFamily="34" charset="0"/>
              <a:ea typeface="Gulim" pitchFamily="50" charset="-127"/>
              <a:cs typeface="Arial" panose="020B0604020202020204" pitchFamily="34" charset="0"/>
            </a:endParaRPr>
          </a:p>
        </p:txBody>
      </p:sp>
      <p:sp>
        <p:nvSpPr>
          <p:cNvPr id="119" name="Text Box 30"/>
          <p:cNvSpPr txBox="1">
            <a:spLocks noChangeArrowheads="1"/>
          </p:cNvSpPr>
          <p:nvPr/>
        </p:nvSpPr>
        <p:spPr bwMode="auto">
          <a:xfrm>
            <a:off x="1263920" y="1277251"/>
            <a:ext cx="1458393" cy="477054"/>
          </a:xfrm>
          <a:prstGeom prst="rect">
            <a:avLst/>
          </a:prstGeom>
          <a:noFill/>
          <a:ln w="9525">
            <a:noFill/>
            <a:miter lim="800000"/>
            <a:headEnd/>
            <a:tailEnd/>
          </a:ln>
          <a:effectLst/>
        </p:spPr>
        <p:txBody>
          <a:bodyPr wrap="square">
            <a:spAutoFit/>
          </a:bodyPr>
          <a:lstStyle/>
          <a:p>
            <a:pPr algn="r"/>
            <a:r>
              <a:rPr lang="en-US" altLang="ko-KR" sz="2500" b="1" dirty="0" smtClean="0">
                <a:latin typeface="Arial" panose="020B0604020202020204" pitchFamily="34" charset="0"/>
                <a:ea typeface="Gulim" pitchFamily="50" charset="-127"/>
                <a:cs typeface="Arial" panose="020B0604020202020204" pitchFamily="34" charset="0"/>
              </a:rPr>
              <a:t>Specific</a:t>
            </a:r>
            <a:endParaRPr lang="en-US" altLang="ko-KR" sz="2500" b="1" dirty="0">
              <a:latin typeface="Arial" panose="020B0604020202020204" pitchFamily="34" charset="0"/>
              <a:ea typeface="Gulim" pitchFamily="50" charset="-127"/>
              <a:cs typeface="Arial" panose="020B0604020202020204" pitchFamily="34" charset="0"/>
            </a:endParaRPr>
          </a:p>
        </p:txBody>
      </p:sp>
      <p:sp>
        <p:nvSpPr>
          <p:cNvPr id="120" name="Rectangle 10"/>
          <p:cNvSpPr>
            <a:spLocks noChangeArrowheads="1"/>
          </p:cNvSpPr>
          <p:nvPr/>
        </p:nvSpPr>
        <p:spPr bwMode="gray">
          <a:xfrm rot="10800000">
            <a:off x="580154" y="2033585"/>
            <a:ext cx="8450351" cy="1060595"/>
          </a:xfrm>
          <a:prstGeom prst="rect">
            <a:avLst/>
          </a:prstGeom>
          <a:gradFill>
            <a:gsLst>
              <a:gs pos="0">
                <a:srgbClr val="DCE5FE"/>
              </a:gs>
              <a:gs pos="58000">
                <a:srgbClr val="93B1FD"/>
              </a:gs>
            </a:gsLst>
            <a:lin ang="0" scaled="1"/>
          </a:gradFill>
          <a:ln w="12700" algn="ctr">
            <a:solidFill>
              <a:schemeClr val="tx1"/>
            </a:solidFill>
            <a:miter lim="800000"/>
            <a:headEnd/>
            <a:tailEnd/>
          </a:ln>
          <a:effectLst/>
        </p:spPr>
        <p:txBody>
          <a:bodyPr wrap="none" anchor="ctr"/>
          <a:lstStyle/>
          <a:p>
            <a:endParaRPr lang="en-GB">
              <a:latin typeface="Arial" panose="020B0604020202020204" pitchFamily="34" charset="0"/>
              <a:cs typeface="Arial" panose="020B0604020202020204" pitchFamily="34" charset="0"/>
            </a:endParaRPr>
          </a:p>
        </p:txBody>
      </p:sp>
      <p:grpSp>
        <p:nvGrpSpPr>
          <p:cNvPr id="136" name="Group 12"/>
          <p:cNvGrpSpPr>
            <a:grpSpLocks/>
          </p:cNvGrpSpPr>
          <p:nvPr/>
        </p:nvGrpSpPr>
        <p:grpSpPr bwMode="auto">
          <a:xfrm>
            <a:off x="375632" y="2150860"/>
            <a:ext cx="914400" cy="914400"/>
            <a:chOff x="2016" y="1920"/>
            <a:chExt cx="1680" cy="1680"/>
          </a:xfrm>
        </p:grpSpPr>
        <p:sp>
          <p:nvSpPr>
            <p:cNvPr id="138" name="Oval 13"/>
            <p:cNvSpPr>
              <a:spLocks noChangeArrowheads="1"/>
            </p:cNvSpPr>
            <p:nvPr/>
          </p:nvSpPr>
          <p:spPr bwMode="gray">
            <a:xfrm>
              <a:off x="2016" y="1920"/>
              <a:ext cx="1680" cy="1680"/>
            </a:xfrm>
            <a:prstGeom prst="ellipse">
              <a:avLst/>
            </a:prstGeom>
            <a:gradFill rotWithShape="1">
              <a:gsLst>
                <a:gs pos="0">
                  <a:srgbClr val="93B1FD"/>
                </a:gs>
                <a:gs pos="100000">
                  <a:srgbClr val="93B1FD">
                    <a:gamma/>
                    <a:shade val="30196"/>
                    <a:invGamma/>
                  </a:srgbClr>
                </a:gs>
              </a:gsLst>
              <a:lin ang="5400000" scaled="1"/>
            </a:gradFill>
            <a:ln w="9525">
              <a:noFill/>
              <a:round/>
              <a:headEnd/>
              <a:tailEnd/>
            </a:ln>
            <a:effectLst/>
          </p:spPr>
          <p:txBody>
            <a:bodyPr wrap="none" anchor="ctr"/>
            <a:lstStyle/>
            <a:p>
              <a:endParaRPr lang="en-GB">
                <a:latin typeface="Arial" panose="020B0604020202020204" pitchFamily="34" charset="0"/>
                <a:cs typeface="Arial" panose="020B0604020202020204" pitchFamily="34" charset="0"/>
              </a:endParaRPr>
            </a:p>
          </p:txBody>
        </p:sp>
        <p:sp>
          <p:nvSpPr>
            <p:cNvPr id="139" name="Freeform 14"/>
            <p:cNvSpPr>
              <a:spLocks/>
            </p:cNvSpPr>
            <p:nvPr/>
          </p:nvSpPr>
          <p:spPr bwMode="gray">
            <a:xfrm>
              <a:off x="2141" y="1992"/>
              <a:ext cx="1428" cy="672"/>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rgbClr val="93B1FD"/>
                </a:gs>
              </a:gsLst>
              <a:lin ang="5400000" scaled="1"/>
            </a:gradFill>
            <a:ln w="0">
              <a:noFill/>
              <a:prstDash val="solid"/>
              <a:round/>
              <a:headEnd/>
              <a:tailEnd/>
            </a:ln>
          </p:spPr>
          <p:txBody>
            <a:bodyPr/>
            <a:lstStyle/>
            <a:p>
              <a:endParaRPr lang="en-GB">
                <a:latin typeface="Arial" panose="020B0604020202020204" pitchFamily="34" charset="0"/>
                <a:cs typeface="Arial" panose="020B0604020202020204" pitchFamily="34" charset="0"/>
              </a:endParaRPr>
            </a:p>
          </p:txBody>
        </p:sp>
      </p:grpSp>
      <p:sp>
        <p:nvSpPr>
          <p:cNvPr id="137" name="Text Box 15"/>
          <p:cNvSpPr txBox="1">
            <a:spLocks noChangeArrowheads="1"/>
          </p:cNvSpPr>
          <p:nvPr/>
        </p:nvSpPr>
        <p:spPr bwMode="gray">
          <a:xfrm>
            <a:off x="526498" y="2228148"/>
            <a:ext cx="612668" cy="707886"/>
          </a:xfrm>
          <a:prstGeom prst="rect">
            <a:avLst/>
          </a:prstGeom>
          <a:noFill/>
          <a:ln w="9525" algn="ctr">
            <a:noFill/>
            <a:miter lim="800000"/>
            <a:headEnd/>
            <a:tailEnd/>
          </a:ln>
          <a:effectLst/>
        </p:spPr>
        <p:txBody>
          <a:bodyPr wrap="none">
            <a:spAutoFit/>
          </a:bodyPr>
          <a:lstStyle/>
          <a:p>
            <a:r>
              <a:rPr lang="en-US" altLang="ko-KR" sz="4000" b="1" dirty="0" smtClean="0">
                <a:solidFill>
                  <a:srgbClr val="000000"/>
                </a:solidFill>
                <a:effectLst>
                  <a:outerShdw blurRad="38100" dist="38100" dir="2700000" algn="tl">
                    <a:srgbClr val="C0C0C0"/>
                  </a:outerShdw>
                </a:effectLst>
                <a:latin typeface="Arial" panose="020B0604020202020204" pitchFamily="34" charset="0"/>
                <a:ea typeface="Gulim" pitchFamily="50" charset="-127"/>
                <a:cs typeface="Arial" panose="020B0604020202020204" pitchFamily="34" charset="0"/>
              </a:rPr>
              <a:t>M</a:t>
            </a:r>
            <a:endParaRPr lang="en-US" altLang="ko-KR" sz="4000" b="1" dirty="0">
              <a:solidFill>
                <a:srgbClr val="000000"/>
              </a:solidFill>
              <a:effectLst>
                <a:outerShdw blurRad="38100" dist="38100" dir="2700000" algn="tl">
                  <a:srgbClr val="C0C0C0"/>
                </a:outerShdw>
              </a:effectLst>
              <a:latin typeface="Arial" panose="020B0604020202020204" pitchFamily="34" charset="0"/>
              <a:ea typeface="Gulim" pitchFamily="50" charset="-127"/>
              <a:cs typeface="Arial" panose="020B0604020202020204" pitchFamily="34" charset="0"/>
            </a:endParaRPr>
          </a:p>
        </p:txBody>
      </p:sp>
      <p:sp>
        <p:nvSpPr>
          <p:cNvPr id="122" name="Text Box 31"/>
          <p:cNvSpPr txBox="1">
            <a:spLocks noChangeArrowheads="1"/>
          </p:cNvSpPr>
          <p:nvPr/>
        </p:nvSpPr>
        <p:spPr bwMode="auto">
          <a:xfrm>
            <a:off x="1241493" y="2330150"/>
            <a:ext cx="1950813" cy="477054"/>
          </a:xfrm>
          <a:prstGeom prst="rect">
            <a:avLst/>
          </a:prstGeom>
          <a:noFill/>
          <a:ln w="9525">
            <a:noFill/>
            <a:miter lim="800000"/>
            <a:headEnd/>
            <a:tailEnd/>
          </a:ln>
          <a:effectLst/>
        </p:spPr>
        <p:txBody>
          <a:bodyPr wrap="square">
            <a:spAutoFit/>
          </a:bodyPr>
          <a:lstStyle/>
          <a:p>
            <a:pPr algn="r"/>
            <a:r>
              <a:rPr lang="en-US" altLang="ko-KR" sz="2500" b="1" dirty="0" smtClean="0">
                <a:latin typeface="Arial" panose="020B0604020202020204" pitchFamily="34" charset="0"/>
                <a:ea typeface="Gulim" pitchFamily="50" charset="-127"/>
                <a:cs typeface="Arial" panose="020B0604020202020204" pitchFamily="34" charset="0"/>
              </a:rPr>
              <a:t>Measurable</a:t>
            </a:r>
            <a:endParaRPr lang="en-US" altLang="ko-KR" sz="2500" b="1" dirty="0">
              <a:latin typeface="Arial" panose="020B0604020202020204" pitchFamily="34" charset="0"/>
              <a:ea typeface="Gulim" pitchFamily="50" charset="-127"/>
              <a:cs typeface="Arial" panose="020B0604020202020204" pitchFamily="34" charset="0"/>
            </a:endParaRPr>
          </a:p>
        </p:txBody>
      </p:sp>
      <p:sp>
        <p:nvSpPr>
          <p:cNvPr id="123" name="Rectangle 17"/>
          <p:cNvSpPr>
            <a:spLocks noChangeArrowheads="1"/>
          </p:cNvSpPr>
          <p:nvPr/>
        </p:nvSpPr>
        <p:spPr bwMode="gray">
          <a:xfrm rot="10800000">
            <a:off x="590138" y="3088184"/>
            <a:ext cx="8440369" cy="1714886"/>
          </a:xfrm>
          <a:prstGeom prst="rect">
            <a:avLst/>
          </a:prstGeom>
          <a:gradFill rotWithShape="1">
            <a:gsLst>
              <a:gs pos="0">
                <a:srgbClr val="E1F0B5"/>
              </a:gs>
              <a:gs pos="100000">
                <a:srgbClr val="99CC00"/>
              </a:gs>
            </a:gsLst>
            <a:lin ang="0" scaled="1"/>
          </a:gradFill>
          <a:ln w="12700" algn="ctr">
            <a:solidFill>
              <a:schemeClr val="tx1"/>
            </a:solidFill>
            <a:miter lim="800000"/>
            <a:headEnd/>
            <a:tailEnd/>
          </a:ln>
          <a:effectLst/>
        </p:spPr>
        <p:txBody>
          <a:bodyPr wrap="none" anchor="ctr"/>
          <a:lstStyle/>
          <a:p>
            <a:endParaRPr lang="en-GB">
              <a:latin typeface="Arial" panose="020B0604020202020204" pitchFamily="34" charset="0"/>
              <a:cs typeface="Arial" panose="020B0604020202020204" pitchFamily="34" charset="0"/>
            </a:endParaRPr>
          </a:p>
        </p:txBody>
      </p:sp>
      <p:grpSp>
        <p:nvGrpSpPr>
          <p:cNvPr id="132" name="Group 19"/>
          <p:cNvGrpSpPr>
            <a:grpSpLocks/>
          </p:cNvGrpSpPr>
          <p:nvPr/>
        </p:nvGrpSpPr>
        <p:grpSpPr bwMode="auto">
          <a:xfrm>
            <a:off x="366995" y="3506808"/>
            <a:ext cx="914400" cy="914400"/>
            <a:chOff x="2016" y="1920"/>
            <a:chExt cx="1680" cy="1680"/>
          </a:xfrm>
        </p:grpSpPr>
        <p:sp>
          <p:nvSpPr>
            <p:cNvPr id="134" name="Oval 20"/>
            <p:cNvSpPr>
              <a:spLocks noChangeArrowheads="1"/>
            </p:cNvSpPr>
            <p:nvPr/>
          </p:nvSpPr>
          <p:spPr bwMode="gray">
            <a:xfrm>
              <a:off x="2016" y="1920"/>
              <a:ext cx="1680" cy="1680"/>
            </a:xfrm>
            <a:prstGeom prst="ellipse">
              <a:avLst/>
            </a:prstGeom>
            <a:gradFill rotWithShape="1">
              <a:gsLst>
                <a:gs pos="0">
                  <a:srgbClr val="99CC00"/>
                </a:gs>
                <a:gs pos="100000">
                  <a:srgbClr val="99CC00">
                    <a:gamma/>
                    <a:shade val="24314"/>
                    <a:invGamma/>
                  </a:srgbClr>
                </a:gs>
              </a:gsLst>
              <a:lin ang="5400000" scaled="1"/>
            </a:gradFill>
            <a:ln w="9525">
              <a:noFill/>
              <a:round/>
              <a:headEnd/>
              <a:tailEnd/>
            </a:ln>
            <a:effectLst/>
          </p:spPr>
          <p:txBody>
            <a:bodyPr wrap="none" anchor="ctr"/>
            <a:lstStyle/>
            <a:p>
              <a:endParaRPr lang="en-GB">
                <a:latin typeface="Arial" panose="020B0604020202020204" pitchFamily="34" charset="0"/>
                <a:cs typeface="Arial" panose="020B0604020202020204" pitchFamily="34" charset="0"/>
              </a:endParaRPr>
            </a:p>
          </p:txBody>
        </p:sp>
        <p:sp>
          <p:nvSpPr>
            <p:cNvPr id="135" name="Freeform 21"/>
            <p:cNvSpPr>
              <a:spLocks/>
            </p:cNvSpPr>
            <p:nvPr/>
          </p:nvSpPr>
          <p:spPr bwMode="gray">
            <a:xfrm>
              <a:off x="2156" y="1941"/>
              <a:ext cx="1428" cy="672"/>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rgbClr val="99CC00"/>
                </a:gs>
              </a:gsLst>
              <a:lin ang="5400000" scaled="1"/>
            </a:gradFill>
            <a:ln w="0">
              <a:noFill/>
              <a:prstDash val="solid"/>
              <a:round/>
              <a:headEnd/>
              <a:tailEnd/>
            </a:ln>
          </p:spPr>
          <p:txBody>
            <a:bodyPr/>
            <a:lstStyle/>
            <a:p>
              <a:endParaRPr lang="en-GB">
                <a:latin typeface="Arial" panose="020B0604020202020204" pitchFamily="34" charset="0"/>
                <a:cs typeface="Arial" panose="020B0604020202020204" pitchFamily="34" charset="0"/>
              </a:endParaRPr>
            </a:p>
          </p:txBody>
        </p:sp>
      </p:grpSp>
      <p:sp>
        <p:nvSpPr>
          <p:cNvPr id="133" name="Text Box 22"/>
          <p:cNvSpPr txBox="1">
            <a:spLocks noChangeArrowheads="1"/>
          </p:cNvSpPr>
          <p:nvPr/>
        </p:nvSpPr>
        <p:spPr bwMode="gray">
          <a:xfrm>
            <a:off x="540394" y="3559405"/>
            <a:ext cx="411428" cy="707886"/>
          </a:xfrm>
          <a:prstGeom prst="rect">
            <a:avLst/>
          </a:prstGeom>
          <a:noFill/>
          <a:ln w="9525" algn="ctr">
            <a:noFill/>
            <a:miter lim="800000"/>
            <a:headEnd/>
            <a:tailEnd/>
          </a:ln>
          <a:effectLst/>
        </p:spPr>
        <p:txBody>
          <a:bodyPr wrap="square">
            <a:spAutoFit/>
          </a:bodyPr>
          <a:lstStyle/>
          <a:p>
            <a:r>
              <a:rPr lang="en-US" altLang="ko-KR" sz="4000" b="1" dirty="0" smtClean="0">
                <a:solidFill>
                  <a:srgbClr val="000000"/>
                </a:solidFill>
                <a:effectLst>
                  <a:outerShdw blurRad="38100" dist="38100" dir="2700000" algn="tl">
                    <a:srgbClr val="C0C0C0"/>
                  </a:outerShdw>
                </a:effectLst>
                <a:latin typeface="Arial" panose="020B0604020202020204" pitchFamily="34" charset="0"/>
                <a:ea typeface="Gulim" pitchFamily="50" charset="-127"/>
                <a:cs typeface="Arial" panose="020B0604020202020204" pitchFamily="34" charset="0"/>
              </a:rPr>
              <a:t>A</a:t>
            </a:r>
            <a:endParaRPr lang="en-US" altLang="ko-KR" sz="4000" b="1" dirty="0">
              <a:solidFill>
                <a:srgbClr val="000000"/>
              </a:solidFill>
              <a:effectLst>
                <a:outerShdw blurRad="38100" dist="38100" dir="2700000" algn="tl">
                  <a:srgbClr val="C0C0C0"/>
                </a:outerShdw>
              </a:effectLst>
              <a:latin typeface="Arial" panose="020B0604020202020204" pitchFamily="34" charset="0"/>
              <a:ea typeface="Gulim" pitchFamily="50" charset="-127"/>
              <a:cs typeface="Arial" panose="020B0604020202020204" pitchFamily="34" charset="0"/>
            </a:endParaRPr>
          </a:p>
        </p:txBody>
      </p:sp>
      <p:sp>
        <p:nvSpPr>
          <p:cNvPr id="125" name="Text Box 32"/>
          <p:cNvSpPr txBox="1">
            <a:spLocks noChangeArrowheads="1"/>
          </p:cNvSpPr>
          <p:nvPr/>
        </p:nvSpPr>
        <p:spPr bwMode="auto">
          <a:xfrm>
            <a:off x="1241493" y="3615913"/>
            <a:ext cx="1897213" cy="477054"/>
          </a:xfrm>
          <a:prstGeom prst="rect">
            <a:avLst/>
          </a:prstGeom>
          <a:noFill/>
          <a:ln w="9525">
            <a:noFill/>
            <a:miter lim="800000"/>
            <a:headEnd/>
            <a:tailEnd/>
          </a:ln>
          <a:effectLst/>
        </p:spPr>
        <p:txBody>
          <a:bodyPr wrap="square">
            <a:spAutoFit/>
          </a:bodyPr>
          <a:lstStyle/>
          <a:p>
            <a:pPr algn="r"/>
            <a:r>
              <a:rPr lang="en-US" altLang="ko-KR" sz="2500" b="1" dirty="0" smtClean="0">
                <a:latin typeface="Arial" panose="020B0604020202020204" pitchFamily="34" charset="0"/>
                <a:ea typeface="Gulim" pitchFamily="50" charset="-127"/>
                <a:cs typeface="Arial" panose="020B0604020202020204" pitchFamily="34" charset="0"/>
              </a:rPr>
              <a:t>Achievable</a:t>
            </a:r>
            <a:endParaRPr lang="en-US" altLang="ko-KR" sz="2500" b="1" dirty="0">
              <a:latin typeface="Arial" panose="020B0604020202020204" pitchFamily="34" charset="0"/>
              <a:ea typeface="Gulim" pitchFamily="50" charset="-127"/>
              <a:cs typeface="Arial" panose="020B0604020202020204" pitchFamily="34" charset="0"/>
            </a:endParaRPr>
          </a:p>
        </p:txBody>
      </p:sp>
      <p:sp>
        <p:nvSpPr>
          <p:cNvPr id="126" name="Rectangle 4"/>
          <p:cNvSpPr>
            <a:spLocks noChangeArrowheads="1"/>
          </p:cNvSpPr>
          <p:nvPr/>
        </p:nvSpPr>
        <p:spPr bwMode="gray">
          <a:xfrm rot="10800000">
            <a:off x="590137" y="4664628"/>
            <a:ext cx="8440370" cy="1028534"/>
          </a:xfrm>
          <a:prstGeom prst="rect">
            <a:avLst/>
          </a:prstGeom>
          <a:gradFill rotWithShape="1">
            <a:gsLst>
              <a:gs pos="0">
                <a:srgbClr val="FFDCA8"/>
              </a:gs>
              <a:gs pos="100000">
                <a:srgbClr val="FF9900"/>
              </a:gs>
            </a:gsLst>
            <a:lin ang="0" scaled="1"/>
          </a:gradFill>
          <a:ln w="12700" algn="ctr">
            <a:solidFill>
              <a:schemeClr val="tx1"/>
            </a:solidFill>
            <a:miter lim="800000"/>
            <a:headEnd/>
            <a:tailEnd/>
          </a:ln>
          <a:effectLst/>
        </p:spPr>
        <p:txBody>
          <a:bodyPr wrap="none" anchor="ctr"/>
          <a:lstStyle/>
          <a:p>
            <a:endParaRPr lang="en-GB">
              <a:latin typeface="Arial" panose="020B0604020202020204" pitchFamily="34" charset="0"/>
              <a:cs typeface="Arial" panose="020B0604020202020204" pitchFamily="34" charset="0"/>
            </a:endParaRPr>
          </a:p>
        </p:txBody>
      </p:sp>
      <p:grpSp>
        <p:nvGrpSpPr>
          <p:cNvPr id="151" name="Group 150"/>
          <p:cNvGrpSpPr/>
          <p:nvPr/>
        </p:nvGrpSpPr>
        <p:grpSpPr>
          <a:xfrm>
            <a:off x="366995" y="4713296"/>
            <a:ext cx="914400" cy="910507"/>
            <a:chOff x="767834" y="6070857"/>
            <a:chExt cx="1103312" cy="1019175"/>
          </a:xfrm>
        </p:grpSpPr>
        <p:sp>
          <p:nvSpPr>
            <p:cNvPr id="130" name="Oval 6"/>
            <p:cNvSpPr>
              <a:spLocks noChangeArrowheads="1"/>
            </p:cNvSpPr>
            <p:nvPr/>
          </p:nvSpPr>
          <p:spPr bwMode="gray">
            <a:xfrm>
              <a:off x="767834" y="6070857"/>
              <a:ext cx="1103312" cy="1019175"/>
            </a:xfrm>
            <a:prstGeom prst="ellipse">
              <a:avLst/>
            </a:prstGeom>
            <a:gradFill rotWithShape="1">
              <a:gsLst>
                <a:gs pos="0">
                  <a:srgbClr val="FF9900"/>
                </a:gs>
                <a:gs pos="100000">
                  <a:srgbClr val="FF9900">
                    <a:gamma/>
                    <a:shade val="24314"/>
                    <a:invGamma/>
                  </a:srgbClr>
                </a:gs>
              </a:gsLst>
              <a:lin ang="5400000" scaled="1"/>
            </a:gradFill>
            <a:ln w="9525">
              <a:noFill/>
              <a:round/>
              <a:headEnd/>
              <a:tailEnd/>
            </a:ln>
            <a:effectLst/>
          </p:spPr>
          <p:txBody>
            <a:bodyPr wrap="none" anchor="ctr"/>
            <a:lstStyle/>
            <a:p>
              <a:endParaRPr lang="en-GB">
                <a:latin typeface="Arial" panose="020B0604020202020204" pitchFamily="34" charset="0"/>
                <a:cs typeface="Arial" panose="020B0604020202020204" pitchFamily="34" charset="0"/>
              </a:endParaRPr>
            </a:p>
          </p:txBody>
        </p:sp>
        <p:sp>
          <p:nvSpPr>
            <p:cNvPr id="131" name="Freeform 7"/>
            <p:cNvSpPr>
              <a:spLocks/>
            </p:cNvSpPr>
            <p:nvPr/>
          </p:nvSpPr>
          <p:spPr bwMode="gray">
            <a:xfrm>
              <a:off x="821003" y="6088882"/>
              <a:ext cx="937815" cy="409413"/>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rgbClr val="FF9900"/>
                </a:gs>
              </a:gsLst>
              <a:lin ang="5400000" scaled="1"/>
            </a:gradFill>
            <a:ln w="0">
              <a:noFill/>
              <a:prstDash val="solid"/>
              <a:round/>
              <a:headEnd/>
              <a:tailEnd/>
            </a:ln>
          </p:spPr>
          <p:txBody>
            <a:bodyPr/>
            <a:lstStyle/>
            <a:p>
              <a:endParaRPr lang="en-GB">
                <a:latin typeface="Arial" panose="020B0604020202020204" pitchFamily="34" charset="0"/>
                <a:cs typeface="Arial" panose="020B0604020202020204" pitchFamily="34" charset="0"/>
              </a:endParaRPr>
            </a:p>
          </p:txBody>
        </p:sp>
      </p:grpSp>
      <p:sp>
        <p:nvSpPr>
          <p:cNvPr id="128" name="Text Box 8"/>
          <p:cNvSpPr txBox="1">
            <a:spLocks noChangeArrowheads="1"/>
          </p:cNvSpPr>
          <p:nvPr/>
        </p:nvSpPr>
        <p:spPr bwMode="gray">
          <a:xfrm>
            <a:off x="526498" y="4769277"/>
            <a:ext cx="554960" cy="707886"/>
          </a:xfrm>
          <a:prstGeom prst="rect">
            <a:avLst/>
          </a:prstGeom>
          <a:noFill/>
          <a:ln w="9525" algn="ctr">
            <a:noFill/>
            <a:miter lim="800000"/>
            <a:headEnd/>
            <a:tailEnd/>
          </a:ln>
          <a:effectLst/>
        </p:spPr>
        <p:txBody>
          <a:bodyPr wrap="none">
            <a:spAutoFit/>
          </a:bodyPr>
          <a:lstStyle/>
          <a:p>
            <a:r>
              <a:rPr lang="en-US" altLang="ko-KR" sz="4000" b="1" dirty="0" smtClean="0">
                <a:solidFill>
                  <a:srgbClr val="000000"/>
                </a:solidFill>
                <a:effectLst>
                  <a:outerShdw blurRad="38100" dist="38100" dir="2700000" algn="tl">
                    <a:srgbClr val="C0C0C0"/>
                  </a:outerShdw>
                </a:effectLst>
                <a:latin typeface="Arial" panose="020B0604020202020204" pitchFamily="34" charset="0"/>
                <a:ea typeface="Gulim" pitchFamily="50" charset="-127"/>
                <a:cs typeface="Arial" panose="020B0604020202020204" pitchFamily="34" charset="0"/>
              </a:rPr>
              <a:t>R</a:t>
            </a:r>
            <a:endParaRPr lang="en-US" altLang="ko-KR" sz="4000" b="1" dirty="0">
              <a:solidFill>
                <a:srgbClr val="000000"/>
              </a:solidFill>
              <a:effectLst>
                <a:outerShdw blurRad="38100" dist="38100" dir="2700000" algn="tl">
                  <a:srgbClr val="C0C0C0"/>
                </a:outerShdw>
              </a:effectLst>
              <a:latin typeface="Arial" panose="020B0604020202020204" pitchFamily="34" charset="0"/>
              <a:ea typeface="Gulim" pitchFamily="50" charset="-127"/>
              <a:cs typeface="Arial" panose="020B0604020202020204" pitchFamily="34" charset="0"/>
            </a:endParaRPr>
          </a:p>
        </p:txBody>
      </p:sp>
      <p:sp>
        <p:nvSpPr>
          <p:cNvPr id="144" name="Rectangle 133"/>
          <p:cNvSpPr>
            <a:spLocks noChangeArrowheads="1"/>
          </p:cNvSpPr>
          <p:nvPr/>
        </p:nvSpPr>
        <p:spPr bwMode="gray">
          <a:xfrm rot="10800000">
            <a:off x="590135" y="5693160"/>
            <a:ext cx="8440370" cy="1127037"/>
          </a:xfrm>
          <a:prstGeom prst="rect">
            <a:avLst/>
          </a:prstGeom>
          <a:gradFill rotWithShape="1">
            <a:gsLst>
              <a:gs pos="0">
                <a:srgbClr val="EFE1FA"/>
              </a:gs>
              <a:gs pos="100000">
                <a:srgbClr val="9942E0"/>
              </a:gs>
            </a:gsLst>
            <a:lin ang="0" scaled="1"/>
          </a:gradFill>
          <a:ln w="12700" algn="ctr">
            <a:solidFill>
              <a:schemeClr val="tx1"/>
            </a:solidFill>
            <a:miter lim="800000"/>
            <a:headEnd/>
            <a:tailEnd/>
          </a:ln>
          <a:effectLst/>
        </p:spPr>
        <p:txBody>
          <a:bodyPr wrap="none" anchor="ctr"/>
          <a:lstStyle/>
          <a:p>
            <a:endParaRPr lang="en-GB">
              <a:latin typeface="Arial" panose="020B0604020202020204" pitchFamily="34" charset="0"/>
              <a:cs typeface="Arial" panose="020B0604020202020204" pitchFamily="34" charset="0"/>
            </a:endParaRPr>
          </a:p>
        </p:txBody>
      </p:sp>
      <p:grpSp>
        <p:nvGrpSpPr>
          <p:cNvPr id="146" name="Group 110"/>
          <p:cNvGrpSpPr>
            <a:grpSpLocks/>
          </p:cNvGrpSpPr>
          <p:nvPr/>
        </p:nvGrpSpPr>
        <p:grpSpPr bwMode="auto">
          <a:xfrm>
            <a:off x="375927" y="5862202"/>
            <a:ext cx="914400" cy="914400"/>
            <a:chOff x="2016" y="1920"/>
            <a:chExt cx="1680" cy="1680"/>
          </a:xfrm>
        </p:grpSpPr>
        <p:sp>
          <p:nvSpPr>
            <p:cNvPr id="148" name="Oval 111"/>
            <p:cNvSpPr>
              <a:spLocks noChangeArrowheads="1"/>
            </p:cNvSpPr>
            <p:nvPr/>
          </p:nvSpPr>
          <p:spPr bwMode="gray">
            <a:xfrm>
              <a:off x="2016" y="1920"/>
              <a:ext cx="1680" cy="1680"/>
            </a:xfrm>
            <a:prstGeom prst="ellipse">
              <a:avLst/>
            </a:prstGeom>
            <a:gradFill rotWithShape="1">
              <a:gsLst>
                <a:gs pos="0">
                  <a:srgbClr val="9966FF"/>
                </a:gs>
                <a:gs pos="100000">
                  <a:srgbClr val="9966FF">
                    <a:gamma/>
                    <a:shade val="24314"/>
                    <a:invGamma/>
                  </a:srgbClr>
                </a:gs>
              </a:gsLst>
              <a:lin ang="5400000" scaled="1"/>
            </a:gradFill>
            <a:ln w="9525">
              <a:noFill/>
              <a:round/>
              <a:headEnd/>
              <a:tailEnd/>
            </a:ln>
            <a:effectLst/>
          </p:spPr>
          <p:txBody>
            <a:bodyPr wrap="none" anchor="ctr"/>
            <a:lstStyle/>
            <a:p>
              <a:endParaRPr lang="en-GB">
                <a:latin typeface="Arial" panose="020B0604020202020204" pitchFamily="34" charset="0"/>
                <a:cs typeface="Arial" panose="020B0604020202020204" pitchFamily="34" charset="0"/>
              </a:endParaRPr>
            </a:p>
          </p:txBody>
        </p:sp>
        <p:sp>
          <p:nvSpPr>
            <p:cNvPr id="149" name="Freeform 112"/>
            <p:cNvSpPr>
              <a:spLocks/>
            </p:cNvSpPr>
            <p:nvPr/>
          </p:nvSpPr>
          <p:spPr bwMode="gray">
            <a:xfrm>
              <a:off x="2208" y="1948"/>
              <a:ext cx="1428" cy="672"/>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rgbClr val="9966FF"/>
                </a:gs>
              </a:gsLst>
              <a:lin ang="5400000" scaled="1"/>
            </a:gradFill>
            <a:ln w="0">
              <a:noFill/>
              <a:prstDash val="solid"/>
              <a:round/>
              <a:headEnd/>
              <a:tailEnd/>
            </a:ln>
          </p:spPr>
          <p:txBody>
            <a:bodyPr/>
            <a:lstStyle/>
            <a:p>
              <a:endParaRPr lang="en-GB">
                <a:latin typeface="Arial" panose="020B0604020202020204" pitchFamily="34" charset="0"/>
                <a:cs typeface="Arial" panose="020B0604020202020204" pitchFamily="34" charset="0"/>
              </a:endParaRPr>
            </a:p>
          </p:txBody>
        </p:sp>
      </p:grpSp>
      <p:sp>
        <p:nvSpPr>
          <p:cNvPr id="147" name="Text Box 113"/>
          <p:cNvSpPr txBox="1">
            <a:spLocks noChangeArrowheads="1"/>
          </p:cNvSpPr>
          <p:nvPr/>
        </p:nvSpPr>
        <p:spPr bwMode="gray">
          <a:xfrm>
            <a:off x="564717" y="5920355"/>
            <a:ext cx="497252" cy="707886"/>
          </a:xfrm>
          <a:prstGeom prst="rect">
            <a:avLst/>
          </a:prstGeom>
          <a:noFill/>
          <a:ln w="9525" algn="ctr">
            <a:noFill/>
            <a:miter lim="800000"/>
            <a:headEnd/>
            <a:tailEnd/>
          </a:ln>
          <a:effectLst/>
        </p:spPr>
        <p:txBody>
          <a:bodyPr wrap="none">
            <a:spAutoFit/>
          </a:bodyPr>
          <a:lstStyle/>
          <a:p>
            <a:r>
              <a:rPr lang="en-US" altLang="ko-KR" sz="4000" b="1" dirty="0" smtClean="0">
                <a:solidFill>
                  <a:srgbClr val="000000"/>
                </a:solidFill>
                <a:effectLst>
                  <a:outerShdw blurRad="38100" dist="38100" dir="2700000" algn="tl">
                    <a:srgbClr val="FFFFFF"/>
                  </a:outerShdw>
                </a:effectLst>
                <a:latin typeface="Arial" panose="020B0604020202020204" pitchFamily="34" charset="0"/>
                <a:ea typeface="Gulim" pitchFamily="50" charset="-127"/>
                <a:cs typeface="Arial" panose="020B0604020202020204" pitchFamily="34" charset="0"/>
              </a:rPr>
              <a:t>T</a:t>
            </a:r>
            <a:endParaRPr lang="en-US" altLang="ko-KR" sz="4000" b="1" dirty="0">
              <a:solidFill>
                <a:srgbClr val="000000"/>
              </a:solidFill>
              <a:effectLst>
                <a:outerShdw blurRad="38100" dist="38100" dir="2700000" algn="tl">
                  <a:srgbClr val="FFFFFF"/>
                </a:outerShdw>
              </a:effectLst>
              <a:latin typeface="Arial" panose="020B0604020202020204" pitchFamily="34" charset="0"/>
              <a:ea typeface="Gulim" pitchFamily="50" charset="-127"/>
              <a:cs typeface="Arial" panose="020B0604020202020204" pitchFamily="34" charset="0"/>
            </a:endParaRPr>
          </a:p>
        </p:txBody>
      </p:sp>
      <p:sp>
        <p:nvSpPr>
          <p:cNvPr id="158" name="Text Box 32"/>
          <p:cNvSpPr txBox="1">
            <a:spLocks noChangeArrowheads="1"/>
          </p:cNvSpPr>
          <p:nvPr/>
        </p:nvSpPr>
        <p:spPr bwMode="auto">
          <a:xfrm>
            <a:off x="1204609" y="4916146"/>
            <a:ext cx="1576359" cy="477054"/>
          </a:xfrm>
          <a:prstGeom prst="rect">
            <a:avLst/>
          </a:prstGeom>
          <a:noFill/>
          <a:ln w="9525">
            <a:noFill/>
            <a:miter lim="800000"/>
            <a:headEnd/>
            <a:tailEnd/>
          </a:ln>
          <a:effectLst/>
        </p:spPr>
        <p:txBody>
          <a:bodyPr wrap="square">
            <a:spAutoFit/>
          </a:bodyPr>
          <a:lstStyle/>
          <a:p>
            <a:pPr algn="r"/>
            <a:r>
              <a:rPr lang="en-US" altLang="ko-KR" sz="2500" b="1" dirty="0" smtClean="0">
                <a:latin typeface="Arial" panose="020B0604020202020204" pitchFamily="34" charset="0"/>
                <a:ea typeface="Gulim" pitchFamily="50" charset="-127"/>
                <a:cs typeface="Arial" panose="020B0604020202020204" pitchFamily="34" charset="0"/>
              </a:rPr>
              <a:t>Relevant</a:t>
            </a:r>
            <a:endParaRPr lang="en-US" altLang="ko-KR" sz="2500" b="1" dirty="0">
              <a:latin typeface="Arial" panose="020B0604020202020204" pitchFamily="34" charset="0"/>
              <a:ea typeface="Gulim" pitchFamily="50" charset="-127"/>
              <a:cs typeface="Arial" panose="020B0604020202020204" pitchFamily="34" charset="0"/>
            </a:endParaRPr>
          </a:p>
        </p:txBody>
      </p:sp>
      <p:sp>
        <p:nvSpPr>
          <p:cNvPr id="159" name="Text Box 32"/>
          <p:cNvSpPr txBox="1">
            <a:spLocks noChangeArrowheads="1"/>
          </p:cNvSpPr>
          <p:nvPr/>
        </p:nvSpPr>
        <p:spPr bwMode="auto">
          <a:xfrm>
            <a:off x="1210423" y="6014125"/>
            <a:ext cx="2012952" cy="477054"/>
          </a:xfrm>
          <a:prstGeom prst="rect">
            <a:avLst/>
          </a:prstGeom>
          <a:noFill/>
          <a:ln w="9525">
            <a:noFill/>
            <a:miter lim="800000"/>
            <a:headEnd/>
            <a:tailEnd/>
          </a:ln>
          <a:effectLst/>
        </p:spPr>
        <p:txBody>
          <a:bodyPr wrap="square">
            <a:spAutoFit/>
          </a:bodyPr>
          <a:lstStyle/>
          <a:p>
            <a:pPr algn="r"/>
            <a:r>
              <a:rPr lang="en-US" altLang="ko-KR" sz="2500" b="1" dirty="0" smtClean="0">
                <a:latin typeface="Arial" panose="020B0604020202020204" pitchFamily="34" charset="0"/>
                <a:ea typeface="Gulim" pitchFamily="50" charset="-127"/>
                <a:cs typeface="Arial" panose="020B0604020202020204" pitchFamily="34" charset="0"/>
              </a:rPr>
              <a:t>Time-bound</a:t>
            </a:r>
            <a:endParaRPr lang="en-US" altLang="ko-KR" sz="2500" b="1" dirty="0">
              <a:latin typeface="Arial" panose="020B0604020202020204" pitchFamily="34" charset="0"/>
              <a:ea typeface="Gulim" pitchFamily="50" charset="-127"/>
              <a:cs typeface="Arial" panose="020B0604020202020204" pitchFamily="34" charset="0"/>
            </a:endParaRPr>
          </a:p>
        </p:txBody>
      </p:sp>
      <p:sp>
        <p:nvSpPr>
          <p:cNvPr id="160" name="TextBox 159"/>
          <p:cNvSpPr txBox="1"/>
          <p:nvPr/>
        </p:nvSpPr>
        <p:spPr>
          <a:xfrm>
            <a:off x="3120590" y="1074801"/>
            <a:ext cx="5909917" cy="923330"/>
          </a:xfrm>
          <a:prstGeom prst="rect">
            <a:avLst/>
          </a:prstGeom>
          <a:noFill/>
        </p:spPr>
        <p:txBody>
          <a:bodyPr wrap="square" rtlCol="0">
            <a:spAutoFit/>
          </a:bodyPr>
          <a:lstStyle/>
          <a:p>
            <a:r>
              <a:rPr lang="en-US" altLang="ko-KR" dirty="0" smtClean="0">
                <a:latin typeface="Arial" panose="020B0604020202020204" pitchFamily="34" charset="0"/>
                <a:ea typeface="Gulim" pitchFamily="50" charset="-127"/>
                <a:cs typeface="Arial" panose="020B0604020202020204" pitchFamily="34" charset="0"/>
              </a:rPr>
              <a:t>The result is clearly stated and described in change language, with as much detail as possible, leaving little room for confusion among different </a:t>
            </a:r>
            <a:r>
              <a:rPr lang="en-US" altLang="ko-KR" dirty="0" err="1" smtClean="0">
                <a:latin typeface="Arial" panose="020B0604020202020204" pitchFamily="34" charset="0"/>
                <a:ea typeface="Gulim" pitchFamily="50" charset="-127"/>
                <a:cs typeface="Arial" panose="020B0604020202020204" pitchFamily="34" charset="0"/>
              </a:rPr>
              <a:t>programme</a:t>
            </a:r>
            <a:r>
              <a:rPr lang="en-US" altLang="ko-KR" dirty="0" smtClean="0">
                <a:latin typeface="Arial" panose="020B0604020202020204" pitchFamily="34" charset="0"/>
                <a:ea typeface="Gulim" pitchFamily="50" charset="-127"/>
                <a:cs typeface="Arial" panose="020B0604020202020204" pitchFamily="34" charset="0"/>
              </a:rPr>
              <a:t> partners.</a:t>
            </a:r>
            <a:endParaRPr lang="en-GB" dirty="0">
              <a:latin typeface="Arial" panose="020B0604020202020204" pitchFamily="34" charset="0"/>
              <a:cs typeface="Arial" panose="020B0604020202020204" pitchFamily="34" charset="0"/>
            </a:endParaRPr>
          </a:p>
        </p:txBody>
      </p:sp>
      <p:sp>
        <p:nvSpPr>
          <p:cNvPr id="161" name="TextBox 160"/>
          <p:cNvSpPr txBox="1"/>
          <p:nvPr/>
        </p:nvSpPr>
        <p:spPr>
          <a:xfrm>
            <a:off x="3120590" y="2161601"/>
            <a:ext cx="5909917" cy="923330"/>
          </a:xfrm>
          <a:prstGeom prst="rect">
            <a:avLst/>
          </a:prstGeom>
          <a:noFill/>
        </p:spPr>
        <p:txBody>
          <a:bodyPr wrap="square" rtlCol="0">
            <a:spAutoFit/>
          </a:bodyPr>
          <a:lstStyle/>
          <a:p>
            <a:r>
              <a:rPr lang="en-US" altLang="ko-KR" dirty="0" smtClean="0">
                <a:latin typeface="Arial" panose="020B0604020202020204" pitchFamily="34" charset="0"/>
                <a:ea typeface="Gulim" pitchFamily="50" charset="-127"/>
                <a:cs typeface="Arial" panose="020B0604020202020204" pitchFamily="34" charset="0"/>
              </a:rPr>
              <a:t>An assessment is possible to decide whether the result has been achieved, if possible in a quantifiable way. Qualitative assessments of results may also occur.</a:t>
            </a:r>
            <a:endParaRPr lang="en-GB" dirty="0">
              <a:latin typeface="Arial" panose="020B0604020202020204" pitchFamily="34" charset="0"/>
              <a:cs typeface="Arial" panose="020B0604020202020204" pitchFamily="34" charset="0"/>
            </a:endParaRPr>
          </a:p>
        </p:txBody>
      </p:sp>
      <p:sp>
        <p:nvSpPr>
          <p:cNvPr id="162" name="TextBox 161"/>
          <p:cNvSpPr txBox="1"/>
          <p:nvPr/>
        </p:nvSpPr>
        <p:spPr>
          <a:xfrm>
            <a:off x="3081432" y="3177417"/>
            <a:ext cx="5949075" cy="1477328"/>
          </a:xfrm>
          <a:prstGeom prst="rect">
            <a:avLst/>
          </a:prstGeom>
          <a:noFill/>
        </p:spPr>
        <p:txBody>
          <a:bodyPr wrap="square" rtlCol="0">
            <a:spAutoFit/>
          </a:bodyPr>
          <a:lstStyle/>
          <a:p>
            <a:r>
              <a:rPr lang="en-US" altLang="ko-KR" dirty="0" smtClean="0">
                <a:latin typeface="Arial" panose="020B0604020202020204" pitchFamily="34" charset="0"/>
                <a:ea typeface="Gulim" pitchFamily="50" charset="-127"/>
                <a:cs typeface="Arial" panose="020B0604020202020204" pitchFamily="34" charset="0"/>
              </a:rPr>
              <a:t>The result can feasibly be attained by the programme partners with through complementary efforts. All necessary resources are budgeted for and allocated. There are no major external factors, assumptions or risks which threaten the achievement of the result.</a:t>
            </a:r>
            <a:endParaRPr lang="en-GB" dirty="0">
              <a:latin typeface="Arial" panose="020B0604020202020204" pitchFamily="34" charset="0"/>
              <a:cs typeface="Arial" panose="020B0604020202020204" pitchFamily="34" charset="0"/>
            </a:endParaRPr>
          </a:p>
        </p:txBody>
      </p:sp>
      <p:sp>
        <p:nvSpPr>
          <p:cNvPr id="163" name="TextBox 162"/>
          <p:cNvSpPr txBox="1"/>
          <p:nvPr/>
        </p:nvSpPr>
        <p:spPr>
          <a:xfrm>
            <a:off x="3091410" y="4809971"/>
            <a:ext cx="6034756" cy="757130"/>
          </a:xfrm>
          <a:prstGeom prst="rect">
            <a:avLst/>
          </a:prstGeom>
          <a:noFill/>
        </p:spPr>
        <p:txBody>
          <a:bodyPr wrap="square" rtlCol="0">
            <a:spAutoFit/>
          </a:bodyPr>
          <a:lstStyle/>
          <a:p>
            <a:pPr>
              <a:lnSpc>
                <a:spcPct val="80000"/>
              </a:lnSpc>
            </a:pPr>
            <a:r>
              <a:rPr lang="en-US" altLang="ko-KR" dirty="0" smtClean="0">
                <a:latin typeface="Arial" panose="020B0604020202020204" pitchFamily="34" charset="0"/>
                <a:ea typeface="Gulim" pitchFamily="50" charset="-127"/>
                <a:cs typeface="Arial" panose="020B0604020202020204" pitchFamily="34" charset="0"/>
              </a:rPr>
              <a:t>The expected result represents a milestone, or intermediate result in the chain, leading to strategic results for children and women.</a:t>
            </a:r>
          </a:p>
        </p:txBody>
      </p:sp>
      <p:sp>
        <p:nvSpPr>
          <p:cNvPr id="164" name="TextBox 163"/>
          <p:cNvSpPr txBox="1"/>
          <p:nvPr/>
        </p:nvSpPr>
        <p:spPr>
          <a:xfrm>
            <a:off x="3120589" y="5799841"/>
            <a:ext cx="5995597" cy="978729"/>
          </a:xfrm>
          <a:prstGeom prst="rect">
            <a:avLst/>
          </a:prstGeom>
          <a:noFill/>
        </p:spPr>
        <p:txBody>
          <a:bodyPr wrap="square" rtlCol="0">
            <a:spAutoFit/>
          </a:bodyPr>
          <a:lstStyle/>
          <a:p>
            <a:pPr>
              <a:lnSpc>
                <a:spcPct val="80000"/>
              </a:lnSpc>
            </a:pPr>
            <a:r>
              <a:rPr lang="en-US" altLang="ko-KR" dirty="0" smtClean="0">
                <a:latin typeface="Arial" panose="020B0604020202020204" pitchFamily="34" charset="0"/>
                <a:ea typeface="Gulim" pitchFamily="50" charset="-127"/>
                <a:cs typeface="Arial" panose="020B0604020202020204" pitchFamily="34" charset="0"/>
              </a:rPr>
              <a:t>The achievement of the result does not require an open-ended period. There is an expected date of accomplishment. For multi-year results, suitable indicators of progress should be defined.</a:t>
            </a:r>
          </a:p>
        </p:txBody>
      </p:sp>
    </p:spTree>
    <p:extLst>
      <p:ext uri="{BB962C8B-B14F-4D97-AF65-F5344CB8AC3E}">
        <p14:creationId xmlns:p14="http://schemas.microsoft.com/office/powerpoint/2010/main" val="34201426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latin typeface="Arial" panose="020B0604020202020204" pitchFamily="34" charset="0"/>
                <a:cs typeface="Arial" panose="020B0604020202020204" pitchFamily="34" charset="0"/>
              </a:rPr>
              <a:t>Another take on SMART Results</a:t>
            </a:r>
          </a:p>
        </p:txBody>
      </p:sp>
      <p:sp>
        <p:nvSpPr>
          <p:cNvPr id="4" name="Rectangle 24"/>
          <p:cNvSpPr>
            <a:spLocks noChangeArrowheads="1"/>
          </p:cNvSpPr>
          <p:nvPr/>
        </p:nvSpPr>
        <p:spPr bwMode="gray">
          <a:xfrm rot="10800000">
            <a:off x="601436" y="1066801"/>
            <a:ext cx="7769678" cy="692446"/>
          </a:xfrm>
          <a:prstGeom prst="rect">
            <a:avLst/>
          </a:prstGeom>
          <a:solidFill>
            <a:schemeClr val="bg1">
              <a:lumMod val="95000"/>
            </a:schemeClr>
          </a:solidFill>
          <a:ln w="12700" algn="ctr">
            <a:solidFill>
              <a:schemeClr val="tx1"/>
            </a:solidFill>
            <a:miter lim="800000"/>
            <a:headEnd/>
            <a:tailEnd/>
          </a:ln>
          <a:effectLst/>
        </p:spPr>
        <p:txBody>
          <a:bodyPr wrap="none" anchor="ctr"/>
          <a:lstStyle/>
          <a:p>
            <a:endParaRPr lang="en-GB" dirty="0">
              <a:latin typeface="Arial" panose="020B0604020202020204" pitchFamily="34" charset="0"/>
              <a:cs typeface="Arial" panose="020B0604020202020204" pitchFamily="34" charset="0"/>
            </a:endParaRPr>
          </a:p>
        </p:txBody>
      </p:sp>
      <p:sp>
        <p:nvSpPr>
          <p:cNvPr id="5" name="Rectangle 24"/>
          <p:cNvSpPr>
            <a:spLocks noChangeArrowheads="1"/>
          </p:cNvSpPr>
          <p:nvPr/>
        </p:nvSpPr>
        <p:spPr bwMode="gray">
          <a:xfrm rot="10800000">
            <a:off x="601436" y="1907559"/>
            <a:ext cx="7772400" cy="684177"/>
          </a:xfrm>
          <a:prstGeom prst="rect">
            <a:avLst/>
          </a:prstGeom>
          <a:solidFill>
            <a:schemeClr val="bg1">
              <a:lumMod val="95000"/>
            </a:schemeClr>
          </a:solidFill>
          <a:ln w="12700" algn="ctr">
            <a:solidFill>
              <a:schemeClr val="tx1"/>
            </a:solidFill>
            <a:miter lim="800000"/>
            <a:headEnd/>
            <a:tailEnd/>
          </a:ln>
          <a:effectLst/>
        </p:spPr>
        <p:txBody>
          <a:bodyPr wrap="none" anchor="ctr"/>
          <a:lstStyle/>
          <a:p>
            <a:endParaRPr lang="en-GB" dirty="0">
              <a:latin typeface="Arial" panose="020B0604020202020204" pitchFamily="34" charset="0"/>
              <a:cs typeface="Arial" panose="020B0604020202020204" pitchFamily="34" charset="0"/>
            </a:endParaRPr>
          </a:p>
        </p:txBody>
      </p:sp>
      <p:sp>
        <p:nvSpPr>
          <p:cNvPr id="6" name="Rectangle 24"/>
          <p:cNvSpPr>
            <a:spLocks noChangeArrowheads="1"/>
          </p:cNvSpPr>
          <p:nvPr/>
        </p:nvSpPr>
        <p:spPr bwMode="gray">
          <a:xfrm rot="10800000">
            <a:off x="601436" y="2742005"/>
            <a:ext cx="7769678" cy="693908"/>
          </a:xfrm>
          <a:prstGeom prst="rect">
            <a:avLst/>
          </a:prstGeom>
          <a:solidFill>
            <a:schemeClr val="bg1">
              <a:lumMod val="95000"/>
            </a:schemeClr>
          </a:solidFill>
          <a:ln w="12700" algn="ctr">
            <a:solidFill>
              <a:schemeClr val="tx1"/>
            </a:solidFill>
            <a:miter lim="800000"/>
            <a:headEnd/>
            <a:tailEnd/>
          </a:ln>
          <a:effectLst/>
        </p:spPr>
        <p:txBody>
          <a:bodyPr wrap="none" anchor="ctr"/>
          <a:lstStyle/>
          <a:p>
            <a:endParaRPr lang="en-GB" dirty="0">
              <a:latin typeface="Arial" panose="020B0604020202020204" pitchFamily="34" charset="0"/>
              <a:cs typeface="Arial" panose="020B0604020202020204" pitchFamily="34" charset="0"/>
            </a:endParaRPr>
          </a:p>
        </p:txBody>
      </p:sp>
      <p:sp>
        <p:nvSpPr>
          <p:cNvPr id="7" name="Rectangle 24"/>
          <p:cNvSpPr>
            <a:spLocks noChangeArrowheads="1"/>
          </p:cNvSpPr>
          <p:nvPr/>
        </p:nvSpPr>
        <p:spPr bwMode="gray">
          <a:xfrm rot="10800000">
            <a:off x="607827" y="3554806"/>
            <a:ext cx="7780564" cy="728686"/>
          </a:xfrm>
          <a:prstGeom prst="rect">
            <a:avLst/>
          </a:prstGeom>
          <a:solidFill>
            <a:schemeClr val="bg1">
              <a:lumMod val="95000"/>
            </a:schemeClr>
          </a:solidFill>
          <a:ln w="12700" algn="ctr">
            <a:solidFill>
              <a:schemeClr val="tx1"/>
            </a:solidFill>
            <a:miter lim="800000"/>
            <a:headEnd/>
            <a:tailEnd/>
          </a:ln>
          <a:effectLst/>
        </p:spPr>
        <p:txBody>
          <a:bodyPr wrap="none" anchor="ctr"/>
          <a:lstStyle/>
          <a:p>
            <a:endParaRPr lang="en-GB" dirty="0">
              <a:latin typeface="Arial" panose="020B0604020202020204" pitchFamily="34" charset="0"/>
              <a:cs typeface="Arial" panose="020B0604020202020204" pitchFamily="34" charset="0"/>
            </a:endParaRPr>
          </a:p>
        </p:txBody>
      </p:sp>
      <p:sp>
        <p:nvSpPr>
          <p:cNvPr id="8" name="Rectangle 24"/>
          <p:cNvSpPr>
            <a:spLocks noChangeArrowheads="1"/>
          </p:cNvSpPr>
          <p:nvPr/>
        </p:nvSpPr>
        <p:spPr bwMode="gray">
          <a:xfrm rot="10800000">
            <a:off x="596941" y="4434320"/>
            <a:ext cx="7791450" cy="765347"/>
          </a:xfrm>
          <a:prstGeom prst="rect">
            <a:avLst/>
          </a:prstGeom>
          <a:solidFill>
            <a:schemeClr val="bg1">
              <a:lumMod val="95000"/>
            </a:schemeClr>
          </a:solidFill>
          <a:ln w="12700" algn="ctr">
            <a:solidFill>
              <a:schemeClr val="tx1"/>
            </a:solidFill>
            <a:miter lim="800000"/>
            <a:headEnd/>
            <a:tailEnd/>
          </a:ln>
          <a:effectLst/>
        </p:spPr>
        <p:txBody>
          <a:bodyPr wrap="none" anchor="ctr"/>
          <a:lstStyle/>
          <a:p>
            <a:endParaRPr lang="en-GB" dirty="0">
              <a:latin typeface="Arial" panose="020B0604020202020204" pitchFamily="34" charset="0"/>
              <a:cs typeface="Arial" panose="020B0604020202020204" pitchFamily="34" charset="0"/>
            </a:endParaRPr>
          </a:p>
        </p:txBody>
      </p:sp>
      <p:sp>
        <p:nvSpPr>
          <p:cNvPr id="9" name="Rectangle 24"/>
          <p:cNvSpPr>
            <a:spLocks noChangeArrowheads="1"/>
          </p:cNvSpPr>
          <p:nvPr/>
        </p:nvSpPr>
        <p:spPr bwMode="gray">
          <a:xfrm rot="10800000">
            <a:off x="595580" y="5340607"/>
            <a:ext cx="7792811" cy="696001"/>
          </a:xfrm>
          <a:prstGeom prst="rect">
            <a:avLst/>
          </a:prstGeom>
          <a:solidFill>
            <a:schemeClr val="bg1">
              <a:lumMod val="95000"/>
            </a:schemeClr>
          </a:solidFill>
          <a:ln w="12700" algn="ctr">
            <a:solidFill>
              <a:schemeClr val="tx1"/>
            </a:solidFill>
            <a:miter lim="800000"/>
            <a:headEnd/>
            <a:tailEnd/>
          </a:ln>
          <a:effectLst/>
        </p:spPr>
        <p:txBody>
          <a:bodyPr wrap="none" anchor="ctr"/>
          <a:lstStyle/>
          <a:p>
            <a:endParaRPr lang="en-GB" dirty="0">
              <a:latin typeface="Arial" panose="020B0604020202020204" pitchFamily="34" charset="0"/>
              <a:cs typeface="Arial" panose="020B0604020202020204" pitchFamily="34" charset="0"/>
            </a:endParaRPr>
          </a:p>
        </p:txBody>
      </p:sp>
      <p:sp>
        <p:nvSpPr>
          <p:cNvPr id="10" name="Text Box 30"/>
          <p:cNvSpPr txBox="1">
            <a:spLocks noChangeArrowheads="1"/>
          </p:cNvSpPr>
          <p:nvPr/>
        </p:nvSpPr>
        <p:spPr bwMode="auto">
          <a:xfrm>
            <a:off x="792886" y="1176583"/>
            <a:ext cx="1600200" cy="477054"/>
          </a:xfrm>
          <a:prstGeom prst="rect">
            <a:avLst/>
          </a:prstGeom>
          <a:noFill/>
          <a:ln w="9525">
            <a:noFill/>
            <a:miter lim="800000"/>
            <a:headEnd/>
            <a:tailEnd/>
          </a:ln>
          <a:effectLst/>
        </p:spPr>
        <p:txBody>
          <a:bodyPr wrap="square">
            <a:spAutoFit/>
          </a:bodyPr>
          <a:lstStyle/>
          <a:p>
            <a:pPr algn="r"/>
            <a:r>
              <a:rPr lang="en-US" altLang="ko-KR" sz="2400" b="1" dirty="0" smtClean="0">
                <a:latin typeface="Arial" panose="020B0604020202020204" pitchFamily="34" charset="0"/>
                <a:ea typeface="Gulim" pitchFamily="50" charset="-127"/>
                <a:cs typeface="Arial" panose="020B0604020202020204" pitchFamily="34" charset="0"/>
              </a:rPr>
              <a:t>Strategic</a:t>
            </a:r>
            <a:endParaRPr lang="en-US" altLang="ko-KR" sz="2500" b="1" dirty="0">
              <a:latin typeface="Arial" panose="020B0604020202020204" pitchFamily="34" charset="0"/>
              <a:ea typeface="Gulim" pitchFamily="50" charset="-127"/>
              <a:cs typeface="Arial" panose="020B0604020202020204" pitchFamily="34" charset="0"/>
            </a:endParaRPr>
          </a:p>
        </p:txBody>
      </p:sp>
      <p:sp>
        <p:nvSpPr>
          <p:cNvPr id="11" name="TextBox 10"/>
          <p:cNvSpPr txBox="1"/>
          <p:nvPr/>
        </p:nvSpPr>
        <p:spPr>
          <a:xfrm>
            <a:off x="3109704" y="1051360"/>
            <a:ext cx="5278687" cy="707886"/>
          </a:xfrm>
          <a:prstGeom prst="rect">
            <a:avLst/>
          </a:prstGeom>
          <a:noFill/>
        </p:spPr>
        <p:txBody>
          <a:bodyPr wrap="square" rtlCol="0">
            <a:spAutoFit/>
          </a:bodyPr>
          <a:lstStyle/>
          <a:p>
            <a:pPr defTabSz="457200">
              <a:defRPr/>
            </a:pPr>
            <a:r>
              <a:rPr lang="en-US" sz="2000" dirty="0">
                <a:latin typeface="Arial" panose="020B0604020202020204" pitchFamily="34" charset="0"/>
                <a:cs typeface="Arial" panose="020B0604020202020204" pitchFamily="34" charset="0"/>
              </a:rPr>
              <a:t>presents an area of comparative advantage and relevant to context</a:t>
            </a:r>
          </a:p>
        </p:txBody>
      </p:sp>
      <p:sp>
        <p:nvSpPr>
          <p:cNvPr id="12" name="Text Box 30"/>
          <p:cNvSpPr txBox="1">
            <a:spLocks noChangeArrowheads="1"/>
          </p:cNvSpPr>
          <p:nvPr/>
        </p:nvSpPr>
        <p:spPr bwMode="auto">
          <a:xfrm>
            <a:off x="792886" y="2001782"/>
            <a:ext cx="1928604" cy="461665"/>
          </a:xfrm>
          <a:prstGeom prst="rect">
            <a:avLst/>
          </a:prstGeom>
          <a:noFill/>
          <a:ln w="9525">
            <a:noFill/>
            <a:miter lim="800000"/>
            <a:headEnd/>
            <a:tailEnd/>
          </a:ln>
          <a:effectLst/>
        </p:spPr>
        <p:txBody>
          <a:bodyPr wrap="square">
            <a:spAutoFit/>
          </a:bodyPr>
          <a:lstStyle/>
          <a:p>
            <a:pPr algn="r"/>
            <a:r>
              <a:rPr lang="en-GB" sz="2400" b="1" dirty="0">
                <a:latin typeface="Arial" panose="020B0604020202020204" pitchFamily="34" charset="0"/>
                <a:cs typeface="Arial" panose="020B0604020202020204" pitchFamily="34" charset="0"/>
              </a:rPr>
              <a:t>Measurable </a:t>
            </a:r>
            <a:endParaRPr lang="en-US" altLang="ko-KR" sz="2400" b="1" dirty="0">
              <a:latin typeface="Arial" panose="020B0604020202020204" pitchFamily="34" charset="0"/>
              <a:ea typeface="Gulim" pitchFamily="50" charset="-127"/>
              <a:cs typeface="Arial" panose="020B0604020202020204" pitchFamily="34" charset="0"/>
            </a:endParaRPr>
          </a:p>
        </p:txBody>
      </p:sp>
      <p:sp>
        <p:nvSpPr>
          <p:cNvPr id="13" name="TextBox 12"/>
          <p:cNvSpPr txBox="1"/>
          <p:nvPr/>
        </p:nvSpPr>
        <p:spPr>
          <a:xfrm>
            <a:off x="3109705" y="1900550"/>
            <a:ext cx="5278686" cy="707886"/>
          </a:xfrm>
          <a:prstGeom prst="rect">
            <a:avLst/>
          </a:prstGeom>
          <a:noFill/>
        </p:spPr>
        <p:txBody>
          <a:bodyPr wrap="square" rtlCol="0">
            <a:spAutoFit/>
          </a:bodyPr>
          <a:lstStyle/>
          <a:p>
            <a:pPr defTabSz="457200">
              <a:defRPr/>
            </a:pPr>
            <a:r>
              <a:rPr lang="en-GB" sz="2000" dirty="0">
                <a:latin typeface="Arial" panose="020B0604020202020204" pitchFamily="34" charset="0"/>
                <a:cs typeface="Arial" panose="020B0604020202020204" pitchFamily="34" charset="0"/>
              </a:rPr>
              <a:t>the means for measuring change, improvement, transformation exist.</a:t>
            </a:r>
            <a:endParaRPr lang="en-US" sz="2000" dirty="0">
              <a:latin typeface="Arial" panose="020B0604020202020204" pitchFamily="34" charset="0"/>
              <a:cs typeface="Arial" panose="020B0604020202020204" pitchFamily="34" charset="0"/>
            </a:endParaRPr>
          </a:p>
        </p:txBody>
      </p:sp>
      <p:sp>
        <p:nvSpPr>
          <p:cNvPr id="14" name="Text Box 30"/>
          <p:cNvSpPr txBox="1">
            <a:spLocks noChangeArrowheads="1"/>
          </p:cNvSpPr>
          <p:nvPr/>
        </p:nvSpPr>
        <p:spPr bwMode="auto">
          <a:xfrm>
            <a:off x="852757" y="2846112"/>
            <a:ext cx="1374320" cy="461665"/>
          </a:xfrm>
          <a:prstGeom prst="rect">
            <a:avLst/>
          </a:prstGeom>
          <a:noFill/>
          <a:ln w="9525">
            <a:noFill/>
            <a:miter lim="800000"/>
            <a:headEnd/>
            <a:tailEnd/>
          </a:ln>
          <a:effectLst/>
        </p:spPr>
        <p:txBody>
          <a:bodyPr wrap="square">
            <a:spAutoFit/>
          </a:bodyPr>
          <a:lstStyle/>
          <a:p>
            <a:pPr algn="r"/>
            <a:r>
              <a:rPr lang="en-GB" sz="2400" b="1" dirty="0">
                <a:latin typeface="Arial" panose="020B0604020202020204" pitchFamily="34" charset="0"/>
                <a:cs typeface="Arial" panose="020B0604020202020204" pitchFamily="34" charset="0"/>
              </a:rPr>
              <a:t>Aligned</a:t>
            </a:r>
            <a:r>
              <a:rPr lang="en-GB" sz="2400" dirty="0">
                <a:latin typeface="Arial" panose="020B0604020202020204" pitchFamily="34" charset="0"/>
                <a:cs typeface="Arial" panose="020B0604020202020204" pitchFamily="34" charset="0"/>
              </a:rPr>
              <a:t> </a:t>
            </a:r>
            <a:endParaRPr lang="en-US" altLang="ko-KR" sz="2400" b="1" dirty="0">
              <a:latin typeface="Arial" panose="020B0604020202020204" pitchFamily="34" charset="0"/>
              <a:ea typeface="Gulim" pitchFamily="50" charset="-127"/>
              <a:cs typeface="Arial" panose="020B0604020202020204" pitchFamily="34" charset="0"/>
            </a:endParaRPr>
          </a:p>
        </p:txBody>
      </p:sp>
      <p:sp>
        <p:nvSpPr>
          <p:cNvPr id="15" name="TextBox 14"/>
          <p:cNvSpPr txBox="1"/>
          <p:nvPr/>
        </p:nvSpPr>
        <p:spPr>
          <a:xfrm>
            <a:off x="3109703" y="2696223"/>
            <a:ext cx="5577097" cy="707886"/>
          </a:xfrm>
          <a:prstGeom prst="rect">
            <a:avLst/>
          </a:prstGeom>
          <a:noFill/>
        </p:spPr>
        <p:txBody>
          <a:bodyPr wrap="square" rtlCol="0">
            <a:spAutoFit/>
          </a:bodyPr>
          <a:lstStyle/>
          <a:p>
            <a:pPr defTabSz="457200">
              <a:defRPr/>
            </a:pPr>
            <a:r>
              <a:rPr lang="en-GB" sz="2000" dirty="0">
                <a:latin typeface="Arial" panose="020B0604020202020204" pitchFamily="34" charset="0"/>
                <a:cs typeface="Arial" panose="020B0604020202020204" pitchFamily="34" charset="0"/>
              </a:rPr>
              <a:t>with government and partner priorities – clear that we are in it with others</a:t>
            </a:r>
            <a:endParaRPr lang="en-US" sz="2000" dirty="0">
              <a:latin typeface="Arial" panose="020B0604020202020204" pitchFamily="34" charset="0"/>
              <a:cs typeface="Arial" panose="020B0604020202020204" pitchFamily="34" charset="0"/>
            </a:endParaRPr>
          </a:p>
        </p:txBody>
      </p:sp>
      <p:sp>
        <p:nvSpPr>
          <p:cNvPr id="16" name="Text Box 30"/>
          <p:cNvSpPr txBox="1">
            <a:spLocks noChangeArrowheads="1"/>
          </p:cNvSpPr>
          <p:nvPr/>
        </p:nvSpPr>
        <p:spPr bwMode="auto">
          <a:xfrm>
            <a:off x="811935" y="3705992"/>
            <a:ext cx="1526720" cy="461665"/>
          </a:xfrm>
          <a:prstGeom prst="rect">
            <a:avLst/>
          </a:prstGeom>
          <a:noFill/>
          <a:ln w="9525">
            <a:noFill/>
            <a:miter lim="800000"/>
            <a:headEnd/>
            <a:tailEnd/>
          </a:ln>
          <a:effectLst/>
        </p:spPr>
        <p:txBody>
          <a:bodyPr wrap="square">
            <a:spAutoFit/>
          </a:bodyPr>
          <a:lstStyle/>
          <a:p>
            <a:pPr algn="r"/>
            <a:r>
              <a:rPr lang="en-GB" sz="2400" b="1" dirty="0">
                <a:latin typeface="Arial" panose="020B0604020202020204" pitchFamily="34" charset="0"/>
                <a:cs typeface="Arial" panose="020B0604020202020204" pitchFamily="34" charset="0"/>
              </a:rPr>
              <a:t>Realistic</a:t>
            </a:r>
            <a:r>
              <a:rPr lang="en-GB" sz="2400" dirty="0">
                <a:latin typeface="Arial" panose="020B0604020202020204" pitchFamily="34" charset="0"/>
                <a:cs typeface="Arial" panose="020B0604020202020204" pitchFamily="34" charset="0"/>
              </a:rPr>
              <a:t> </a:t>
            </a:r>
            <a:endParaRPr lang="en-US" altLang="ko-KR" sz="2400" b="1" dirty="0">
              <a:latin typeface="Arial" panose="020B0604020202020204" pitchFamily="34" charset="0"/>
              <a:ea typeface="Gulim" pitchFamily="50" charset="-127"/>
              <a:cs typeface="Arial" panose="020B0604020202020204" pitchFamily="34" charset="0"/>
            </a:endParaRPr>
          </a:p>
        </p:txBody>
      </p:sp>
      <p:sp>
        <p:nvSpPr>
          <p:cNvPr id="17" name="TextBox 16"/>
          <p:cNvSpPr txBox="1"/>
          <p:nvPr/>
        </p:nvSpPr>
        <p:spPr>
          <a:xfrm>
            <a:off x="3109703" y="3602511"/>
            <a:ext cx="5577097" cy="707886"/>
          </a:xfrm>
          <a:prstGeom prst="rect">
            <a:avLst/>
          </a:prstGeom>
          <a:noFill/>
        </p:spPr>
        <p:txBody>
          <a:bodyPr wrap="square" rtlCol="0">
            <a:spAutoFit/>
          </a:bodyPr>
          <a:lstStyle/>
          <a:p>
            <a:pPr defTabSz="457200">
              <a:defRPr/>
            </a:pPr>
            <a:r>
              <a:rPr lang="en-GB" sz="2000" dirty="0">
                <a:latin typeface="Arial" panose="020B0604020202020204" pitchFamily="34" charset="0"/>
                <a:cs typeface="Arial" panose="020B0604020202020204" pitchFamily="34" charset="0"/>
              </a:rPr>
              <a:t>achievements must be possible, and even probable given the efforts planned</a:t>
            </a:r>
            <a:r>
              <a:rPr lang="en-GB" sz="2000" b="1" dirty="0">
                <a:latin typeface="Arial" panose="020B0604020202020204" pitchFamily="34" charset="0"/>
                <a:cs typeface="Arial" panose="020B0604020202020204" pitchFamily="34" charset="0"/>
              </a:rPr>
              <a:t> </a:t>
            </a:r>
            <a:endParaRPr lang="en-US" sz="2000" dirty="0">
              <a:latin typeface="Arial" panose="020B0604020202020204" pitchFamily="34" charset="0"/>
              <a:cs typeface="Arial" panose="020B0604020202020204" pitchFamily="34" charset="0"/>
            </a:endParaRPr>
          </a:p>
        </p:txBody>
      </p:sp>
      <p:sp>
        <p:nvSpPr>
          <p:cNvPr id="18" name="Text Box 30"/>
          <p:cNvSpPr txBox="1">
            <a:spLocks noChangeArrowheads="1"/>
          </p:cNvSpPr>
          <p:nvPr/>
        </p:nvSpPr>
        <p:spPr bwMode="auto">
          <a:xfrm>
            <a:off x="780519" y="4577628"/>
            <a:ext cx="2423431" cy="461665"/>
          </a:xfrm>
          <a:prstGeom prst="rect">
            <a:avLst/>
          </a:prstGeom>
          <a:noFill/>
          <a:ln w="9525">
            <a:noFill/>
            <a:miter lim="800000"/>
            <a:headEnd/>
            <a:tailEnd/>
          </a:ln>
          <a:effectLst/>
        </p:spPr>
        <p:txBody>
          <a:bodyPr wrap="square">
            <a:spAutoFit/>
          </a:bodyPr>
          <a:lstStyle/>
          <a:p>
            <a:pPr algn="r"/>
            <a:r>
              <a:rPr lang="en-GB" sz="2400" b="1" dirty="0">
                <a:latin typeface="Arial" panose="020B0604020202020204" pitchFamily="34" charset="0"/>
                <a:cs typeface="Arial" panose="020B0604020202020204" pitchFamily="34" charset="0"/>
              </a:rPr>
              <a:t>Transformative</a:t>
            </a:r>
            <a:r>
              <a:rPr lang="en-GB" sz="2400" dirty="0">
                <a:latin typeface="Arial" panose="020B0604020202020204" pitchFamily="34" charset="0"/>
                <a:cs typeface="Arial" panose="020B0604020202020204" pitchFamily="34" charset="0"/>
              </a:rPr>
              <a:t> </a:t>
            </a:r>
            <a:endParaRPr lang="en-US" altLang="ko-KR" sz="2400" b="1" dirty="0">
              <a:latin typeface="Arial" panose="020B0604020202020204" pitchFamily="34" charset="0"/>
              <a:ea typeface="Gulim" pitchFamily="50" charset="-127"/>
              <a:cs typeface="Arial" panose="020B0604020202020204" pitchFamily="34" charset="0"/>
            </a:endParaRPr>
          </a:p>
        </p:txBody>
      </p:sp>
      <p:sp>
        <p:nvSpPr>
          <p:cNvPr id="19" name="TextBox 18"/>
          <p:cNvSpPr txBox="1"/>
          <p:nvPr/>
        </p:nvSpPr>
        <p:spPr>
          <a:xfrm>
            <a:off x="3139002" y="4491769"/>
            <a:ext cx="5194318" cy="707886"/>
          </a:xfrm>
          <a:prstGeom prst="rect">
            <a:avLst/>
          </a:prstGeom>
          <a:noFill/>
        </p:spPr>
        <p:txBody>
          <a:bodyPr wrap="square" rtlCol="0">
            <a:spAutoFit/>
          </a:bodyPr>
          <a:lstStyle/>
          <a:p>
            <a:pPr defTabSz="457200">
              <a:defRPr/>
            </a:pPr>
            <a:r>
              <a:rPr lang="en-GB" sz="2000" dirty="0">
                <a:latin typeface="Arial" panose="020B0604020202020204" pitchFamily="34" charset="0"/>
                <a:cs typeface="Arial" panose="020B0604020202020204" pitchFamily="34" charset="0"/>
              </a:rPr>
              <a:t>important, relevant, change – beyond the results themselves</a:t>
            </a:r>
            <a:endParaRPr lang="en-US" sz="2000" dirty="0">
              <a:latin typeface="Arial" panose="020B0604020202020204" pitchFamily="34" charset="0"/>
              <a:cs typeface="Arial" panose="020B0604020202020204" pitchFamily="34" charset="0"/>
            </a:endParaRPr>
          </a:p>
        </p:txBody>
      </p:sp>
      <p:sp>
        <p:nvSpPr>
          <p:cNvPr id="22" name="Rectangle 24"/>
          <p:cNvSpPr>
            <a:spLocks noChangeArrowheads="1"/>
          </p:cNvSpPr>
          <p:nvPr/>
        </p:nvSpPr>
        <p:spPr bwMode="gray">
          <a:xfrm rot="10800000">
            <a:off x="595580" y="6152980"/>
            <a:ext cx="7792811" cy="628820"/>
          </a:xfrm>
          <a:prstGeom prst="rect">
            <a:avLst/>
          </a:prstGeom>
          <a:solidFill>
            <a:schemeClr val="bg1">
              <a:lumMod val="95000"/>
            </a:schemeClr>
          </a:solidFill>
          <a:ln w="12700" algn="ctr">
            <a:solidFill>
              <a:schemeClr val="tx1"/>
            </a:solidFill>
            <a:miter lim="800000"/>
            <a:headEnd/>
            <a:tailEnd/>
          </a:ln>
          <a:effectLst/>
        </p:spPr>
        <p:txBody>
          <a:bodyPr wrap="none" anchor="ctr"/>
          <a:lstStyle/>
          <a:p>
            <a:endParaRPr lang="en-GB" dirty="0">
              <a:latin typeface="Arial" panose="020B0604020202020204" pitchFamily="34" charset="0"/>
              <a:cs typeface="Arial" panose="020B0604020202020204" pitchFamily="34" charset="0"/>
            </a:endParaRPr>
          </a:p>
        </p:txBody>
      </p:sp>
      <p:sp>
        <p:nvSpPr>
          <p:cNvPr id="23" name="Text Box 30"/>
          <p:cNvSpPr txBox="1">
            <a:spLocks noChangeArrowheads="1"/>
          </p:cNvSpPr>
          <p:nvPr/>
        </p:nvSpPr>
        <p:spPr bwMode="auto">
          <a:xfrm>
            <a:off x="792886" y="5414576"/>
            <a:ext cx="2045623" cy="461665"/>
          </a:xfrm>
          <a:prstGeom prst="rect">
            <a:avLst/>
          </a:prstGeom>
          <a:noFill/>
          <a:ln w="9525">
            <a:noFill/>
            <a:miter lim="800000"/>
            <a:headEnd/>
            <a:tailEnd/>
          </a:ln>
          <a:effectLst/>
        </p:spPr>
        <p:txBody>
          <a:bodyPr wrap="square">
            <a:spAutoFit/>
          </a:bodyPr>
          <a:lstStyle/>
          <a:p>
            <a:pPr algn="r"/>
            <a:r>
              <a:rPr lang="en-GB" sz="2400" b="1" dirty="0" smtClean="0">
                <a:latin typeface="Arial" panose="020B0604020202020204" pitchFamily="34" charset="0"/>
                <a:cs typeface="Arial" panose="020B0604020202020204" pitchFamily="34" charset="0"/>
              </a:rPr>
              <a:t>Empowering	</a:t>
            </a:r>
            <a:endParaRPr lang="en-US" altLang="ko-KR" sz="2400" b="1" dirty="0">
              <a:latin typeface="Arial" panose="020B0604020202020204" pitchFamily="34" charset="0"/>
              <a:ea typeface="Gulim" pitchFamily="50" charset="-127"/>
              <a:cs typeface="Arial" panose="020B0604020202020204" pitchFamily="34" charset="0"/>
            </a:endParaRPr>
          </a:p>
        </p:txBody>
      </p:sp>
      <p:sp>
        <p:nvSpPr>
          <p:cNvPr id="24" name="Text Box 30"/>
          <p:cNvSpPr txBox="1">
            <a:spLocks noChangeArrowheads="1"/>
          </p:cNvSpPr>
          <p:nvPr/>
        </p:nvSpPr>
        <p:spPr bwMode="auto">
          <a:xfrm>
            <a:off x="798832" y="6198074"/>
            <a:ext cx="1831521" cy="461665"/>
          </a:xfrm>
          <a:prstGeom prst="rect">
            <a:avLst/>
          </a:prstGeom>
          <a:noFill/>
          <a:ln w="9525">
            <a:noFill/>
            <a:miter lim="800000"/>
            <a:headEnd/>
            <a:tailEnd/>
          </a:ln>
          <a:effectLst/>
        </p:spPr>
        <p:txBody>
          <a:bodyPr wrap="square">
            <a:spAutoFit/>
          </a:bodyPr>
          <a:lstStyle/>
          <a:p>
            <a:pPr algn="r"/>
            <a:r>
              <a:rPr lang="en-GB" sz="2400" b="1" dirty="0" smtClean="0">
                <a:latin typeface="Arial" panose="020B0604020202020204" pitchFamily="34" charset="0"/>
                <a:cs typeface="Arial" panose="020B0604020202020204" pitchFamily="34" charset="0"/>
              </a:rPr>
              <a:t>Reportable</a:t>
            </a:r>
            <a:endParaRPr lang="en-US" altLang="ko-KR" sz="2400" b="1" dirty="0">
              <a:latin typeface="Arial" panose="020B0604020202020204" pitchFamily="34" charset="0"/>
              <a:ea typeface="Gulim" pitchFamily="50" charset="-127"/>
              <a:cs typeface="Arial" panose="020B0604020202020204" pitchFamily="34" charset="0"/>
            </a:endParaRPr>
          </a:p>
        </p:txBody>
      </p:sp>
      <p:sp>
        <p:nvSpPr>
          <p:cNvPr id="25" name="TextBox 24"/>
          <p:cNvSpPr txBox="1"/>
          <p:nvPr/>
        </p:nvSpPr>
        <p:spPr>
          <a:xfrm>
            <a:off x="3109703" y="5328724"/>
            <a:ext cx="5194318" cy="707886"/>
          </a:xfrm>
          <a:prstGeom prst="rect">
            <a:avLst/>
          </a:prstGeom>
          <a:noFill/>
        </p:spPr>
        <p:txBody>
          <a:bodyPr wrap="square" rtlCol="0">
            <a:spAutoFit/>
          </a:bodyPr>
          <a:lstStyle/>
          <a:p>
            <a:pPr defTabSz="457200">
              <a:defRPr/>
            </a:pPr>
            <a:r>
              <a:rPr lang="en-GB" sz="2000" dirty="0">
                <a:latin typeface="Arial" panose="020B0604020202020204" pitchFamily="34" charset="0"/>
                <a:cs typeface="Arial" panose="020B0604020202020204" pitchFamily="34" charset="0"/>
              </a:rPr>
              <a:t>aspirational with clear idea of what ‘good” will result. Moves people </a:t>
            </a:r>
            <a:endParaRPr lang="en-US" sz="2000" dirty="0">
              <a:latin typeface="Arial" panose="020B0604020202020204" pitchFamily="34" charset="0"/>
              <a:cs typeface="Arial" panose="020B0604020202020204" pitchFamily="34" charset="0"/>
            </a:endParaRPr>
          </a:p>
        </p:txBody>
      </p:sp>
      <p:sp>
        <p:nvSpPr>
          <p:cNvPr id="26" name="TextBox 25"/>
          <p:cNvSpPr txBox="1"/>
          <p:nvPr/>
        </p:nvSpPr>
        <p:spPr>
          <a:xfrm>
            <a:off x="3109703" y="6102346"/>
            <a:ext cx="5194318" cy="707886"/>
          </a:xfrm>
          <a:prstGeom prst="rect">
            <a:avLst/>
          </a:prstGeom>
          <a:noFill/>
        </p:spPr>
        <p:txBody>
          <a:bodyPr wrap="square" rtlCol="0">
            <a:spAutoFit/>
          </a:bodyPr>
          <a:lstStyle/>
          <a:p>
            <a:pPr defTabSz="457200">
              <a:defRPr/>
            </a:pPr>
            <a:r>
              <a:rPr lang="en-GB" sz="2000" dirty="0">
                <a:latin typeface="Arial" panose="020B0604020202020204" pitchFamily="34" charset="0"/>
                <a:cs typeface="Arial" panose="020B0604020202020204" pitchFamily="34" charset="0"/>
              </a:rPr>
              <a:t>actions taken and results show contribution toward higher level result</a:t>
            </a:r>
          </a:p>
        </p:txBody>
      </p:sp>
      <p:sp>
        <p:nvSpPr>
          <p:cNvPr id="28" name="Oval 27"/>
          <p:cNvSpPr>
            <a:spLocks noChangeArrowheads="1"/>
          </p:cNvSpPr>
          <p:nvPr/>
        </p:nvSpPr>
        <p:spPr bwMode="gray">
          <a:xfrm>
            <a:off x="212677" y="1086990"/>
            <a:ext cx="640080" cy="640080"/>
          </a:xfrm>
          <a:prstGeom prst="ellipse">
            <a:avLst/>
          </a:prstGeom>
          <a:solidFill>
            <a:srgbClr val="F7941D"/>
          </a:solidFill>
          <a:ln w="3175">
            <a:solidFill>
              <a:schemeClr val="tx1"/>
            </a:solidFill>
            <a:round/>
            <a:headEnd/>
            <a:tailEnd/>
          </a:ln>
          <a:effectLst/>
        </p:spPr>
        <p:txBody>
          <a:bodyPr wrap="none" anchor="ctr"/>
          <a:lstStyle/>
          <a:p>
            <a:endParaRPr lang="en-GB">
              <a:latin typeface="Arial" panose="020B0604020202020204" pitchFamily="34" charset="0"/>
              <a:cs typeface="Arial" panose="020B0604020202020204" pitchFamily="34" charset="0"/>
            </a:endParaRPr>
          </a:p>
        </p:txBody>
      </p:sp>
      <p:sp>
        <p:nvSpPr>
          <p:cNvPr id="30" name="Text Box 29"/>
          <p:cNvSpPr txBox="1">
            <a:spLocks noChangeArrowheads="1"/>
          </p:cNvSpPr>
          <p:nvPr/>
        </p:nvSpPr>
        <p:spPr bwMode="gray">
          <a:xfrm>
            <a:off x="273349" y="1053087"/>
            <a:ext cx="458356" cy="707886"/>
          </a:xfrm>
          <a:prstGeom prst="rect">
            <a:avLst/>
          </a:prstGeom>
          <a:noFill/>
          <a:ln w="9525" algn="ctr">
            <a:noFill/>
            <a:miter lim="800000"/>
            <a:headEnd/>
            <a:tailEnd/>
          </a:ln>
          <a:effectLst/>
        </p:spPr>
        <p:txBody>
          <a:bodyPr wrap="square">
            <a:spAutoFit/>
          </a:bodyPr>
          <a:lstStyle/>
          <a:p>
            <a:r>
              <a:rPr lang="en-US" altLang="ko-KR" sz="4000" b="1" dirty="0" smtClean="0">
                <a:effectLst>
                  <a:outerShdw blurRad="38100" dist="38100" dir="2700000" algn="tl">
                    <a:srgbClr val="C0C0C0"/>
                  </a:outerShdw>
                </a:effectLst>
                <a:latin typeface="Arial" panose="020B0604020202020204" pitchFamily="34" charset="0"/>
                <a:ea typeface="Gulim" pitchFamily="50" charset="-127"/>
                <a:cs typeface="Arial" panose="020B0604020202020204" pitchFamily="34" charset="0"/>
              </a:rPr>
              <a:t>S</a:t>
            </a:r>
            <a:endParaRPr lang="en-US" altLang="ko-KR" sz="4000" b="1" dirty="0">
              <a:effectLst>
                <a:outerShdw blurRad="38100" dist="38100" dir="2700000" algn="tl">
                  <a:srgbClr val="C0C0C0"/>
                </a:outerShdw>
              </a:effectLst>
              <a:latin typeface="Arial" panose="020B0604020202020204" pitchFamily="34" charset="0"/>
              <a:ea typeface="Gulim" pitchFamily="50" charset="-127"/>
              <a:cs typeface="Arial" panose="020B0604020202020204" pitchFamily="34" charset="0"/>
            </a:endParaRPr>
          </a:p>
        </p:txBody>
      </p:sp>
      <p:sp>
        <p:nvSpPr>
          <p:cNvPr id="31" name="Oval 30"/>
          <p:cNvSpPr>
            <a:spLocks noChangeArrowheads="1"/>
          </p:cNvSpPr>
          <p:nvPr/>
        </p:nvSpPr>
        <p:spPr bwMode="gray">
          <a:xfrm>
            <a:off x="209340" y="1938163"/>
            <a:ext cx="640080" cy="640080"/>
          </a:xfrm>
          <a:prstGeom prst="ellipse">
            <a:avLst/>
          </a:prstGeom>
          <a:solidFill>
            <a:srgbClr val="F7941D"/>
          </a:solidFill>
          <a:ln w="3175">
            <a:solidFill>
              <a:schemeClr val="tx1"/>
            </a:solidFill>
            <a:round/>
            <a:headEnd/>
            <a:tailEnd/>
          </a:ln>
          <a:effectLst/>
        </p:spPr>
        <p:txBody>
          <a:bodyPr wrap="none" anchor="ctr"/>
          <a:lstStyle/>
          <a:p>
            <a:endParaRPr lang="en-GB">
              <a:latin typeface="Arial" panose="020B0604020202020204" pitchFamily="34" charset="0"/>
              <a:cs typeface="Arial" panose="020B0604020202020204" pitchFamily="34" charset="0"/>
            </a:endParaRPr>
          </a:p>
        </p:txBody>
      </p:sp>
      <p:sp>
        <p:nvSpPr>
          <p:cNvPr id="32" name="Text Box 29"/>
          <p:cNvSpPr txBox="1">
            <a:spLocks noChangeArrowheads="1"/>
          </p:cNvSpPr>
          <p:nvPr/>
        </p:nvSpPr>
        <p:spPr bwMode="gray">
          <a:xfrm>
            <a:off x="229798" y="1893180"/>
            <a:ext cx="458356" cy="707886"/>
          </a:xfrm>
          <a:prstGeom prst="rect">
            <a:avLst/>
          </a:prstGeom>
          <a:noFill/>
          <a:ln w="9525" algn="ctr">
            <a:noFill/>
            <a:miter lim="800000"/>
            <a:headEnd/>
            <a:tailEnd/>
          </a:ln>
          <a:effectLst/>
        </p:spPr>
        <p:txBody>
          <a:bodyPr wrap="square">
            <a:spAutoFit/>
          </a:bodyPr>
          <a:lstStyle/>
          <a:p>
            <a:r>
              <a:rPr lang="en-US" altLang="ko-KR" sz="4000" b="1" dirty="0" smtClean="0">
                <a:effectLst>
                  <a:outerShdw blurRad="38100" dist="38100" dir="2700000" algn="tl">
                    <a:srgbClr val="C0C0C0"/>
                  </a:outerShdw>
                </a:effectLst>
                <a:latin typeface="Arial" panose="020B0604020202020204" pitchFamily="34" charset="0"/>
                <a:ea typeface="Gulim" pitchFamily="50" charset="-127"/>
                <a:cs typeface="Arial" panose="020B0604020202020204" pitchFamily="34" charset="0"/>
              </a:rPr>
              <a:t>M</a:t>
            </a:r>
            <a:endParaRPr lang="en-US" altLang="ko-KR" sz="4000" b="1" dirty="0">
              <a:effectLst>
                <a:outerShdw blurRad="38100" dist="38100" dir="2700000" algn="tl">
                  <a:srgbClr val="C0C0C0"/>
                </a:outerShdw>
              </a:effectLst>
              <a:latin typeface="Arial" panose="020B0604020202020204" pitchFamily="34" charset="0"/>
              <a:ea typeface="Gulim" pitchFamily="50" charset="-127"/>
              <a:cs typeface="Arial" panose="020B0604020202020204" pitchFamily="34" charset="0"/>
            </a:endParaRPr>
          </a:p>
        </p:txBody>
      </p:sp>
      <p:sp>
        <p:nvSpPr>
          <p:cNvPr id="35" name="Oval 34"/>
          <p:cNvSpPr>
            <a:spLocks noChangeArrowheads="1"/>
          </p:cNvSpPr>
          <p:nvPr/>
        </p:nvSpPr>
        <p:spPr bwMode="gray">
          <a:xfrm>
            <a:off x="217997" y="6144481"/>
            <a:ext cx="640080" cy="640080"/>
          </a:xfrm>
          <a:prstGeom prst="ellipse">
            <a:avLst/>
          </a:prstGeom>
          <a:solidFill>
            <a:srgbClr val="F7941D"/>
          </a:solidFill>
          <a:ln w="3175">
            <a:solidFill>
              <a:schemeClr val="tx1"/>
            </a:solidFill>
            <a:round/>
            <a:headEnd/>
            <a:tailEnd/>
          </a:ln>
          <a:effectLst/>
        </p:spPr>
        <p:txBody>
          <a:bodyPr wrap="none" anchor="ctr"/>
          <a:lstStyle/>
          <a:p>
            <a:endParaRPr lang="en-GB">
              <a:latin typeface="Arial" panose="020B0604020202020204" pitchFamily="34" charset="0"/>
              <a:cs typeface="Arial" panose="020B0604020202020204" pitchFamily="34" charset="0"/>
            </a:endParaRPr>
          </a:p>
        </p:txBody>
      </p:sp>
      <p:sp>
        <p:nvSpPr>
          <p:cNvPr id="36" name="Text Box 29"/>
          <p:cNvSpPr txBox="1">
            <a:spLocks noChangeArrowheads="1"/>
          </p:cNvSpPr>
          <p:nvPr/>
        </p:nvSpPr>
        <p:spPr bwMode="gray">
          <a:xfrm>
            <a:off x="271345" y="6082250"/>
            <a:ext cx="458356" cy="707886"/>
          </a:xfrm>
          <a:prstGeom prst="rect">
            <a:avLst/>
          </a:prstGeom>
          <a:noFill/>
          <a:ln w="9525" algn="ctr">
            <a:noFill/>
            <a:miter lim="800000"/>
            <a:headEnd/>
            <a:tailEnd/>
          </a:ln>
          <a:effectLst/>
        </p:spPr>
        <p:txBody>
          <a:bodyPr wrap="square">
            <a:spAutoFit/>
          </a:bodyPr>
          <a:lstStyle/>
          <a:p>
            <a:r>
              <a:rPr lang="en-US" altLang="ko-KR" sz="4000" b="1" dirty="0">
                <a:effectLst>
                  <a:outerShdw blurRad="38100" dist="38100" dir="2700000" algn="tl">
                    <a:srgbClr val="C0C0C0"/>
                  </a:outerShdw>
                </a:effectLst>
                <a:latin typeface="Arial" panose="020B0604020202020204" pitchFamily="34" charset="0"/>
                <a:ea typeface="Gulim" pitchFamily="50" charset="-127"/>
                <a:cs typeface="Arial" panose="020B0604020202020204" pitchFamily="34" charset="0"/>
              </a:rPr>
              <a:t>R</a:t>
            </a:r>
          </a:p>
        </p:txBody>
      </p:sp>
      <p:sp>
        <p:nvSpPr>
          <p:cNvPr id="37" name="Oval 36"/>
          <p:cNvSpPr>
            <a:spLocks noChangeArrowheads="1"/>
          </p:cNvSpPr>
          <p:nvPr/>
        </p:nvSpPr>
        <p:spPr bwMode="gray">
          <a:xfrm>
            <a:off x="209340" y="5374364"/>
            <a:ext cx="640080" cy="640080"/>
          </a:xfrm>
          <a:prstGeom prst="ellipse">
            <a:avLst/>
          </a:prstGeom>
          <a:solidFill>
            <a:srgbClr val="F7941D"/>
          </a:solidFill>
          <a:ln w="3175">
            <a:solidFill>
              <a:schemeClr val="tx1"/>
            </a:solidFill>
            <a:round/>
            <a:headEnd/>
            <a:tailEnd/>
          </a:ln>
          <a:effectLst/>
        </p:spPr>
        <p:txBody>
          <a:bodyPr wrap="none" anchor="ctr"/>
          <a:lstStyle/>
          <a:p>
            <a:endParaRPr lang="en-GB">
              <a:latin typeface="Arial" panose="020B0604020202020204" pitchFamily="34" charset="0"/>
              <a:cs typeface="Arial" panose="020B0604020202020204" pitchFamily="34" charset="0"/>
            </a:endParaRPr>
          </a:p>
        </p:txBody>
      </p:sp>
      <p:sp>
        <p:nvSpPr>
          <p:cNvPr id="38" name="Text Box 29"/>
          <p:cNvSpPr txBox="1">
            <a:spLocks noChangeArrowheads="1"/>
          </p:cNvSpPr>
          <p:nvPr/>
        </p:nvSpPr>
        <p:spPr bwMode="gray">
          <a:xfrm>
            <a:off x="273349" y="5319454"/>
            <a:ext cx="458356" cy="707886"/>
          </a:xfrm>
          <a:prstGeom prst="rect">
            <a:avLst/>
          </a:prstGeom>
          <a:noFill/>
          <a:ln w="9525" algn="ctr">
            <a:noFill/>
            <a:miter lim="800000"/>
            <a:headEnd/>
            <a:tailEnd/>
          </a:ln>
          <a:effectLst/>
        </p:spPr>
        <p:txBody>
          <a:bodyPr wrap="square">
            <a:spAutoFit/>
          </a:bodyPr>
          <a:lstStyle/>
          <a:p>
            <a:r>
              <a:rPr lang="en-US" altLang="ko-KR" sz="4000" b="1" dirty="0" smtClean="0">
                <a:effectLst>
                  <a:outerShdw blurRad="38100" dist="38100" dir="2700000" algn="tl">
                    <a:srgbClr val="C0C0C0"/>
                  </a:outerShdw>
                </a:effectLst>
                <a:latin typeface="Arial" panose="020B0604020202020204" pitchFamily="34" charset="0"/>
                <a:ea typeface="Gulim" pitchFamily="50" charset="-127"/>
                <a:cs typeface="Arial" panose="020B0604020202020204" pitchFamily="34" charset="0"/>
              </a:rPr>
              <a:t>E</a:t>
            </a:r>
            <a:endParaRPr lang="en-US" altLang="ko-KR" sz="4000" b="1" dirty="0">
              <a:effectLst>
                <a:outerShdw blurRad="38100" dist="38100" dir="2700000" algn="tl">
                  <a:srgbClr val="C0C0C0"/>
                </a:outerShdw>
              </a:effectLst>
              <a:latin typeface="Arial" panose="020B0604020202020204" pitchFamily="34" charset="0"/>
              <a:ea typeface="Gulim" pitchFamily="50" charset="-127"/>
              <a:cs typeface="Arial" panose="020B0604020202020204" pitchFamily="34" charset="0"/>
            </a:endParaRPr>
          </a:p>
        </p:txBody>
      </p:sp>
      <p:sp>
        <p:nvSpPr>
          <p:cNvPr id="39" name="Oval 38"/>
          <p:cNvSpPr>
            <a:spLocks noChangeArrowheads="1"/>
          </p:cNvSpPr>
          <p:nvPr/>
        </p:nvSpPr>
        <p:spPr bwMode="gray">
          <a:xfrm>
            <a:off x="217997" y="4496837"/>
            <a:ext cx="640080" cy="640080"/>
          </a:xfrm>
          <a:prstGeom prst="ellipse">
            <a:avLst/>
          </a:prstGeom>
          <a:solidFill>
            <a:srgbClr val="F7941D"/>
          </a:solidFill>
          <a:ln w="3175">
            <a:solidFill>
              <a:schemeClr val="tx1"/>
            </a:solidFill>
            <a:round/>
            <a:headEnd/>
            <a:tailEnd/>
          </a:ln>
          <a:effectLst/>
        </p:spPr>
        <p:txBody>
          <a:bodyPr wrap="none" anchor="ctr"/>
          <a:lstStyle/>
          <a:p>
            <a:endParaRPr lang="en-GB">
              <a:latin typeface="Arial" panose="020B0604020202020204" pitchFamily="34" charset="0"/>
              <a:cs typeface="Arial" panose="020B0604020202020204" pitchFamily="34" charset="0"/>
            </a:endParaRPr>
          </a:p>
        </p:txBody>
      </p:sp>
      <p:sp>
        <p:nvSpPr>
          <p:cNvPr id="40" name="Text Box 29"/>
          <p:cNvSpPr txBox="1">
            <a:spLocks noChangeArrowheads="1"/>
          </p:cNvSpPr>
          <p:nvPr/>
        </p:nvSpPr>
        <p:spPr bwMode="gray">
          <a:xfrm>
            <a:off x="284324" y="4454160"/>
            <a:ext cx="458356" cy="707886"/>
          </a:xfrm>
          <a:prstGeom prst="rect">
            <a:avLst/>
          </a:prstGeom>
          <a:noFill/>
          <a:ln w="9525" algn="ctr">
            <a:noFill/>
            <a:miter lim="800000"/>
            <a:headEnd/>
            <a:tailEnd/>
          </a:ln>
          <a:effectLst/>
        </p:spPr>
        <p:txBody>
          <a:bodyPr wrap="square">
            <a:spAutoFit/>
          </a:bodyPr>
          <a:lstStyle/>
          <a:p>
            <a:r>
              <a:rPr lang="en-US" altLang="ko-KR" sz="4000" b="1" dirty="0" smtClean="0">
                <a:effectLst>
                  <a:outerShdw blurRad="38100" dist="38100" dir="2700000" algn="tl">
                    <a:srgbClr val="C0C0C0"/>
                  </a:outerShdw>
                </a:effectLst>
                <a:latin typeface="Arial" panose="020B0604020202020204" pitchFamily="34" charset="0"/>
                <a:ea typeface="Gulim" pitchFamily="50" charset="-127"/>
                <a:cs typeface="Arial" panose="020B0604020202020204" pitchFamily="34" charset="0"/>
              </a:rPr>
              <a:t>T</a:t>
            </a:r>
            <a:endParaRPr lang="en-US" altLang="ko-KR" sz="4000" b="1" dirty="0">
              <a:effectLst>
                <a:outerShdw blurRad="38100" dist="38100" dir="2700000" algn="tl">
                  <a:srgbClr val="C0C0C0"/>
                </a:outerShdw>
              </a:effectLst>
              <a:latin typeface="Arial" panose="020B0604020202020204" pitchFamily="34" charset="0"/>
              <a:ea typeface="Gulim" pitchFamily="50" charset="-127"/>
              <a:cs typeface="Arial" panose="020B0604020202020204" pitchFamily="34" charset="0"/>
            </a:endParaRPr>
          </a:p>
        </p:txBody>
      </p:sp>
      <p:sp>
        <p:nvSpPr>
          <p:cNvPr id="41" name="Oval 40"/>
          <p:cNvSpPr>
            <a:spLocks noChangeArrowheads="1"/>
          </p:cNvSpPr>
          <p:nvPr/>
        </p:nvSpPr>
        <p:spPr bwMode="gray">
          <a:xfrm>
            <a:off x="211602" y="3594220"/>
            <a:ext cx="640080" cy="640080"/>
          </a:xfrm>
          <a:prstGeom prst="ellipse">
            <a:avLst/>
          </a:prstGeom>
          <a:solidFill>
            <a:srgbClr val="F7941D"/>
          </a:solidFill>
          <a:ln w="3175">
            <a:solidFill>
              <a:schemeClr val="tx1"/>
            </a:solidFill>
            <a:round/>
            <a:headEnd/>
            <a:tailEnd/>
          </a:ln>
          <a:effectLst/>
        </p:spPr>
        <p:txBody>
          <a:bodyPr wrap="none" anchor="ctr"/>
          <a:lstStyle/>
          <a:p>
            <a:endParaRPr lang="en-GB">
              <a:latin typeface="Arial" panose="020B0604020202020204" pitchFamily="34" charset="0"/>
              <a:cs typeface="Arial" panose="020B0604020202020204" pitchFamily="34" charset="0"/>
            </a:endParaRPr>
          </a:p>
        </p:txBody>
      </p:sp>
      <p:sp>
        <p:nvSpPr>
          <p:cNvPr id="42" name="Text Box 29"/>
          <p:cNvSpPr txBox="1">
            <a:spLocks noChangeArrowheads="1"/>
          </p:cNvSpPr>
          <p:nvPr/>
        </p:nvSpPr>
        <p:spPr bwMode="gray">
          <a:xfrm>
            <a:off x="273349" y="3538401"/>
            <a:ext cx="458356" cy="707886"/>
          </a:xfrm>
          <a:prstGeom prst="rect">
            <a:avLst/>
          </a:prstGeom>
          <a:noFill/>
          <a:ln w="9525" algn="ctr">
            <a:noFill/>
            <a:miter lim="800000"/>
            <a:headEnd/>
            <a:tailEnd/>
          </a:ln>
          <a:effectLst/>
        </p:spPr>
        <p:txBody>
          <a:bodyPr wrap="square">
            <a:spAutoFit/>
          </a:bodyPr>
          <a:lstStyle/>
          <a:p>
            <a:r>
              <a:rPr lang="en-US" altLang="ko-KR" sz="4000" b="1" dirty="0" smtClean="0">
                <a:effectLst>
                  <a:outerShdw blurRad="38100" dist="38100" dir="2700000" algn="tl">
                    <a:srgbClr val="C0C0C0"/>
                  </a:outerShdw>
                </a:effectLst>
                <a:latin typeface="Arial" panose="020B0604020202020204" pitchFamily="34" charset="0"/>
                <a:ea typeface="Gulim" pitchFamily="50" charset="-127"/>
                <a:cs typeface="Arial" panose="020B0604020202020204" pitchFamily="34" charset="0"/>
              </a:rPr>
              <a:t>R</a:t>
            </a:r>
            <a:endParaRPr lang="en-US" altLang="ko-KR" sz="4000" b="1" dirty="0">
              <a:effectLst>
                <a:outerShdw blurRad="38100" dist="38100" dir="2700000" algn="tl">
                  <a:srgbClr val="C0C0C0"/>
                </a:outerShdw>
              </a:effectLst>
              <a:latin typeface="Arial" panose="020B0604020202020204" pitchFamily="34" charset="0"/>
              <a:ea typeface="Gulim" pitchFamily="50" charset="-127"/>
              <a:cs typeface="Arial" panose="020B0604020202020204" pitchFamily="34" charset="0"/>
            </a:endParaRPr>
          </a:p>
        </p:txBody>
      </p:sp>
      <p:sp>
        <p:nvSpPr>
          <p:cNvPr id="43" name="Oval 42"/>
          <p:cNvSpPr>
            <a:spLocks noChangeArrowheads="1"/>
          </p:cNvSpPr>
          <p:nvPr/>
        </p:nvSpPr>
        <p:spPr bwMode="gray">
          <a:xfrm>
            <a:off x="209340" y="2757528"/>
            <a:ext cx="640080" cy="640080"/>
          </a:xfrm>
          <a:prstGeom prst="ellipse">
            <a:avLst/>
          </a:prstGeom>
          <a:solidFill>
            <a:srgbClr val="F7941D"/>
          </a:solidFill>
          <a:ln w="3175">
            <a:solidFill>
              <a:schemeClr val="tx1"/>
            </a:solidFill>
            <a:round/>
            <a:headEnd/>
            <a:tailEnd/>
          </a:ln>
          <a:effectLst/>
        </p:spPr>
        <p:txBody>
          <a:bodyPr wrap="none" anchor="ctr"/>
          <a:lstStyle/>
          <a:p>
            <a:endParaRPr lang="en-GB">
              <a:latin typeface="Arial" panose="020B0604020202020204" pitchFamily="34" charset="0"/>
              <a:cs typeface="Arial" panose="020B0604020202020204" pitchFamily="34" charset="0"/>
            </a:endParaRPr>
          </a:p>
        </p:txBody>
      </p:sp>
      <p:sp>
        <p:nvSpPr>
          <p:cNvPr id="44" name="Text Box 29"/>
          <p:cNvSpPr txBox="1">
            <a:spLocks noChangeArrowheads="1"/>
          </p:cNvSpPr>
          <p:nvPr/>
        </p:nvSpPr>
        <p:spPr bwMode="gray">
          <a:xfrm>
            <a:off x="260301" y="2699609"/>
            <a:ext cx="403617" cy="707886"/>
          </a:xfrm>
          <a:prstGeom prst="rect">
            <a:avLst/>
          </a:prstGeom>
          <a:noFill/>
          <a:ln w="9525" algn="ctr">
            <a:noFill/>
            <a:miter lim="800000"/>
            <a:headEnd/>
            <a:tailEnd/>
          </a:ln>
          <a:effectLst/>
        </p:spPr>
        <p:txBody>
          <a:bodyPr wrap="square">
            <a:spAutoFit/>
          </a:bodyPr>
          <a:lstStyle/>
          <a:p>
            <a:r>
              <a:rPr lang="en-US" altLang="ko-KR" sz="4000" b="1" dirty="0" smtClean="0">
                <a:effectLst>
                  <a:outerShdw blurRad="38100" dist="38100" dir="2700000" algn="tl">
                    <a:srgbClr val="C0C0C0"/>
                  </a:outerShdw>
                </a:effectLst>
                <a:latin typeface="Arial" panose="020B0604020202020204" pitchFamily="34" charset="0"/>
                <a:ea typeface="Gulim" pitchFamily="50" charset="-127"/>
                <a:cs typeface="Arial" panose="020B0604020202020204" pitchFamily="34" charset="0"/>
              </a:rPr>
              <a:t>A</a:t>
            </a:r>
            <a:endParaRPr lang="en-US" altLang="ko-KR" sz="4000" b="1" dirty="0">
              <a:effectLst>
                <a:outerShdw blurRad="38100" dist="38100" dir="2700000" algn="tl">
                  <a:srgbClr val="C0C0C0"/>
                </a:outerShdw>
              </a:effectLst>
              <a:latin typeface="Arial" panose="020B0604020202020204" pitchFamily="34" charset="0"/>
              <a:ea typeface="Gulim" pitchFamily="50" charset="-127"/>
              <a:cs typeface="Arial" panose="020B0604020202020204" pitchFamily="34" charset="0"/>
            </a:endParaRPr>
          </a:p>
        </p:txBody>
      </p:sp>
      <p:sp>
        <p:nvSpPr>
          <p:cNvPr id="45" name="Rectangle 44"/>
          <p:cNvSpPr/>
          <p:nvPr/>
        </p:nvSpPr>
        <p:spPr>
          <a:xfrm rot="16200000">
            <a:off x="7027484" y="4750523"/>
            <a:ext cx="3808543" cy="338554"/>
          </a:xfrm>
          <a:prstGeom prst="rect">
            <a:avLst/>
          </a:prstGeom>
        </p:spPr>
        <p:txBody>
          <a:bodyPr wrap="none">
            <a:spAutoFit/>
          </a:bodyPr>
          <a:lstStyle/>
          <a:p>
            <a:r>
              <a:rPr lang="en-GB" sz="1600" i="1" dirty="0">
                <a:latin typeface="Arial" panose="020B0604020202020204" pitchFamily="34" charset="0"/>
                <a:cs typeface="Arial" panose="020B0604020202020204" pitchFamily="34" charset="0"/>
              </a:rPr>
              <a:t>UNICEF Staff, Botswana Country Office</a:t>
            </a:r>
          </a:p>
        </p:txBody>
      </p:sp>
    </p:spTree>
    <p:extLst>
      <p:ext uri="{BB962C8B-B14F-4D97-AF65-F5344CB8AC3E}">
        <p14:creationId xmlns:p14="http://schemas.microsoft.com/office/powerpoint/2010/main" val="2419925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ctrTitle"/>
          </p:nvPr>
        </p:nvSpPr>
        <p:spPr/>
        <p:txBody>
          <a:bodyPr>
            <a:normAutofit/>
          </a:bodyPr>
          <a:lstStyle/>
          <a:p>
            <a:r>
              <a:rPr lang="en-US" sz="2700" dirty="0" smtClean="0">
                <a:latin typeface="Arial" panose="020B0604020202020204" pitchFamily="34" charset="0"/>
                <a:cs typeface="Arial" panose="020B0604020202020204" pitchFamily="34" charset="0"/>
              </a:rPr>
              <a:t>Indicators</a:t>
            </a:r>
            <a:endParaRPr lang="en-US" sz="2700" dirty="0">
              <a:solidFill>
                <a:srgbClr val="0099FF"/>
              </a:solidFill>
              <a:latin typeface="Arial" panose="020B0604020202020204" pitchFamily="34" charset="0"/>
              <a:cs typeface="Arial" panose="020B0604020202020204" pitchFamily="34" charset="0"/>
            </a:endParaRPr>
          </a:p>
        </p:txBody>
      </p:sp>
      <p:sp>
        <p:nvSpPr>
          <p:cNvPr id="14" name="Content Placeholder 2"/>
          <p:cNvSpPr>
            <a:spLocks noGrp="1"/>
          </p:cNvSpPr>
          <p:nvPr>
            <p:ph type="body" sz="quarter" idx="14"/>
          </p:nvPr>
        </p:nvSpPr>
        <p:spPr>
          <a:xfrm>
            <a:off x="780519" y="1005994"/>
            <a:ext cx="8211081" cy="2651606"/>
          </a:xfrm>
          <a:solidFill>
            <a:schemeClr val="bg1"/>
          </a:solidFill>
        </p:spPr>
        <p:txBody>
          <a:bodyPr>
            <a:normAutofit/>
          </a:bodyPr>
          <a:lstStyle/>
          <a:p>
            <a:pPr marL="0" indent="0">
              <a:spcAft>
                <a:spcPct val="45000"/>
              </a:spcAft>
              <a:buNone/>
            </a:pPr>
            <a:r>
              <a:rPr lang="en-US" sz="2400" dirty="0">
                <a:latin typeface="Arial" panose="020B0604020202020204" pitchFamily="34" charset="0"/>
                <a:cs typeface="Arial" panose="020B0604020202020204" pitchFamily="34" charset="0"/>
              </a:rPr>
              <a:t>Indicators are </a:t>
            </a:r>
            <a:r>
              <a:rPr lang="en-US" sz="2400" dirty="0">
                <a:solidFill>
                  <a:srgbClr val="0099FF"/>
                </a:solidFill>
                <a:latin typeface="Arial" panose="020B0604020202020204" pitchFamily="34" charset="0"/>
                <a:cs typeface="Arial" panose="020B0604020202020204" pitchFamily="34" charset="0"/>
              </a:rPr>
              <a:t>measures</a:t>
            </a:r>
            <a:r>
              <a:rPr lang="en-US" sz="2400" dirty="0">
                <a:latin typeface="Arial" panose="020B0604020202020204" pitchFamily="34" charset="0"/>
                <a:cs typeface="Arial" panose="020B0604020202020204" pitchFamily="34" charset="0"/>
              </a:rPr>
              <a:t> used to monitor </a:t>
            </a:r>
            <a:r>
              <a:rPr lang="en-US" sz="2400" dirty="0">
                <a:solidFill>
                  <a:srgbClr val="0099FF"/>
                </a:solidFill>
                <a:latin typeface="Arial" panose="020B0604020202020204" pitchFamily="34" charset="0"/>
                <a:cs typeface="Arial" panose="020B0604020202020204" pitchFamily="34" charset="0"/>
              </a:rPr>
              <a:t>progress</a:t>
            </a:r>
            <a:r>
              <a:rPr lang="en-US" sz="2400" dirty="0">
                <a:latin typeface="Arial" panose="020B0604020202020204" pitchFamily="34" charset="0"/>
                <a:cs typeface="Arial" panose="020B0604020202020204" pitchFamily="34" charset="0"/>
              </a:rPr>
              <a:t> made towards the achievement of </a:t>
            </a:r>
            <a:r>
              <a:rPr lang="en-US" sz="2400" dirty="0">
                <a:solidFill>
                  <a:srgbClr val="0099FF"/>
                </a:solidFill>
                <a:latin typeface="Arial" panose="020B0604020202020204" pitchFamily="34" charset="0"/>
                <a:cs typeface="Arial" panose="020B0604020202020204" pitchFamily="34" charset="0"/>
              </a:rPr>
              <a:t>intended results </a:t>
            </a:r>
            <a:r>
              <a:rPr lang="en-US" sz="2400" dirty="0">
                <a:latin typeface="Arial" panose="020B0604020202020204" pitchFamily="34" charset="0"/>
                <a:cs typeface="Arial" panose="020B0604020202020204" pitchFamily="34" charset="0"/>
              </a:rPr>
              <a:t>or the application of desired processes.</a:t>
            </a:r>
          </a:p>
        </p:txBody>
      </p:sp>
      <p:sp>
        <p:nvSpPr>
          <p:cNvPr id="15" name="Rectangle 3"/>
          <p:cNvSpPr txBox="1">
            <a:spLocks noChangeArrowheads="1"/>
          </p:cNvSpPr>
          <p:nvPr/>
        </p:nvSpPr>
        <p:spPr>
          <a:xfrm>
            <a:off x="566892" y="3851603"/>
            <a:ext cx="8516689" cy="2969954"/>
          </a:xfrm>
          <a:prstGeom prst="rect">
            <a:avLst/>
          </a:prstGeom>
          <a:solidFill>
            <a:schemeClr val="bg1">
              <a:lumMod val="95000"/>
            </a:schemeClr>
          </a:solidFill>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nSpc>
                <a:spcPct val="110000"/>
              </a:lnSpc>
              <a:spcBef>
                <a:spcPct val="50000"/>
              </a:spcBef>
            </a:pPr>
            <a:r>
              <a:rPr lang="en-US" sz="1800" dirty="0">
                <a:solidFill>
                  <a:srgbClr val="0099FF"/>
                </a:solidFill>
                <a:latin typeface="Arial" panose="020B0604020202020204" pitchFamily="34" charset="0"/>
                <a:cs typeface="Arial" panose="020B0604020202020204" pitchFamily="34" charset="0"/>
              </a:rPr>
              <a:t>Result statement</a:t>
            </a:r>
            <a:r>
              <a:rPr lang="en-US" sz="1800" dirty="0">
                <a:solidFill>
                  <a:srgbClr val="FF0000"/>
                </a:solidFill>
                <a:latin typeface="Arial" panose="020B0604020202020204" pitchFamily="34" charset="0"/>
                <a:cs typeface="Arial" panose="020B0604020202020204" pitchFamily="34" charset="0"/>
              </a:rPr>
              <a:t>:</a:t>
            </a:r>
            <a:r>
              <a:rPr lang="en-US" sz="1800" dirty="0">
                <a:latin typeface="Arial" panose="020B0604020202020204" pitchFamily="34" charset="0"/>
                <a:cs typeface="Arial" panose="020B0604020202020204" pitchFamily="34" charset="0"/>
              </a:rPr>
              <a:t> Within 3 years, 90% of girls enrolled in catch-up education courses are mainstreamed into primary schools </a:t>
            </a:r>
          </a:p>
          <a:p>
            <a:pPr lvl="1">
              <a:lnSpc>
                <a:spcPct val="110000"/>
              </a:lnSpc>
              <a:spcBef>
                <a:spcPct val="50000"/>
              </a:spcBef>
            </a:pPr>
            <a:r>
              <a:rPr lang="en-US" sz="1800" dirty="0">
                <a:solidFill>
                  <a:srgbClr val="0099FF"/>
                </a:solidFill>
                <a:latin typeface="Arial" panose="020B0604020202020204" pitchFamily="34" charset="0"/>
                <a:cs typeface="Arial" panose="020B0604020202020204" pitchFamily="34" charset="0"/>
              </a:rPr>
              <a:t>Indicator: </a:t>
            </a:r>
            <a:r>
              <a:rPr lang="en-US" sz="1800" dirty="0">
                <a:latin typeface="Arial" panose="020B0604020202020204" pitchFamily="34" charset="0"/>
                <a:cs typeface="Arial" panose="020B0604020202020204" pitchFamily="34" charset="0"/>
              </a:rPr>
              <a:t>% of girls enrolled in catch-up education courses mainstreamed into primary schools</a:t>
            </a:r>
            <a:r>
              <a:rPr lang="en-US" sz="1800" dirty="0">
                <a:solidFill>
                  <a:srgbClr val="FF0000"/>
                </a:solidFill>
                <a:latin typeface="Arial" panose="020B0604020202020204" pitchFamily="34" charset="0"/>
                <a:cs typeface="Arial" panose="020B0604020202020204" pitchFamily="34" charset="0"/>
              </a:rPr>
              <a:t> </a:t>
            </a:r>
          </a:p>
          <a:p>
            <a:pPr lvl="1">
              <a:lnSpc>
                <a:spcPct val="110000"/>
              </a:lnSpc>
              <a:spcBef>
                <a:spcPct val="50000"/>
              </a:spcBef>
            </a:pPr>
            <a:r>
              <a:rPr lang="en-US" sz="1800" dirty="0">
                <a:solidFill>
                  <a:srgbClr val="0099FF"/>
                </a:solidFill>
                <a:latin typeface="Arial" panose="020B0604020202020204" pitchFamily="34" charset="0"/>
                <a:cs typeface="Arial" panose="020B0604020202020204" pitchFamily="34" charset="0"/>
              </a:rPr>
              <a:t>Target Year 1</a:t>
            </a:r>
            <a:r>
              <a:rPr lang="en-US" sz="1800" dirty="0">
                <a:solidFill>
                  <a:srgbClr val="FF0000"/>
                </a:solidFill>
                <a:latin typeface="Arial" panose="020B0604020202020204" pitchFamily="34" charset="0"/>
                <a:cs typeface="Arial" panose="020B0604020202020204" pitchFamily="34" charset="0"/>
              </a:rPr>
              <a:t>:</a:t>
            </a:r>
            <a:r>
              <a:rPr lang="en-US" sz="1800" dirty="0">
                <a:latin typeface="Arial" panose="020B0604020202020204" pitchFamily="34" charset="0"/>
                <a:cs typeface="Arial" panose="020B0604020202020204" pitchFamily="34" charset="0"/>
              </a:rPr>
              <a:t> 45% of girls enrolled in catch-up education courses are mainstreamed into primary schools </a:t>
            </a:r>
          </a:p>
          <a:p>
            <a:pPr lvl="1">
              <a:lnSpc>
                <a:spcPct val="110000"/>
              </a:lnSpc>
              <a:spcBef>
                <a:spcPct val="50000"/>
              </a:spcBef>
            </a:pPr>
            <a:r>
              <a:rPr lang="en-US" sz="1800" dirty="0">
                <a:solidFill>
                  <a:srgbClr val="0099FF"/>
                </a:solidFill>
                <a:latin typeface="Arial" panose="020B0604020202020204" pitchFamily="34" charset="0"/>
                <a:cs typeface="Arial" panose="020B0604020202020204" pitchFamily="34" charset="0"/>
              </a:rPr>
              <a:t>Performance of project in Year 1</a:t>
            </a:r>
            <a:r>
              <a:rPr lang="en-US" sz="1800" dirty="0">
                <a:solidFill>
                  <a:srgbClr val="FF0000"/>
                </a:solidFill>
                <a:latin typeface="Arial" panose="020B0604020202020204" pitchFamily="34" charset="0"/>
                <a:cs typeface="Arial" panose="020B0604020202020204" pitchFamily="34" charset="0"/>
              </a:rPr>
              <a:t>:</a:t>
            </a:r>
            <a:r>
              <a:rPr lang="en-US" sz="1800" dirty="0">
                <a:latin typeface="Arial" panose="020B0604020202020204" pitchFamily="34" charset="0"/>
                <a:cs typeface="Arial" panose="020B0604020202020204" pitchFamily="34" charset="0"/>
              </a:rPr>
              <a:t> 65% of girls enrolled in catch-up education courses are mainstreamed into primary schools</a:t>
            </a:r>
            <a:endParaRPr lang="fr-FR" sz="1800" dirty="0">
              <a:latin typeface="Arial" panose="020B0604020202020204" pitchFamily="34" charset="0"/>
              <a:cs typeface="Arial" panose="020B0604020202020204" pitchFamily="34" charset="0"/>
            </a:endParaRPr>
          </a:p>
        </p:txBody>
      </p:sp>
      <p:pic>
        <p:nvPicPr>
          <p:cNvPr id="2050" name="Picture 2" descr="http://get.leadintelligence.co.uk/files/TechnologyIcon_3.g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10746" y="2372645"/>
            <a:ext cx="974804" cy="97480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700012" y="2648800"/>
            <a:ext cx="7360276" cy="698649"/>
          </a:xfrm>
          <a:prstGeom prst="rect">
            <a:avLst/>
          </a:prstGeom>
          <a:solidFill>
            <a:schemeClr val="bg1"/>
          </a:solidFill>
        </p:spPr>
        <p:txBody>
          <a:bodyPr vert="horz" lIns="68580" tIns="34290" rIns="68580" bIns="34290" rtlCol="0">
            <a:noAutofit/>
          </a:bodyPr>
          <a:lstStyle/>
          <a:p>
            <a:pPr>
              <a:lnSpc>
                <a:spcPct val="90000"/>
              </a:lnSpc>
              <a:spcBef>
                <a:spcPts val="750"/>
              </a:spcBef>
              <a:spcAft>
                <a:spcPct val="45000"/>
              </a:spcAft>
            </a:pPr>
            <a:r>
              <a:rPr lang="en-US" sz="2400" dirty="0">
                <a:latin typeface="Arial" panose="020B0604020202020204" pitchFamily="34" charset="0"/>
                <a:cs typeface="Arial" panose="020B0604020202020204" pitchFamily="34" charset="0"/>
              </a:rPr>
              <a:t>An indicator is </a:t>
            </a:r>
            <a:r>
              <a:rPr lang="en-US" sz="2400" dirty="0">
                <a:solidFill>
                  <a:srgbClr val="0099FF"/>
                </a:solidFill>
                <a:latin typeface="Arial" panose="020B0604020202020204" pitchFamily="34" charset="0"/>
                <a:cs typeface="Arial" panose="020B0604020202020204" pitchFamily="34" charset="0"/>
              </a:rPr>
              <a:t>neutral</a:t>
            </a:r>
            <a:r>
              <a:rPr lang="en-US" sz="2400" dirty="0">
                <a:latin typeface="Arial" panose="020B0604020202020204" pitchFamily="34" charset="0"/>
                <a:cs typeface="Arial" panose="020B0604020202020204" pitchFamily="34" charset="0"/>
              </a:rPr>
              <a:t>, does not </a:t>
            </a:r>
            <a:r>
              <a:rPr lang="en-US" sz="2400" dirty="0">
                <a:solidFill>
                  <a:srgbClr val="0099FF"/>
                </a:solidFill>
                <a:latin typeface="Arial" panose="020B0604020202020204" pitchFamily="34" charset="0"/>
                <a:cs typeface="Arial" panose="020B0604020202020204" pitchFamily="34" charset="0"/>
              </a:rPr>
              <a:t>pre-judge</a:t>
            </a:r>
            <a:r>
              <a:rPr lang="en-US" sz="2400" dirty="0">
                <a:latin typeface="Arial" panose="020B0604020202020204" pitchFamily="34" charset="0"/>
                <a:cs typeface="Arial" panose="020B0604020202020204" pitchFamily="34" charset="0"/>
              </a:rPr>
              <a:t> or </a:t>
            </a:r>
            <a:r>
              <a:rPr lang="en-US" sz="2400" dirty="0">
                <a:solidFill>
                  <a:srgbClr val="0099FF"/>
                </a:solidFill>
                <a:latin typeface="Arial" panose="020B0604020202020204" pitchFamily="34" charset="0"/>
                <a:cs typeface="Arial" panose="020B0604020202020204" pitchFamily="34" charset="0"/>
              </a:rPr>
              <a:t>set targets</a:t>
            </a:r>
            <a:r>
              <a:rPr lang="en-US" sz="2400" dirty="0">
                <a:latin typeface="Arial" panose="020B0604020202020204" pitchFamily="34" charset="0"/>
                <a:cs typeface="Arial" panose="020B0604020202020204" pitchFamily="34" charset="0"/>
              </a:rPr>
              <a:t>, is therefore “empty of data”, i.e., data still has to be collected</a:t>
            </a:r>
          </a:p>
        </p:txBody>
      </p:sp>
      <p:sp>
        <p:nvSpPr>
          <p:cNvPr id="3" name="TextBox 2"/>
          <p:cNvSpPr txBox="1"/>
          <p:nvPr/>
        </p:nvSpPr>
        <p:spPr>
          <a:xfrm rot="16200000">
            <a:off x="-576731" y="5237990"/>
            <a:ext cx="1825580" cy="461665"/>
          </a:xfrm>
          <a:prstGeom prst="rect">
            <a:avLst/>
          </a:prstGeom>
          <a:noFill/>
        </p:spPr>
        <p:txBody>
          <a:bodyPr wrap="square" rtlCol="0">
            <a:spAutoFit/>
          </a:bodyPr>
          <a:lstStyle/>
          <a:p>
            <a:r>
              <a:rPr lang="en-US" sz="2400" dirty="0">
                <a:solidFill>
                  <a:schemeClr val="bg1">
                    <a:lumMod val="85000"/>
                  </a:schemeClr>
                </a:solidFill>
                <a:latin typeface="Arial" panose="020B0604020202020204" pitchFamily="34" charset="0"/>
                <a:cs typeface="Arial" panose="020B0604020202020204" pitchFamily="34" charset="0"/>
              </a:rPr>
              <a:t>EXAMPLE</a:t>
            </a:r>
          </a:p>
        </p:txBody>
      </p:sp>
    </p:spTree>
    <p:extLst>
      <p:ext uri="{BB962C8B-B14F-4D97-AF65-F5344CB8AC3E}">
        <p14:creationId xmlns:p14="http://schemas.microsoft.com/office/powerpoint/2010/main" val="37160829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Measurement Framework for Results</a:t>
            </a:r>
            <a:endParaRPr lang="en-US" dirty="0"/>
          </a:p>
        </p:txBody>
      </p:sp>
      <p:sp>
        <p:nvSpPr>
          <p:cNvPr id="4" name="Content Placeholder 2"/>
          <p:cNvSpPr>
            <a:spLocks noGrp="1"/>
          </p:cNvSpPr>
          <p:nvPr>
            <p:ph type="body" sz="quarter" idx="14"/>
          </p:nvPr>
        </p:nvSpPr>
        <p:spPr bwMode="auto">
          <a:xfrm>
            <a:off x="1189039" y="2971800"/>
            <a:ext cx="7573961" cy="3492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lc="http://schemas.openxmlformats.org/drawingml/2006/lockedCanvas"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defRPr sz="1400">
                <a:solidFill>
                  <a:schemeClr val="tx1"/>
                </a:solidFill>
                <a:latin typeface="+mn-lt"/>
                <a:ea typeface="+mn-ea"/>
                <a:cs typeface="+mn-cs"/>
              </a:defRPr>
            </a:lvl1pPr>
            <a:lvl2pPr marL="742950" indent="-285750" algn="l" rtl="0" eaLnBrk="1" fontAlgn="base" hangingPunct="1">
              <a:spcBef>
                <a:spcPct val="20000"/>
              </a:spcBef>
              <a:spcAft>
                <a:spcPct val="0"/>
              </a:spcAft>
              <a:defRPr sz="1400">
                <a:solidFill>
                  <a:schemeClr val="tx1"/>
                </a:solidFill>
                <a:latin typeface="+mn-lt"/>
                <a:ea typeface="+mn-ea"/>
              </a:defRPr>
            </a:lvl2pPr>
            <a:lvl3pPr marL="1143000" indent="-228600" algn="l" rtl="0" eaLnBrk="1" fontAlgn="base" hangingPunct="1">
              <a:spcBef>
                <a:spcPct val="20000"/>
              </a:spcBef>
              <a:spcAft>
                <a:spcPct val="0"/>
              </a:spcAft>
              <a:buChar char="•"/>
              <a:defRPr sz="1400">
                <a:solidFill>
                  <a:schemeClr val="tx1"/>
                </a:solidFill>
                <a:latin typeface="+mn-lt"/>
                <a:ea typeface="+mn-ea"/>
              </a:defRPr>
            </a:lvl3pPr>
            <a:lvl4pPr marL="1600200" indent="-228600" algn="l" rtl="0" eaLnBrk="1" fontAlgn="base" hangingPunct="1">
              <a:spcBef>
                <a:spcPct val="20000"/>
              </a:spcBef>
              <a:spcAft>
                <a:spcPct val="0"/>
              </a:spcAft>
              <a:buChar char="–"/>
              <a:defRPr sz="1400">
                <a:solidFill>
                  <a:schemeClr val="tx1"/>
                </a:solidFill>
                <a:latin typeface="+mn-lt"/>
                <a:ea typeface="+mn-ea"/>
              </a:defRPr>
            </a:lvl4pPr>
            <a:lvl5pPr marL="2057400" indent="-228600" algn="l" rtl="0" eaLnBrk="1" fontAlgn="base" hangingPunct="1">
              <a:spcBef>
                <a:spcPct val="20000"/>
              </a:spcBef>
              <a:spcAft>
                <a:spcPct val="0"/>
              </a:spcAft>
              <a:buChar char="»"/>
              <a:defRPr sz="1400">
                <a:solidFill>
                  <a:schemeClr val="tx1"/>
                </a:solidFill>
                <a:latin typeface="+mn-lt"/>
                <a:ea typeface="+mn-ea"/>
              </a:defRPr>
            </a:lvl5pPr>
            <a:lvl6pPr marL="2514600" indent="-228600" algn="l" rtl="0" eaLnBrk="1" fontAlgn="base" hangingPunct="1">
              <a:spcBef>
                <a:spcPct val="20000"/>
              </a:spcBef>
              <a:spcAft>
                <a:spcPct val="0"/>
              </a:spcAft>
              <a:buChar char="»"/>
              <a:defRPr sz="1400">
                <a:solidFill>
                  <a:schemeClr val="tx1"/>
                </a:solidFill>
                <a:latin typeface="+mn-lt"/>
                <a:ea typeface="+mn-ea"/>
              </a:defRPr>
            </a:lvl6pPr>
            <a:lvl7pPr marL="2971800" indent="-228600" algn="l" rtl="0" eaLnBrk="1" fontAlgn="base" hangingPunct="1">
              <a:spcBef>
                <a:spcPct val="20000"/>
              </a:spcBef>
              <a:spcAft>
                <a:spcPct val="0"/>
              </a:spcAft>
              <a:buChar char="»"/>
              <a:defRPr sz="1400">
                <a:solidFill>
                  <a:schemeClr val="tx1"/>
                </a:solidFill>
                <a:latin typeface="+mn-lt"/>
                <a:ea typeface="+mn-ea"/>
              </a:defRPr>
            </a:lvl7pPr>
            <a:lvl8pPr marL="3429000" indent="-228600" algn="l" rtl="0" eaLnBrk="1" fontAlgn="base" hangingPunct="1">
              <a:spcBef>
                <a:spcPct val="20000"/>
              </a:spcBef>
              <a:spcAft>
                <a:spcPct val="0"/>
              </a:spcAft>
              <a:buChar char="»"/>
              <a:defRPr sz="1400">
                <a:solidFill>
                  <a:schemeClr val="tx1"/>
                </a:solidFill>
                <a:latin typeface="+mn-lt"/>
                <a:ea typeface="+mn-ea"/>
              </a:defRPr>
            </a:lvl8pPr>
            <a:lvl9pPr marL="3886200" indent="-228600" algn="l" rtl="0" eaLnBrk="1" fontAlgn="base" hangingPunct="1">
              <a:spcBef>
                <a:spcPct val="20000"/>
              </a:spcBef>
              <a:spcAft>
                <a:spcPct val="0"/>
              </a:spcAft>
              <a:buChar char="»"/>
              <a:defRPr sz="1400">
                <a:solidFill>
                  <a:schemeClr val="tx1"/>
                </a:solidFill>
                <a:latin typeface="+mn-lt"/>
                <a:ea typeface="+mn-ea"/>
              </a:defRPr>
            </a:lvl9pPr>
          </a:lstStyle>
          <a:p>
            <a:pPr marL="0" indent="0"/>
            <a:r>
              <a:rPr lang="it-IT" sz="2400" dirty="0" smtClean="0">
                <a:latin typeface="Arial" charset="0"/>
              </a:rPr>
              <a:t>To </a:t>
            </a:r>
            <a:r>
              <a:rPr lang="it-IT" sz="2400" dirty="0">
                <a:latin typeface="Arial" charset="0"/>
              </a:rPr>
              <a:t>be effective for charting progress toward a result, an indicator must: </a:t>
            </a:r>
          </a:p>
          <a:p>
            <a:endParaRPr lang="it-IT" sz="2400" dirty="0">
              <a:latin typeface="Arial" charset="0"/>
            </a:endParaRPr>
          </a:p>
          <a:p>
            <a:pPr>
              <a:spcAft>
                <a:spcPts val="1200"/>
              </a:spcAft>
              <a:buFont typeface="Wingdings" pitchFamily="2" charset="2"/>
              <a:buChar char="§"/>
            </a:pPr>
            <a:r>
              <a:rPr lang="it-IT" sz="2400" dirty="0">
                <a:latin typeface="Arial" charset="0"/>
              </a:rPr>
              <a:t>Have a </a:t>
            </a:r>
            <a:r>
              <a:rPr lang="it-IT" sz="2800" dirty="0">
                <a:solidFill>
                  <a:srgbClr val="0099FF"/>
                </a:solidFill>
                <a:latin typeface="Arial" charset="0"/>
              </a:rPr>
              <a:t>logical </a:t>
            </a:r>
            <a:r>
              <a:rPr lang="it-IT" sz="2400" dirty="0">
                <a:latin typeface="Arial" charset="0"/>
              </a:rPr>
              <a:t>relationship to the expected result</a:t>
            </a:r>
            <a:endParaRPr lang="it-IT" sz="2400" dirty="0"/>
          </a:p>
          <a:p>
            <a:pPr>
              <a:spcAft>
                <a:spcPts val="1200"/>
              </a:spcAft>
              <a:buFont typeface="Wingdings" pitchFamily="2" charset="2"/>
              <a:buChar char="§"/>
            </a:pPr>
            <a:r>
              <a:rPr lang="it-IT" sz="2400" dirty="0">
                <a:latin typeface="Arial" charset="0"/>
              </a:rPr>
              <a:t>Be </a:t>
            </a:r>
            <a:r>
              <a:rPr lang="it-IT" sz="2800" dirty="0">
                <a:solidFill>
                  <a:srgbClr val="0099FF"/>
                </a:solidFill>
                <a:latin typeface="Arial" charset="0"/>
              </a:rPr>
              <a:t>measurable </a:t>
            </a:r>
            <a:r>
              <a:rPr lang="it-IT" sz="2400" dirty="0">
                <a:latin typeface="Arial" charset="0"/>
              </a:rPr>
              <a:t>(can be quantitative or qualitative)</a:t>
            </a:r>
          </a:p>
          <a:p>
            <a:pPr>
              <a:spcAft>
                <a:spcPts val="1200"/>
              </a:spcAft>
              <a:buFont typeface="Wingdings" pitchFamily="2" charset="2"/>
              <a:buChar char="§"/>
            </a:pPr>
            <a:r>
              <a:rPr lang="it-IT" sz="2400" dirty="0">
                <a:latin typeface="Arial" charset="0"/>
              </a:rPr>
              <a:t>Be measured at reasonable </a:t>
            </a:r>
            <a:r>
              <a:rPr lang="it-IT" sz="2800" dirty="0">
                <a:solidFill>
                  <a:srgbClr val="0099FF"/>
                </a:solidFill>
                <a:latin typeface="Arial" charset="0"/>
              </a:rPr>
              <a:t>intervals</a:t>
            </a:r>
            <a:endParaRPr lang="it-IT" sz="2400" dirty="0">
              <a:solidFill>
                <a:srgbClr val="0099FF"/>
              </a:solidFill>
              <a:latin typeface="Arial" charset="0"/>
            </a:endParaRPr>
          </a:p>
          <a:p>
            <a:endParaRPr lang="en-GB" sz="1600" dirty="0"/>
          </a:p>
        </p:txBody>
      </p:sp>
      <p:sp>
        <p:nvSpPr>
          <p:cNvPr id="5" name="5-Point Star 4"/>
          <p:cNvSpPr/>
          <p:nvPr/>
        </p:nvSpPr>
        <p:spPr>
          <a:xfrm>
            <a:off x="2209800" y="1016001"/>
            <a:ext cx="5029200" cy="1752600"/>
          </a:xfrm>
          <a:prstGeom prst="star5">
            <a:avLst/>
          </a:prstGeom>
          <a:solidFill>
            <a:srgbClr val="0099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t>Indicators</a:t>
            </a:r>
            <a:endParaRPr lang="en-US" sz="2800" b="1" dirty="0"/>
          </a:p>
        </p:txBody>
      </p:sp>
    </p:spTree>
    <p:extLst>
      <p:ext uri="{BB962C8B-B14F-4D97-AF65-F5344CB8AC3E}">
        <p14:creationId xmlns:p14="http://schemas.microsoft.com/office/powerpoint/2010/main" val="39539212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2800" dirty="0" smtClean="0"/>
              <a:t>Types of Indicators</a:t>
            </a:r>
            <a:endParaRPr lang="en-GB" sz="2800" dirty="0"/>
          </a:p>
        </p:txBody>
      </p:sp>
      <p:sp>
        <p:nvSpPr>
          <p:cNvPr id="5" name="Oval 185"/>
          <p:cNvSpPr>
            <a:spLocks noChangeArrowheads="1"/>
          </p:cNvSpPr>
          <p:nvPr/>
        </p:nvSpPr>
        <p:spPr bwMode="auto">
          <a:xfrm>
            <a:off x="838200" y="1981200"/>
            <a:ext cx="1934527" cy="1155818"/>
          </a:xfrm>
          <a:prstGeom prst="rightArrow">
            <a:avLst/>
          </a:prstGeom>
          <a:ln>
            <a:headEnd/>
            <a:tailEnd/>
          </a:ln>
        </p:spPr>
        <p:style>
          <a:lnRef idx="3">
            <a:schemeClr val="lt1"/>
          </a:lnRef>
          <a:fillRef idx="1">
            <a:schemeClr val="accent2"/>
          </a:fillRef>
          <a:effectRef idx="1">
            <a:schemeClr val="accent2"/>
          </a:effectRef>
          <a:fontRef idx="minor">
            <a:schemeClr val="lt1"/>
          </a:fontRef>
        </p:style>
        <p:txBody>
          <a:bodyPr anchor="ctr"/>
          <a:lstStyle/>
          <a:p>
            <a:pPr algn="ctr">
              <a:spcBef>
                <a:spcPct val="0"/>
              </a:spcBef>
            </a:pPr>
            <a:r>
              <a:rPr lang="it-IT" sz="2000" b="1" dirty="0">
                <a:solidFill>
                  <a:schemeClr val="bg1"/>
                </a:solidFill>
                <a:latin typeface="Arial" charset="0"/>
              </a:rPr>
              <a:t>Direct</a:t>
            </a:r>
          </a:p>
        </p:txBody>
      </p:sp>
      <p:sp>
        <p:nvSpPr>
          <p:cNvPr id="8" name="Oval 188"/>
          <p:cNvSpPr>
            <a:spLocks noChangeArrowheads="1"/>
          </p:cNvSpPr>
          <p:nvPr/>
        </p:nvSpPr>
        <p:spPr bwMode="auto">
          <a:xfrm>
            <a:off x="685800" y="4114800"/>
            <a:ext cx="2286000" cy="1428930"/>
          </a:xfrm>
          <a:prstGeom prst="bentArrow">
            <a:avLst>
              <a:gd name="adj1" fmla="val 23961"/>
              <a:gd name="adj2" fmla="val 50000"/>
              <a:gd name="adj3" fmla="val 39545"/>
              <a:gd name="adj4" fmla="val 22062"/>
            </a:avLst>
          </a:prstGeom>
          <a:ln>
            <a:headEnd/>
            <a:tailEnd/>
          </a:ln>
        </p:spPr>
        <p:style>
          <a:lnRef idx="3">
            <a:schemeClr val="lt1"/>
          </a:lnRef>
          <a:fillRef idx="1">
            <a:schemeClr val="accent1"/>
          </a:fillRef>
          <a:effectRef idx="1">
            <a:schemeClr val="accent1"/>
          </a:effectRef>
          <a:fontRef idx="minor">
            <a:schemeClr val="lt1"/>
          </a:fontRef>
        </p:style>
        <p:txBody>
          <a:bodyPr anchor="ctr"/>
          <a:lstStyle/>
          <a:p>
            <a:pPr algn="ctr">
              <a:spcBef>
                <a:spcPct val="0"/>
              </a:spcBef>
            </a:pPr>
            <a:r>
              <a:rPr lang="it-IT" sz="2000" b="1" dirty="0">
                <a:solidFill>
                  <a:schemeClr val="accent3"/>
                </a:solidFill>
                <a:latin typeface="Arial" charset="0"/>
              </a:rPr>
              <a:t>Indirect / proxy</a:t>
            </a:r>
          </a:p>
        </p:txBody>
      </p:sp>
      <p:sp>
        <p:nvSpPr>
          <p:cNvPr id="14" name="Rectangle 13"/>
          <p:cNvSpPr/>
          <p:nvPr/>
        </p:nvSpPr>
        <p:spPr>
          <a:xfrm>
            <a:off x="3200400" y="4343400"/>
            <a:ext cx="5181600" cy="1200329"/>
          </a:xfrm>
          <a:prstGeom prst="rect">
            <a:avLst/>
          </a:prstGeom>
        </p:spPr>
        <p:txBody>
          <a:bodyPr wrap="square">
            <a:spAutoFit/>
          </a:bodyPr>
          <a:lstStyle/>
          <a:p>
            <a:pPr defTabSz="190500"/>
            <a:r>
              <a:rPr lang="it-IT" sz="2400" dirty="0">
                <a:latin typeface="Arial" charset="0"/>
              </a:rPr>
              <a:t>Indirect or </a:t>
            </a:r>
            <a:r>
              <a:rPr lang="it-IT" b="1" dirty="0">
                <a:latin typeface="Arial" charset="0"/>
              </a:rPr>
              <a:t>"</a:t>
            </a:r>
            <a:r>
              <a:rPr lang="it-IT" sz="2400" b="1" dirty="0">
                <a:solidFill>
                  <a:srgbClr val="0099FF"/>
                </a:solidFill>
                <a:latin typeface="Arial" charset="0"/>
              </a:rPr>
              <a:t>proxy</a:t>
            </a:r>
            <a:r>
              <a:rPr lang="it-IT" sz="2400" dirty="0">
                <a:latin typeface="Arial" charset="0"/>
              </a:rPr>
              <a:t>" indicators demonstrate the change or results if direct measures are not </a:t>
            </a:r>
            <a:r>
              <a:rPr lang="it-IT" sz="2400" dirty="0" smtClean="0">
                <a:latin typeface="Arial" charset="0"/>
              </a:rPr>
              <a:t>feasible</a:t>
            </a:r>
            <a:endParaRPr lang="it-IT" sz="2400" dirty="0">
              <a:latin typeface="Arial" charset="0"/>
            </a:endParaRPr>
          </a:p>
        </p:txBody>
      </p:sp>
      <p:sp>
        <p:nvSpPr>
          <p:cNvPr id="3" name="Rectangle 2"/>
          <p:cNvSpPr/>
          <p:nvPr/>
        </p:nvSpPr>
        <p:spPr>
          <a:xfrm>
            <a:off x="3200400" y="2143610"/>
            <a:ext cx="5562600" cy="830997"/>
          </a:xfrm>
          <a:prstGeom prst="rect">
            <a:avLst/>
          </a:prstGeom>
        </p:spPr>
        <p:txBody>
          <a:bodyPr wrap="square">
            <a:spAutoFit/>
          </a:bodyPr>
          <a:lstStyle/>
          <a:p>
            <a:pPr defTabSz="190500"/>
            <a:r>
              <a:rPr lang="it-IT" sz="2400" b="1" dirty="0">
                <a:solidFill>
                  <a:srgbClr val="0099FF"/>
                </a:solidFill>
                <a:latin typeface="Arial" charset="0"/>
              </a:rPr>
              <a:t>Direct indicators </a:t>
            </a:r>
            <a:r>
              <a:rPr lang="it-IT" sz="2400" dirty="0">
                <a:latin typeface="Arial" charset="0"/>
              </a:rPr>
              <a:t>correspond precisely to results at any performance level</a:t>
            </a:r>
          </a:p>
        </p:txBody>
      </p:sp>
    </p:spTree>
    <p:extLst>
      <p:ext uri="{BB962C8B-B14F-4D97-AF65-F5344CB8AC3E}">
        <p14:creationId xmlns:p14="http://schemas.microsoft.com/office/powerpoint/2010/main" val="23272245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Session’s Objectives</a:t>
            </a:r>
            <a:endParaRPr lang="en-GB" dirty="0"/>
          </a:p>
        </p:txBody>
      </p:sp>
      <p:sp>
        <p:nvSpPr>
          <p:cNvPr id="3" name="Text Placeholder 2"/>
          <p:cNvSpPr>
            <a:spLocks noGrp="1"/>
          </p:cNvSpPr>
          <p:nvPr>
            <p:ph type="body" sz="quarter" idx="14"/>
          </p:nvPr>
        </p:nvSpPr>
        <p:spPr>
          <a:xfrm>
            <a:off x="789484" y="1213020"/>
            <a:ext cx="7902423" cy="5340179"/>
          </a:xfrm>
        </p:spPr>
        <p:txBody>
          <a:bodyPr/>
          <a:lstStyle/>
          <a:p>
            <a:pPr>
              <a:buFont typeface="Wingdings" panose="05000000000000000000" pitchFamily="2" charset="2"/>
              <a:buChar char="ü"/>
            </a:pPr>
            <a:r>
              <a:rPr lang="en-US" dirty="0"/>
              <a:t>Draw linkages between the results chain and the Theory of </a:t>
            </a:r>
            <a:r>
              <a:rPr lang="en-US" dirty="0" smtClean="0"/>
              <a:t>Change</a:t>
            </a:r>
          </a:p>
          <a:p>
            <a:pPr>
              <a:buFont typeface="Wingdings" panose="05000000000000000000" pitchFamily="2" charset="2"/>
              <a:buChar char="ü"/>
            </a:pPr>
            <a:endParaRPr lang="en-US" dirty="0" smtClean="0"/>
          </a:p>
          <a:p>
            <a:pPr>
              <a:buFont typeface="Wingdings" panose="05000000000000000000" pitchFamily="2" charset="2"/>
              <a:buChar char="ü"/>
            </a:pPr>
            <a:endParaRPr lang="en-US" sz="1050" dirty="0" smtClean="0"/>
          </a:p>
          <a:p>
            <a:pPr>
              <a:buFont typeface="Wingdings" panose="05000000000000000000" pitchFamily="2" charset="2"/>
              <a:buChar char="ü"/>
            </a:pPr>
            <a:r>
              <a:rPr lang="en-US" dirty="0" smtClean="0"/>
              <a:t>Understand </a:t>
            </a:r>
            <a:r>
              <a:rPr lang="en-US" dirty="0"/>
              <a:t>the </a:t>
            </a:r>
            <a:r>
              <a:rPr lang="en-US" dirty="0" smtClean="0"/>
              <a:t>differences in the level of </a:t>
            </a:r>
            <a:r>
              <a:rPr lang="en-US" dirty="0"/>
              <a:t>results and how to formulate results </a:t>
            </a:r>
            <a:r>
              <a:rPr lang="en-US" dirty="0" smtClean="0"/>
              <a:t>statements</a:t>
            </a:r>
          </a:p>
          <a:p>
            <a:pPr marL="0" indent="0">
              <a:buNone/>
            </a:pPr>
            <a:endParaRPr lang="en-US" sz="1050" dirty="0" smtClean="0"/>
          </a:p>
          <a:p>
            <a:pPr>
              <a:buFont typeface="Wingdings" panose="05000000000000000000" pitchFamily="2" charset="2"/>
              <a:buChar char="ü"/>
            </a:pPr>
            <a:endParaRPr lang="en-US" dirty="0" smtClean="0"/>
          </a:p>
          <a:p>
            <a:pPr>
              <a:buFont typeface="Wingdings" panose="05000000000000000000" pitchFamily="2" charset="2"/>
              <a:buChar char="ü"/>
            </a:pPr>
            <a:r>
              <a:rPr lang="en-US" dirty="0" smtClean="0"/>
              <a:t>Understand </a:t>
            </a:r>
            <a:r>
              <a:rPr lang="en-US" dirty="0"/>
              <a:t>how to incorporate a Measurement </a:t>
            </a:r>
            <a:r>
              <a:rPr lang="en-US" dirty="0" smtClean="0"/>
              <a:t>Framework</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15200" y="5105740"/>
            <a:ext cx="1376707" cy="1720884"/>
          </a:xfrm>
          <a:prstGeom prst="rect">
            <a:avLst/>
          </a:prstGeom>
        </p:spPr>
      </p:pic>
    </p:spTree>
    <p:extLst>
      <p:ext uri="{BB962C8B-B14F-4D97-AF65-F5344CB8AC3E}">
        <p14:creationId xmlns:p14="http://schemas.microsoft.com/office/powerpoint/2010/main" val="15110519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2800" dirty="0" smtClean="0"/>
              <a:t>Types of Indicators</a:t>
            </a:r>
            <a:endParaRPr lang="en-GB" sz="2800" dirty="0"/>
          </a:p>
        </p:txBody>
      </p:sp>
      <p:sp>
        <p:nvSpPr>
          <p:cNvPr id="3" name="Rectangle 2"/>
          <p:cNvSpPr/>
          <p:nvPr/>
        </p:nvSpPr>
        <p:spPr>
          <a:xfrm>
            <a:off x="3028950" y="2948704"/>
            <a:ext cx="4572000" cy="523220"/>
          </a:xfrm>
          <a:prstGeom prst="rect">
            <a:avLst/>
          </a:prstGeom>
        </p:spPr>
        <p:txBody>
          <a:bodyPr>
            <a:spAutoFit/>
          </a:bodyPr>
          <a:lstStyle/>
          <a:p>
            <a:pPr defTabSz="190500"/>
            <a:r>
              <a:rPr lang="it-IT" dirty="0">
                <a:latin typeface="Arial" charset="0"/>
              </a:rPr>
              <a:t> </a:t>
            </a:r>
            <a:r>
              <a:rPr lang="it-IT" sz="2800" dirty="0" smtClean="0">
                <a:solidFill>
                  <a:srgbClr val="0099FF"/>
                </a:solidFill>
                <a:latin typeface="Arial" charset="0"/>
              </a:rPr>
              <a:t>Qualitative </a:t>
            </a:r>
            <a:r>
              <a:rPr lang="it-IT" sz="2400" dirty="0" smtClean="0">
                <a:latin typeface="Arial" charset="0"/>
              </a:rPr>
              <a:t>observations</a:t>
            </a:r>
            <a:endParaRPr lang="it-IT" sz="2400" dirty="0">
              <a:latin typeface="Arial" charset="0"/>
            </a:endParaRPr>
          </a:p>
        </p:txBody>
      </p:sp>
      <p:pic>
        <p:nvPicPr>
          <p:cNvPr id="1027" name="Picture 3" descr="C:\Users\USERPC1\AppData\Local\Microsoft\Windows\INetCache\IE\Y90ABMLU\numbers[1].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6800" y="1066800"/>
            <a:ext cx="1402887" cy="1363661"/>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USERPC1\AppData\Local\Microsoft\Windows\INetCache\IE\DHX4W1MY\Observation[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2582861"/>
            <a:ext cx="1222527" cy="1295401"/>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3048000" y="4180152"/>
            <a:ext cx="4572000" cy="892552"/>
          </a:xfrm>
          <a:prstGeom prst="rect">
            <a:avLst/>
          </a:prstGeom>
        </p:spPr>
        <p:txBody>
          <a:bodyPr>
            <a:spAutoFit/>
          </a:bodyPr>
          <a:lstStyle/>
          <a:p>
            <a:pPr defTabSz="190500"/>
            <a:r>
              <a:rPr lang="it-IT" sz="2400" dirty="0">
                <a:latin typeface="Arial" charset="0"/>
              </a:rPr>
              <a:t>Standardised </a:t>
            </a:r>
            <a:r>
              <a:rPr lang="it-IT" sz="2800" dirty="0">
                <a:solidFill>
                  <a:srgbClr val="0099FF"/>
                </a:solidFill>
                <a:latin typeface="Arial" charset="0"/>
              </a:rPr>
              <a:t>global </a:t>
            </a:r>
            <a:r>
              <a:rPr lang="it-IT" sz="2400" dirty="0">
                <a:latin typeface="Arial" charset="0"/>
              </a:rPr>
              <a:t>indicators are comparable in all settings</a:t>
            </a:r>
          </a:p>
        </p:txBody>
      </p:sp>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6173" y="4003947"/>
            <a:ext cx="1381125" cy="13457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5044" y="5349694"/>
            <a:ext cx="1578438" cy="1345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028950" y="5486400"/>
            <a:ext cx="5962650" cy="892552"/>
          </a:xfrm>
          <a:prstGeom prst="rect">
            <a:avLst/>
          </a:prstGeom>
        </p:spPr>
        <p:txBody>
          <a:bodyPr wrap="square">
            <a:spAutoFit/>
          </a:bodyPr>
          <a:lstStyle/>
          <a:p>
            <a:pPr defTabSz="190500"/>
            <a:r>
              <a:rPr lang="it-IT" sz="2400" dirty="0">
                <a:latin typeface="Arial" charset="0"/>
              </a:rPr>
              <a:t>Other indicators tend to be context specific and must be developed </a:t>
            </a:r>
            <a:r>
              <a:rPr lang="it-IT" sz="2800" dirty="0">
                <a:solidFill>
                  <a:srgbClr val="0099FF"/>
                </a:solidFill>
                <a:latin typeface="Arial" charset="0"/>
              </a:rPr>
              <a:t>locally</a:t>
            </a:r>
            <a:endParaRPr lang="it-IT" sz="2400" dirty="0">
              <a:solidFill>
                <a:srgbClr val="0099FF"/>
              </a:solidFill>
              <a:latin typeface="Arial" charset="0"/>
            </a:endParaRPr>
          </a:p>
        </p:txBody>
      </p:sp>
      <p:sp>
        <p:nvSpPr>
          <p:cNvPr id="5" name="Rectangle 4"/>
          <p:cNvSpPr/>
          <p:nvPr/>
        </p:nvSpPr>
        <p:spPr>
          <a:xfrm>
            <a:off x="3048000" y="1369695"/>
            <a:ext cx="5715000" cy="892552"/>
          </a:xfrm>
          <a:prstGeom prst="rect">
            <a:avLst/>
          </a:prstGeom>
        </p:spPr>
        <p:txBody>
          <a:bodyPr wrap="square">
            <a:spAutoFit/>
          </a:bodyPr>
          <a:lstStyle/>
          <a:p>
            <a:pPr defTabSz="190500"/>
            <a:r>
              <a:rPr lang="it-IT" sz="2800" dirty="0">
                <a:solidFill>
                  <a:srgbClr val="0099FF"/>
                </a:solidFill>
                <a:latin typeface="Arial" charset="0"/>
              </a:rPr>
              <a:t>Quantitative</a:t>
            </a:r>
            <a:r>
              <a:rPr lang="it-IT" sz="2800" b="1" dirty="0">
                <a:solidFill>
                  <a:srgbClr val="0099FF"/>
                </a:solidFill>
                <a:latin typeface="Arial" charset="0"/>
              </a:rPr>
              <a:t> </a:t>
            </a:r>
            <a:r>
              <a:rPr lang="it-IT" sz="2400" dirty="0">
                <a:latin typeface="Arial" charset="0"/>
              </a:rPr>
              <a:t>measures, expressed as percentage or share, as a rate, as a ratio</a:t>
            </a:r>
          </a:p>
        </p:txBody>
      </p:sp>
    </p:spTree>
    <p:extLst>
      <p:ext uri="{BB962C8B-B14F-4D97-AF65-F5344CB8AC3E}">
        <p14:creationId xmlns:p14="http://schemas.microsoft.com/office/powerpoint/2010/main" val="13975150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Measurement Framework</a:t>
            </a:r>
            <a:endParaRPr lang="en-US" dirty="0"/>
          </a:p>
        </p:txBody>
      </p:sp>
      <p:pic>
        <p:nvPicPr>
          <p:cNvPr id="5" name="Picture 4"/>
          <p:cNvPicPr>
            <a:picLocks noChangeAspect="1"/>
          </p:cNvPicPr>
          <p:nvPr/>
        </p:nvPicPr>
        <p:blipFill>
          <a:blip r:embed="rId3"/>
          <a:stretch>
            <a:fillRect/>
          </a:stretch>
        </p:blipFill>
        <p:spPr>
          <a:xfrm>
            <a:off x="1295400" y="762000"/>
            <a:ext cx="6934200" cy="3515587"/>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
        <p:nvSpPr>
          <p:cNvPr id="6" name="Content Placeholder 2"/>
          <p:cNvSpPr txBox="1">
            <a:spLocks/>
          </p:cNvSpPr>
          <p:nvPr/>
        </p:nvSpPr>
        <p:spPr>
          <a:xfrm>
            <a:off x="2286000" y="3124200"/>
            <a:ext cx="4953000" cy="3516087"/>
          </a:xfrm>
          <a:prstGeom prst="rect">
            <a:avLst/>
          </a:prstGeom>
          <a:solidFill>
            <a:schemeClr val="bg1"/>
          </a:solidFill>
          <a:ln w="38100">
            <a:solidFill>
              <a:srgbClr val="F7941D"/>
            </a:solidFill>
          </a:ln>
        </p:spPr>
        <p:style>
          <a:lnRef idx="3">
            <a:schemeClr val="lt1"/>
          </a:lnRef>
          <a:fillRef idx="1">
            <a:schemeClr val="accent4"/>
          </a:fillRef>
          <a:effectRef idx="1">
            <a:schemeClr val="accent4"/>
          </a:effectRef>
          <a:fontRef idx="minor">
            <a:schemeClr val="lt1"/>
          </a:fontRef>
        </p:style>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200000"/>
              </a:lnSpc>
              <a:buFont typeface="Arial" panose="020B0604020202020204" pitchFamily="34" charset="0"/>
              <a:buNone/>
            </a:pPr>
            <a:r>
              <a:rPr lang="en-US" u="sng" dirty="0" smtClean="0">
                <a:solidFill>
                  <a:srgbClr val="0099FF"/>
                </a:solidFill>
                <a:latin typeface="Arial" panose="020B0604020202020204" pitchFamily="34" charset="0"/>
                <a:cs typeface="Arial" panose="020B0604020202020204" pitchFamily="34" charset="0"/>
              </a:rPr>
              <a:t>Baselines and Targets</a:t>
            </a:r>
          </a:p>
          <a:p>
            <a:r>
              <a:rPr lang="en-US" dirty="0" smtClean="0">
                <a:solidFill>
                  <a:srgbClr val="0099FF"/>
                </a:solidFill>
                <a:latin typeface="Arial" panose="020B0604020202020204" pitchFamily="34" charset="0"/>
                <a:cs typeface="Arial" panose="020B0604020202020204" pitchFamily="34" charset="0"/>
              </a:rPr>
              <a:t>What are they?</a:t>
            </a:r>
          </a:p>
          <a:p>
            <a:r>
              <a:rPr lang="en-US" dirty="0" smtClean="0">
                <a:solidFill>
                  <a:srgbClr val="0099FF"/>
                </a:solidFill>
                <a:latin typeface="Arial" panose="020B0604020202020204" pitchFamily="34" charset="0"/>
                <a:cs typeface="Arial" panose="020B0604020202020204" pitchFamily="34" charset="0"/>
              </a:rPr>
              <a:t>Why are they important for measuring results?</a:t>
            </a:r>
          </a:p>
          <a:p>
            <a:r>
              <a:rPr lang="en-US" dirty="0" smtClean="0">
                <a:solidFill>
                  <a:srgbClr val="0099FF"/>
                </a:solidFill>
                <a:latin typeface="Arial" panose="020B0604020202020204" pitchFamily="34" charset="0"/>
                <a:cs typeface="Arial" panose="020B0604020202020204" pitchFamily="34" charset="0"/>
              </a:rPr>
              <a:t>What improvements can we make in using them?</a:t>
            </a:r>
            <a:endParaRPr lang="en-US" dirty="0">
              <a:solidFill>
                <a:srgbClr val="0099FF"/>
              </a:solidFill>
              <a:latin typeface="Arial" panose="020B0604020202020204" pitchFamily="34" charset="0"/>
              <a:cs typeface="Arial" panose="020B0604020202020204" pitchFamily="34" charset="0"/>
            </a:endParaRPr>
          </a:p>
        </p:txBody>
      </p:sp>
      <p:sp>
        <p:nvSpPr>
          <p:cNvPr id="8" name="Oval 7"/>
          <p:cNvSpPr/>
          <p:nvPr/>
        </p:nvSpPr>
        <p:spPr>
          <a:xfrm>
            <a:off x="7927978" y="5802087"/>
            <a:ext cx="810681" cy="838200"/>
          </a:xfrm>
          <a:prstGeom prst="ellipse">
            <a:avLst/>
          </a:prstGeom>
          <a:solidFill>
            <a:srgbClr val="0099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5400" b="1" dirty="0" smtClean="0">
                <a:latin typeface="Arial" panose="020B0604020202020204" pitchFamily="34" charset="0"/>
                <a:cs typeface="Arial" panose="020B0604020202020204" pitchFamily="34" charset="0"/>
              </a:rPr>
              <a:t>?</a:t>
            </a:r>
            <a:endParaRPr lang="en-US" sz="5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594272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Measurement Framework for Results</a:t>
            </a:r>
            <a:endParaRPr lang="en-US" dirty="0"/>
          </a:p>
        </p:txBody>
      </p:sp>
      <p:graphicFrame>
        <p:nvGraphicFramePr>
          <p:cNvPr id="4" name="Content Placeholder 3"/>
          <p:cNvGraphicFramePr>
            <a:graphicFrameLocks noGrp="1"/>
          </p:cNvGraphicFramePr>
          <p:nvPr>
            <p:ph idx="4294967295"/>
            <p:extLst/>
          </p:nvPr>
        </p:nvGraphicFramePr>
        <p:xfrm>
          <a:off x="756200" y="1676400"/>
          <a:ext cx="8281990" cy="3243648"/>
        </p:xfrm>
        <a:graphic>
          <a:graphicData uri="http://schemas.openxmlformats.org/drawingml/2006/table">
            <a:tbl>
              <a:tblPr firstRow="1" bandRow="1">
                <a:tableStyleId>{7DF18680-E054-41AD-8BC1-D1AEF772440D}</a:tableStyleId>
              </a:tblPr>
              <a:tblGrid>
                <a:gridCol w="1606000"/>
                <a:gridCol w="2057400"/>
                <a:gridCol w="1447800"/>
                <a:gridCol w="1295400"/>
                <a:gridCol w="1875390"/>
              </a:tblGrid>
              <a:tr h="838200">
                <a:tc>
                  <a:txBody>
                    <a:bodyPr/>
                    <a:lstStyle/>
                    <a:p>
                      <a:r>
                        <a:rPr lang="en-US" sz="2400" dirty="0" smtClean="0">
                          <a:solidFill>
                            <a:schemeClr val="tx1"/>
                          </a:solidFill>
                          <a:latin typeface="Arial" panose="020B0604020202020204" pitchFamily="34" charset="0"/>
                          <a:cs typeface="Arial" panose="020B0604020202020204" pitchFamily="34" charset="0"/>
                        </a:rPr>
                        <a:t>Results</a:t>
                      </a:r>
                      <a:endParaRPr lang="en-US" sz="2400" dirty="0">
                        <a:solidFill>
                          <a:schemeClr val="tx1"/>
                        </a:solidFill>
                        <a:latin typeface="Arial" panose="020B0604020202020204" pitchFamily="34" charset="0"/>
                        <a:cs typeface="Arial" panose="020B0604020202020204" pitchFamily="34" charset="0"/>
                      </a:endParaRPr>
                    </a:p>
                  </a:txBody>
                  <a:tcPr>
                    <a:lnL w="12700" cmpd="sng">
                      <a:noFill/>
                    </a:lnL>
                    <a:lnR w="12700" cap="flat" cmpd="sng" algn="ctr">
                      <a:solidFill>
                        <a:srgbClr val="0099FF"/>
                      </a:solidFill>
                      <a:prstDash val="solid"/>
                      <a:round/>
                      <a:headEnd type="none" w="med" len="med"/>
                      <a:tailEnd type="none" w="med" len="med"/>
                    </a:lnR>
                    <a:lnT w="12700" cmpd="sng">
                      <a:noFill/>
                    </a:lnT>
                    <a:lnB w="28575"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dirty="0">
                        <a:solidFill>
                          <a:schemeClr val="tx1"/>
                        </a:solidFill>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mpd="sng">
                      <a:noFill/>
                    </a:lnT>
                    <a:lnB w="28575"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dirty="0">
                        <a:solidFill>
                          <a:schemeClr val="tx1"/>
                        </a:solidFill>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mpd="sng">
                      <a:noFill/>
                    </a:lnT>
                    <a:lnB w="28575"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dirty="0">
                        <a:solidFill>
                          <a:schemeClr val="tx1"/>
                        </a:solidFill>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mpd="sng">
                      <a:noFill/>
                    </a:lnT>
                    <a:lnB w="28575"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dirty="0">
                        <a:solidFill>
                          <a:schemeClr val="tx1"/>
                        </a:solidFill>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mpd="sng">
                      <a:noFill/>
                    </a:lnR>
                    <a:lnT w="12700" cmpd="sng">
                      <a:noFill/>
                    </a:lnT>
                    <a:lnB w="28575"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801816">
                <a:tc>
                  <a:txBody>
                    <a:bodyPr/>
                    <a:lstStyle/>
                    <a:p>
                      <a:pPr algn="l"/>
                      <a:r>
                        <a:rPr lang="en-US" sz="2400" dirty="0" smtClean="0">
                          <a:latin typeface="Arial" panose="020B0604020202020204" pitchFamily="34" charset="0"/>
                          <a:cs typeface="Arial" panose="020B0604020202020204" pitchFamily="34" charset="0"/>
                        </a:rPr>
                        <a:t>Impact</a:t>
                      </a:r>
                      <a:endParaRPr lang="en-US" sz="2400" dirty="0">
                        <a:latin typeface="Arial" panose="020B0604020202020204" pitchFamily="34" charset="0"/>
                        <a:cs typeface="Arial" panose="020B0604020202020204" pitchFamily="34" charset="0"/>
                      </a:endParaRPr>
                    </a:p>
                  </a:txBody>
                  <a:tcPr>
                    <a:lnL w="12700" cmpd="sng">
                      <a:noFill/>
                    </a:lnL>
                    <a:lnR w="12700" cap="flat" cmpd="sng" algn="ctr">
                      <a:solidFill>
                        <a:srgbClr val="0099FF"/>
                      </a:solidFill>
                      <a:prstDash val="solid"/>
                      <a:round/>
                      <a:headEnd type="none" w="med" len="med"/>
                      <a:tailEnd type="none" w="med" len="med"/>
                    </a:lnR>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rgbClr val="B9E3FF"/>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rgbClr val="B9E3FF"/>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rgbClr val="B9E3FF"/>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rgbClr val="B9E3FF"/>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mpd="sng">
                      <a:noFill/>
                    </a:lnR>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rgbClr val="B9E3FF"/>
                    </a:solidFill>
                  </a:tcPr>
                </a:tc>
              </a:tr>
              <a:tr h="801816">
                <a:tc>
                  <a:txBody>
                    <a:bodyPr/>
                    <a:lstStyle/>
                    <a:p>
                      <a:pPr algn="l"/>
                      <a:r>
                        <a:rPr lang="en-US" sz="2400" dirty="0" smtClean="0">
                          <a:latin typeface="Arial" panose="020B0604020202020204" pitchFamily="34" charset="0"/>
                          <a:cs typeface="Arial" panose="020B0604020202020204" pitchFamily="34" charset="0"/>
                        </a:rPr>
                        <a:t>Outcomes</a:t>
                      </a:r>
                      <a:endParaRPr lang="en-US" sz="2400" dirty="0">
                        <a:latin typeface="Arial" panose="020B0604020202020204" pitchFamily="34" charset="0"/>
                        <a:cs typeface="Arial" panose="020B0604020202020204" pitchFamily="34" charset="0"/>
                      </a:endParaRPr>
                    </a:p>
                  </a:txBody>
                  <a:tcPr>
                    <a:lnL w="12700" cmpd="sng">
                      <a:noFill/>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mpd="sng">
                      <a:noFill/>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801816">
                <a:tc>
                  <a:txBody>
                    <a:bodyPr/>
                    <a:lstStyle/>
                    <a:p>
                      <a:pPr algn="l"/>
                      <a:r>
                        <a:rPr lang="en-US" sz="2400" dirty="0" smtClean="0">
                          <a:latin typeface="Arial" panose="020B0604020202020204" pitchFamily="34" charset="0"/>
                          <a:cs typeface="Arial" panose="020B0604020202020204" pitchFamily="34" charset="0"/>
                        </a:rPr>
                        <a:t>Outputs</a:t>
                      </a:r>
                      <a:endParaRPr lang="en-US" sz="2400" dirty="0">
                        <a:latin typeface="Arial" panose="020B0604020202020204" pitchFamily="34" charset="0"/>
                        <a:cs typeface="Arial" panose="020B0604020202020204" pitchFamily="34" charset="0"/>
                      </a:endParaRPr>
                    </a:p>
                  </a:txBody>
                  <a:tcPr>
                    <a:lnL w="12700" cmpd="sng">
                      <a:noFill/>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B9E3FF"/>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B9E3FF"/>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B9E3FF"/>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B9E3FF"/>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mpd="sng">
                      <a:noFill/>
                    </a:lnR>
                    <a:lnT w="12700" cap="flat" cmpd="sng" algn="ctr">
                      <a:solidFill>
                        <a:srgbClr val="0099FF"/>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B9E3FF"/>
                    </a:solidFill>
                  </a:tcPr>
                </a:tc>
              </a:tr>
            </a:tbl>
          </a:graphicData>
        </a:graphic>
      </p:graphicFrame>
      <p:sp>
        <p:nvSpPr>
          <p:cNvPr id="5" name="AutoShape 118"/>
          <p:cNvSpPr>
            <a:spLocks noChangeArrowheads="1"/>
          </p:cNvSpPr>
          <p:nvPr/>
        </p:nvSpPr>
        <p:spPr bwMode="auto">
          <a:xfrm rot="-10800000">
            <a:off x="3429000" y="1143000"/>
            <a:ext cx="4033758" cy="3886198"/>
          </a:xfrm>
          <a:prstGeom prst="downArrow">
            <a:avLst>
              <a:gd name="adj1" fmla="val 72074"/>
              <a:gd name="adj2" fmla="val 19153"/>
            </a:avLst>
          </a:prstGeom>
          <a:solidFill>
            <a:schemeClr val="accent5">
              <a:lumMod val="40000"/>
              <a:lumOff val="60000"/>
              <a:alpha val="83000"/>
            </a:schemeClr>
          </a:solidFill>
          <a:ln w="9525">
            <a:solidFill>
              <a:schemeClr val="tx1">
                <a:alpha val="83000"/>
              </a:schemeClr>
            </a:solidFill>
            <a:miter lim="800000"/>
            <a:headEnd/>
            <a:tailEnd/>
          </a:ln>
          <a:effectLst/>
          <a:extLst/>
        </p:spPr>
        <p:txBody>
          <a:bodyPr rot="10800000" wrap="none" anchor="ctr"/>
          <a:lstStyle/>
          <a:p>
            <a:pPr algn="ctr">
              <a:lnSpc>
                <a:spcPct val="90000"/>
              </a:lnSpc>
              <a:spcBef>
                <a:spcPct val="30000"/>
              </a:spcBef>
              <a:spcAft>
                <a:spcPct val="45000"/>
              </a:spcAft>
            </a:pPr>
            <a:r>
              <a:rPr kumimoji="1" lang="en-US" sz="2200" b="1" u="sng" dirty="0">
                <a:latin typeface="Arial" panose="020B0604020202020204" pitchFamily="34" charset="0"/>
                <a:cs typeface="Arial" panose="020B0604020202020204" pitchFamily="34" charset="0"/>
              </a:rPr>
              <a:t>Vertical Logic</a:t>
            </a:r>
          </a:p>
          <a:p>
            <a:pPr algn="ctr"/>
            <a:r>
              <a:rPr kumimoji="1" lang="en-US" sz="2200" b="1" dirty="0" smtClean="0">
                <a:latin typeface="Arial" panose="020B0604020202020204" pitchFamily="34" charset="0"/>
                <a:cs typeface="Arial" panose="020B0604020202020204" pitchFamily="34" charset="0"/>
              </a:rPr>
              <a:t>Impact</a:t>
            </a:r>
            <a:endParaRPr kumimoji="1" lang="en-US" sz="2200" b="1" dirty="0">
              <a:latin typeface="Arial" panose="020B0604020202020204" pitchFamily="34" charset="0"/>
              <a:cs typeface="Arial" panose="020B0604020202020204" pitchFamily="34" charset="0"/>
            </a:endParaRPr>
          </a:p>
          <a:p>
            <a:pPr algn="ctr"/>
            <a:r>
              <a:rPr kumimoji="1" lang="en-US" sz="2200" b="1" dirty="0" smtClean="0">
                <a:latin typeface="Arial" panose="020B0604020202020204" pitchFamily="34" charset="0"/>
                <a:cs typeface="Arial" panose="020B0604020202020204" pitchFamily="34" charset="0"/>
              </a:rPr>
              <a:t>Outcomes</a:t>
            </a:r>
            <a:endParaRPr kumimoji="1" lang="en-US" sz="2200" b="1" dirty="0">
              <a:latin typeface="Arial" panose="020B0604020202020204" pitchFamily="34" charset="0"/>
              <a:cs typeface="Arial" panose="020B0604020202020204" pitchFamily="34" charset="0"/>
            </a:endParaRPr>
          </a:p>
          <a:p>
            <a:pPr algn="ctr"/>
            <a:r>
              <a:rPr kumimoji="1" lang="en-US" sz="2200" b="1" dirty="0" smtClean="0">
                <a:latin typeface="Arial" panose="020B0604020202020204" pitchFamily="34" charset="0"/>
                <a:cs typeface="Arial" panose="020B0604020202020204" pitchFamily="34" charset="0"/>
              </a:rPr>
              <a:t>Outputs</a:t>
            </a:r>
            <a:endParaRPr kumimoji="1" lang="en-US" sz="2200" b="1" dirty="0">
              <a:latin typeface="Arial" panose="020B0604020202020204" pitchFamily="34" charset="0"/>
              <a:cs typeface="Arial" panose="020B0604020202020204" pitchFamily="34" charset="0"/>
            </a:endParaRPr>
          </a:p>
          <a:p>
            <a:pPr algn="ctr"/>
            <a:r>
              <a:rPr kumimoji="1" lang="en-US" sz="2200" b="1" dirty="0" smtClean="0">
                <a:latin typeface="Arial" panose="020B0604020202020204" pitchFamily="34" charset="0"/>
                <a:cs typeface="Arial" panose="020B0604020202020204" pitchFamily="34" charset="0"/>
              </a:rPr>
              <a:t>Activities</a:t>
            </a:r>
          </a:p>
          <a:p>
            <a:pPr algn="ctr"/>
            <a:r>
              <a:rPr kumimoji="1" lang="en-US" sz="2200" b="1" dirty="0" smtClean="0">
                <a:latin typeface="Arial" panose="020B0604020202020204" pitchFamily="34" charset="0"/>
                <a:cs typeface="Arial" panose="020B0604020202020204" pitchFamily="34" charset="0"/>
              </a:rPr>
              <a:t>Inputs</a:t>
            </a:r>
            <a:endParaRPr kumimoji="1" lang="en-US" sz="2200" b="1" dirty="0">
              <a:latin typeface="Arial" panose="020B0604020202020204" pitchFamily="34" charset="0"/>
              <a:cs typeface="Arial" panose="020B0604020202020204" pitchFamily="34" charset="0"/>
            </a:endParaRPr>
          </a:p>
          <a:p>
            <a:pPr algn="ctr">
              <a:lnSpc>
                <a:spcPct val="90000"/>
              </a:lnSpc>
              <a:spcBef>
                <a:spcPct val="30000"/>
              </a:spcBef>
              <a:spcAft>
                <a:spcPct val="45000"/>
              </a:spcAft>
            </a:pPr>
            <a:endParaRPr kumimoji="1" lang="en-US"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27633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Measurement Framework for Results</a:t>
            </a:r>
            <a:endParaRPr lang="en-US" dirty="0"/>
          </a:p>
        </p:txBody>
      </p:sp>
      <p:graphicFrame>
        <p:nvGraphicFramePr>
          <p:cNvPr id="4" name="Content Placeholder 3"/>
          <p:cNvGraphicFramePr>
            <a:graphicFrameLocks noGrp="1"/>
          </p:cNvGraphicFramePr>
          <p:nvPr>
            <p:ph idx="4294967295"/>
            <p:extLst/>
          </p:nvPr>
        </p:nvGraphicFramePr>
        <p:xfrm>
          <a:off x="756200" y="1676400"/>
          <a:ext cx="8281990" cy="3594168"/>
        </p:xfrm>
        <a:graphic>
          <a:graphicData uri="http://schemas.openxmlformats.org/drawingml/2006/table">
            <a:tbl>
              <a:tblPr firstRow="1" bandRow="1">
                <a:tableStyleId>{7DF18680-E054-41AD-8BC1-D1AEF772440D}</a:tableStyleId>
              </a:tblPr>
              <a:tblGrid>
                <a:gridCol w="1606000"/>
                <a:gridCol w="2057400"/>
                <a:gridCol w="1447800"/>
                <a:gridCol w="1295400"/>
                <a:gridCol w="1875390"/>
              </a:tblGrid>
              <a:tr h="838200">
                <a:tc>
                  <a:txBody>
                    <a:bodyPr/>
                    <a:lstStyle/>
                    <a:p>
                      <a:r>
                        <a:rPr lang="en-US" sz="2400" dirty="0" smtClean="0">
                          <a:solidFill>
                            <a:schemeClr val="tx1"/>
                          </a:solidFill>
                          <a:latin typeface="Arial" panose="020B0604020202020204" pitchFamily="34" charset="0"/>
                          <a:cs typeface="Arial" panose="020B0604020202020204" pitchFamily="34" charset="0"/>
                        </a:rPr>
                        <a:t>Results</a:t>
                      </a:r>
                      <a:endParaRPr lang="en-US" sz="2400" dirty="0">
                        <a:solidFill>
                          <a:schemeClr val="tx1"/>
                        </a:solidFill>
                        <a:latin typeface="Arial" panose="020B0604020202020204" pitchFamily="34" charset="0"/>
                        <a:cs typeface="Arial" panose="020B0604020202020204" pitchFamily="34" charset="0"/>
                      </a:endParaRPr>
                    </a:p>
                  </a:txBody>
                  <a:tcPr>
                    <a:lnL w="12700" cmpd="sng">
                      <a:noFill/>
                    </a:lnL>
                    <a:lnR w="12700" cap="flat" cmpd="sng" algn="ctr">
                      <a:solidFill>
                        <a:srgbClr val="0099FF"/>
                      </a:solidFill>
                      <a:prstDash val="solid"/>
                      <a:round/>
                      <a:headEnd type="none" w="med" len="med"/>
                      <a:tailEnd type="none" w="med" len="med"/>
                    </a:lnR>
                    <a:lnT w="12700" cmpd="sng">
                      <a:noFill/>
                    </a:lnT>
                    <a:lnB w="28575"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2400" dirty="0" smtClean="0">
                          <a:solidFill>
                            <a:schemeClr val="tx1"/>
                          </a:solidFill>
                          <a:latin typeface="Arial" panose="020B0604020202020204" pitchFamily="34" charset="0"/>
                          <a:cs typeface="Arial" panose="020B0604020202020204" pitchFamily="34" charset="0"/>
                        </a:rPr>
                        <a:t>Performance</a:t>
                      </a:r>
                      <a:r>
                        <a:rPr lang="en-US" sz="2400" baseline="0" dirty="0" smtClean="0">
                          <a:solidFill>
                            <a:schemeClr val="tx1"/>
                          </a:solidFill>
                          <a:latin typeface="Arial" panose="020B0604020202020204" pitchFamily="34" charset="0"/>
                          <a:cs typeface="Arial" panose="020B0604020202020204" pitchFamily="34" charset="0"/>
                        </a:rPr>
                        <a:t> Indicators</a:t>
                      </a:r>
                      <a:endParaRPr lang="en-US" sz="2400" dirty="0">
                        <a:solidFill>
                          <a:schemeClr val="tx1"/>
                        </a:solidFill>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mpd="sng">
                      <a:noFill/>
                    </a:lnT>
                    <a:lnB w="28575"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2400" dirty="0" smtClean="0">
                          <a:solidFill>
                            <a:schemeClr val="tx1"/>
                          </a:solidFill>
                          <a:latin typeface="Arial" panose="020B0604020202020204" pitchFamily="34" charset="0"/>
                          <a:cs typeface="Arial" panose="020B0604020202020204" pitchFamily="34" charset="0"/>
                        </a:rPr>
                        <a:t>Baseline</a:t>
                      </a:r>
                      <a:endParaRPr lang="en-US" sz="2400" dirty="0">
                        <a:solidFill>
                          <a:schemeClr val="tx1"/>
                        </a:solidFill>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mpd="sng">
                      <a:noFill/>
                    </a:lnT>
                    <a:lnB w="28575"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smtClean="0">
                          <a:solidFill>
                            <a:schemeClr val="tx1"/>
                          </a:solidFill>
                          <a:latin typeface="Arial" panose="020B0604020202020204" pitchFamily="34" charset="0"/>
                          <a:cs typeface="Arial" panose="020B0604020202020204" pitchFamily="34" charset="0"/>
                        </a:rPr>
                        <a:t>Target</a:t>
                      </a:r>
                    </a:p>
                    <a:p>
                      <a:endParaRPr lang="en-US" sz="2400" dirty="0">
                        <a:solidFill>
                          <a:schemeClr val="tx1"/>
                        </a:solidFill>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mpd="sng">
                      <a:noFill/>
                    </a:lnT>
                    <a:lnB w="28575"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2400" dirty="0" smtClean="0">
                          <a:solidFill>
                            <a:schemeClr val="tx1"/>
                          </a:solidFill>
                          <a:latin typeface="Arial" panose="020B0604020202020204" pitchFamily="34" charset="0"/>
                          <a:cs typeface="Arial" panose="020B0604020202020204" pitchFamily="34" charset="0"/>
                        </a:rPr>
                        <a:t>Means of Verification</a:t>
                      </a:r>
                    </a:p>
                    <a:p>
                      <a:endParaRPr lang="en-US" sz="2400" dirty="0">
                        <a:solidFill>
                          <a:schemeClr val="tx1"/>
                        </a:solidFill>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mpd="sng">
                      <a:noFill/>
                    </a:lnR>
                    <a:lnT w="12700" cmpd="sng">
                      <a:noFill/>
                    </a:lnT>
                    <a:lnB w="28575"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801816">
                <a:tc>
                  <a:txBody>
                    <a:bodyPr/>
                    <a:lstStyle/>
                    <a:p>
                      <a:pPr algn="l"/>
                      <a:r>
                        <a:rPr lang="en-US" sz="2400" dirty="0" smtClean="0">
                          <a:latin typeface="Arial" panose="020B0604020202020204" pitchFamily="34" charset="0"/>
                          <a:cs typeface="Arial" panose="020B0604020202020204" pitchFamily="34" charset="0"/>
                        </a:rPr>
                        <a:t>Impact</a:t>
                      </a:r>
                      <a:endParaRPr lang="en-US" sz="2400" dirty="0">
                        <a:latin typeface="Arial" panose="020B0604020202020204" pitchFamily="34" charset="0"/>
                        <a:cs typeface="Arial" panose="020B0604020202020204" pitchFamily="34" charset="0"/>
                      </a:endParaRPr>
                    </a:p>
                  </a:txBody>
                  <a:tcPr>
                    <a:lnL w="12700" cmpd="sng">
                      <a:noFill/>
                    </a:lnL>
                    <a:lnR w="12700" cap="flat" cmpd="sng" algn="ctr">
                      <a:solidFill>
                        <a:srgbClr val="0099FF"/>
                      </a:solidFill>
                      <a:prstDash val="solid"/>
                      <a:round/>
                      <a:headEnd type="none" w="med" len="med"/>
                      <a:tailEnd type="none" w="med" len="med"/>
                    </a:lnR>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rgbClr val="B9E3FF"/>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rgbClr val="B9E3FF"/>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rgbClr val="B9E3FF"/>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rgbClr val="B9E3FF"/>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mpd="sng">
                      <a:noFill/>
                    </a:lnR>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rgbClr val="B9E3FF"/>
                    </a:solidFill>
                  </a:tcPr>
                </a:tc>
              </a:tr>
              <a:tr h="801816">
                <a:tc>
                  <a:txBody>
                    <a:bodyPr/>
                    <a:lstStyle/>
                    <a:p>
                      <a:pPr algn="l"/>
                      <a:r>
                        <a:rPr lang="en-US" sz="2400" dirty="0" smtClean="0">
                          <a:latin typeface="Arial" panose="020B0604020202020204" pitchFamily="34" charset="0"/>
                          <a:cs typeface="Arial" panose="020B0604020202020204" pitchFamily="34" charset="0"/>
                        </a:rPr>
                        <a:t>Outcomes</a:t>
                      </a:r>
                      <a:endParaRPr lang="en-US" sz="2400" dirty="0">
                        <a:latin typeface="Arial" panose="020B0604020202020204" pitchFamily="34" charset="0"/>
                        <a:cs typeface="Arial" panose="020B0604020202020204" pitchFamily="34" charset="0"/>
                      </a:endParaRPr>
                    </a:p>
                  </a:txBody>
                  <a:tcPr>
                    <a:lnL w="12700" cmpd="sng">
                      <a:noFill/>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mpd="sng">
                      <a:noFill/>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801816">
                <a:tc>
                  <a:txBody>
                    <a:bodyPr/>
                    <a:lstStyle/>
                    <a:p>
                      <a:pPr algn="l"/>
                      <a:r>
                        <a:rPr lang="en-US" sz="2400" dirty="0" smtClean="0">
                          <a:latin typeface="Arial" panose="020B0604020202020204" pitchFamily="34" charset="0"/>
                          <a:cs typeface="Arial" panose="020B0604020202020204" pitchFamily="34" charset="0"/>
                        </a:rPr>
                        <a:t>Outputs</a:t>
                      </a:r>
                      <a:endParaRPr lang="en-US" sz="2400" dirty="0">
                        <a:latin typeface="Arial" panose="020B0604020202020204" pitchFamily="34" charset="0"/>
                        <a:cs typeface="Arial" panose="020B0604020202020204" pitchFamily="34" charset="0"/>
                      </a:endParaRPr>
                    </a:p>
                  </a:txBody>
                  <a:tcPr>
                    <a:lnL w="12700" cmpd="sng">
                      <a:noFill/>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B9E3FF"/>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B9E3FF"/>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B9E3FF"/>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B9E3FF"/>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mpd="sng">
                      <a:noFill/>
                    </a:lnR>
                    <a:lnT w="12700" cap="flat" cmpd="sng" algn="ctr">
                      <a:solidFill>
                        <a:srgbClr val="0099FF"/>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B9E3FF"/>
                    </a:solidFill>
                  </a:tcPr>
                </a:tc>
              </a:tr>
            </a:tbl>
          </a:graphicData>
        </a:graphic>
      </p:graphicFrame>
      <p:sp>
        <p:nvSpPr>
          <p:cNvPr id="6" name="AutoShape 118"/>
          <p:cNvSpPr>
            <a:spLocks noChangeArrowheads="1"/>
          </p:cNvSpPr>
          <p:nvPr/>
        </p:nvSpPr>
        <p:spPr bwMode="auto">
          <a:xfrm>
            <a:off x="2362200" y="2514600"/>
            <a:ext cx="5568400" cy="3200400"/>
          </a:xfrm>
          <a:prstGeom prst="rightArrow">
            <a:avLst>
              <a:gd name="adj1" fmla="val 75537"/>
              <a:gd name="adj2" fmla="val 36758"/>
            </a:avLst>
          </a:prstGeom>
          <a:solidFill>
            <a:schemeClr val="accent5">
              <a:lumMod val="40000"/>
              <a:lumOff val="60000"/>
              <a:alpha val="83000"/>
            </a:schemeClr>
          </a:solidFill>
          <a:ln w="9525">
            <a:solidFill>
              <a:schemeClr val="tx1"/>
            </a:solidFill>
            <a:miter lim="800000"/>
            <a:headEnd/>
            <a:tailEnd/>
          </a:ln>
          <a:effectLst/>
          <a:extLst/>
        </p:spPr>
        <p:txBody>
          <a:bodyPr wrap="none" anchor="ctr"/>
          <a:lstStyle/>
          <a:p>
            <a:pPr algn="ctr">
              <a:spcBef>
                <a:spcPct val="30000"/>
              </a:spcBef>
              <a:spcAft>
                <a:spcPct val="45000"/>
              </a:spcAft>
            </a:pPr>
            <a:r>
              <a:rPr kumimoji="1" lang="en-US" sz="2000" b="1" u="sng" dirty="0" smtClean="0">
                <a:latin typeface="Arial" panose="020B0604020202020204" pitchFamily="34" charset="0"/>
                <a:cs typeface="Arial" panose="020B0604020202020204" pitchFamily="34" charset="0"/>
              </a:rPr>
              <a:t>Horizontal </a:t>
            </a:r>
            <a:r>
              <a:rPr kumimoji="1" lang="en-US" sz="2000" b="1" u="sng" dirty="0">
                <a:latin typeface="Arial" panose="020B0604020202020204" pitchFamily="34" charset="0"/>
                <a:cs typeface="Arial" panose="020B0604020202020204" pitchFamily="34" charset="0"/>
              </a:rPr>
              <a:t>Logic</a:t>
            </a:r>
            <a:endParaRPr kumimoji="1" lang="en-US" sz="2000" b="1" dirty="0">
              <a:latin typeface="Arial" panose="020B0604020202020204" pitchFamily="34" charset="0"/>
              <a:cs typeface="Arial" panose="020B0604020202020204" pitchFamily="34" charset="0"/>
            </a:endParaRPr>
          </a:p>
          <a:p>
            <a:pPr algn="ctr"/>
            <a:r>
              <a:rPr kumimoji="1" lang="en-US" sz="2000" b="1" dirty="0">
                <a:latin typeface="Arial" panose="020B0604020202020204" pitchFamily="34" charset="0"/>
                <a:cs typeface="Arial" panose="020B0604020202020204" pitchFamily="34" charset="0"/>
              </a:rPr>
              <a:t>Indicators</a:t>
            </a:r>
          </a:p>
          <a:p>
            <a:pPr algn="ctr"/>
            <a:r>
              <a:rPr kumimoji="1" lang="en-US" sz="2000" b="1" dirty="0">
                <a:latin typeface="Arial" panose="020B0604020202020204" pitchFamily="34" charset="0"/>
                <a:cs typeface="Arial" panose="020B0604020202020204" pitchFamily="34" charset="0"/>
              </a:rPr>
              <a:t>Baselines</a:t>
            </a:r>
          </a:p>
          <a:p>
            <a:pPr algn="ctr"/>
            <a:r>
              <a:rPr kumimoji="1" lang="en-US" sz="2000" b="1" dirty="0">
                <a:latin typeface="Arial" panose="020B0604020202020204" pitchFamily="34" charset="0"/>
                <a:cs typeface="Arial" panose="020B0604020202020204" pitchFamily="34" charset="0"/>
              </a:rPr>
              <a:t>Targets</a:t>
            </a:r>
          </a:p>
          <a:p>
            <a:pPr algn="ctr"/>
            <a:r>
              <a:rPr kumimoji="1" lang="en-US" sz="2000" b="1" dirty="0">
                <a:latin typeface="Arial" panose="020B0604020202020204" pitchFamily="34" charset="0"/>
                <a:cs typeface="Arial" panose="020B0604020202020204" pitchFamily="34" charset="0"/>
              </a:rPr>
              <a:t>Means of Verification </a:t>
            </a:r>
            <a:endParaRPr kumimoji="1" lang="en-US" sz="2000" b="1" dirty="0" smtClean="0">
              <a:latin typeface="Arial" panose="020B0604020202020204" pitchFamily="34" charset="0"/>
              <a:cs typeface="Arial" panose="020B0604020202020204" pitchFamily="34" charset="0"/>
            </a:endParaRPr>
          </a:p>
          <a:p>
            <a:pPr algn="ctr"/>
            <a:r>
              <a:rPr kumimoji="1" lang="en-US" sz="2000" b="1" dirty="0" smtClean="0">
                <a:latin typeface="Arial" panose="020B0604020202020204" pitchFamily="34" charset="0"/>
                <a:cs typeface="Arial" panose="020B0604020202020204" pitchFamily="34" charset="0"/>
              </a:rPr>
              <a:t>(</a:t>
            </a:r>
            <a:r>
              <a:rPr kumimoji="1" lang="en-US" sz="2000" b="1" dirty="0">
                <a:latin typeface="Arial" panose="020B0604020202020204" pitchFamily="34" charset="0"/>
                <a:cs typeface="Arial" panose="020B0604020202020204" pitchFamily="34" charset="0"/>
              </a:rPr>
              <a:t>Data Sources</a:t>
            </a:r>
            <a:r>
              <a:rPr kumimoji="1" lang="en-US" sz="2000" b="1" dirty="0" smtClean="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805435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3"/>
          <p:cNvGraphicFramePr>
            <a:graphicFrameLocks/>
          </p:cNvGraphicFramePr>
          <p:nvPr>
            <p:extLst/>
          </p:nvPr>
        </p:nvGraphicFramePr>
        <p:xfrm>
          <a:off x="638189" y="1826174"/>
          <a:ext cx="8459301" cy="3472248"/>
        </p:xfrm>
        <a:graphic>
          <a:graphicData uri="http://schemas.openxmlformats.org/drawingml/2006/table">
            <a:tbl>
              <a:tblPr firstRow="1" bandRow="1">
                <a:tableStyleId>{7DF18680-E054-41AD-8BC1-D1AEF772440D}</a:tableStyleId>
              </a:tblPr>
              <a:tblGrid>
                <a:gridCol w="1647811"/>
                <a:gridCol w="1562043"/>
                <a:gridCol w="1452077"/>
                <a:gridCol w="1321592"/>
                <a:gridCol w="1353285"/>
                <a:gridCol w="1122493"/>
              </a:tblGrid>
              <a:tr h="1066800">
                <a:tc>
                  <a:txBody>
                    <a:bodyPr/>
                    <a:lstStyle/>
                    <a:p>
                      <a:endParaRPr lang="en-US" sz="1800" dirty="0">
                        <a:solidFill>
                          <a:schemeClr val="tx1"/>
                        </a:solidFill>
                        <a:latin typeface="Arial" panose="020B0604020202020204" pitchFamily="34" charset="0"/>
                        <a:cs typeface="Arial" panose="020B0604020202020204" pitchFamily="34" charset="0"/>
                      </a:endParaRPr>
                    </a:p>
                  </a:txBody>
                  <a:tcPr>
                    <a:lnR w="12700" cap="flat" cmpd="sng" algn="ctr">
                      <a:solidFill>
                        <a:srgbClr val="0099FF"/>
                      </a:solidFill>
                      <a:prstDash val="solid"/>
                      <a:round/>
                      <a:headEnd type="none" w="med" len="med"/>
                      <a:tailEnd type="none" w="med" len="med"/>
                    </a:lnR>
                    <a:lnB w="28575" cap="flat" cmpd="sng" algn="ctr">
                      <a:solidFill>
                        <a:srgbClr val="0099FF"/>
                      </a:solidFill>
                      <a:prstDash val="solid"/>
                      <a:round/>
                      <a:headEnd type="none" w="med" len="med"/>
                      <a:tailEnd type="none" w="med" len="med"/>
                    </a:lnB>
                    <a:solidFill>
                      <a:schemeClr val="bg1"/>
                    </a:solidFill>
                  </a:tcPr>
                </a:tc>
                <a:tc>
                  <a:txBody>
                    <a:bodyPr/>
                    <a:lstStyle/>
                    <a:p>
                      <a:endParaRPr lang="en-US" sz="1800" dirty="0">
                        <a:solidFill>
                          <a:schemeClr val="tx1"/>
                        </a:solidFill>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B w="28575" cap="flat" cmpd="sng" algn="ctr">
                      <a:solidFill>
                        <a:srgbClr val="0099FF"/>
                      </a:solidFill>
                      <a:prstDash val="solid"/>
                      <a:round/>
                      <a:headEnd type="none" w="med" len="med"/>
                      <a:tailEnd type="none" w="med" len="med"/>
                    </a:lnB>
                    <a:solidFill>
                      <a:schemeClr val="bg1"/>
                    </a:solidFill>
                  </a:tcPr>
                </a:tc>
                <a:tc>
                  <a:txBody>
                    <a:bodyPr/>
                    <a:lstStyle/>
                    <a:p>
                      <a:endParaRPr lang="en-US" sz="1800" dirty="0">
                        <a:solidFill>
                          <a:schemeClr val="tx1"/>
                        </a:solidFill>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B w="28575" cap="flat" cmpd="sng" algn="ctr">
                      <a:solidFill>
                        <a:srgbClr val="0099FF"/>
                      </a:solidFill>
                      <a:prstDash val="solid"/>
                      <a:round/>
                      <a:headEnd type="none" w="med" len="med"/>
                      <a:tailEnd type="none" w="med" len="med"/>
                    </a:lnB>
                    <a:solidFill>
                      <a:schemeClr val="bg1"/>
                    </a:solidFill>
                  </a:tcPr>
                </a:tc>
                <a:tc>
                  <a:txBody>
                    <a:bodyPr/>
                    <a:lstStyle/>
                    <a:p>
                      <a:endParaRPr lang="en-US" sz="1800" dirty="0">
                        <a:solidFill>
                          <a:schemeClr val="tx1"/>
                        </a:solidFill>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B w="28575" cap="flat" cmpd="sng" algn="ctr">
                      <a:solidFill>
                        <a:srgbClr val="0099FF"/>
                      </a:solidFill>
                      <a:prstDash val="solid"/>
                      <a:round/>
                      <a:headEnd type="none" w="med" len="med"/>
                      <a:tailEnd type="none" w="med" len="med"/>
                    </a:lnB>
                    <a:solidFill>
                      <a:schemeClr val="bg1"/>
                    </a:solidFill>
                  </a:tcPr>
                </a:tc>
                <a:tc>
                  <a:txBody>
                    <a:bodyPr/>
                    <a:lstStyle/>
                    <a:p>
                      <a:r>
                        <a:rPr lang="en-US" sz="1800" dirty="0" smtClean="0">
                          <a:solidFill>
                            <a:schemeClr val="tx1"/>
                          </a:solidFill>
                          <a:latin typeface="Arial" panose="020B0604020202020204" pitchFamily="34" charset="0"/>
                          <a:cs typeface="Arial" panose="020B0604020202020204" pitchFamily="34" charset="0"/>
                        </a:rPr>
                        <a:t>Frequency</a:t>
                      </a:r>
                      <a:endParaRPr lang="en-US" sz="1800" dirty="0">
                        <a:solidFill>
                          <a:schemeClr val="tx1"/>
                        </a:solidFill>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B w="28575" cap="flat" cmpd="sng" algn="ctr">
                      <a:solidFill>
                        <a:srgbClr val="0099FF"/>
                      </a:solidFill>
                      <a:prstDash val="solid"/>
                      <a:round/>
                      <a:headEnd type="none" w="med" len="med"/>
                      <a:tailEnd type="none" w="med" len="med"/>
                    </a:lnB>
                    <a:solidFill>
                      <a:schemeClr val="bg1"/>
                    </a:solidFill>
                  </a:tcPr>
                </a:tc>
                <a:tc>
                  <a:txBody>
                    <a:bodyPr/>
                    <a:lstStyle/>
                    <a:p>
                      <a:r>
                        <a:rPr lang="en-US" sz="1800" dirty="0" err="1" smtClean="0">
                          <a:solidFill>
                            <a:schemeClr val="tx1"/>
                          </a:solidFill>
                          <a:latin typeface="Arial" panose="020B0604020202020204" pitchFamily="34" charset="0"/>
                          <a:cs typeface="Arial" panose="020B0604020202020204" pitchFamily="34" charset="0"/>
                        </a:rPr>
                        <a:t>Respon-sibility</a:t>
                      </a:r>
                      <a:endParaRPr lang="en-US" sz="1800" dirty="0">
                        <a:solidFill>
                          <a:schemeClr val="tx1"/>
                        </a:solidFill>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B w="28575" cap="flat" cmpd="sng" algn="ctr">
                      <a:solidFill>
                        <a:srgbClr val="0099FF"/>
                      </a:solidFill>
                      <a:prstDash val="solid"/>
                      <a:round/>
                      <a:headEnd type="none" w="med" len="med"/>
                      <a:tailEnd type="none" w="med" len="med"/>
                    </a:lnB>
                    <a:solidFill>
                      <a:schemeClr val="bg1"/>
                    </a:solidFill>
                  </a:tcPr>
                </a:tc>
              </a:tr>
              <a:tr h="801816">
                <a:tc>
                  <a:txBody>
                    <a:bodyPr/>
                    <a:lstStyle/>
                    <a:p>
                      <a:pPr algn="l"/>
                      <a:r>
                        <a:rPr lang="en-US" sz="2400" dirty="0" smtClean="0">
                          <a:latin typeface="Arial" panose="020B0604020202020204" pitchFamily="34" charset="0"/>
                          <a:cs typeface="Arial" panose="020B0604020202020204" pitchFamily="34" charset="0"/>
                        </a:rPr>
                        <a:t>Impact</a:t>
                      </a:r>
                      <a:endParaRPr lang="en-US" sz="2400" dirty="0">
                        <a:latin typeface="Arial" panose="020B0604020202020204" pitchFamily="34" charset="0"/>
                        <a:cs typeface="Arial" panose="020B0604020202020204" pitchFamily="34" charset="0"/>
                      </a:endParaRPr>
                    </a:p>
                  </a:txBody>
                  <a:tcPr>
                    <a:lnR w="12700" cap="flat" cmpd="sng" algn="ctr">
                      <a:solidFill>
                        <a:srgbClr val="0099FF"/>
                      </a:solidFill>
                      <a:prstDash val="solid"/>
                      <a:round/>
                      <a:headEnd type="none" w="med" len="med"/>
                      <a:tailEnd type="none" w="med" len="med"/>
                    </a:lnR>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rgbClr val="B9E3FF"/>
                    </a:solidFill>
                  </a:tcPr>
                </a:tc>
                <a:tc>
                  <a:txBody>
                    <a:bodyPr/>
                    <a:lstStyle/>
                    <a:p>
                      <a:endParaRPr lang="en-US" sz="20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rgbClr val="B9E3FF"/>
                    </a:solidFill>
                  </a:tcPr>
                </a:tc>
                <a:tc>
                  <a:txBody>
                    <a:bodyPr/>
                    <a:lstStyle/>
                    <a:p>
                      <a:endParaRPr lang="en-US" sz="20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rgbClr val="B9E3FF"/>
                    </a:solidFill>
                  </a:tcPr>
                </a:tc>
                <a:tc>
                  <a:txBody>
                    <a:bodyPr/>
                    <a:lstStyle/>
                    <a:p>
                      <a:endParaRPr lang="en-US" sz="20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rgbClr val="B9E3FF"/>
                    </a:solidFill>
                  </a:tcPr>
                </a:tc>
                <a:tc>
                  <a:txBody>
                    <a:bodyPr/>
                    <a:lstStyle/>
                    <a:p>
                      <a:endParaRPr lang="en-US" sz="20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rgbClr val="B9E3FF"/>
                    </a:solidFill>
                  </a:tcPr>
                </a:tc>
                <a:tc>
                  <a:txBody>
                    <a:bodyPr/>
                    <a:lstStyle/>
                    <a:p>
                      <a:endParaRPr lang="en-US" sz="20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rgbClr val="B9E3FF"/>
                    </a:solidFill>
                  </a:tcPr>
                </a:tc>
              </a:tr>
              <a:tr h="801816">
                <a:tc>
                  <a:txBody>
                    <a:bodyPr/>
                    <a:lstStyle/>
                    <a:p>
                      <a:pPr algn="l"/>
                      <a:r>
                        <a:rPr lang="en-US" sz="2400" dirty="0" smtClean="0">
                          <a:latin typeface="Arial" panose="020B0604020202020204" pitchFamily="34" charset="0"/>
                          <a:cs typeface="Arial" panose="020B0604020202020204" pitchFamily="34" charset="0"/>
                        </a:rPr>
                        <a:t>Outcomes</a:t>
                      </a:r>
                      <a:endParaRPr lang="en-US" sz="2400" dirty="0">
                        <a:latin typeface="Arial" panose="020B0604020202020204" pitchFamily="34" charset="0"/>
                        <a:cs typeface="Arial" panose="020B0604020202020204" pitchFamily="34" charset="0"/>
                      </a:endParaRPr>
                    </a:p>
                  </a:txBody>
                  <a:tcPr>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chemeClr val="bg1"/>
                    </a:solidFill>
                  </a:tcPr>
                </a:tc>
                <a:tc>
                  <a:txBody>
                    <a:bodyPr/>
                    <a:lstStyle/>
                    <a:p>
                      <a:endParaRPr lang="en-US" sz="20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chemeClr val="bg1"/>
                    </a:solidFill>
                  </a:tcPr>
                </a:tc>
                <a:tc>
                  <a:txBody>
                    <a:bodyPr/>
                    <a:lstStyle/>
                    <a:p>
                      <a:endParaRPr lang="en-US" sz="20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chemeClr val="bg1"/>
                    </a:solidFill>
                  </a:tcPr>
                </a:tc>
                <a:tc>
                  <a:txBody>
                    <a:bodyPr/>
                    <a:lstStyle/>
                    <a:p>
                      <a:endParaRPr lang="en-US" sz="20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chemeClr val="bg1"/>
                    </a:solidFill>
                  </a:tcPr>
                </a:tc>
                <a:tc>
                  <a:txBody>
                    <a:bodyPr/>
                    <a:lstStyle/>
                    <a:p>
                      <a:endParaRPr lang="en-US" sz="20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chemeClr val="bg1"/>
                    </a:solidFill>
                  </a:tcPr>
                </a:tc>
                <a:tc>
                  <a:txBody>
                    <a:bodyPr/>
                    <a:lstStyle/>
                    <a:p>
                      <a:endParaRPr lang="en-US" sz="20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chemeClr val="bg1"/>
                    </a:solidFill>
                  </a:tcPr>
                </a:tc>
              </a:tr>
              <a:tr h="801816">
                <a:tc>
                  <a:txBody>
                    <a:bodyPr/>
                    <a:lstStyle/>
                    <a:p>
                      <a:pPr algn="l"/>
                      <a:r>
                        <a:rPr lang="en-US" sz="2400" dirty="0" smtClean="0">
                          <a:latin typeface="Arial" panose="020B0604020202020204" pitchFamily="34" charset="0"/>
                          <a:cs typeface="Arial" panose="020B0604020202020204" pitchFamily="34" charset="0"/>
                        </a:rPr>
                        <a:t>Outputs</a:t>
                      </a:r>
                      <a:endParaRPr lang="en-US" sz="2400" dirty="0">
                        <a:latin typeface="Arial" panose="020B0604020202020204" pitchFamily="34" charset="0"/>
                        <a:cs typeface="Arial" panose="020B0604020202020204" pitchFamily="34" charset="0"/>
                      </a:endParaRPr>
                    </a:p>
                  </a:txBody>
                  <a:tcPr>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solidFill>
                      <a:srgbClr val="B9E3FF"/>
                    </a:solidFill>
                  </a:tcPr>
                </a:tc>
                <a:tc>
                  <a:txBody>
                    <a:bodyPr/>
                    <a:lstStyle/>
                    <a:p>
                      <a:endParaRPr lang="en-US" sz="20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solidFill>
                      <a:srgbClr val="B9E3FF"/>
                    </a:solidFill>
                  </a:tcPr>
                </a:tc>
                <a:tc>
                  <a:txBody>
                    <a:bodyPr/>
                    <a:lstStyle/>
                    <a:p>
                      <a:endParaRPr lang="en-US" sz="20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solidFill>
                      <a:srgbClr val="B9E3FF"/>
                    </a:solidFill>
                  </a:tcPr>
                </a:tc>
                <a:tc>
                  <a:txBody>
                    <a:bodyPr/>
                    <a:lstStyle/>
                    <a:p>
                      <a:endParaRPr lang="en-US" sz="20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solidFill>
                      <a:srgbClr val="B9E3FF"/>
                    </a:solidFill>
                  </a:tcPr>
                </a:tc>
                <a:tc>
                  <a:txBody>
                    <a:bodyPr/>
                    <a:lstStyle/>
                    <a:p>
                      <a:endParaRPr lang="en-US" sz="20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solidFill>
                      <a:srgbClr val="B9E3FF"/>
                    </a:solidFill>
                  </a:tcPr>
                </a:tc>
                <a:tc>
                  <a:txBody>
                    <a:bodyPr/>
                    <a:lstStyle/>
                    <a:p>
                      <a:endParaRPr lang="en-US" sz="20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T w="12700" cap="flat" cmpd="sng" algn="ctr">
                      <a:solidFill>
                        <a:srgbClr val="0099FF"/>
                      </a:solidFill>
                      <a:prstDash val="solid"/>
                      <a:round/>
                      <a:headEnd type="none" w="med" len="med"/>
                      <a:tailEnd type="none" w="med" len="med"/>
                    </a:lnT>
                    <a:solidFill>
                      <a:srgbClr val="B9E3FF"/>
                    </a:solidFill>
                  </a:tcPr>
                </a:tc>
              </a:tr>
            </a:tbl>
          </a:graphicData>
        </a:graphic>
      </p:graphicFrame>
      <p:sp>
        <p:nvSpPr>
          <p:cNvPr id="3" name="Title 1"/>
          <p:cNvSpPr txBox="1">
            <a:spLocks/>
          </p:cNvSpPr>
          <p:nvPr/>
        </p:nvSpPr>
        <p:spPr>
          <a:xfrm>
            <a:off x="1042988" y="577850"/>
            <a:ext cx="7772400" cy="609600"/>
          </a:xfrm>
          <a:prstGeom prst="rect">
            <a:avLst/>
          </a:prstGeom>
        </p:spPr>
        <p:txBody>
          <a:bodyPr/>
          <a:lstStyle>
            <a:lvl1pPr algn="r" rtl="0" eaLnBrk="1" fontAlgn="base" hangingPunct="1">
              <a:spcBef>
                <a:spcPct val="0"/>
              </a:spcBef>
              <a:spcAft>
                <a:spcPct val="0"/>
              </a:spcAft>
              <a:defRPr>
                <a:solidFill>
                  <a:schemeClr val="bg1"/>
                </a:solidFill>
                <a:latin typeface="+mj-lt"/>
                <a:ea typeface="+mj-ea"/>
                <a:cs typeface="+mj-cs"/>
              </a:defRPr>
            </a:lvl1pPr>
            <a:lvl2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2pPr>
            <a:lvl3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3pPr>
            <a:lvl4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4pPr>
            <a:lvl5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5pPr>
            <a:lvl6pPr marL="4572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6pPr>
            <a:lvl7pPr marL="9144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7pPr>
            <a:lvl8pPr marL="13716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8pPr>
            <a:lvl9pPr marL="18288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9pPr>
          </a:lstStyle>
          <a:p>
            <a:endParaRPr lang="en-US" b="1" kern="0" dirty="0">
              <a:solidFill>
                <a:schemeClr val="tx1"/>
              </a:solidFill>
            </a:endParaRPr>
          </a:p>
        </p:txBody>
      </p:sp>
      <p:sp>
        <p:nvSpPr>
          <p:cNvPr id="4" name="Title 3"/>
          <p:cNvSpPr>
            <a:spLocks noGrp="1"/>
          </p:cNvSpPr>
          <p:nvPr>
            <p:ph type="ctrTitle"/>
          </p:nvPr>
        </p:nvSpPr>
        <p:spPr/>
        <p:txBody>
          <a:bodyPr/>
          <a:lstStyle/>
          <a:p>
            <a:r>
              <a:rPr lang="en-US" kern="0" dirty="0">
                <a:solidFill>
                  <a:schemeClr val="tx1"/>
                </a:solidFill>
              </a:rPr>
              <a:t>Going a step further</a:t>
            </a:r>
            <a:endParaRPr lang="en-GB" dirty="0">
              <a:solidFill>
                <a:schemeClr val="tx1"/>
              </a:solidFill>
            </a:endParaRPr>
          </a:p>
        </p:txBody>
      </p:sp>
      <p:sp>
        <p:nvSpPr>
          <p:cNvPr id="5" name="TextBox 4"/>
          <p:cNvSpPr txBox="1"/>
          <p:nvPr/>
        </p:nvSpPr>
        <p:spPr>
          <a:xfrm>
            <a:off x="638190" y="1837523"/>
            <a:ext cx="1505481" cy="461665"/>
          </a:xfrm>
          <a:prstGeom prst="rect">
            <a:avLst/>
          </a:prstGeom>
          <a:noFill/>
        </p:spPr>
        <p:txBody>
          <a:bodyPr wrap="square" rtlCol="0">
            <a:spAutoFit/>
          </a:bodyPr>
          <a:lstStyle/>
          <a:p>
            <a:pPr algn="ctr"/>
            <a:r>
              <a:rPr lang="en-US" sz="2400" b="1" dirty="0" smtClean="0">
                <a:latin typeface="Arial" panose="020B0604020202020204" pitchFamily="34" charset="0"/>
                <a:cs typeface="Arial" panose="020B0604020202020204" pitchFamily="34" charset="0"/>
              </a:rPr>
              <a:t>Results</a:t>
            </a:r>
            <a:endParaRPr lang="en-US" sz="2000" b="1" dirty="0">
              <a:latin typeface="Arial" panose="020B0604020202020204" pitchFamily="34" charset="0"/>
              <a:cs typeface="Arial" panose="020B0604020202020204" pitchFamily="34" charset="0"/>
            </a:endParaRPr>
          </a:p>
        </p:txBody>
      </p:sp>
      <p:sp>
        <p:nvSpPr>
          <p:cNvPr id="6" name="TextBox 5"/>
          <p:cNvSpPr txBox="1"/>
          <p:nvPr/>
        </p:nvSpPr>
        <p:spPr>
          <a:xfrm>
            <a:off x="2222777" y="1798022"/>
            <a:ext cx="1786648" cy="707886"/>
          </a:xfrm>
          <a:prstGeom prst="rect">
            <a:avLst/>
          </a:prstGeom>
          <a:noFill/>
        </p:spPr>
        <p:txBody>
          <a:bodyPr wrap="square" rtlCol="0">
            <a:spAutoFit/>
          </a:bodyPr>
          <a:lstStyle/>
          <a:p>
            <a:r>
              <a:rPr lang="en-US" sz="1950" b="1" dirty="0" smtClean="0">
                <a:latin typeface="Arial" panose="020B0604020202020204" pitchFamily="34" charset="0"/>
                <a:cs typeface="Arial" panose="020B0604020202020204" pitchFamily="34" charset="0"/>
              </a:rPr>
              <a:t>Performance Indicators</a:t>
            </a:r>
            <a:endParaRPr lang="en-US" sz="1950" b="1" dirty="0">
              <a:latin typeface="Arial" panose="020B0604020202020204" pitchFamily="34" charset="0"/>
              <a:cs typeface="Arial" panose="020B0604020202020204" pitchFamily="34" charset="0"/>
            </a:endParaRPr>
          </a:p>
        </p:txBody>
      </p:sp>
      <p:sp>
        <p:nvSpPr>
          <p:cNvPr id="7" name="TextBox 6"/>
          <p:cNvSpPr txBox="1"/>
          <p:nvPr/>
        </p:nvSpPr>
        <p:spPr>
          <a:xfrm>
            <a:off x="3887827" y="1798022"/>
            <a:ext cx="1600200" cy="646331"/>
          </a:xfrm>
          <a:prstGeom prst="rect">
            <a:avLst/>
          </a:prstGeom>
          <a:noFill/>
        </p:spPr>
        <p:txBody>
          <a:bodyPr wrap="square" rtlCol="0">
            <a:spAutoFit/>
          </a:bodyPr>
          <a:lstStyle/>
          <a:p>
            <a:r>
              <a:rPr lang="en-US" b="1" dirty="0" smtClean="0">
                <a:latin typeface="Arial" panose="020B0604020202020204" pitchFamily="34" charset="0"/>
                <a:cs typeface="Arial" panose="020B0604020202020204" pitchFamily="34" charset="0"/>
              </a:rPr>
              <a:t>Means of Verification</a:t>
            </a:r>
            <a:endParaRPr lang="en-US" b="1" dirty="0">
              <a:latin typeface="Arial" panose="020B0604020202020204" pitchFamily="34" charset="0"/>
              <a:cs typeface="Arial" panose="020B0604020202020204" pitchFamily="34" charset="0"/>
            </a:endParaRPr>
          </a:p>
        </p:txBody>
      </p:sp>
      <p:sp>
        <p:nvSpPr>
          <p:cNvPr id="8" name="TextBox 7"/>
          <p:cNvSpPr txBox="1"/>
          <p:nvPr/>
        </p:nvSpPr>
        <p:spPr>
          <a:xfrm>
            <a:off x="5257800" y="1798022"/>
            <a:ext cx="1459147" cy="969496"/>
          </a:xfrm>
          <a:prstGeom prst="rect">
            <a:avLst/>
          </a:prstGeom>
          <a:noFill/>
        </p:spPr>
        <p:txBody>
          <a:bodyPr wrap="square" rtlCol="0">
            <a:spAutoFit/>
          </a:bodyPr>
          <a:lstStyle/>
          <a:p>
            <a:r>
              <a:rPr lang="en-US" sz="1900" b="1" dirty="0" smtClean="0">
                <a:latin typeface="Arial" panose="020B0604020202020204" pitchFamily="34" charset="0"/>
                <a:cs typeface="Arial" panose="020B0604020202020204" pitchFamily="34" charset="0"/>
              </a:rPr>
              <a:t>Data Collection Methods</a:t>
            </a:r>
            <a:endParaRPr lang="en-US" sz="19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048344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2800" dirty="0" smtClean="0"/>
              <a:t>Baselines and Targets</a:t>
            </a:r>
            <a:endParaRPr lang="en-GB" sz="2800" dirty="0"/>
          </a:p>
        </p:txBody>
      </p:sp>
      <p:sp>
        <p:nvSpPr>
          <p:cNvPr id="3" name="Content Placeholder 2"/>
          <p:cNvSpPr>
            <a:spLocks noGrp="1"/>
          </p:cNvSpPr>
          <p:nvPr>
            <p:ph type="body" sz="quarter" idx="14"/>
          </p:nvPr>
        </p:nvSpPr>
        <p:spPr>
          <a:xfrm>
            <a:off x="782635" y="1524000"/>
            <a:ext cx="7980365" cy="4953000"/>
          </a:xfrm>
        </p:spPr>
        <p:txBody>
          <a:bodyPr/>
          <a:lstStyle/>
          <a:p>
            <a:pPr>
              <a:buFont typeface="Wingdings" panose="05000000000000000000" pitchFamily="2" charset="2"/>
              <a:buChar char="§"/>
              <a:defRPr/>
            </a:pPr>
            <a:r>
              <a:rPr lang="en-US" sz="2400" dirty="0"/>
              <a:t>The</a:t>
            </a:r>
            <a:r>
              <a:rPr lang="en-US" sz="2400" b="1" dirty="0"/>
              <a:t> </a:t>
            </a:r>
            <a:r>
              <a:rPr lang="en-US" sz="2800" dirty="0">
                <a:solidFill>
                  <a:srgbClr val="0099FF"/>
                </a:solidFill>
              </a:rPr>
              <a:t>baseline</a:t>
            </a:r>
            <a:r>
              <a:rPr lang="en-US" sz="2800" b="1" dirty="0">
                <a:solidFill>
                  <a:srgbClr val="0099FF"/>
                </a:solidFill>
              </a:rPr>
              <a:t> </a:t>
            </a:r>
            <a:r>
              <a:rPr lang="en-US" sz="2400" dirty="0"/>
              <a:t>is the status of the indicator at the beginning of an </a:t>
            </a:r>
            <a:r>
              <a:rPr lang="en-US" sz="2400" dirty="0" smtClean="0"/>
              <a:t>intervention</a:t>
            </a:r>
            <a:endParaRPr lang="en-US" sz="2400" dirty="0"/>
          </a:p>
          <a:p>
            <a:pPr lvl="1" indent="-342900">
              <a:buFont typeface="Wingdings" panose="05000000000000000000" pitchFamily="2" charset="2"/>
              <a:buChar char="§"/>
              <a:defRPr/>
            </a:pPr>
            <a:endParaRPr lang="en-US" sz="2400" dirty="0" smtClean="0"/>
          </a:p>
          <a:p>
            <a:pPr lvl="1" indent="-342900">
              <a:buFont typeface="Wingdings" panose="05000000000000000000" pitchFamily="2" charset="2"/>
              <a:buChar char="§"/>
              <a:defRPr/>
            </a:pPr>
            <a:r>
              <a:rPr lang="en-US" sz="2400" i="1" dirty="0" smtClean="0"/>
              <a:t>Without </a:t>
            </a:r>
            <a:r>
              <a:rPr lang="en-US" sz="2400" i="1" dirty="0"/>
              <a:t>a baseline we cannot tell if we are making progress</a:t>
            </a:r>
          </a:p>
          <a:p>
            <a:pPr>
              <a:buFont typeface="Wingdings" panose="05000000000000000000" pitchFamily="2" charset="2"/>
              <a:buChar char="§"/>
              <a:defRPr/>
            </a:pPr>
            <a:endParaRPr lang="en-US" sz="2400" dirty="0"/>
          </a:p>
          <a:p>
            <a:pPr>
              <a:buFont typeface="Wingdings" panose="05000000000000000000" pitchFamily="2" charset="2"/>
              <a:buChar char="§"/>
              <a:defRPr/>
            </a:pPr>
            <a:r>
              <a:rPr lang="en-US" sz="2400" dirty="0"/>
              <a:t>The </a:t>
            </a:r>
            <a:r>
              <a:rPr lang="en-US" sz="2800" dirty="0">
                <a:solidFill>
                  <a:srgbClr val="0099FF"/>
                </a:solidFill>
              </a:rPr>
              <a:t>target</a:t>
            </a:r>
            <a:r>
              <a:rPr lang="en-US" sz="2400" b="1" dirty="0">
                <a:solidFill>
                  <a:srgbClr val="0099FF"/>
                </a:solidFill>
              </a:rPr>
              <a:t> </a:t>
            </a:r>
            <a:r>
              <a:rPr lang="en-US" sz="2400" dirty="0"/>
              <a:t>is </a:t>
            </a:r>
            <a:r>
              <a:rPr lang="en-US" sz="2400" dirty="0" smtClean="0"/>
              <a:t>the status </a:t>
            </a:r>
            <a:r>
              <a:rPr lang="en-US" sz="2400" dirty="0"/>
              <a:t>of the indicator which is planned to be achieved at the end of the </a:t>
            </a:r>
            <a:r>
              <a:rPr lang="en-US" sz="2400" dirty="0" smtClean="0"/>
              <a:t>intervention</a:t>
            </a:r>
            <a:endParaRPr lang="en-US" sz="2400" dirty="0"/>
          </a:p>
          <a:p>
            <a:pPr lvl="1" indent="-342900">
              <a:buFont typeface="Wingdings" panose="05000000000000000000" pitchFamily="2" charset="2"/>
              <a:buChar char="§"/>
              <a:defRPr/>
            </a:pPr>
            <a:endParaRPr lang="en-US" sz="2400" dirty="0" smtClean="0"/>
          </a:p>
          <a:p>
            <a:pPr lvl="1" indent="-342900">
              <a:buFont typeface="Wingdings" panose="05000000000000000000" pitchFamily="2" charset="2"/>
              <a:buChar char="§"/>
              <a:defRPr/>
            </a:pPr>
            <a:r>
              <a:rPr lang="en-US" sz="2400" i="1" dirty="0" smtClean="0"/>
              <a:t>Without </a:t>
            </a:r>
            <a:r>
              <a:rPr lang="en-US" sz="2400" i="1" dirty="0"/>
              <a:t>a target we cannot tell if we have achieved the result</a:t>
            </a:r>
          </a:p>
          <a:p>
            <a:pPr>
              <a:buFont typeface="Wingdings" panose="05000000000000000000" pitchFamily="2" charset="2"/>
              <a:buChar char="§"/>
            </a:pPr>
            <a:endParaRPr lang="en-GB" dirty="0"/>
          </a:p>
        </p:txBody>
      </p:sp>
    </p:spTree>
    <p:extLst>
      <p:ext uri="{BB962C8B-B14F-4D97-AF65-F5344CB8AC3E}">
        <p14:creationId xmlns:p14="http://schemas.microsoft.com/office/powerpoint/2010/main" val="28619255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2800" dirty="0" smtClean="0"/>
              <a:t>Means of Verification (</a:t>
            </a:r>
            <a:r>
              <a:rPr lang="en-GB" sz="2800" dirty="0" err="1" smtClean="0"/>
              <a:t>MoVs</a:t>
            </a:r>
            <a:r>
              <a:rPr lang="en-GB" sz="2800" dirty="0" smtClean="0"/>
              <a:t>)</a:t>
            </a:r>
            <a:endParaRPr lang="en-GB" sz="2800" dirty="0"/>
          </a:p>
        </p:txBody>
      </p:sp>
      <p:sp>
        <p:nvSpPr>
          <p:cNvPr id="3" name="Content Placeholder 2"/>
          <p:cNvSpPr>
            <a:spLocks noGrp="1"/>
          </p:cNvSpPr>
          <p:nvPr>
            <p:ph type="body" sz="quarter" idx="14"/>
          </p:nvPr>
        </p:nvSpPr>
        <p:spPr>
          <a:xfrm>
            <a:off x="914400" y="1143000"/>
            <a:ext cx="7709959" cy="5486400"/>
          </a:xfrm>
        </p:spPr>
        <p:txBody>
          <a:bodyPr/>
          <a:lstStyle/>
          <a:p>
            <a:pPr>
              <a:spcAft>
                <a:spcPts val="1200"/>
              </a:spcAft>
              <a:buFont typeface="Wingdings" panose="05000000000000000000" pitchFamily="2" charset="2"/>
              <a:buChar char="§"/>
            </a:pPr>
            <a:r>
              <a:rPr lang="en-US" sz="2400" dirty="0" smtClean="0"/>
              <a:t>It is </a:t>
            </a:r>
            <a:r>
              <a:rPr lang="en-US" sz="2400" dirty="0"/>
              <a:t>the </a:t>
            </a:r>
            <a:r>
              <a:rPr lang="en-US" sz="2800" dirty="0">
                <a:solidFill>
                  <a:srgbClr val="0099FF"/>
                </a:solidFill>
              </a:rPr>
              <a:t>means </a:t>
            </a:r>
            <a:r>
              <a:rPr lang="en-US" sz="2400" dirty="0"/>
              <a:t>through which the status of an indicator is determined (e.g.  existing information systems, survey, study, evaluation etc</a:t>
            </a:r>
            <a:r>
              <a:rPr lang="en-US" sz="2400" dirty="0" smtClean="0"/>
              <a:t>.)</a:t>
            </a:r>
          </a:p>
          <a:p>
            <a:pPr>
              <a:spcAft>
                <a:spcPts val="1200"/>
              </a:spcAft>
              <a:buFont typeface="Wingdings" panose="05000000000000000000" pitchFamily="2" charset="2"/>
              <a:buChar char="§"/>
            </a:pPr>
            <a:endParaRPr lang="en-US" dirty="0"/>
          </a:p>
          <a:p>
            <a:pPr>
              <a:spcAft>
                <a:spcPts val="1200"/>
              </a:spcAft>
              <a:buFont typeface="Wingdings" panose="05000000000000000000" pitchFamily="2" charset="2"/>
              <a:buChar char="§"/>
            </a:pPr>
            <a:r>
              <a:rPr lang="en-US" sz="2400" dirty="0"/>
              <a:t>The information source for the status of the indicator will define the </a:t>
            </a:r>
            <a:r>
              <a:rPr lang="en-US" sz="2800" dirty="0">
                <a:solidFill>
                  <a:srgbClr val="0099FF"/>
                </a:solidFill>
              </a:rPr>
              <a:t>frequency </a:t>
            </a:r>
            <a:r>
              <a:rPr lang="en-US" sz="2400" dirty="0"/>
              <a:t>of indicator status updates (the indicator status can only be updated when new information on its status is </a:t>
            </a:r>
            <a:r>
              <a:rPr lang="en-US" sz="2400" dirty="0" smtClean="0"/>
              <a:t>available)</a:t>
            </a:r>
          </a:p>
          <a:p>
            <a:pPr>
              <a:spcAft>
                <a:spcPts val="1200"/>
              </a:spcAft>
              <a:buFont typeface="Wingdings" panose="05000000000000000000" pitchFamily="2" charset="2"/>
              <a:buChar char="§"/>
            </a:pPr>
            <a:endParaRPr lang="en-US" sz="2400" dirty="0" smtClean="0"/>
          </a:p>
          <a:p>
            <a:pPr>
              <a:spcAft>
                <a:spcPts val="1200"/>
              </a:spcAft>
              <a:buFont typeface="Wingdings" panose="05000000000000000000" pitchFamily="2" charset="2"/>
              <a:buChar char="§"/>
            </a:pPr>
            <a:r>
              <a:rPr lang="en-US" sz="2400" dirty="0" err="1" smtClean="0"/>
              <a:t>MoVs</a:t>
            </a:r>
            <a:r>
              <a:rPr lang="en-US" sz="2400" dirty="0" smtClean="0"/>
              <a:t> </a:t>
            </a:r>
            <a:r>
              <a:rPr lang="en-US" sz="2400" dirty="0"/>
              <a:t>need to be </a:t>
            </a:r>
            <a:r>
              <a:rPr lang="en-US" sz="2800" dirty="0">
                <a:solidFill>
                  <a:srgbClr val="0099FF"/>
                </a:solidFill>
              </a:rPr>
              <a:t>reliable</a:t>
            </a:r>
            <a:r>
              <a:rPr lang="en-US" sz="2400" dirty="0"/>
              <a:t>, practical and </a:t>
            </a:r>
            <a:r>
              <a:rPr lang="en-US" sz="2800" dirty="0">
                <a:solidFill>
                  <a:srgbClr val="0099FF"/>
                </a:solidFill>
              </a:rPr>
              <a:t>cost-efficient</a:t>
            </a:r>
          </a:p>
          <a:p>
            <a:pPr>
              <a:buFont typeface="Wingdings" panose="05000000000000000000" pitchFamily="2" charset="2"/>
              <a:buChar char="§"/>
            </a:pPr>
            <a:endParaRPr lang="en-GB" dirty="0"/>
          </a:p>
        </p:txBody>
      </p:sp>
    </p:spTree>
    <p:extLst>
      <p:ext uri="{BB962C8B-B14F-4D97-AF65-F5344CB8AC3E}">
        <p14:creationId xmlns:p14="http://schemas.microsoft.com/office/powerpoint/2010/main" val="402678708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2800" dirty="0" smtClean="0"/>
              <a:t>Quality Criteria for Indicators</a:t>
            </a:r>
            <a:endParaRPr lang="en-US" sz="2800" dirty="0"/>
          </a:p>
        </p:txBody>
      </p:sp>
      <p:graphicFrame>
        <p:nvGraphicFramePr>
          <p:cNvPr id="5" name="Content Placeholder 4"/>
          <p:cNvGraphicFramePr>
            <a:graphicFrameLocks noGrp="1"/>
          </p:cNvGraphicFramePr>
          <p:nvPr>
            <p:ph idx="4294967295"/>
            <p:extLst>
              <p:ext uri="{D42A27DB-BD31-4B8C-83A1-F6EECF244321}">
                <p14:modId xmlns:p14="http://schemas.microsoft.com/office/powerpoint/2010/main" val="2011898588"/>
              </p:ext>
            </p:extLst>
          </p:nvPr>
        </p:nvGraphicFramePr>
        <p:xfrm>
          <a:off x="685800" y="1053350"/>
          <a:ext cx="8305799" cy="5584199"/>
        </p:xfrm>
        <a:graphic>
          <a:graphicData uri="http://schemas.openxmlformats.org/drawingml/2006/table">
            <a:tbl>
              <a:tblPr firstRow="1" bandRow="1">
                <a:tableStyleId>{5C22544A-7EE6-4342-B048-85BDC9FD1C3A}</a:tableStyleId>
              </a:tblPr>
              <a:tblGrid>
                <a:gridCol w="685800"/>
                <a:gridCol w="2438400"/>
                <a:gridCol w="5181599"/>
              </a:tblGrid>
              <a:tr h="436859">
                <a:tc>
                  <a:txBody>
                    <a:bodyPr/>
                    <a:lstStyle/>
                    <a:p>
                      <a:pPr marL="0" marR="0" algn="ctr">
                        <a:lnSpc>
                          <a:spcPct val="115000"/>
                        </a:lnSpc>
                        <a:spcBef>
                          <a:spcPts val="0"/>
                        </a:spcBef>
                        <a:spcAft>
                          <a:spcPts val="0"/>
                        </a:spcAft>
                      </a:pPr>
                      <a:endParaRPr lang="en-US" sz="2400" dirty="0">
                        <a:effectLst/>
                        <a:latin typeface="Arial" panose="020B0604020202020204" pitchFamily="34" charset="0"/>
                        <a:ea typeface="Malgun Gothic" panose="020B0503020000020004" pitchFamily="34" charset="-127"/>
                        <a:cs typeface="Arial" panose="020B0604020202020204" pitchFamily="34" charset="0"/>
                      </a:endParaRPr>
                    </a:p>
                  </a:txBody>
                  <a:tcPr marL="65488" marR="65488" marT="0" marB="0">
                    <a:solidFill>
                      <a:srgbClr val="0099FF"/>
                    </a:solidFill>
                  </a:tcPr>
                </a:tc>
                <a:tc>
                  <a:txBody>
                    <a:bodyPr/>
                    <a:lstStyle/>
                    <a:p>
                      <a:pPr marL="0" marR="0" algn="ctr">
                        <a:lnSpc>
                          <a:spcPct val="115000"/>
                        </a:lnSpc>
                        <a:spcBef>
                          <a:spcPts val="0"/>
                        </a:spcBef>
                        <a:spcAft>
                          <a:spcPts val="0"/>
                        </a:spcAft>
                      </a:pPr>
                      <a:r>
                        <a:rPr lang="en-US" sz="2800" dirty="0">
                          <a:effectLst/>
                          <a:latin typeface="Arial" panose="020B0604020202020204" pitchFamily="34" charset="0"/>
                          <a:cs typeface="Arial" panose="020B0604020202020204" pitchFamily="34" charset="0"/>
                        </a:rPr>
                        <a:t>Dimensions</a:t>
                      </a:r>
                      <a:endParaRPr lang="en-US" sz="2800" dirty="0">
                        <a:effectLst/>
                        <a:latin typeface="Arial" panose="020B0604020202020204" pitchFamily="34" charset="0"/>
                        <a:ea typeface="Malgun Gothic" panose="020B0503020000020004" pitchFamily="34" charset="-127"/>
                        <a:cs typeface="Arial" panose="020B0604020202020204" pitchFamily="34" charset="0"/>
                      </a:endParaRPr>
                    </a:p>
                  </a:txBody>
                  <a:tcPr marL="65488" marR="65488" marT="0" marB="0">
                    <a:solidFill>
                      <a:srgbClr val="0099FF"/>
                    </a:solidFill>
                  </a:tcPr>
                </a:tc>
                <a:tc>
                  <a:txBody>
                    <a:bodyPr/>
                    <a:lstStyle/>
                    <a:p>
                      <a:pPr marL="0" marR="0" algn="ctr">
                        <a:lnSpc>
                          <a:spcPct val="115000"/>
                        </a:lnSpc>
                        <a:spcBef>
                          <a:spcPts val="0"/>
                        </a:spcBef>
                        <a:spcAft>
                          <a:spcPts val="0"/>
                        </a:spcAft>
                      </a:pPr>
                      <a:r>
                        <a:rPr lang="en-US" sz="2800" dirty="0">
                          <a:effectLst/>
                          <a:latin typeface="Arial" panose="020B0604020202020204" pitchFamily="34" charset="0"/>
                          <a:cs typeface="Arial" panose="020B0604020202020204" pitchFamily="34" charset="0"/>
                        </a:rPr>
                        <a:t>Descriptions</a:t>
                      </a:r>
                      <a:endParaRPr lang="en-US" sz="2800" dirty="0">
                        <a:effectLst/>
                        <a:latin typeface="Arial" panose="020B0604020202020204" pitchFamily="34" charset="0"/>
                        <a:ea typeface="Malgun Gothic" panose="020B0503020000020004" pitchFamily="34" charset="-127"/>
                        <a:cs typeface="Arial" panose="020B0604020202020204" pitchFamily="34" charset="0"/>
                      </a:endParaRPr>
                    </a:p>
                  </a:txBody>
                  <a:tcPr marL="65488" marR="65488" marT="0" marB="0">
                    <a:solidFill>
                      <a:srgbClr val="0099FF"/>
                    </a:solidFill>
                  </a:tcPr>
                </a:tc>
              </a:tr>
              <a:tr h="1722819">
                <a:tc rowSpan="4">
                  <a:txBody>
                    <a:bodyPr/>
                    <a:lstStyle/>
                    <a:p>
                      <a:pPr marL="71755" marR="71755" algn="ctr">
                        <a:lnSpc>
                          <a:spcPct val="115000"/>
                        </a:lnSpc>
                        <a:spcBef>
                          <a:spcPts val="0"/>
                        </a:spcBef>
                        <a:spcAft>
                          <a:spcPts val="0"/>
                        </a:spcAft>
                      </a:pPr>
                      <a:r>
                        <a:rPr lang="en-US" sz="3200" b="1" dirty="0">
                          <a:solidFill>
                            <a:schemeClr val="bg1"/>
                          </a:solidFill>
                          <a:effectLst/>
                          <a:latin typeface="Arial" panose="020B0604020202020204" pitchFamily="34" charset="0"/>
                          <a:cs typeface="Arial" panose="020B0604020202020204" pitchFamily="34" charset="0"/>
                        </a:rPr>
                        <a:t>Horizontal logic</a:t>
                      </a:r>
                      <a:endParaRPr lang="en-US" sz="3200" b="1" dirty="0">
                        <a:solidFill>
                          <a:schemeClr val="bg1"/>
                        </a:solidFill>
                        <a:effectLst/>
                        <a:latin typeface="Arial" panose="020B0604020202020204" pitchFamily="34" charset="0"/>
                        <a:ea typeface="Malgun Gothic" panose="020B0503020000020004" pitchFamily="34" charset="-127"/>
                        <a:cs typeface="Arial" panose="020B0604020202020204" pitchFamily="34" charset="0"/>
                      </a:endParaRPr>
                    </a:p>
                  </a:txBody>
                  <a:tcPr marL="65488" marR="65488" marT="0" marB="0" vert="vert270" anchor="ctr">
                    <a:solidFill>
                      <a:srgbClr val="0099FF"/>
                    </a:solidFill>
                  </a:tcPr>
                </a:tc>
                <a:tc>
                  <a:txBody>
                    <a:bodyPr/>
                    <a:lstStyle/>
                    <a:p>
                      <a:pPr marL="0" marR="0">
                        <a:lnSpc>
                          <a:spcPct val="115000"/>
                        </a:lnSpc>
                        <a:spcBef>
                          <a:spcPts val="0"/>
                        </a:spcBef>
                        <a:spcAft>
                          <a:spcPts val="0"/>
                        </a:spcAft>
                      </a:pPr>
                      <a:r>
                        <a:rPr lang="en-US" sz="2000" dirty="0">
                          <a:effectLst/>
                          <a:latin typeface="Arial" panose="020B0604020202020204" pitchFamily="34" charset="0"/>
                          <a:cs typeface="Arial" panose="020B0604020202020204" pitchFamily="34" charset="0"/>
                        </a:rPr>
                        <a:t>1</a:t>
                      </a:r>
                      <a:r>
                        <a:rPr lang="en-US" sz="2000" dirty="0" smtClean="0">
                          <a:effectLst/>
                          <a:latin typeface="Arial" panose="020B0604020202020204" pitchFamily="34" charset="0"/>
                          <a:cs typeface="Arial" panose="020B0604020202020204" pitchFamily="34" charset="0"/>
                        </a:rPr>
                        <a:t>. </a:t>
                      </a:r>
                      <a:r>
                        <a:rPr lang="en-US" sz="2000" dirty="0">
                          <a:effectLst/>
                          <a:latin typeface="Arial" panose="020B0604020202020204" pitchFamily="34" charset="0"/>
                          <a:cs typeface="Arial" panose="020B0604020202020204" pitchFamily="34" charset="0"/>
                        </a:rPr>
                        <a:t>Ratio of indicators to result</a:t>
                      </a:r>
                      <a:endParaRPr lang="en-US" sz="2000" dirty="0">
                        <a:effectLst/>
                        <a:latin typeface="Arial" panose="020B0604020202020204" pitchFamily="34" charset="0"/>
                        <a:ea typeface="Malgun Gothic" panose="020B0503020000020004" pitchFamily="34" charset="-127"/>
                        <a:cs typeface="Arial" panose="020B0604020202020204" pitchFamily="34" charset="0"/>
                      </a:endParaRPr>
                    </a:p>
                  </a:txBody>
                  <a:tcPr marL="65488" marR="65488" marT="0" marB="0">
                    <a:solidFill>
                      <a:schemeClr val="bg1">
                        <a:lumMod val="95000"/>
                      </a:schemeClr>
                    </a:solidFill>
                  </a:tcPr>
                </a:tc>
                <a:tc>
                  <a:txBody>
                    <a:bodyPr/>
                    <a:lstStyle/>
                    <a:p>
                      <a:pPr marL="0" marR="0" indent="0" algn="l" defTabSz="457200" rtl="0" eaLnBrk="1" fontAlgn="auto" latinLnBrk="0" hangingPunct="1">
                        <a:lnSpc>
                          <a:spcPct val="115000"/>
                        </a:lnSpc>
                        <a:spcBef>
                          <a:spcPts val="0"/>
                        </a:spcBef>
                        <a:spcAft>
                          <a:spcPts val="0"/>
                        </a:spcAft>
                        <a:buClrTx/>
                        <a:buSzTx/>
                        <a:buFontTx/>
                        <a:buNone/>
                        <a:tabLst/>
                        <a:defRPr/>
                      </a:pPr>
                      <a:r>
                        <a:rPr lang="en-US" sz="2000" dirty="0" smtClean="0">
                          <a:effectLst/>
                          <a:latin typeface="Arial" panose="020B0604020202020204" pitchFamily="34" charset="0"/>
                          <a:cs typeface="Arial" panose="020B0604020202020204" pitchFamily="34" charset="0"/>
                        </a:rPr>
                        <a:t>The indicators should be relevant to the result. The </a:t>
                      </a:r>
                      <a:r>
                        <a:rPr lang="en-US" sz="2000" dirty="0">
                          <a:effectLst/>
                          <a:latin typeface="Arial" panose="020B0604020202020204" pitchFamily="34" charset="0"/>
                          <a:cs typeface="Arial" panose="020B0604020202020204" pitchFamily="34" charset="0"/>
                        </a:rPr>
                        <a:t>number of indicators per one result should be </a:t>
                      </a:r>
                      <a:r>
                        <a:rPr lang="en-US" sz="2000" dirty="0" smtClean="0">
                          <a:effectLst/>
                          <a:latin typeface="Arial" panose="020B0604020202020204" pitchFamily="34" charset="0"/>
                          <a:cs typeface="Arial" panose="020B0604020202020204" pitchFamily="34" charset="0"/>
                        </a:rPr>
                        <a:t>kept to a minimum, preferably</a:t>
                      </a:r>
                      <a:r>
                        <a:rPr lang="en-US" sz="2000" baseline="0" dirty="0" smtClean="0">
                          <a:effectLst/>
                          <a:latin typeface="Arial" panose="020B0604020202020204" pitchFamily="34" charset="0"/>
                          <a:cs typeface="Arial" panose="020B0604020202020204" pitchFamily="34" charset="0"/>
                        </a:rPr>
                        <a:t> </a:t>
                      </a:r>
                      <a:r>
                        <a:rPr lang="en-US" sz="2000" dirty="0" smtClean="0">
                          <a:effectLst/>
                          <a:latin typeface="Arial" panose="020B0604020202020204" pitchFamily="34" charset="0"/>
                          <a:cs typeface="Arial" panose="020B0604020202020204" pitchFamily="34" charset="0"/>
                        </a:rPr>
                        <a:t>1 to 3,</a:t>
                      </a:r>
                      <a:r>
                        <a:rPr lang="en-US" sz="2000" baseline="0" dirty="0" smtClean="0">
                          <a:effectLst/>
                          <a:latin typeface="Arial" panose="020B0604020202020204" pitchFamily="34" charset="0"/>
                          <a:cs typeface="Arial" panose="020B0604020202020204" pitchFamily="34" charset="0"/>
                        </a:rPr>
                        <a:t> depending on the level of the result.</a:t>
                      </a:r>
                    </a:p>
                  </a:txBody>
                  <a:tcPr marL="65488" marR="65488" marT="0" marB="0">
                    <a:solidFill>
                      <a:schemeClr val="bg1">
                        <a:lumMod val="95000"/>
                      </a:schemeClr>
                    </a:solidFill>
                  </a:tcPr>
                </a:tc>
              </a:tr>
              <a:tr h="811031">
                <a:tc vMerge="1">
                  <a:txBody>
                    <a:bodyPr/>
                    <a:lstStyle/>
                    <a:p>
                      <a:endParaRPr lang="en-US"/>
                    </a:p>
                  </a:txBody>
                  <a:tcPr/>
                </a:tc>
                <a:tc>
                  <a:txBody>
                    <a:bodyPr/>
                    <a:lstStyle/>
                    <a:p>
                      <a:pPr marL="0" marR="0">
                        <a:lnSpc>
                          <a:spcPct val="115000"/>
                        </a:lnSpc>
                        <a:spcBef>
                          <a:spcPts val="0"/>
                        </a:spcBef>
                        <a:spcAft>
                          <a:spcPts val="0"/>
                        </a:spcAft>
                      </a:pPr>
                      <a:r>
                        <a:rPr lang="en-US" sz="2000" dirty="0">
                          <a:effectLst/>
                          <a:latin typeface="Arial" panose="020B0604020202020204" pitchFamily="34" charset="0"/>
                          <a:cs typeface="Arial" panose="020B0604020202020204" pitchFamily="34" charset="0"/>
                        </a:rPr>
                        <a:t>2</a:t>
                      </a:r>
                      <a:r>
                        <a:rPr lang="en-US" sz="2000" dirty="0" smtClean="0">
                          <a:effectLst/>
                          <a:latin typeface="Arial" panose="020B0604020202020204" pitchFamily="34" charset="0"/>
                          <a:cs typeface="Arial" panose="020B0604020202020204" pitchFamily="34" charset="0"/>
                        </a:rPr>
                        <a:t>. </a:t>
                      </a:r>
                      <a:r>
                        <a:rPr lang="en-US" sz="2000" dirty="0">
                          <a:effectLst/>
                          <a:latin typeface="Arial" panose="020B0604020202020204" pitchFamily="34" charset="0"/>
                          <a:cs typeface="Arial" panose="020B0604020202020204" pitchFamily="34" charset="0"/>
                        </a:rPr>
                        <a:t>Level of indicators</a:t>
                      </a:r>
                      <a:endParaRPr lang="en-US" sz="2000" dirty="0">
                        <a:effectLst/>
                        <a:latin typeface="Arial" panose="020B0604020202020204" pitchFamily="34" charset="0"/>
                        <a:ea typeface="Malgun Gothic" panose="020B0503020000020004" pitchFamily="34" charset="-127"/>
                        <a:cs typeface="Arial" panose="020B0604020202020204" pitchFamily="34" charset="0"/>
                      </a:endParaRPr>
                    </a:p>
                  </a:txBody>
                  <a:tcPr marL="65488" marR="65488" marT="0" marB="0">
                    <a:solidFill>
                      <a:schemeClr val="bg1">
                        <a:lumMod val="85000"/>
                      </a:schemeClr>
                    </a:solidFill>
                  </a:tcPr>
                </a:tc>
                <a:tc>
                  <a:txBody>
                    <a:bodyPr/>
                    <a:lstStyle/>
                    <a:p>
                      <a:pPr marL="0" marR="0">
                        <a:lnSpc>
                          <a:spcPct val="115000"/>
                        </a:lnSpc>
                        <a:spcBef>
                          <a:spcPts val="0"/>
                        </a:spcBef>
                        <a:spcAft>
                          <a:spcPts val="0"/>
                        </a:spcAft>
                      </a:pPr>
                      <a:r>
                        <a:rPr lang="en-US" sz="2000" dirty="0">
                          <a:effectLst/>
                          <a:latin typeface="Arial" panose="020B0604020202020204" pitchFamily="34" charset="0"/>
                          <a:cs typeface="Arial" panose="020B0604020202020204" pitchFamily="34" charset="0"/>
                        </a:rPr>
                        <a:t>The indicators should </a:t>
                      </a:r>
                      <a:r>
                        <a:rPr lang="en-US" sz="2000" dirty="0" smtClean="0">
                          <a:effectLst/>
                          <a:latin typeface="Arial" panose="020B0604020202020204" pitchFamily="34" charset="0"/>
                          <a:cs typeface="Arial" panose="020B0604020202020204" pitchFamily="34" charset="0"/>
                        </a:rPr>
                        <a:t>measure </a:t>
                      </a:r>
                      <a:r>
                        <a:rPr lang="en-US" sz="2000" dirty="0">
                          <a:effectLst/>
                          <a:latin typeface="Arial" panose="020B0604020202020204" pitchFamily="34" charset="0"/>
                          <a:cs typeface="Arial" panose="020B0604020202020204" pitchFamily="34" charset="0"/>
                        </a:rPr>
                        <a:t>the result directly or be an obvious proxy.</a:t>
                      </a:r>
                      <a:endParaRPr lang="en-US" sz="2000" dirty="0">
                        <a:effectLst/>
                        <a:latin typeface="Arial" panose="020B0604020202020204" pitchFamily="34" charset="0"/>
                        <a:ea typeface="Malgun Gothic" panose="020B0503020000020004" pitchFamily="34" charset="-127"/>
                        <a:cs typeface="Arial" panose="020B0604020202020204" pitchFamily="34" charset="0"/>
                      </a:endParaRPr>
                    </a:p>
                  </a:txBody>
                  <a:tcPr marL="65488" marR="65488" marT="0" marB="0">
                    <a:solidFill>
                      <a:schemeClr val="bg1">
                        <a:lumMod val="85000"/>
                      </a:schemeClr>
                    </a:solidFill>
                  </a:tcPr>
                </a:tc>
              </a:tr>
              <a:tr h="1127760">
                <a:tc vMerge="1">
                  <a:txBody>
                    <a:bodyPr/>
                    <a:lstStyle/>
                    <a:p>
                      <a:endParaRPr lang="en-US"/>
                    </a:p>
                  </a:txBody>
                  <a:tcPr/>
                </a:tc>
                <a:tc>
                  <a:txBody>
                    <a:bodyPr/>
                    <a:lstStyle/>
                    <a:p>
                      <a:pPr marL="0" marR="0">
                        <a:lnSpc>
                          <a:spcPct val="115000"/>
                        </a:lnSpc>
                        <a:spcBef>
                          <a:spcPts val="0"/>
                        </a:spcBef>
                        <a:spcAft>
                          <a:spcPts val="0"/>
                        </a:spcAft>
                      </a:pPr>
                      <a:r>
                        <a:rPr lang="en-US" sz="2000" dirty="0">
                          <a:effectLst/>
                          <a:latin typeface="Arial" panose="020B0604020202020204" pitchFamily="34" charset="0"/>
                          <a:cs typeface="Arial" panose="020B0604020202020204" pitchFamily="34" charset="0"/>
                        </a:rPr>
                        <a:t>3</a:t>
                      </a:r>
                      <a:r>
                        <a:rPr lang="en-US" sz="2000" dirty="0" smtClean="0">
                          <a:effectLst/>
                          <a:latin typeface="Arial" panose="020B0604020202020204" pitchFamily="34" charset="0"/>
                          <a:cs typeface="Arial" panose="020B0604020202020204" pitchFamily="34" charset="0"/>
                        </a:rPr>
                        <a:t>. Strength</a:t>
                      </a:r>
                      <a:r>
                        <a:rPr lang="en-US" sz="2000" baseline="0" dirty="0" smtClean="0">
                          <a:effectLst/>
                          <a:latin typeface="Arial" panose="020B0604020202020204" pitchFamily="34" charset="0"/>
                          <a:cs typeface="Arial" panose="020B0604020202020204" pitchFamily="34" charset="0"/>
                        </a:rPr>
                        <a:t> </a:t>
                      </a:r>
                      <a:r>
                        <a:rPr lang="en-US" sz="2000" dirty="0" smtClean="0">
                          <a:effectLst/>
                          <a:latin typeface="Arial" panose="020B0604020202020204" pitchFamily="34" charset="0"/>
                          <a:cs typeface="Arial" panose="020B0604020202020204" pitchFamily="34" charset="0"/>
                        </a:rPr>
                        <a:t>of </a:t>
                      </a:r>
                      <a:r>
                        <a:rPr lang="en-US" sz="2000" dirty="0">
                          <a:effectLst/>
                          <a:latin typeface="Arial" panose="020B0604020202020204" pitchFamily="34" charset="0"/>
                          <a:cs typeface="Arial" panose="020B0604020202020204" pitchFamily="34" charset="0"/>
                        </a:rPr>
                        <a:t>indicators</a:t>
                      </a:r>
                      <a:endParaRPr lang="en-US" sz="2000" dirty="0">
                        <a:effectLst/>
                        <a:latin typeface="Arial" panose="020B0604020202020204" pitchFamily="34" charset="0"/>
                        <a:ea typeface="Malgun Gothic" panose="020B0503020000020004" pitchFamily="34" charset="-127"/>
                        <a:cs typeface="Arial" panose="020B0604020202020204" pitchFamily="34" charset="0"/>
                      </a:endParaRPr>
                    </a:p>
                  </a:txBody>
                  <a:tcPr marL="65488" marR="65488" marT="0" marB="0">
                    <a:solidFill>
                      <a:schemeClr val="bg1">
                        <a:lumMod val="95000"/>
                      </a:schemeClr>
                    </a:solidFill>
                  </a:tcPr>
                </a:tc>
                <a:tc>
                  <a:txBody>
                    <a:bodyPr/>
                    <a:lstStyle/>
                    <a:p>
                      <a:pPr marL="0" marR="0">
                        <a:lnSpc>
                          <a:spcPct val="115000"/>
                        </a:lnSpc>
                        <a:spcBef>
                          <a:spcPts val="0"/>
                        </a:spcBef>
                        <a:spcAft>
                          <a:spcPts val="0"/>
                        </a:spcAft>
                      </a:pPr>
                      <a:r>
                        <a:rPr lang="en-US" sz="2000" dirty="0">
                          <a:effectLst/>
                          <a:latin typeface="Arial" panose="020B0604020202020204" pitchFamily="34" charset="0"/>
                          <a:cs typeface="Arial" panose="020B0604020202020204" pitchFamily="34" charset="0"/>
                        </a:rPr>
                        <a:t>Indicators should </a:t>
                      </a:r>
                      <a:r>
                        <a:rPr lang="en-US" sz="2000" dirty="0" smtClean="0">
                          <a:effectLst/>
                          <a:latin typeface="Arial" panose="020B0604020202020204" pitchFamily="34" charset="0"/>
                          <a:cs typeface="Arial" panose="020B0604020202020204" pitchFamily="34" charset="0"/>
                        </a:rPr>
                        <a:t>have</a:t>
                      </a:r>
                      <a:r>
                        <a:rPr lang="en-US" sz="2000" baseline="0" dirty="0" smtClean="0">
                          <a:effectLst/>
                          <a:latin typeface="Arial" panose="020B0604020202020204" pitchFamily="34" charset="0"/>
                          <a:cs typeface="Arial" panose="020B0604020202020204" pitchFamily="34" charset="0"/>
                        </a:rPr>
                        <a:t> </a:t>
                      </a:r>
                      <a:r>
                        <a:rPr lang="en-US" sz="2000" dirty="0" smtClean="0">
                          <a:effectLst/>
                          <a:latin typeface="Arial" panose="020B0604020202020204" pitchFamily="34" charset="0"/>
                          <a:cs typeface="Arial" panose="020B0604020202020204" pitchFamily="34" charset="0"/>
                        </a:rPr>
                        <a:t>a </a:t>
                      </a:r>
                      <a:r>
                        <a:rPr lang="en-US" sz="2000" dirty="0">
                          <a:effectLst/>
                          <a:latin typeface="Arial" panose="020B0604020202020204" pitchFamily="34" charset="0"/>
                          <a:cs typeface="Arial" panose="020B0604020202020204" pitchFamily="34" charset="0"/>
                        </a:rPr>
                        <a:t>clear unit of </a:t>
                      </a:r>
                      <a:r>
                        <a:rPr lang="en-US" sz="2000" dirty="0" smtClean="0">
                          <a:effectLst/>
                          <a:latin typeface="Arial" panose="020B0604020202020204" pitchFamily="34" charset="0"/>
                          <a:cs typeface="Arial" panose="020B0604020202020204" pitchFamily="34" charset="0"/>
                        </a:rPr>
                        <a:t>measurement. Indicators</a:t>
                      </a:r>
                      <a:r>
                        <a:rPr lang="en-US" sz="2000" baseline="0" dirty="0" smtClean="0">
                          <a:effectLst/>
                          <a:latin typeface="Arial" panose="020B0604020202020204" pitchFamily="34" charset="0"/>
                          <a:cs typeface="Arial" panose="020B0604020202020204" pitchFamily="34" charset="0"/>
                        </a:rPr>
                        <a:t> should be relevant to the result, reliable, sensitive and valid. </a:t>
                      </a:r>
                    </a:p>
                  </a:txBody>
                  <a:tcPr marL="65488" marR="65488" marT="0" marB="0">
                    <a:solidFill>
                      <a:schemeClr val="bg1">
                        <a:lumMod val="95000"/>
                      </a:schemeClr>
                    </a:solidFill>
                  </a:tcPr>
                </a:tc>
              </a:tr>
              <a:tr h="1372299">
                <a:tc vMerge="1">
                  <a:txBody>
                    <a:bodyPr/>
                    <a:lstStyle/>
                    <a:p>
                      <a:endParaRPr lang="en-US"/>
                    </a:p>
                  </a:txBody>
                  <a:tcPr/>
                </a:tc>
                <a:tc>
                  <a:txBody>
                    <a:bodyPr/>
                    <a:lstStyle/>
                    <a:p>
                      <a:pPr marL="0" marR="0">
                        <a:lnSpc>
                          <a:spcPct val="115000"/>
                        </a:lnSpc>
                        <a:spcBef>
                          <a:spcPts val="0"/>
                        </a:spcBef>
                        <a:spcAft>
                          <a:spcPts val="0"/>
                        </a:spcAft>
                      </a:pPr>
                      <a:r>
                        <a:rPr lang="en-US" sz="2000" dirty="0">
                          <a:effectLst/>
                          <a:latin typeface="Arial" panose="020B0604020202020204" pitchFamily="34" charset="0"/>
                          <a:cs typeface="Arial" panose="020B0604020202020204" pitchFamily="34" charset="0"/>
                        </a:rPr>
                        <a:t>4</a:t>
                      </a:r>
                      <a:r>
                        <a:rPr lang="en-US" sz="2000" dirty="0" smtClean="0">
                          <a:effectLst/>
                          <a:latin typeface="Arial" panose="020B0604020202020204" pitchFamily="34" charset="0"/>
                          <a:cs typeface="Arial" panose="020B0604020202020204" pitchFamily="34" charset="0"/>
                        </a:rPr>
                        <a:t>. Quality of </a:t>
                      </a:r>
                      <a:r>
                        <a:rPr lang="en-US" sz="2000" dirty="0">
                          <a:effectLst/>
                          <a:latin typeface="Arial" panose="020B0604020202020204" pitchFamily="34" charset="0"/>
                          <a:cs typeface="Arial" panose="020B0604020202020204" pitchFamily="34" charset="0"/>
                        </a:rPr>
                        <a:t>indicators </a:t>
                      </a:r>
                      <a:endParaRPr lang="en-US" sz="2000" dirty="0">
                        <a:effectLst/>
                        <a:latin typeface="Arial" panose="020B0604020202020204" pitchFamily="34" charset="0"/>
                        <a:ea typeface="Malgun Gothic" panose="020B0503020000020004" pitchFamily="34" charset="-127"/>
                        <a:cs typeface="Arial" panose="020B0604020202020204" pitchFamily="34" charset="0"/>
                      </a:endParaRPr>
                    </a:p>
                  </a:txBody>
                  <a:tcPr marL="65488" marR="65488" marT="0" marB="0">
                    <a:solidFill>
                      <a:schemeClr val="bg1">
                        <a:lumMod val="85000"/>
                      </a:schemeClr>
                    </a:solidFill>
                  </a:tcPr>
                </a:tc>
                <a:tc>
                  <a:txBody>
                    <a:bodyPr/>
                    <a:lstStyle/>
                    <a:p>
                      <a:pPr marL="0" marR="0" indent="0" algn="l" defTabSz="457200" rtl="0" eaLnBrk="1" fontAlgn="auto" latinLnBrk="0" hangingPunct="1">
                        <a:lnSpc>
                          <a:spcPct val="115000"/>
                        </a:lnSpc>
                        <a:spcBef>
                          <a:spcPts val="0"/>
                        </a:spcBef>
                        <a:spcAft>
                          <a:spcPts val="0"/>
                        </a:spcAft>
                        <a:buClrTx/>
                        <a:buSzTx/>
                        <a:buFontTx/>
                        <a:buNone/>
                        <a:tabLst/>
                        <a:defRPr/>
                      </a:pPr>
                      <a:r>
                        <a:rPr lang="en-US" sz="2000" dirty="0" smtClean="0">
                          <a:effectLst/>
                          <a:latin typeface="Arial" panose="020B0604020202020204" pitchFamily="34" charset="0"/>
                          <a:cs typeface="Arial" panose="020B0604020202020204" pitchFamily="34" charset="0"/>
                        </a:rPr>
                        <a:t>Baselines,</a:t>
                      </a:r>
                      <a:r>
                        <a:rPr lang="en-US" sz="2000" baseline="0" dirty="0" smtClean="0">
                          <a:effectLst/>
                          <a:latin typeface="Arial" panose="020B0604020202020204" pitchFamily="34" charset="0"/>
                          <a:cs typeface="Arial" panose="020B0604020202020204" pitchFamily="34" charset="0"/>
                        </a:rPr>
                        <a:t> </a:t>
                      </a:r>
                      <a:r>
                        <a:rPr lang="en-US" sz="2000" dirty="0" smtClean="0">
                          <a:effectLst/>
                          <a:latin typeface="Arial" panose="020B0604020202020204" pitchFamily="34" charset="0"/>
                          <a:cs typeface="Arial" panose="020B0604020202020204" pitchFamily="34" charset="0"/>
                        </a:rPr>
                        <a:t>targets </a:t>
                      </a:r>
                      <a:r>
                        <a:rPr lang="en-US" sz="2000" dirty="0">
                          <a:effectLst/>
                          <a:latin typeface="Arial" panose="020B0604020202020204" pitchFamily="34" charset="0"/>
                          <a:cs typeface="Arial" panose="020B0604020202020204" pitchFamily="34" charset="0"/>
                        </a:rPr>
                        <a:t>and a reliable data source must be provided for the </a:t>
                      </a:r>
                      <a:r>
                        <a:rPr lang="en-US" sz="2000" dirty="0" smtClean="0">
                          <a:effectLst/>
                          <a:latin typeface="Arial" panose="020B0604020202020204" pitchFamily="34" charset="0"/>
                          <a:cs typeface="Arial" panose="020B0604020202020204" pitchFamily="34" charset="0"/>
                        </a:rPr>
                        <a:t>indicator. </a:t>
                      </a:r>
                      <a:r>
                        <a:rPr lang="en-US" sz="2000" baseline="0" dirty="0" smtClean="0">
                          <a:effectLst/>
                          <a:latin typeface="Arial" panose="020B0604020202020204" pitchFamily="34" charset="0"/>
                          <a:cs typeface="Arial" panose="020B0604020202020204" pitchFamily="34" charset="0"/>
                        </a:rPr>
                        <a:t>Indicators should be disaggregated by sex, age or social group as relevant. </a:t>
                      </a:r>
                      <a:endParaRPr lang="en-US" sz="2000" dirty="0">
                        <a:effectLst/>
                        <a:latin typeface="Arial" panose="020B0604020202020204" pitchFamily="34" charset="0"/>
                        <a:ea typeface="Malgun Gothic" panose="020B0503020000020004" pitchFamily="34" charset="-127"/>
                        <a:cs typeface="Arial" panose="020B0604020202020204" pitchFamily="34" charset="0"/>
                      </a:endParaRPr>
                    </a:p>
                  </a:txBody>
                  <a:tcPr marL="65488" marR="65488" marT="0" marB="0">
                    <a:solidFill>
                      <a:schemeClr val="bg1">
                        <a:lumMod val="85000"/>
                      </a:schemeClr>
                    </a:solidFill>
                  </a:tcPr>
                </a:tc>
              </a:tr>
            </a:tbl>
          </a:graphicData>
        </a:graphic>
      </p:graphicFrame>
    </p:spTree>
    <p:extLst>
      <p:ext uri="{BB962C8B-B14F-4D97-AF65-F5344CB8AC3E}">
        <p14:creationId xmlns:p14="http://schemas.microsoft.com/office/powerpoint/2010/main" val="13245356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Evaluability</a:t>
            </a:r>
            <a:r>
              <a:rPr lang="en-US" dirty="0" smtClean="0">
                <a:solidFill>
                  <a:schemeClr val="bg1"/>
                </a:solidFill>
              </a:rPr>
              <a:t>y of the Programme</a:t>
            </a:r>
            <a:endParaRPr lang="en-US" dirty="0">
              <a:solidFill>
                <a:schemeClr val="bg1"/>
              </a:solidFill>
            </a:endParaRPr>
          </a:p>
        </p:txBody>
      </p:sp>
      <p:sp>
        <p:nvSpPr>
          <p:cNvPr id="4" name="Rectangle 3"/>
          <p:cNvSpPr/>
          <p:nvPr/>
        </p:nvSpPr>
        <p:spPr>
          <a:xfrm>
            <a:off x="780519" y="1066800"/>
            <a:ext cx="7830081" cy="1026548"/>
          </a:xfrm>
          <a:prstGeom prst="rect">
            <a:avLst/>
          </a:prstGeom>
          <a:ln>
            <a:solidFill>
              <a:schemeClr val="bg1">
                <a:lumMod val="75000"/>
              </a:schemeClr>
            </a:solidFill>
          </a:ln>
        </p:spPr>
        <p:txBody>
          <a:bodyPr wrap="square" anchor="ctr">
            <a:noAutofit/>
          </a:bodyPr>
          <a:lstStyle/>
          <a:p>
            <a:r>
              <a:rPr lang="en-GB" sz="2400" dirty="0" smtClean="0">
                <a:latin typeface="Arial" panose="020B0604020202020204" pitchFamily="34" charset="0"/>
                <a:cs typeface="Arial" panose="020B0604020202020204" pitchFamily="34" charset="0"/>
              </a:rPr>
              <a:t>		</a:t>
            </a:r>
            <a:endParaRPr lang="en-GB" sz="2400" dirty="0">
              <a:latin typeface="Arial" panose="020B0604020202020204" pitchFamily="34" charset="0"/>
              <a:cs typeface="Arial" panose="020B0604020202020204" pitchFamily="34" charset="0"/>
            </a:endParaRPr>
          </a:p>
        </p:txBody>
      </p:sp>
      <p:sp>
        <p:nvSpPr>
          <p:cNvPr id="5" name="TextBox 4"/>
          <p:cNvSpPr txBox="1"/>
          <p:nvPr/>
        </p:nvSpPr>
        <p:spPr>
          <a:xfrm>
            <a:off x="1524000" y="1038229"/>
            <a:ext cx="7086600" cy="1107996"/>
          </a:xfrm>
          <a:prstGeom prst="rect">
            <a:avLst/>
          </a:prstGeom>
          <a:noFill/>
        </p:spPr>
        <p:txBody>
          <a:bodyPr wrap="square" rtlCol="0">
            <a:spAutoFit/>
          </a:bodyPr>
          <a:lstStyle/>
          <a:p>
            <a:r>
              <a:rPr lang="en-US" sz="2200" dirty="0">
                <a:latin typeface="Arial" panose="020B0604020202020204" pitchFamily="34" charset="0"/>
                <a:cs typeface="Arial" panose="020B0604020202020204" pitchFamily="34" charset="0"/>
              </a:rPr>
              <a:t>Evaluability helps consolidate the </a:t>
            </a:r>
            <a:r>
              <a:rPr lang="en-US" sz="2200" dirty="0" err="1">
                <a:latin typeface="Arial" panose="020B0604020202020204" pitchFamily="34" charset="0"/>
                <a:cs typeface="Arial" panose="020B0604020202020204" pitchFamily="34" charset="0"/>
              </a:rPr>
              <a:t>programmes’</a:t>
            </a:r>
            <a:r>
              <a:rPr lang="en-US" sz="2200" dirty="0">
                <a:latin typeface="Arial" panose="020B0604020202020204" pitchFamily="34" charset="0"/>
                <a:cs typeface="Arial" panose="020B0604020202020204" pitchFamily="34" charset="0"/>
              </a:rPr>
              <a:t> design and ensures that gaps in the theory of change are addressed from the onset</a:t>
            </a:r>
          </a:p>
        </p:txBody>
      </p:sp>
      <p:sp>
        <p:nvSpPr>
          <p:cNvPr id="6" name="Rectangle 5"/>
          <p:cNvSpPr/>
          <p:nvPr/>
        </p:nvSpPr>
        <p:spPr>
          <a:xfrm>
            <a:off x="780519" y="2286000"/>
            <a:ext cx="7830081" cy="1026548"/>
          </a:xfrm>
          <a:prstGeom prst="rect">
            <a:avLst/>
          </a:prstGeom>
          <a:ln>
            <a:solidFill>
              <a:schemeClr val="bg1">
                <a:lumMod val="75000"/>
              </a:schemeClr>
            </a:solidFill>
          </a:ln>
        </p:spPr>
        <p:txBody>
          <a:bodyPr wrap="square" anchor="ctr">
            <a:noAutofit/>
          </a:bodyPr>
          <a:lstStyle/>
          <a:p>
            <a:r>
              <a:rPr lang="en-GB" sz="2400" dirty="0" smtClean="0">
                <a:latin typeface="Arial" panose="020B0604020202020204" pitchFamily="34" charset="0"/>
                <a:cs typeface="Arial" panose="020B0604020202020204" pitchFamily="34" charset="0"/>
              </a:rPr>
              <a:t>		</a:t>
            </a:r>
            <a:endParaRPr lang="en-GB" sz="2400" dirty="0">
              <a:latin typeface="Arial" panose="020B0604020202020204" pitchFamily="34" charset="0"/>
              <a:cs typeface="Arial" panose="020B0604020202020204" pitchFamily="34" charset="0"/>
            </a:endParaRPr>
          </a:p>
        </p:txBody>
      </p:sp>
      <p:sp>
        <p:nvSpPr>
          <p:cNvPr id="7" name="TextBox 6"/>
          <p:cNvSpPr txBox="1"/>
          <p:nvPr/>
        </p:nvSpPr>
        <p:spPr>
          <a:xfrm>
            <a:off x="1524000" y="2274039"/>
            <a:ext cx="7086600" cy="1107996"/>
          </a:xfrm>
          <a:prstGeom prst="rect">
            <a:avLst/>
          </a:prstGeom>
          <a:noFill/>
        </p:spPr>
        <p:txBody>
          <a:bodyPr wrap="square" rtlCol="0">
            <a:spAutoFit/>
          </a:bodyPr>
          <a:lstStyle/>
          <a:p>
            <a:r>
              <a:rPr lang="en-US" sz="2200" dirty="0">
                <a:latin typeface="Arial" panose="020B0604020202020204" pitchFamily="34" charset="0"/>
                <a:cs typeface="Arial" panose="020B0604020202020204" pitchFamily="34" charset="0"/>
              </a:rPr>
              <a:t>An evaluability assessment will examine the extent to which a programme can be evaluated in a reliable and credible manner </a:t>
            </a:r>
          </a:p>
        </p:txBody>
      </p:sp>
      <p:sp>
        <p:nvSpPr>
          <p:cNvPr id="8" name="Rectangle 7"/>
          <p:cNvSpPr/>
          <p:nvPr/>
        </p:nvSpPr>
        <p:spPr>
          <a:xfrm>
            <a:off x="780519" y="3493239"/>
            <a:ext cx="7830082" cy="849905"/>
          </a:xfrm>
          <a:prstGeom prst="rect">
            <a:avLst/>
          </a:prstGeom>
          <a:ln>
            <a:solidFill>
              <a:schemeClr val="bg1">
                <a:lumMod val="75000"/>
              </a:schemeClr>
            </a:solidFill>
          </a:ln>
        </p:spPr>
        <p:txBody>
          <a:bodyPr wrap="square" anchor="ctr">
            <a:noAutofit/>
          </a:bodyPr>
          <a:lstStyle/>
          <a:p>
            <a:r>
              <a:rPr lang="en-GB" sz="2400" dirty="0" smtClean="0">
                <a:latin typeface="Arial" panose="020B0604020202020204" pitchFamily="34" charset="0"/>
                <a:cs typeface="Arial" panose="020B0604020202020204" pitchFamily="34" charset="0"/>
              </a:rPr>
              <a:t>		</a:t>
            </a:r>
            <a:endParaRPr lang="en-GB" sz="2400" dirty="0">
              <a:latin typeface="Arial" panose="020B0604020202020204" pitchFamily="34" charset="0"/>
              <a:cs typeface="Arial" panose="020B0604020202020204" pitchFamily="34" charset="0"/>
            </a:endParaRPr>
          </a:p>
        </p:txBody>
      </p:sp>
      <p:sp>
        <p:nvSpPr>
          <p:cNvPr id="9" name="TextBox 8"/>
          <p:cNvSpPr txBox="1"/>
          <p:nvPr/>
        </p:nvSpPr>
        <p:spPr>
          <a:xfrm>
            <a:off x="1556657" y="3524798"/>
            <a:ext cx="7162800" cy="769441"/>
          </a:xfrm>
          <a:prstGeom prst="rect">
            <a:avLst/>
          </a:prstGeom>
          <a:noFill/>
        </p:spPr>
        <p:txBody>
          <a:bodyPr wrap="square" rtlCol="0">
            <a:spAutoFit/>
          </a:bodyPr>
          <a:lstStyle/>
          <a:p>
            <a:r>
              <a:rPr lang="en-US" sz="2200" dirty="0">
                <a:latin typeface="Arial" panose="020B0604020202020204" pitchFamily="34" charset="0"/>
                <a:cs typeface="Arial" panose="020B0604020202020204" pitchFamily="34" charset="0"/>
              </a:rPr>
              <a:t>Adds a quality assurance element to programme preparation</a:t>
            </a:r>
          </a:p>
        </p:txBody>
      </p:sp>
      <p:sp>
        <p:nvSpPr>
          <p:cNvPr id="10" name="Rectangle 9"/>
          <p:cNvSpPr/>
          <p:nvPr/>
        </p:nvSpPr>
        <p:spPr>
          <a:xfrm>
            <a:off x="780519" y="4490022"/>
            <a:ext cx="7830082" cy="772657"/>
          </a:xfrm>
          <a:prstGeom prst="rect">
            <a:avLst/>
          </a:prstGeom>
          <a:ln>
            <a:solidFill>
              <a:schemeClr val="bg1">
                <a:lumMod val="75000"/>
              </a:schemeClr>
            </a:solidFill>
          </a:ln>
        </p:spPr>
        <p:txBody>
          <a:bodyPr wrap="square" anchor="ctr">
            <a:noAutofit/>
          </a:bodyPr>
          <a:lstStyle/>
          <a:p>
            <a:r>
              <a:rPr lang="en-GB" sz="2400" dirty="0" smtClean="0">
                <a:latin typeface="Arial" panose="020B0604020202020204" pitchFamily="34" charset="0"/>
                <a:cs typeface="Arial" panose="020B0604020202020204" pitchFamily="34" charset="0"/>
              </a:rPr>
              <a:t>		</a:t>
            </a:r>
            <a:endParaRPr lang="en-GB" sz="2400" dirty="0">
              <a:latin typeface="Arial" panose="020B0604020202020204" pitchFamily="34" charset="0"/>
              <a:cs typeface="Arial" panose="020B0604020202020204" pitchFamily="34" charset="0"/>
            </a:endParaRPr>
          </a:p>
        </p:txBody>
      </p:sp>
      <p:sp>
        <p:nvSpPr>
          <p:cNvPr id="11" name="TextBox 10"/>
          <p:cNvSpPr txBox="1"/>
          <p:nvPr/>
        </p:nvSpPr>
        <p:spPr>
          <a:xfrm>
            <a:off x="1556657" y="4493238"/>
            <a:ext cx="7053943" cy="769441"/>
          </a:xfrm>
          <a:prstGeom prst="rect">
            <a:avLst/>
          </a:prstGeom>
          <a:noFill/>
        </p:spPr>
        <p:txBody>
          <a:bodyPr wrap="square" rtlCol="0">
            <a:spAutoFit/>
          </a:bodyPr>
          <a:lstStyle/>
          <a:p>
            <a:r>
              <a:rPr lang="en-US" sz="2200" dirty="0">
                <a:latin typeface="Arial" panose="020B0604020202020204" pitchFamily="34" charset="0"/>
                <a:cs typeface="Arial" panose="020B0604020202020204" pitchFamily="34" charset="0"/>
              </a:rPr>
              <a:t>Highlights data needs, sources and gaps to be addressed</a:t>
            </a:r>
          </a:p>
        </p:txBody>
      </p:sp>
      <p:sp>
        <p:nvSpPr>
          <p:cNvPr id="12" name="Rectangle 11"/>
          <p:cNvSpPr/>
          <p:nvPr/>
        </p:nvSpPr>
        <p:spPr>
          <a:xfrm>
            <a:off x="780519" y="5409557"/>
            <a:ext cx="7830081" cy="777605"/>
          </a:xfrm>
          <a:prstGeom prst="rect">
            <a:avLst/>
          </a:prstGeom>
          <a:ln>
            <a:solidFill>
              <a:schemeClr val="bg1">
                <a:lumMod val="75000"/>
              </a:schemeClr>
            </a:solidFill>
          </a:ln>
        </p:spPr>
        <p:txBody>
          <a:bodyPr wrap="square" anchor="ctr">
            <a:noAutofit/>
          </a:bodyPr>
          <a:lstStyle/>
          <a:p>
            <a:r>
              <a:rPr lang="en-GB" sz="2400" dirty="0" smtClean="0">
                <a:latin typeface="Arial" panose="020B0604020202020204" pitchFamily="34" charset="0"/>
                <a:cs typeface="Arial" panose="020B0604020202020204" pitchFamily="34" charset="0"/>
              </a:rPr>
              <a:t>		</a:t>
            </a:r>
            <a:endParaRPr lang="en-GB" sz="2400" dirty="0">
              <a:latin typeface="Arial" panose="020B0604020202020204" pitchFamily="34" charset="0"/>
              <a:cs typeface="Arial" panose="020B0604020202020204" pitchFamily="34" charset="0"/>
            </a:endParaRPr>
          </a:p>
        </p:txBody>
      </p:sp>
      <p:sp>
        <p:nvSpPr>
          <p:cNvPr id="13" name="TextBox 12"/>
          <p:cNvSpPr txBox="1"/>
          <p:nvPr/>
        </p:nvSpPr>
        <p:spPr>
          <a:xfrm>
            <a:off x="1570264" y="5417721"/>
            <a:ext cx="7162800" cy="769441"/>
          </a:xfrm>
          <a:prstGeom prst="rect">
            <a:avLst/>
          </a:prstGeom>
          <a:noFill/>
        </p:spPr>
        <p:txBody>
          <a:bodyPr wrap="square" rtlCol="0">
            <a:spAutoFit/>
          </a:bodyPr>
          <a:lstStyle/>
          <a:p>
            <a:r>
              <a:rPr lang="en-US" sz="2200" dirty="0">
                <a:latin typeface="Arial" panose="020B0604020202020204" pitchFamily="34" charset="0"/>
                <a:cs typeface="Arial" panose="020B0604020202020204" pitchFamily="34" charset="0"/>
              </a:rPr>
              <a:t>Will save time and avoid costly mistakes at later stages of the programme cycle. </a:t>
            </a:r>
          </a:p>
        </p:txBody>
      </p:sp>
      <p:pic>
        <p:nvPicPr>
          <p:cNvPr id="15" name="Picture 4" descr="http://www.mophie.com/shop/media/wysiwyg/ps-plus-icon-che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2352" y="1348933"/>
            <a:ext cx="365760" cy="36576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http://www.mophie.com/shop/media/wysiwyg/ps-plus-icon-che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2352" y="3666731"/>
            <a:ext cx="365760" cy="36576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http://www.mophie.com/shop/media/wysiwyg/ps-plus-icon-che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2352" y="2541834"/>
            <a:ext cx="365760" cy="36576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4" descr="http://www.mophie.com/shop/media/wysiwyg/ps-plus-icon-che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2352" y="4656282"/>
            <a:ext cx="365760" cy="36576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 descr="http://www.mophie.com/shop/media/wysiwyg/ps-plus-icon-che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2352" y="5546899"/>
            <a:ext cx="365760" cy="3657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4249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ross 15"/>
          <p:cNvSpPr/>
          <p:nvPr/>
        </p:nvSpPr>
        <p:spPr>
          <a:xfrm>
            <a:off x="3461266" y="2933700"/>
            <a:ext cx="2315289" cy="2057400"/>
          </a:xfrm>
          <a:prstGeom prst="plus">
            <a:avLst/>
          </a:prstGeom>
          <a:gradFill flip="none" rotWithShape="1">
            <a:gsLst>
              <a:gs pos="0">
                <a:srgbClr val="0099FF"/>
              </a:gs>
              <a:gs pos="100000">
                <a:schemeClr val="bg1"/>
              </a:gs>
            </a:gsLst>
            <a:path path="shap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p:txBody>
          <a:bodyPr/>
          <a:lstStyle/>
          <a:p>
            <a:r>
              <a:rPr lang="en-US" dirty="0" smtClean="0">
                <a:latin typeface="Arial" panose="020B0604020202020204" pitchFamily="34" charset="0"/>
                <a:cs typeface="Arial" panose="020B0604020202020204" pitchFamily="34" charset="0"/>
              </a:rPr>
              <a:t>Capturing Results and Indicators in VISION</a:t>
            </a:r>
            <a:endParaRPr lang="en-US" dirty="0">
              <a:latin typeface="Arial" panose="020B0604020202020204" pitchFamily="34" charset="0"/>
              <a:cs typeface="Arial" panose="020B0604020202020204" pitchFamily="34" charset="0"/>
            </a:endParaRPr>
          </a:p>
        </p:txBody>
      </p:sp>
      <p:sp>
        <p:nvSpPr>
          <p:cNvPr id="7" name="Rectangle 6"/>
          <p:cNvSpPr/>
          <p:nvPr/>
        </p:nvSpPr>
        <p:spPr>
          <a:xfrm>
            <a:off x="4829889" y="1135380"/>
            <a:ext cx="3542348" cy="2667000"/>
          </a:xfrm>
          <a:prstGeom prst="rect">
            <a:avLst/>
          </a:prstGeom>
          <a:noFill/>
          <a:ln>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Arial" panose="020B0604020202020204" pitchFamily="34" charset="0"/>
              <a:cs typeface="Arial" panose="020B0604020202020204" pitchFamily="34" charset="0"/>
            </a:endParaRPr>
          </a:p>
        </p:txBody>
      </p:sp>
      <p:sp>
        <p:nvSpPr>
          <p:cNvPr id="8" name="Rectangle 7"/>
          <p:cNvSpPr/>
          <p:nvPr/>
        </p:nvSpPr>
        <p:spPr>
          <a:xfrm>
            <a:off x="914401" y="3962400"/>
            <a:ext cx="3542348" cy="2667000"/>
          </a:xfrm>
          <a:prstGeom prst="rect">
            <a:avLst/>
          </a:prstGeom>
          <a:noFill/>
          <a:ln>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Arial" panose="020B0604020202020204" pitchFamily="34" charset="0"/>
              <a:cs typeface="Arial" panose="020B0604020202020204" pitchFamily="34" charset="0"/>
            </a:endParaRPr>
          </a:p>
        </p:txBody>
      </p:sp>
      <p:sp>
        <p:nvSpPr>
          <p:cNvPr id="9" name="Rectangle 8"/>
          <p:cNvSpPr/>
          <p:nvPr/>
        </p:nvSpPr>
        <p:spPr>
          <a:xfrm>
            <a:off x="4829889" y="3962400"/>
            <a:ext cx="3581399" cy="2667000"/>
          </a:xfrm>
          <a:prstGeom prst="rect">
            <a:avLst/>
          </a:prstGeom>
          <a:noFill/>
          <a:ln>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Arial" panose="020B0604020202020204" pitchFamily="34" charset="0"/>
              <a:cs typeface="Arial" panose="020B0604020202020204" pitchFamily="34" charset="0"/>
            </a:endParaRPr>
          </a:p>
        </p:txBody>
      </p:sp>
      <p:sp>
        <p:nvSpPr>
          <p:cNvPr id="10" name="TextBox 9"/>
          <p:cNvSpPr txBox="1"/>
          <p:nvPr/>
        </p:nvSpPr>
        <p:spPr>
          <a:xfrm>
            <a:off x="1458278" y="1632168"/>
            <a:ext cx="2971800" cy="1815882"/>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Results and Indicators of the Strategic Plan</a:t>
            </a:r>
          </a:p>
          <a:p>
            <a:pPr marL="457200" indent="-457200">
              <a:buFont typeface="Arial" panose="020B0604020202020204" pitchFamily="34" charset="0"/>
              <a:buChar char="•"/>
            </a:pPr>
            <a:endParaRPr lang="en-US" sz="2800" dirty="0">
              <a:latin typeface="Arial" panose="020B0604020202020204" pitchFamily="34" charset="0"/>
              <a:cs typeface="Arial" panose="020B0604020202020204" pitchFamily="34" charset="0"/>
            </a:endParaRPr>
          </a:p>
        </p:txBody>
      </p:sp>
      <p:sp>
        <p:nvSpPr>
          <p:cNvPr id="11" name="TextBox 10"/>
          <p:cNvSpPr txBox="1"/>
          <p:nvPr/>
        </p:nvSpPr>
        <p:spPr>
          <a:xfrm>
            <a:off x="5032535" y="1359336"/>
            <a:ext cx="3378754" cy="2246769"/>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Programme Results and Measurement Frameworks </a:t>
            </a:r>
            <a:r>
              <a:rPr lang="en-US" sz="2800" dirty="0" smtClean="0">
                <a:latin typeface="Arial" panose="020B0604020202020204" pitchFamily="34" charset="0"/>
                <a:cs typeface="Arial" panose="020B0604020202020204" pitchFamily="34" charset="0"/>
              </a:rPr>
              <a:t>in </a:t>
            </a:r>
            <a:r>
              <a:rPr lang="en-US" sz="2800" dirty="0">
                <a:latin typeface="Arial" panose="020B0604020202020204" pitchFamily="34" charset="0"/>
                <a:cs typeface="Arial" panose="020B0604020202020204" pitchFamily="34" charset="0"/>
              </a:rPr>
              <a:t>VISION/SAP and the RAM</a:t>
            </a:r>
          </a:p>
        </p:txBody>
      </p:sp>
      <p:sp>
        <p:nvSpPr>
          <p:cNvPr id="12" name="Rectangle 11"/>
          <p:cNvSpPr/>
          <p:nvPr/>
        </p:nvSpPr>
        <p:spPr>
          <a:xfrm>
            <a:off x="914400" y="1135380"/>
            <a:ext cx="3542348" cy="2667000"/>
          </a:xfrm>
          <a:prstGeom prst="rect">
            <a:avLst/>
          </a:prstGeom>
          <a:noFill/>
          <a:ln>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Arial" panose="020B0604020202020204" pitchFamily="34" charset="0"/>
              <a:cs typeface="Arial" panose="020B0604020202020204" pitchFamily="34" charset="0"/>
            </a:endParaRPr>
          </a:p>
        </p:txBody>
      </p:sp>
      <p:sp>
        <p:nvSpPr>
          <p:cNvPr id="13" name="TextBox 12"/>
          <p:cNvSpPr txBox="1"/>
          <p:nvPr/>
        </p:nvSpPr>
        <p:spPr>
          <a:xfrm>
            <a:off x="1458278" y="4555845"/>
            <a:ext cx="2971800" cy="1384995"/>
          </a:xfrm>
          <a:prstGeom prst="rect">
            <a:avLst/>
          </a:prstGeom>
          <a:noFill/>
        </p:spPr>
        <p:txBody>
          <a:bodyPr wrap="square" rtlCol="0">
            <a:spAutoFit/>
          </a:bodyPr>
          <a:lstStyle/>
          <a:p>
            <a:r>
              <a:rPr lang="en-US" sz="2800" dirty="0" smtClean="0">
                <a:latin typeface="Arial" panose="020B0604020202020204" pitchFamily="34" charset="0"/>
                <a:cs typeface="Arial" panose="020B0604020202020204" pitchFamily="34" charset="0"/>
              </a:rPr>
              <a:t>Global </a:t>
            </a:r>
            <a:r>
              <a:rPr lang="en-US" sz="2800" dirty="0">
                <a:latin typeface="Arial" panose="020B0604020202020204" pitchFamily="34" charset="0"/>
                <a:cs typeface="Arial" panose="020B0604020202020204" pitchFamily="34" charset="0"/>
              </a:rPr>
              <a:t>aggregation of </a:t>
            </a:r>
            <a:r>
              <a:rPr lang="en-US" sz="2800" dirty="0" smtClean="0">
                <a:latin typeface="Arial" panose="020B0604020202020204" pitchFamily="34" charset="0"/>
                <a:cs typeface="Arial" panose="020B0604020202020204" pitchFamily="34" charset="0"/>
              </a:rPr>
              <a:t>results</a:t>
            </a:r>
            <a:endParaRPr lang="en-US" sz="2800" dirty="0">
              <a:latin typeface="Arial" panose="020B0604020202020204" pitchFamily="34" charset="0"/>
              <a:cs typeface="Arial" panose="020B0604020202020204" pitchFamily="34" charset="0"/>
            </a:endParaRPr>
          </a:p>
        </p:txBody>
      </p:sp>
      <p:sp>
        <p:nvSpPr>
          <p:cNvPr id="14" name="TextBox 13"/>
          <p:cNvSpPr txBox="1"/>
          <p:nvPr/>
        </p:nvSpPr>
        <p:spPr>
          <a:xfrm>
            <a:off x="5138023" y="4555845"/>
            <a:ext cx="3257074" cy="1815882"/>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Programme and </a:t>
            </a:r>
            <a:r>
              <a:rPr lang="en-US" sz="2800" dirty="0" smtClean="0">
                <a:latin typeface="Arial" panose="020B0604020202020204" pitchFamily="34" charset="0"/>
                <a:cs typeface="Arial" panose="020B0604020202020204" pitchFamily="34" charset="0"/>
              </a:rPr>
              <a:t>organizational </a:t>
            </a:r>
            <a:r>
              <a:rPr lang="en-US" sz="2800" dirty="0">
                <a:latin typeface="Arial" panose="020B0604020202020204" pitchFamily="34" charset="0"/>
                <a:cs typeface="Arial" panose="020B0604020202020204" pitchFamily="34" charset="0"/>
              </a:rPr>
              <a:t>performance</a:t>
            </a:r>
          </a:p>
          <a:p>
            <a:pPr marL="457200" indent="-457200">
              <a:buFont typeface="Arial" panose="020B0604020202020204" pitchFamily="34" charset="0"/>
              <a:buChar char="•"/>
            </a:pP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491199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a:spLocks/>
          </p:cNvSpPr>
          <p:nvPr/>
        </p:nvSpPr>
        <p:spPr bwMode="auto">
          <a:xfrm>
            <a:off x="992627" y="2675905"/>
            <a:ext cx="4242761" cy="646711"/>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defRPr sz="1400">
                <a:solidFill>
                  <a:schemeClr val="tx1"/>
                </a:solidFill>
                <a:latin typeface="+mn-lt"/>
                <a:ea typeface="+mn-ea"/>
                <a:cs typeface="+mn-cs"/>
              </a:defRPr>
            </a:lvl1pPr>
            <a:lvl2pPr marL="742950" indent="-285750" algn="l" rtl="0" eaLnBrk="1" fontAlgn="base" hangingPunct="1">
              <a:spcBef>
                <a:spcPct val="20000"/>
              </a:spcBef>
              <a:spcAft>
                <a:spcPct val="0"/>
              </a:spcAft>
              <a:defRPr sz="1400">
                <a:solidFill>
                  <a:schemeClr val="tx1"/>
                </a:solidFill>
                <a:latin typeface="+mn-lt"/>
                <a:ea typeface="+mn-ea"/>
              </a:defRPr>
            </a:lvl2pPr>
            <a:lvl3pPr marL="1143000" indent="-228600" algn="l" rtl="0" eaLnBrk="1" fontAlgn="base" hangingPunct="1">
              <a:spcBef>
                <a:spcPct val="20000"/>
              </a:spcBef>
              <a:spcAft>
                <a:spcPct val="0"/>
              </a:spcAft>
              <a:buChar char="•"/>
              <a:defRPr sz="1400">
                <a:solidFill>
                  <a:schemeClr val="tx1"/>
                </a:solidFill>
                <a:latin typeface="+mn-lt"/>
                <a:ea typeface="+mn-ea"/>
              </a:defRPr>
            </a:lvl3pPr>
            <a:lvl4pPr marL="1600200" indent="-228600" algn="l" rtl="0" eaLnBrk="1" fontAlgn="base" hangingPunct="1">
              <a:spcBef>
                <a:spcPct val="20000"/>
              </a:spcBef>
              <a:spcAft>
                <a:spcPct val="0"/>
              </a:spcAft>
              <a:buChar char="–"/>
              <a:defRPr sz="1400">
                <a:solidFill>
                  <a:schemeClr val="tx1"/>
                </a:solidFill>
                <a:latin typeface="+mn-lt"/>
                <a:ea typeface="+mn-ea"/>
              </a:defRPr>
            </a:lvl4pPr>
            <a:lvl5pPr marL="2057400" indent="-228600" algn="l" rtl="0" eaLnBrk="1" fontAlgn="base" hangingPunct="1">
              <a:spcBef>
                <a:spcPct val="20000"/>
              </a:spcBef>
              <a:spcAft>
                <a:spcPct val="0"/>
              </a:spcAft>
              <a:buChar char="»"/>
              <a:defRPr sz="1400">
                <a:solidFill>
                  <a:schemeClr val="tx1"/>
                </a:solidFill>
                <a:latin typeface="+mn-lt"/>
                <a:ea typeface="+mn-ea"/>
              </a:defRPr>
            </a:lvl5pPr>
            <a:lvl6pPr marL="2514600" indent="-228600" algn="l" rtl="0" eaLnBrk="1" fontAlgn="base" hangingPunct="1">
              <a:spcBef>
                <a:spcPct val="20000"/>
              </a:spcBef>
              <a:spcAft>
                <a:spcPct val="0"/>
              </a:spcAft>
              <a:buChar char="»"/>
              <a:defRPr sz="1400">
                <a:solidFill>
                  <a:schemeClr val="tx1"/>
                </a:solidFill>
                <a:latin typeface="+mn-lt"/>
                <a:ea typeface="+mn-ea"/>
              </a:defRPr>
            </a:lvl6pPr>
            <a:lvl7pPr marL="2971800" indent="-228600" algn="l" rtl="0" eaLnBrk="1" fontAlgn="base" hangingPunct="1">
              <a:spcBef>
                <a:spcPct val="20000"/>
              </a:spcBef>
              <a:spcAft>
                <a:spcPct val="0"/>
              </a:spcAft>
              <a:buChar char="»"/>
              <a:defRPr sz="1400">
                <a:solidFill>
                  <a:schemeClr val="tx1"/>
                </a:solidFill>
                <a:latin typeface="+mn-lt"/>
                <a:ea typeface="+mn-ea"/>
              </a:defRPr>
            </a:lvl7pPr>
            <a:lvl8pPr marL="3429000" indent="-228600" algn="l" rtl="0" eaLnBrk="1" fontAlgn="base" hangingPunct="1">
              <a:spcBef>
                <a:spcPct val="20000"/>
              </a:spcBef>
              <a:spcAft>
                <a:spcPct val="0"/>
              </a:spcAft>
              <a:buChar char="»"/>
              <a:defRPr sz="1400">
                <a:solidFill>
                  <a:schemeClr val="tx1"/>
                </a:solidFill>
                <a:latin typeface="+mn-lt"/>
                <a:ea typeface="+mn-ea"/>
              </a:defRPr>
            </a:lvl8pPr>
            <a:lvl9pPr marL="3886200" indent="-228600" algn="l" rtl="0" eaLnBrk="1" fontAlgn="base" hangingPunct="1">
              <a:spcBef>
                <a:spcPct val="20000"/>
              </a:spcBef>
              <a:spcAft>
                <a:spcPct val="0"/>
              </a:spcAft>
              <a:buChar char="»"/>
              <a:defRPr sz="1400">
                <a:solidFill>
                  <a:schemeClr val="tx1"/>
                </a:solidFill>
                <a:latin typeface="+mn-lt"/>
                <a:ea typeface="+mn-ea"/>
              </a:defRPr>
            </a:lvl9pPr>
          </a:lstStyle>
          <a:p>
            <a:pPr marL="0" indent="0">
              <a:buNone/>
            </a:pPr>
            <a:r>
              <a:rPr lang="en-US" sz="2400" dirty="0" smtClean="0">
                <a:latin typeface="Arial" panose="020B0604020202020204" pitchFamily="34" charset="0"/>
                <a:cs typeface="Arial" panose="020B0604020202020204" pitchFamily="34" charset="0"/>
              </a:rPr>
              <a:t>This </a:t>
            </a:r>
            <a:r>
              <a:rPr lang="en-US" sz="2400" dirty="0">
                <a:latin typeface="Arial" panose="020B0604020202020204" pitchFamily="34" charset="0"/>
                <a:cs typeface="Arial" panose="020B0604020202020204" pitchFamily="34" charset="0"/>
              </a:rPr>
              <a:t>will generally include</a:t>
            </a:r>
            <a:r>
              <a:rPr lang="en-US" sz="2400" dirty="0" smtClean="0">
                <a:latin typeface="Arial" panose="020B0604020202020204" pitchFamily="34" charset="0"/>
                <a:cs typeface="Arial" panose="020B0604020202020204" pitchFamily="34" charset="0"/>
              </a:rPr>
              <a:t>:</a:t>
            </a:r>
            <a:endParaRPr lang="en-US" sz="2400" dirty="0">
              <a:latin typeface="Arial" panose="020B0604020202020204" pitchFamily="34" charset="0"/>
              <a:cs typeface="Arial" panose="020B0604020202020204" pitchFamily="34" charset="0"/>
            </a:endParaRPr>
          </a:p>
        </p:txBody>
      </p:sp>
      <p:sp>
        <p:nvSpPr>
          <p:cNvPr id="9" name="Title 8"/>
          <p:cNvSpPr>
            <a:spLocks noGrp="1"/>
          </p:cNvSpPr>
          <p:nvPr>
            <p:ph type="ctrTitle"/>
          </p:nvPr>
        </p:nvSpPr>
        <p:spPr/>
        <p:txBody>
          <a:bodyPr/>
          <a:lstStyle/>
          <a:p>
            <a:r>
              <a:rPr lang="en-GB" dirty="0"/>
              <a:t>Strategic Planning</a:t>
            </a:r>
          </a:p>
        </p:txBody>
      </p:sp>
      <p:sp>
        <p:nvSpPr>
          <p:cNvPr id="8" name="Rectangle 7"/>
          <p:cNvSpPr/>
          <p:nvPr/>
        </p:nvSpPr>
        <p:spPr>
          <a:xfrm>
            <a:off x="1775010" y="1166498"/>
            <a:ext cx="6831106" cy="1317768"/>
          </a:xfrm>
          <a:prstGeom prst="rect">
            <a:avLst/>
          </a:prstGeom>
          <a:noFill/>
          <a:ln w="19050">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a:t>
            </a:r>
            <a:endParaRPr lang="en-US" dirty="0"/>
          </a:p>
        </p:txBody>
      </p:sp>
      <p:sp>
        <p:nvSpPr>
          <p:cNvPr id="3" name="Rectangle 2"/>
          <p:cNvSpPr/>
          <p:nvPr/>
        </p:nvSpPr>
        <p:spPr>
          <a:xfrm>
            <a:off x="1929288" y="1260609"/>
            <a:ext cx="6676828" cy="1200329"/>
          </a:xfrm>
          <a:prstGeom prst="rect">
            <a:avLst/>
          </a:prstGeom>
        </p:spPr>
        <p:txBody>
          <a:bodyPr wrap="square">
            <a:spAutoFit/>
          </a:bodyPr>
          <a:lstStyle/>
          <a:p>
            <a:r>
              <a:rPr lang="en-US" sz="2400" dirty="0">
                <a:latin typeface="Arial" panose="020B0604020202020204" pitchFamily="34" charset="0"/>
                <a:cs typeface="Arial" panose="020B0604020202020204" pitchFamily="34" charset="0"/>
              </a:rPr>
              <a:t>Strategic Planning is a disciplined approach </a:t>
            </a:r>
            <a:r>
              <a:rPr lang="en-US" sz="2400" dirty="0" smtClean="0">
                <a:latin typeface="Arial" panose="020B0604020202020204" pitchFamily="34" charset="0"/>
                <a:cs typeface="Arial" panose="020B0604020202020204" pitchFamily="34" charset="0"/>
              </a:rPr>
              <a:t>to </a:t>
            </a:r>
            <a:r>
              <a:rPr lang="en-US" sz="2400" dirty="0">
                <a:latin typeface="Arial" panose="020B0604020202020204" pitchFamily="34" charset="0"/>
                <a:cs typeface="Arial" panose="020B0604020202020204" pitchFamily="34" charset="0"/>
              </a:rPr>
              <a:t>develop a multi-year vision of </a:t>
            </a:r>
            <a:r>
              <a:rPr lang="en-US" sz="2400" b="1" dirty="0">
                <a:latin typeface="Arial" panose="020B0604020202020204" pitchFamily="34" charset="0"/>
                <a:cs typeface="Arial" panose="020B0604020202020204" pitchFamily="34" charset="0"/>
              </a:rPr>
              <a:t>what</a:t>
            </a:r>
            <a:r>
              <a:rPr lang="en-US" sz="2400" dirty="0">
                <a:latin typeface="Arial" panose="020B0604020202020204" pitchFamily="34" charset="0"/>
                <a:cs typeface="Arial" panose="020B0604020202020204" pitchFamily="34" charset="0"/>
              </a:rPr>
              <a:t> results will be </a:t>
            </a:r>
            <a:r>
              <a:rPr lang="en-US" sz="2400" dirty="0" smtClean="0">
                <a:latin typeface="Arial" panose="020B0604020202020204" pitchFamily="34" charset="0"/>
                <a:cs typeface="Arial" panose="020B0604020202020204" pitchFamily="34" charset="0"/>
              </a:rPr>
              <a:t>achieved </a:t>
            </a:r>
            <a:r>
              <a:rPr lang="en-US" sz="2400" dirty="0">
                <a:latin typeface="Arial" panose="020B0604020202020204" pitchFamily="34" charset="0"/>
                <a:cs typeface="Arial" panose="020B0604020202020204" pitchFamily="34" charset="0"/>
              </a:rPr>
              <a:t>and </a:t>
            </a:r>
            <a:r>
              <a:rPr lang="en-US" sz="2400" b="1" dirty="0">
                <a:latin typeface="Arial" panose="020B0604020202020204" pitchFamily="34" charset="0"/>
                <a:cs typeface="Arial" panose="020B0604020202020204" pitchFamily="34" charset="0"/>
              </a:rPr>
              <a:t>how</a:t>
            </a:r>
            <a:r>
              <a:rPr lang="en-US" sz="2400" dirty="0">
                <a:latin typeface="Arial" panose="020B0604020202020204" pitchFamily="34" charset="0"/>
                <a:cs typeface="Arial" panose="020B0604020202020204" pitchFamily="34" charset="0"/>
              </a:rPr>
              <a:t> they will be </a:t>
            </a:r>
            <a:r>
              <a:rPr lang="en-US" sz="2400" dirty="0" smtClean="0">
                <a:latin typeface="Arial" panose="020B0604020202020204" pitchFamily="34" charset="0"/>
                <a:cs typeface="Arial" panose="020B0604020202020204" pitchFamily="34" charset="0"/>
              </a:rPr>
              <a:t>achieved</a:t>
            </a:r>
            <a:endParaRPr lang="en-US" sz="2400" dirty="0">
              <a:latin typeface="Arial" panose="020B0604020202020204" pitchFamily="34" charset="0"/>
              <a:cs typeface="Arial" panose="020B0604020202020204" pitchFamily="34" charset="0"/>
            </a:endParaRPr>
          </a:p>
        </p:txBody>
      </p:sp>
      <p:sp>
        <p:nvSpPr>
          <p:cNvPr id="10" name="Rectangle 9"/>
          <p:cNvSpPr/>
          <p:nvPr/>
        </p:nvSpPr>
        <p:spPr>
          <a:xfrm>
            <a:off x="1497104" y="3338908"/>
            <a:ext cx="7109014" cy="856260"/>
          </a:xfrm>
          <a:prstGeom prst="rect">
            <a:avLst/>
          </a:prstGeom>
          <a:solidFill>
            <a:schemeClr val="bg1">
              <a:lumMod val="95000"/>
            </a:schemeClr>
          </a:solidFill>
          <a:ln w="3175">
            <a:solidFill>
              <a:schemeClr val="tx1"/>
            </a:solidFill>
          </a:ln>
        </p:spPr>
        <p:txBody>
          <a:bodyPr wrap="square" anchor="ctr">
            <a:noAutofit/>
          </a:bodyPr>
          <a:lstStyle/>
          <a:p>
            <a:pPr marL="0" lvl="1">
              <a:buClr>
                <a:schemeClr val="tx1"/>
              </a:buClr>
            </a:pPr>
            <a:r>
              <a:rPr lang="en-US" sz="2000" dirty="0">
                <a:latin typeface="Arial" panose="020B0604020202020204" pitchFamily="34" charset="0"/>
                <a:cs typeface="Arial" panose="020B0604020202020204" pitchFamily="34" charset="0"/>
              </a:rPr>
              <a:t>Understanding the </a:t>
            </a:r>
            <a:r>
              <a:rPr lang="en-US" sz="2000" dirty="0">
                <a:solidFill>
                  <a:srgbClr val="0099FF"/>
                </a:solidFill>
                <a:latin typeface="Arial" panose="020B0604020202020204" pitchFamily="34" charset="0"/>
                <a:cs typeface="Arial" panose="020B0604020202020204" pitchFamily="34" charset="0"/>
              </a:rPr>
              <a:t>Causes</a:t>
            </a:r>
            <a:r>
              <a:rPr lang="en-US" sz="2000" dirty="0">
                <a:latin typeface="Arial" panose="020B0604020202020204" pitchFamily="34" charset="0"/>
                <a:cs typeface="Arial" panose="020B0604020202020204" pitchFamily="34" charset="0"/>
              </a:rPr>
              <a:t> of deprivations and </a:t>
            </a:r>
            <a:r>
              <a:rPr lang="en-US" sz="2000" dirty="0">
                <a:solidFill>
                  <a:srgbClr val="0099FF"/>
                </a:solidFill>
                <a:latin typeface="Arial" panose="020B0604020202020204" pitchFamily="34" charset="0"/>
                <a:cs typeface="Arial" panose="020B0604020202020204" pitchFamily="34" charset="0"/>
              </a:rPr>
              <a:t>Prioritizing</a:t>
            </a:r>
            <a:r>
              <a:rPr lang="en-US" sz="2000" dirty="0">
                <a:latin typeface="Arial" panose="020B0604020202020204" pitchFamily="34" charset="0"/>
                <a:cs typeface="Arial" panose="020B0604020202020204" pitchFamily="34" charset="0"/>
              </a:rPr>
              <a:t> issues to be addressed by UNICEF Action </a:t>
            </a:r>
          </a:p>
        </p:txBody>
      </p:sp>
      <p:sp>
        <p:nvSpPr>
          <p:cNvPr id="11" name="Rectangle 10"/>
          <p:cNvSpPr/>
          <p:nvPr/>
        </p:nvSpPr>
        <p:spPr>
          <a:xfrm>
            <a:off x="1497102" y="4281317"/>
            <a:ext cx="7109014" cy="769292"/>
          </a:xfrm>
          <a:prstGeom prst="rect">
            <a:avLst/>
          </a:prstGeom>
          <a:solidFill>
            <a:schemeClr val="bg1">
              <a:lumMod val="95000"/>
            </a:schemeClr>
          </a:solidFill>
          <a:ln w="3175">
            <a:solidFill>
              <a:schemeClr val="tx1"/>
            </a:solidFill>
          </a:ln>
        </p:spPr>
        <p:txBody>
          <a:bodyPr wrap="square" anchor="ctr">
            <a:noAutofit/>
          </a:bodyPr>
          <a:lstStyle/>
          <a:p>
            <a:pPr marL="0" lvl="1"/>
            <a:r>
              <a:rPr lang="en-US" sz="2000" dirty="0">
                <a:latin typeface="Arial" panose="020B0604020202020204" pitchFamily="34" charset="0"/>
                <a:cs typeface="Arial" panose="020B0604020202020204" pitchFamily="34" charset="0"/>
              </a:rPr>
              <a:t>Establishing a </a:t>
            </a:r>
            <a:r>
              <a:rPr lang="en-US" sz="2000" dirty="0">
                <a:solidFill>
                  <a:srgbClr val="0099FF"/>
                </a:solidFill>
                <a:latin typeface="Arial" panose="020B0604020202020204" pitchFamily="34" charset="0"/>
                <a:cs typeface="Arial" panose="020B0604020202020204" pitchFamily="34" charset="0"/>
              </a:rPr>
              <a:t>Theory of Change </a:t>
            </a:r>
            <a:r>
              <a:rPr lang="en-US" sz="2000" dirty="0">
                <a:latin typeface="Arial" panose="020B0604020202020204" pitchFamily="34" charset="0"/>
                <a:cs typeface="Arial" panose="020B0604020202020204" pitchFamily="34" charset="0"/>
              </a:rPr>
              <a:t>(ToC)</a:t>
            </a:r>
            <a:r>
              <a:rPr lang="en-US" sz="2000" dirty="0">
                <a:solidFill>
                  <a:srgbClr val="FF0000"/>
                </a:solidFill>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for the problem or deprivation</a:t>
            </a:r>
          </a:p>
        </p:txBody>
      </p:sp>
      <p:sp>
        <p:nvSpPr>
          <p:cNvPr id="12" name="Rectangle 11"/>
          <p:cNvSpPr/>
          <p:nvPr/>
        </p:nvSpPr>
        <p:spPr>
          <a:xfrm>
            <a:off x="1497102" y="5136758"/>
            <a:ext cx="7109016" cy="769292"/>
          </a:xfrm>
          <a:prstGeom prst="rect">
            <a:avLst/>
          </a:prstGeom>
          <a:solidFill>
            <a:srgbClr val="F7941D">
              <a:alpha val="42000"/>
            </a:srgbClr>
          </a:solidFill>
          <a:ln w="38100">
            <a:solidFill>
              <a:srgbClr val="F7941D"/>
            </a:solidFill>
          </a:ln>
        </p:spPr>
        <p:txBody>
          <a:bodyPr wrap="square" anchor="ctr">
            <a:noAutofit/>
          </a:bodyPr>
          <a:lstStyle/>
          <a:p>
            <a:pPr marL="0" lvl="1"/>
            <a:r>
              <a:rPr lang="en-US" sz="2000" dirty="0">
                <a:latin typeface="Arial" panose="020B0604020202020204" pitchFamily="34" charset="0"/>
                <a:cs typeface="Arial" panose="020B0604020202020204" pitchFamily="34" charset="0"/>
              </a:rPr>
              <a:t>Developing a Strategic Plan with a </a:t>
            </a:r>
            <a:r>
              <a:rPr lang="en-US" sz="2000" dirty="0">
                <a:solidFill>
                  <a:srgbClr val="0099FF"/>
                </a:solidFill>
                <a:latin typeface="Arial" panose="020B0604020202020204" pitchFamily="34" charset="0"/>
                <a:cs typeface="Arial" panose="020B0604020202020204" pitchFamily="34" charset="0"/>
              </a:rPr>
              <a:t>Results Framework</a:t>
            </a:r>
          </a:p>
        </p:txBody>
      </p:sp>
      <p:pic>
        <p:nvPicPr>
          <p:cNvPr id="4" name="Picture 3"/>
          <p:cNvPicPr>
            <a:picLocks noChangeAspect="1"/>
          </p:cNvPicPr>
          <p:nvPr/>
        </p:nvPicPr>
        <p:blipFill>
          <a:blip r:embed="rId3"/>
          <a:stretch>
            <a:fillRect/>
          </a:stretch>
        </p:blipFill>
        <p:spPr>
          <a:xfrm>
            <a:off x="653293" y="1424265"/>
            <a:ext cx="1044578" cy="862496"/>
          </a:xfrm>
          <a:prstGeom prst="rect">
            <a:avLst/>
          </a:prstGeom>
        </p:spPr>
      </p:pic>
      <p:sp>
        <p:nvSpPr>
          <p:cNvPr id="19" name="Rectangle 18"/>
          <p:cNvSpPr/>
          <p:nvPr/>
        </p:nvSpPr>
        <p:spPr>
          <a:xfrm>
            <a:off x="1497102" y="6013966"/>
            <a:ext cx="7109014" cy="769292"/>
          </a:xfrm>
          <a:prstGeom prst="rect">
            <a:avLst/>
          </a:prstGeom>
          <a:solidFill>
            <a:schemeClr val="bg1">
              <a:lumMod val="95000"/>
            </a:schemeClr>
          </a:solidFill>
          <a:ln w="3175">
            <a:solidFill>
              <a:schemeClr val="tx1"/>
            </a:solidFill>
          </a:ln>
        </p:spPr>
        <p:txBody>
          <a:bodyPr wrap="square" anchor="ctr">
            <a:noAutofit/>
          </a:bodyPr>
          <a:lstStyle/>
          <a:p>
            <a:pPr marL="0" lvl="1">
              <a:buClr>
                <a:schemeClr val="tx1"/>
              </a:buClr>
            </a:pPr>
            <a:r>
              <a:rPr lang="en-US" sz="2000" dirty="0">
                <a:solidFill>
                  <a:srgbClr val="0099FF"/>
                </a:solidFill>
                <a:latin typeface="Arial" panose="020B0604020202020204" pitchFamily="34" charset="0"/>
                <a:cs typeface="Arial" panose="020B0604020202020204" pitchFamily="34" charset="0"/>
              </a:rPr>
              <a:t>Budgeting </a:t>
            </a:r>
            <a:r>
              <a:rPr lang="en-US" sz="2000" dirty="0">
                <a:latin typeface="Arial" panose="020B0604020202020204" pitchFamily="34" charset="0"/>
                <a:cs typeface="Arial" panose="020B0604020202020204" pitchFamily="34" charset="0"/>
              </a:rPr>
              <a:t>for Results</a:t>
            </a:r>
          </a:p>
        </p:txBody>
      </p:sp>
      <p:sp>
        <p:nvSpPr>
          <p:cNvPr id="23" name="Oval 22"/>
          <p:cNvSpPr/>
          <p:nvPr/>
        </p:nvSpPr>
        <p:spPr>
          <a:xfrm>
            <a:off x="923949" y="3537583"/>
            <a:ext cx="457200" cy="457200"/>
          </a:xfrm>
          <a:prstGeom prst="ellipse">
            <a:avLst/>
          </a:prstGeom>
          <a:solidFill>
            <a:schemeClr val="bg1">
              <a:lumMod val="95000"/>
            </a:schemeClr>
          </a:solidFill>
          <a:ln w="3175">
            <a:solidFill>
              <a:schemeClr val="tx1"/>
            </a:solidFill>
          </a:ln>
          <a:effectLst>
            <a:innerShdw blurRad="114300">
              <a:prstClr val="black"/>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latin typeface="Arial" panose="020B0604020202020204" pitchFamily="34" charset="0"/>
                <a:cs typeface="Arial" panose="020B0604020202020204" pitchFamily="34" charset="0"/>
              </a:rPr>
              <a:t>1</a:t>
            </a:r>
            <a:endParaRPr lang="en-US" b="1" dirty="0">
              <a:solidFill>
                <a:schemeClr val="tx1"/>
              </a:solidFill>
              <a:latin typeface="Arial" panose="020B0604020202020204" pitchFamily="34" charset="0"/>
              <a:cs typeface="Arial" panose="020B0604020202020204" pitchFamily="34" charset="0"/>
            </a:endParaRPr>
          </a:p>
        </p:txBody>
      </p:sp>
      <p:sp>
        <p:nvSpPr>
          <p:cNvPr id="24" name="Oval 23"/>
          <p:cNvSpPr/>
          <p:nvPr/>
        </p:nvSpPr>
        <p:spPr>
          <a:xfrm>
            <a:off x="921643" y="5286080"/>
            <a:ext cx="459506" cy="457200"/>
          </a:xfrm>
          <a:prstGeom prst="ellipse">
            <a:avLst/>
          </a:prstGeom>
          <a:solidFill>
            <a:schemeClr val="bg1">
              <a:lumMod val="95000"/>
            </a:schemeClr>
          </a:solidFill>
          <a:ln w="3175">
            <a:solidFill>
              <a:schemeClr val="tx1"/>
            </a:solidFill>
          </a:ln>
          <a:effectLst>
            <a:innerShdw blurRad="114300">
              <a:prstClr val="black"/>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latin typeface="Arial" panose="020B0604020202020204" pitchFamily="34" charset="0"/>
                <a:cs typeface="Arial" panose="020B0604020202020204" pitchFamily="34" charset="0"/>
              </a:rPr>
              <a:t>3</a:t>
            </a:r>
            <a:endParaRPr lang="en-US" b="1" dirty="0">
              <a:solidFill>
                <a:schemeClr val="tx1"/>
              </a:solidFill>
              <a:latin typeface="Arial" panose="020B0604020202020204" pitchFamily="34" charset="0"/>
              <a:cs typeface="Arial" panose="020B0604020202020204" pitchFamily="34" charset="0"/>
            </a:endParaRPr>
          </a:p>
        </p:txBody>
      </p:sp>
      <p:sp>
        <p:nvSpPr>
          <p:cNvPr id="25" name="Oval 24"/>
          <p:cNvSpPr/>
          <p:nvPr/>
        </p:nvSpPr>
        <p:spPr>
          <a:xfrm>
            <a:off x="923947" y="4437363"/>
            <a:ext cx="457200" cy="457200"/>
          </a:xfrm>
          <a:prstGeom prst="ellipse">
            <a:avLst/>
          </a:prstGeom>
          <a:solidFill>
            <a:schemeClr val="bg1">
              <a:lumMod val="95000"/>
            </a:schemeClr>
          </a:solidFill>
          <a:ln w="3175">
            <a:solidFill>
              <a:schemeClr val="tx1"/>
            </a:solidFill>
          </a:ln>
          <a:effectLst>
            <a:innerShdw blurRad="114300">
              <a:prstClr val="black"/>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latin typeface="Arial" panose="020B0604020202020204" pitchFamily="34" charset="0"/>
                <a:cs typeface="Arial" panose="020B0604020202020204" pitchFamily="34" charset="0"/>
              </a:rPr>
              <a:t>2</a:t>
            </a:r>
          </a:p>
        </p:txBody>
      </p:sp>
      <p:sp>
        <p:nvSpPr>
          <p:cNvPr id="26" name="Oval 25"/>
          <p:cNvSpPr/>
          <p:nvPr/>
        </p:nvSpPr>
        <p:spPr>
          <a:xfrm>
            <a:off x="923947" y="6170012"/>
            <a:ext cx="457200" cy="457200"/>
          </a:xfrm>
          <a:prstGeom prst="ellipse">
            <a:avLst/>
          </a:prstGeom>
          <a:solidFill>
            <a:schemeClr val="bg1">
              <a:lumMod val="95000"/>
            </a:schemeClr>
          </a:solidFill>
          <a:ln w="3175">
            <a:solidFill>
              <a:schemeClr val="tx1"/>
            </a:solidFill>
          </a:ln>
          <a:effectLst>
            <a:innerShdw blurRad="114300">
              <a:prstClr val="black"/>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latin typeface="Arial" panose="020B0604020202020204" pitchFamily="34" charset="0"/>
                <a:cs typeface="Arial" panose="020B0604020202020204" pitchFamily="34" charset="0"/>
              </a:rPr>
              <a:t>4</a:t>
            </a:r>
            <a:endParaRPr lang="en-US"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701896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80519" y="990600"/>
            <a:ext cx="7950976" cy="5709826"/>
          </a:xfrm>
          <a:prstGeom prst="rect">
            <a:avLst/>
          </a:prstGeom>
          <a:solidFill>
            <a:schemeClr val="bg1">
              <a:lumMod val="95000"/>
            </a:schemeClr>
          </a:solidFill>
          <a:ln w="12700">
            <a:solidFill>
              <a:srgbClr val="0099FF"/>
            </a:solidFill>
          </a:ln>
        </p:spPr>
        <p:txBody>
          <a:bodyPr wrap="square" anchor="ctr">
            <a:noAutofit/>
          </a:bodyPr>
          <a:lstStyle/>
          <a:p>
            <a:pPr lvl="0"/>
            <a:endParaRPr lang="en-US" sz="2400" dirty="0">
              <a:latin typeface="Arial" panose="020B0604020202020204" pitchFamily="34" charset="0"/>
              <a:ea typeface="Times New Roman" panose="02020603050405020304" pitchFamily="18" charset="0"/>
              <a:cs typeface="Arial" panose="020B0604020202020204" pitchFamily="34" charset="0"/>
            </a:endParaRPr>
          </a:p>
        </p:txBody>
      </p:sp>
      <p:sp>
        <p:nvSpPr>
          <p:cNvPr id="2" name="Title 1"/>
          <p:cNvSpPr>
            <a:spLocks noGrp="1"/>
          </p:cNvSpPr>
          <p:nvPr>
            <p:ph type="ctrTitle"/>
          </p:nvPr>
        </p:nvSpPr>
        <p:spPr/>
        <p:txBody>
          <a:bodyPr/>
          <a:lstStyle/>
          <a:p>
            <a:r>
              <a:rPr lang="en-GB" sz="2400" dirty="0" smtClean="0"/>
              <a:t>Group work Instructions</a:t>
            </a:r>
            <a:endParaRPr lang="en-GB" sz="2400" dirty="0"/>
          </a:p>
        </p:txBody>
      </p:sp>
      <p:sp>
        <p:nvSpPr>
          <p:cNvPr id="3" name="Content Placeholder 2"/>
          <p:cNvSpPr>
            <a:spLocks noGrp="1"/>
          </p:cNvSpPr>
          <p:nvPr>
            <p:ph type="body" sz="quarter" idx="14"/>
          </p:nvPr>
        </p:nvSpPr>
        <p:spPr>
          <a:xfrm>
            <a:off x="776534" y="982980"/>
            <a:ext cx="7954961" cy="5709826"/>
          </a:xfrm>
        </p:spPr>
        <p:txBody>
          <a:bodyPr/>
          <a:lstStyle/>
          <a:p>
            <a:pPr marL="0" indent="0">
              <a:buNone/>
            </a:pPr>
            <a:r>
              <a:rPr lang="en-US" sz="2400" dirty="0" smtClean="0"/>
              <a:t>Working from the </a:t>
            </a:r>
            <a:r>
              <a:rPr lang="en-US" sz="2400" dirty="0" err="1" smtClean="0"/>
              <a:t>ToC</a:t>
            </a:r>
            <a:r>
              <a:rPr lang="en-US" sz="2400" dirty="0" smtClean="0"/>
              <a:t> developed:</a:t>
            </a:r>
          </a:p>
          <a:p>
            <a:pPr marL="0" indent="0">
              <a:buNone/>
            </a:pPr>
            <a:r>
              <a:rPr lang="en-US" sz="2400" dirty="0" smtClean="0"/>
              <a:t>		Draft </a:t>
            </a:r>
            <a:r>
              <a:rPr lang="en-US" sz="2400" dirty="0"/>
              <a:t>one </a:t>
            </a:r>
            <a:r>
              <a:rPr lang="en-US" sz="2400" dirty="0" smtClean="0"/>
              <a:t>Impact, one Outcome </a:t>
            </a:r>
            <a:r>
              <a:rPr lang="en-US" sz="2400" dirty="0"/>
              <a:t>and </a:t>
            </a:r>
            <a:r>
              <a:rPr lang="en-US" sz="2400" dirty="0" smtClean="0"/>
              <a:t>two or three 		related </a:t>
            </a:r>
            <a:r>
              <a:rPr lang="en-US" sz="2400" dirty="0"/>
              <a:t>Output </a:t>
            </a:r>
            <a:r>
              <a:rPr lang="en-US" sz="2400" dirty="0" smtClean="0"/>
              <a:t>statements</a:t>
            </a:r>
          </a:p>
          <a:p>
            <a:pPr marL="0" indent="0">
              <a:buNone/>
            </a:pPr>
            <a:r>
              <a:rPr lang="en-US" sz="2400" dirty="0" smtClean="0"/>
              <a:t>		Formulate </a:t>
            </a:r>
            <a:r>
              <a:rPr lang="en-US" sz="2400" dirty="0"/>
              <a:t>one key indicator for </a:t>
            </a:r>
            <a:r>
              <a:rPr lang="en-US" sz="2400" dirty="0" smtClean="0"/>
              <a:t>the outcome and 		output results </a:t>
            </a:r>
            <a:r>
              <a:rPr lang="en-US" sz="2400" dirty="0"/>
              <a:t>statements, and identify related </a:t>
            </a:r>
            <a:r>
              <a:rPr lang="en-US" sz="2400" dirty="0" smtClean="0"/>
              <a:t>			means </a:t>
            </a:r>
            <a:r>
              <a:rPr lang="en-US" sz="2400" dirty="0"/>
              <a:t>of verification and frequency for </a:t>
            </a:r>
            <a:r>
              <a:rPr lang="en-US" sz="2400" dirty="0" smtClean="0"/>
              <a:t>reporting </a:t>
            </a:r>
            <a:endParaRPr lang="en-US" sz="2400" dirty="0"/>
          </a:p>
          <a:p>
            <a:pPr marL="0" indent="0">
              <a:buNone/>
            </a:pPr>
            <a:r>
              <a:rPr lang="en-US" sz="2400" dirty="0" smtClean="0"/>
              <a:t>		Capture </a:t>
            </a:r>
            <a:r>
              <a:rPr lang="en-US" sz="2400" dirty="0"/>
              <a:t>the Baseline &amp; Target (if not possible </a:t>
            </a:r>
            <a:r>
              <a:rPr lang="en-US" sz="2400" dirty="0" smtClean="0"/>
              <a:t>			explain </a:t>
            </a:r>
            <a:r>
              <a:rPr lang="en-US" sz="2400" dirty="0"/>
              <a:t>how you will go </a:t>
            </a:r>
            <a:r>
              <a:rPr lang="en-US" sz="2400" dirty="0" smtClean="0"/>
              <a:t>about obtaining them) </a:t>
            </a:r>
            <a:endParaRPr lang="en-US" sz="2400" dirty="0"/>
          </a:p>
          <a:p>
            <a:pPr marL="0" indent="0">
              <a:buNone/>
            </a:pPr>
            <a:r>
              <a:rPr lang="en-US" sz="2400" dirty="0" smtClean="0"/>
              <a:t>		For </a:t>
            </a:r>
            <a:r>
              <a:rPr lang="en-US" sz="2400" dirty="0"/>
              <a:t>your outcome, identify partners who will work </a:t>
            </a:r>
            <a:r>
              <a:rPr lang="en-US" sz="2400" dirty="0" smtClean="0"/>
              <a:t>		with you</a:t>
            </a:r>
            <a:endParaRPr lang="en-US" sz="2400" dirty="0"/>
          </a:p>
          <a:p>
            <a:pPr>
              <a:buFont typeface="Wingdings" panose="05000000000000000000" pitchFamily="2" charset="2"/>
              <a:buChar char="§"/>
            </a:pPr>
            <a:r>
              <a:rPr lang="en-GB" sz="2200" dirty="0" smtClean="0">
                <a:solidFill>
                  <a:srgbClr val="0099FF"/>
                </a:solidFill>
              </a:rPr>
              <a:t>Remember </a:t>
            </a:r>
            <a:r>
              <a:rPr lang="en-GB" sz="2200" dirty="0">
                <a:solidFill>
                  <a:srgbClr val="0099FF"/>
                </a:solidFill>
              </a:rPr>
              <a:t>to use all the criteria for the formulation of sound results and </a:t>
            </a:r>
            <a:r>
              <a:rPr lang="en-GB" sz="2200" dirty="0" smtClean="0">
                <a:solidFill>
                  <a:srgbClr val="0099FF"/>
                </a:solidFill>
              </a:rPr>
              <a:t>measurement</a:t>
            </a:r>
          </a:p>
          <a:p>
            <a:pPr>
              <a:buFont typeface="Wingdings" panose="05000000000000000000" pitchFamily="2" charset="2"/>
              <a:buChar char="§"/>
            </a:pPr>
            <a:r>
              <a:rPr lang="en-US" sz="2200" dirty="0"/>
              <a:t>Groups shall capture their work on the brown-paper with </a:t>
            </a:r>
            <a:r>
              <a:rPr lang="en-US" sz="2200" dirty="0" smtClean="0"/>
              <a:t>the </a:t>
            </a:r>
            <a:r>
              <a:rPr lang="en-US" sz="2200" dirty="0"/>
              <a:t>results framework </a:t>
            </a:r>
            <a:r>
              <a:rPr lang="en-US" sz="2200" dirty="0" smtClean="0"/>
              <a:t>template </a:t>
            </a:r>
            <a:endParaRPr lang="en-US" sz="2200" dirty="0"/>
          </a:p>
          <a:p>
            <a:pPr marL="0" indent="0">
              <a:buNone/>
            </a:pPr>
            <a:endParaRPr lang="en-GB" sz="2200" dirty="0"/>
          </a:p>
          <a:p>
            <a:pPr>
              <a:buFont typeface="Wingdings" panose="05000000000000000000" pitchFamily="2" charset="2"/>
              <a:buChar char="§"/>
            </a:pPr>
            <a:endParaRPr lang="en-US" sz="2400" dirty="0" smtClean="0"/>
          </a:p>
          <a:p>
            <a:pPr>
              <a:buFont typeface="Wingdings" panose="05000000000000000000" pitchFamily="2" charset="2"/>
              <a:buChar char="§"/>
            </a:pPr>
            <a:endParaRPr lang="en-US" sz="2400" dirty="0" smtClean="0"/>
          </a:p>
          <a:p>
            <a:pPr>
              <a:buFont typeface="Wingdings" pitchFamily="2" charset="2"/>
              <a:buChar char="ü"/>
            </a:pPr>
            <a:endParaRPr lang="en-US" sz="2400" dirty="0" smtClean="0"/>
          </a:p>
          <a:p>
            <a:pPr>
              <a:buFont typeface="Wingdings" pitchFamily="2" charset="2"/>
              <a:buChar char="ü"/>
            </a:pPr>
            <a:endParaRPr lang="en-GB" dirty="0"/>
          </a:p>
        </p:txBody>
      </p:sp>
      <p:sp>
        <p:nvSpPr>
          <p:cNvPr id="4" name="TextBox 3"/>
          <p:cNvSpPr txBox="1"/>
          <p:nvPr/>
        </p:nvSpPr>
        <p:spPr>
          <a:xfrm>
            <a:off x="4838276" y="6208969"/>
            <a:ext cx="3313131" cy="461665"/>
          </a:xfrm>
          <a:prstGeom prst="rect">
            <a:avLst/>
          </a:prstGeom>
          <a:noFill/>
        </p:spPr>
        <p:txBody>
          <a:bodyPr wrap="square" rtlCol="0">
            <a:spAutoFit/>
          </a:bodyPr>
          <a:lstStyle/>
          <a:p>
            <a:pPr algn="ctr"/>
            <a:r>
              <a:rPr lang="en-GB" sz="2400" b="1" dirty="0" smtClean="0">
                <a:solidFill>
                  <a:srgbClr val="FF0000"/>
                </a:solidFill>
                <a:latin typeface="Arial" panose="020B0604020202020204" pitchFamily="34" charset="0"/>
                <a:cs typeface="Arial" panose="020B0604020202020204" pitchFamily="34" charset="0"/>
              </a:rPr>
              <a:t>You have 45 minutes</a:t>
            </a:r>
            <a:endParaRPr lang="en-GB" sz="2400" b="1" dirty="0">
              <a:solidFill>
                <a:srgbClr val="FF0000"/>
              </a:solidFill>
              <a:latin typeface="Arial" panose="020B0604020202020204" pitchFamily="34" charset="0"/>
              <a:cs typeface="Arial" panose="020B0604020202020204" pitchFamily="34" charset="0"/>
            </a:endParaRPr>
          </a:p>
        </p:txBody>
      </p:sp>
      <p:sp>
        <p:nvSpPr>
          <p:cNvPr id="6" name="Oval 5"/>
          <p:cNvSpPr/>
          <p:nvPr/>
        </p:nvSpPr>
        <p:spPr>
          <a:xfrm>
            <a:off x="838200" y="1464265"/>
            <a:ext cx="457200" cy="45720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smtClean="0">
                <a:solidFill>
                  <a:schemeClr val="bg1"/>
                </a:solidFill>
                <a:latin typeface="Arial" panose="020B0604020202020204" pitchFamily="34" charset="0"/>
                <a:cs typeface="Arial" panose="020B0604020202020204" pitchFamily="34" charset="0"/>
              </a:rPr>
              <a:t>1</a:t>
            </a:r>
            <a:endParaRPr lang="en-US" sz="2400" b="1" dirty="0">
              <a:solidFill>
                <a:schemeClr val="bg1"/>
              </a:solidFill>
              <a:latin typeface="Arial" panose="020B0604020202020204" pitchFamily="34" charset="0"/>
              <a:cs typeface="Arial" panose="020B0604020202020204" pitchFamily="34" charset="0"/>
            </a:endParaRPr>
          </a:p>
        </p:txBody>
      </p:sp>
      <p:sp>
        <p:nvSpPr>
          <p:cNvPr id="7" name="Oval 6"/>
          <p:cNvSpPr/>
          <p:nvPr/>
        </p:nvSpPr>
        <p:spPr>
          <a:xfrm>
            <a:off x="838200" y="2279605"/>
            <a:ext cx="457200" cy="45720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chemeClr val="bg1"/>
                </a:solidFill>
                <a:latin typeface="Arial" panose="020B0604020202020204" pitchFamily="34" charset="0"/>
                <a:cs typeface="Arial" panose="020B0604020202020204" pitchFamily="34" charset="0"/>
              </a:rPr>
              <a:t>2</a:t>
            </a:r>
          </a:p>
        </p:txBody>
      </p:sp>
      <p:sp>
        <p:nvSpPr>
          <p:cNvPr id="8" name="Oval 7"/>
          <p:cNvSpPr/>
          <p:nvPr/>
        </p:nvSpPr>
        <p:spPr>
          <a:xfrm>
            <a:off x="838200" y="3437131"/>
            <a:ext cx="457200" cy="45720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chemeClr val="bg1"/>
                </a:solidFill>
                <a:latin typeface="Arial" panose="020B0604020202020204" pitchFamily="34" charset="0"/>
                <a:cs typeface="Arial" panose="020B0604020202020204" pitchFamily="34" charset="0"/>
              </a:rPr>
              <a:t>3</a:t>
            </a:r>
          </a:p>
        </p:txBody>
      </p:sp>
      <p:sp>
        <p:nvSpPr>
          <p:cNvPr id="9" name="Oval 8"/>
          <p:cNvSpPr/>
          <p:nvPr/>
        </p:nvSpPr>
        <p:spPr>
          <a:xfrm>
            <a:off x="838200" y="4191000"/>
            <a:ext cx="457200" cy="45720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chemeClr val="bg1"/>
                </a:solidFill>
                <a:latin typeface="Arial" panose="020B0604020202020204" pitchFamily="34" charset="0"/>
                <a:cs typeface="Arial" panose="020B0604020202020204" pitchFamily="34" charset="0"/>
              </a:rPr>
              <a:t>4</a:t>
            </a:r>
          </a:p>
        </p:txBody>
      </p:sp>
      <p:pic>
        <p:nvPicPr>
          <p:cNvPr id="10" name="Picture 4" descr="http://downloadicons.net/sites/default/files/meeting-icon-8056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29599" y="6094812"/>
            <a:ext cx="768171" cy="7681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242257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Key Messages</a:t>
            </a:r>
            <a:endParaRPr lang="en-GB" dirty="0"/>
          </a:p>
        </p:txBody>
      </p:sp>
      <p:sp>
        <p:nvSpPr>
          <p:cNvPr id="5" name="Rectangle 4"/>
          <p:cNvSpPr/>
          <p:nvPr/>
        </p:nvSpPr>
        <p:spPr>
          <a:xfrm>
            <a:off x="914400" y="1143000"/>
            <a:ext cx="7731510" cy="1295400"/>
          </a:xfrm>
          <a:prstGeom prst="rect">
            <a:avLst/>
          </a:prstGeom>
          <a:noFill/>
          <a:ln>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p:cNvSpPr/>
          <p:nvPr/>
        </p:nvSpPr>
        <p:spPr>
          <a:xfrm>
            <a:off x="1025160" y="1306293"/>
            <a:ext cx="1013012" cy="989078"/>
          </a:xfrm>
          <a:prstGeom prst="ellipse">
            <a:avLst/>
          </a:prstGeom>
          <a:gradFill flip="none" rotWithShape="1">
            <a:gsLst>
              <a:gs pos="0">
                <a:srgbClr val="0099FF"/>
              </a:gs>
              <a:gs pos="63000">
                <a:srgbClr val="0099FF">
                  <a:tint val="44500"/>
                  <a:satMod val="160000"/>
                </a:srgbClr>
              </a:gs>
              <a:gs pos="100000">
                <a:srgbClr val="0099FF">
                  <a:tint val="23500"/>
                  <a:satMod val="160000"/>
                </a:srgbClr>
              </a:gs>
            </a:gsLst>
            <a:lin ang="270000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4260" t="28125" r="28940" b="34375"/>
          <a:stretch/>
        </p:blipFill>
        <p:spPr>
          <a:xfrm>
            <a:off x="967633" y="1445700"/>
            <a:ext cx="1013012" cy="607807"/>
          </a:xfrm>
          <a:prstGeom prst="rect">
            <a:avLst/>
          </a:prstGeom>
        </p:spPr>
      </p:pic>
      <p:sp>
        <p:nvSpPr>
          <p:cNvPr id="3" name="Rectangle 2"/>
          <p:cNvSpPr/>
          <p:nvPr/>
        </p:nvSpPr>
        <p:spPr>
          <a:xfrm>
            <a:off x="2112272" y="1334104"/>
            <a:ext cx="6554505" cy="830997"/>
          </a:xfrm>
          <a:prstGeom prst="rect">
            <a:avLst/>
          </a:prstGeom>
        </p:spPr>
        <p:txBody>
          <a:bodyPr wrap="square">
            <a:spAutoFit/>
          </a:bodyPr>
          <a:lstStyle/>
          <a:p>
            <a:pPr>
              <a:spcBef>
                <a:spcPts val="1200"/>
              </a:spcBef>
              <a:spcAft>
                <a:spcPts val="600"/>
              </a:spcAft>
            </a:pPr>
            <a:r>
              <a:rPr lang="en-US" sz="2400" dirty="0">
                <a:latin typeface="Arial" panose="020B0604020202020204" pitchFamily="34" charset="0"/>
                <a:cs typeface="Arial" panose="020B0604020202020204" pitchFamily="34" charset="0"/>
              </a:rPr>
              <a:t>Developing the Theory of Change reinforces the if-then logic of results chains</a:t>
            </a:r>
          </a:p>
        </p:txBody>
      </p:sp>
      <p:sp>
        <p:nvSpPr>
          <p:cNvPr id="22" name="Rectangle 21"/>
          <p:cNvSpPr/>
          <p:nvPr/>
        </p:nvSpPr>
        <p:spPr>
          <a:xfrm>
            <a:off x="908958" y="2542834"/>
            <a:ext cx="7731510" cy="1295400"/>
          </a:xfrm>
          <a:prstGeom prst="rect">
            <a:avLst/>
          </a:prstGeom>
          <a:noFill/>
          <a:ln>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p:cNvSpPr/>
          <p:nvPr/>
        </p:nvSpPr>
        <p:spPr>
          <a:xfrm>
            <a:off x="1019718" y="2706127"/>
            <a:ext cx="1013012" cy="989078"/>
          </a:xfrm>
          <a:prstGeom prst="ellipse">
            <a:avLst/>
          </a:prstGeom>
          <a:gradFill flip="none" rotWithShape="1">
            <a:gsLst>
              <a:gs pos="0">
                <a:srgbClr val="0099FF"/>
              </a:gs>
              <a:gs pos="63000">
                <a:srgbClr val="0099FF">
                  <a:tint val="44500"/>
                  <a:satMod val="160000"/>
                </a:srgbClr>
              </a:gs>
              <a:gs pos="100000">
                <a:srgbClr val="0099FF">
                  <a:tint val="23500"/>
                  <a:satMod val="160000"/>
                </a:srgbClr>
              </a:gs>
            </a:gsLst>
            <a:lin ang="270000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4" name="Picture 23"/>
          <p:cNvPicPr>
            <a:picLocks noChangeAspect="1"/>
          </p:cNvPicPr>
          <p:nvPr/>
        </p:nvPicPr>
        <p:blipFill rotWithShape="1">
          <a:blip r:embed="rId3" cstate="print">
            <a:extLst>
              <a:ext uri="{28A0092B-C50C-407E-A947-70E740481C1C}">
                <a14:useLocalDpi xmlns:a14="http://schemas.microsoft.com/office/drawing/2010/main" val="0"/>
              </a:ext>
            </a:extLst>
          </a:blip>
          <a:srcRect l="24260" t="28125" r="28940" b="34375"/>
          <a:stretch/>
        </p:blipFill>
        <p:spPr>
          <a:xfrm>
            <a:off x="962191" y="2845534"/>
            <a:ext cx="1013012" cy="607807"/>
          </a:xfrm>
          <a:prstGeom prst="rect">
            <a:avLst/>
          </a:prstGeom>
        </p:spPr>
      </p:pic>
      <p:sp>
        <p:nvSpPr>
          <p:cNvPr id="25" name="Rectangle 24"/>
          <p:cNvSpPr/>
          <p:nvPr/>
        </p:nvSpPr>
        <p:spPr>
          <a:xfrm>
            <a:off x="2112272" y="2590369"/>
            <a:ext cx="6554505" cy="1200329"/>
          </a:xfrm>
          <a:prstGeom prst="rect">
            <a:avLst/>
          </a:prstGeom>
        </p:spPr>
        <p:txBody>
          <a:bodyPr wrap="square">
            <a:spAutoFit/>
          </a:bodyPr>
          <a:lstStyle/>
          <a:p>
            <a:pPr lvl="0">
              <a:spcBef>
                <a:spcPts val="1200"/>
              </a:spcBef>
              <a:spcAft>
                <a:spcPts val="600"/>
              </a:spcAft>
            </a:pPr>
            <a:r>
              <a:rPr lang="en-US" sz="2400" dirty="0">
                <a:latin typeface="Arial" panose="020B0604020202020204" pitchFamily="34" charset="0"/>
                <a:cs typeface="Arial" panose="020B0604020202020204" pitchFamily="34" charset="0"/>
              </a:rPr>
              <a:t>Results statements should be SMART, to the extent possible. When not so, indicators should ensure measurability of the results</a:t>
            </a:r>
          </a:p>
        </p:txBody>
      </p:sp>
      <p:sp>
        <p:nvSpPr>
          <p:cNvPr id="26" name="Rectangle 25"/>
          <p:cNvSpPr/>
          <p:nvPr/>
        </p:nvSpPr>
        <p:spPr>
          <a:xfrm>
            <a:off x="908958" y="3997905"/>
            <a:ext cx="7731510" cy="1295400"/>
          </a:xfrm>
          <a:prstGeom prst="rect">
            <a:avLst/>
          </a:prstGeom>
          <a:noFill/>
          <a:ln>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Oval 26"/>
          <p:cNvSpPr/>
          <p:nvPr/>
        </p:nvSpPr>
        <p:spPr>
          <a:xfrm>
            <a:off x="1019718" y="4161198"/>
            <a:ext cx="1013012" cy="989078"/>
          </a:xfrm>
          <a:prstGeom prst="ellipse">
            <a:avLst/>
          </a:prstGeom>
          <a:gradFill flip="none" rotWithShape="1">
            <a:gsLst>
              <a:gs pos="0">
                <a:srgbClr val="0099FF"/>
              </a:gs>
              <a:gs pos="63000">
                <a:srgbClr val="0099FF">
                  <a:tint val="44500"/>
                  <a:satMod val="160000"/>
                </a:srgbClr>
              </a:gs>
              <a:gs pos="100000">
                <a:srgbClr val="0099FF">
                  <a:tint val="23500"/>
                  <a:satMod val="160000"/>
                </a:srgbClr>
              </a:gs>
            </a:gsLst>
            <a:lin ang="270000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8" name="Picture 27"/>
          <p:cNvPicPr>
            <a:picLocks noChangeAspect="1"/>
          </p:cNvPicPr>
          <p:nvPr/>
        </p:nvPicPr>
        <p:blipFill rotWithShape="1">
          <a:blip r:embed="rId3" cstate="print">
            <a:extLst>
              <a:ext uri="{28A0092B-C50C-407E-A947-70E740481C1C}">
                <a14:useLocalDpi xmlns:a14="http://schemas.microsoft.com/office/drawing/2010/main" val="0"/>
              </a:ext>
            </a:extLst>
          </a:blip>
          <a:srcRect l="24260" t="28125" r="28940" b="34375"/>
          <a:stretch/>
        </p:blipFill>
        <p:spPr>
          <a:xfrm>
            <a:off x="962191" y="4300605"/>
            <a:ext cx="1013012" cy="607807"/>
          </a:xfrm>
          <a:prstGeom prst="rect">
            <a:avLst/>
          </a:prstGeom>
        </p:spPr>
      </p:pic>
      <p:sp>
        <p:nvSpPr>
          <p:cNvPr id="29" name="Rectangle 28"/>
          <p:cNvSpPr/>
          <p:nvPr/>
        </p:nvSpPr>
        <p:spPr>
          <a:xfrm>
            <a:off x="2139196" y="4234565"/>
            <a:ext cx="6554505" cy="830997"/>
          </a:xfrm>
          <a:prstGeom prst="rect">
            <a:avLst/>
          </a:prstGeom>
        </p:spPr>
        <p:txBody>
          <a:bodyPr wrap="square">
            <a:spAutoFit/>
          </a:bodyPr>
          <a:lstStyle/>
          <a:p>
            <a:pPr lvl="0">
              <a:spcBef>
                <a:spcPts val="1200"/>
              </a:spcBef>
              <a:spcAft>
                <a:spcPts val="600"/>
              </a:spcAft>
            </a:pPr>
            <a:r>
              <a:rPr lang="en-US" sz="2400" dirty="0">
                <a:latin typeface="Arial" panose="020B0604020202020204" pitchFamily="34" charset="0"/>
                <a:cs typeface="Arial" panose="020B0604020202020204" pitchFamily="34" charset="0"/>
              </a:rPr>
              <a:t>Each results level implies a specific type of change and level of </a:t>
            </a:r>
            <a:r>
              <a:rPr lang="en-US" sz="2400" dirty="0" smtClean="0">
                <a:latin typeface="Arial" panose="020B0604020202020204" pitchFamily="34" charset="0"/>
                <a:cs typeface="Arial" panose="020B0604020202020204" pitchFamily="34" charset="0"/>
              </a:rPr>
              <a:t>accountability</a:t>
            </a:r>
            <a:endParaRPr lang="en-US" sz="2400" dirty="0">
              <a:latin typeface="Arial" panose="020B0604020202020204" pitchFamily="34" charset="0"/>
              <a:cs typeface="Arial" panose="020B0604020202020204" pitchFamily="34" charset="0"/>
            </a:endParaRPr>
          </a:p>
        </p:txBody>
      </p:sp>
      <p:sp>
        <p:nvSpPr>
          <p:cNvPr id="30" name="Rectangle 29"/>
          <p:cNvSpPr/>
          <p:nvPr/>
        </p:nvSpPr>
        <p:spPr>
          <a:xfrm>
            <a:off x="889884" y="5452976"/>
            <a:ext cx="7731510" cy="1295400"/>
          </a:xfrm>
          <a:prstGeom prst="rect">
            <a:avLst/>
          </a:prstGeom>
          <a:noFill/>
          <a:ln>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Oval 30"/>
          <p:cNvSpPr/>
          <p:nvPr/>
        </p:nvSpPr>
        <p:spPr>
          <a:xfrm>
            <a:off x="1000644" y="5616269"/>
            <a:ext cx="1013012" cy="989078"/>
          </a:xfrm>
          <a:prstGeom prst="ellipse">
            <a:avLst/>
          </a:prstGeom>
          <a:gradFill flip="none" rotWithShape="1">
            <a:gsLst>
              <a:gs pos="0">
                <a:srgbClr val="0099FF"/>
              </a:gs>
              <a:gs pos="63000">
                <a:srgbClr val="0099FF">
                  <a:tint val="44500"/>
                  <a:satMod val="160000"/>
                </a:srgbClr>
              </a:gs>
              <a:gs pos="100000">
                <a:srgbClr val="0099FF">
                  <a:tint val="23500"/>
                  <a:satMod val="160000"/>
                </a:srgbClr>
              </a:gs>
            </a:gsLst>
            <a:lin ang="270000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32" name="Picture 31"/>
          <p:cNvPicPr>
            <a:picLocks noChangeAspect="1"/>
          </p:cNvPicPr>
          <p:nvPr/>
        </p:nvPicPr>
        <p:blipFill rotWithShape="1">
          <a:blip r:embed="rId3" cstate="print">
            <a:extLst>
              <a:ext uri="{28A0092B-C50C-407E-A947-70E740481C1C}">
                <a14:useLocalDpi xmlns:a14="http://schemas.microsoft.com/office/drawing/2010/main" val="0"/>
              </a:ext>
            </a:extLst>
          </a:blip>
          <a:srcRect l="24260" t="28125" r="28940" b="34375"/>
          <a:stretch/>
        </p:blipFill>
        <p:spPr>
          <a:xfrm>
            <a:off x="943117" y="5755676"/>
            <a:ext cx="1013012" cy="607807"/>
          </a:xfrm>
          <a:prstGeom prst="rect">
            <a:avLst/>
          </a:prstGeom>
        </p:spPr>
      </p:pic>
      <p:sp>
        <p:nvSpPr>
          <p:cNvPr id="33" name="Rectangle 32"/>
          <p:cNvSpPr/>
          <p:nvPr/>
        </p:nvSpPr>
        <p:spPr>
          <a:xfrm>
            <a:off x="2120122" y="5689636"/>
            <a:ext cx="6554505" cy="830997"/>
          </a:xfrm>
          <a:prstGeom prst="rect">
            <a:avLst/>
          </a:prstGeom>
        </p:spPr>
        <p:txBody>
          <a:bodyPr wrap="square">
            <a:spAutoFit/>
          </a:bodyPr>
          <a:lstStyle/>
          <a:p>
            <a:pPr lvl="0">
              <a:spcBef>
                <a:spcPts val="1200"/>
              </a:spcBef>
              <a:spcAft>
                <a:spcPts val="600"/>
              </a:spcAft>
            </a:pPr>
            <a:r>
              <a:rPr lang="en-US" sz="2400" dirty="0">
                <a:latin typeface="Arial" panose="020B0604020202020204" pitchFamily="34" charset="0"/>
                <a:cs typeface="Arial" panose="020B0604020202020204" pitchFamily="34" charset="0"/>
              </a:rPr>
              <a:t>The MoRES categories, provide a guidepost for formulating results</a:t>
            </a:r>
          </a:p>
        </p:txBody>
      </p:sp>
    </p:spTree>
    <p:extLst>
      <p:ext uri="{BB962C8B-B14F-4D97-AF65-F5344CB8AC3E}">
        <p14:creationId xmlns:p14="http://schemas.microsoft.com/office/powerpoint/2010/main" val="22956280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ctrTitle"/>
          </p:nvPr>
        </p:nvSpPr>
        <p:spPr/>
        <p:txBody>
          <a:bodyPr>
            <a:normAutofit/>
          </a:bodyPr>
          <a:lstStyle/>
          <a:p>
            <a:r>
              <a:rPr lang="en-US" sz="2700" dirty="0">
                <a:solidFill>
                  <a:srgbClr val="0099FF"/>
                </a:solidFill>
                <a:latin typeface="Arial" panose="020B0604020202020204" pitchFamily="34" charset="0"/>
                <a:cs typeface="Arial" panose="020B0604020202020204" pitchFamily="34" charset="0"/>
              </a:rPr>
              <a:t>What is a </a:t>
            </a:r>
            <a:r>
              <a:rPr lang="en-US" sz="2700" dirty="0" smtClean="0">
                <a:solidFill>
                  <a:srgbClr val="0099FF"/>
                </a:solidFill>
                <a:latin typeface="Arial" panose="020B0604020202020204" pitchFamily="34" charset="0"/>
                <a:cs typeface="Arial" panose="020B0604020202020204" pitchFamily="34" charset="0"/>
              </a:rPr>
              <a:t>result?</a:t>
            </a:r>
            <a:endParaRPr lang="en-US" sz="2700" dirty="0">
              <a:solidFill>
                <a:srgbClr val="0099FF"/>
              </a:solidFill>
              <a:latin typeface="Arial" panose="020B0604020202020204" pitchFamily="34" charset="0"/>
              <a:cs typeface="Arial" panose="020B0604020202020204" pitchFamily="34" charset="0"/>
            </a:endParaRPr>
          </a:p>
        </p:txBody>
      </p:sp>
      <p:sp>
        <p:nvSpPr>
          <p:cNvPr id="3" name="Rectangle 2"/>
          <p:cNvSpPr txBox="1">
            <a:spLocks noChangeArrowheads="1"/>
          </p:cNvSpPr>
          <p:nvPr/>
        </p:nvSpPr>
        <p:spPr>
          <a:xfrm>
            <a:off x="1219201" y="1012968"/>
            <a:ext cx="6509278" cy="1753680"/>
          </a:xfrm>
          <a:prstGeom prst="rect">
            <a:avLst/>
          </a:prstGeom>
          <a:solidFill>
            <a:srgbClr val="0070C0"/>
          </a:solidFill>
          <a:ln>
            <a:noFill/>
          </a:ln>
        </p:spPr>
        <p:txBody>
          <a:bodyPr lIns="0" rIns="0" bIns="0" anchor="ct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400" dirty="0">
                <a:solidFill>
                  <a:schemeClr val="bg1"/>
                </a:solidFill>
                <a:latin typeface="Arial" panose="020B0604020202020204" pitchFamily="34" charset="0"/>
                <a:cs typeface="Arial" panose="020B0604020202020204" pitchFamily="34" charset="0"/>
              </a:rPr>
              <a:t>A result is a </a:t>
            </a:r>
            <a:r>
              <a:rPr lang="en-US" sz="2400" b="1" u="sng" dirty="0">
                <a:solidFill>
                  <a:schemeClr val="bg1"/>
                </a:solidFill>
                <a:latin typeface="Arial" panose="020B0604020202020204" pitchFamily="34" charset="0"/>
                <a:cs typeface="Arial" panose="020B0604020202020204" pitchFamily="34" charset="0"/>
              </a:rPr>
              <a:t>measurable or describable change</a:t>
            </a:r>
            <a:r>
              <a:rPr lang="en-US" sz="2400" dirty="0">
                <a:solidFill>
                  <a:schemeClr val="bg1"/>
                </a:solidFill>
                <a:latin typeface="Arial" panose="020B0604020202020204" pitchFamily="34" charset="0"/>
                <a:cs typeface="Arial" panose="020B0604020202020204" pitchFamily="34" charset="0"/>
              </a:rPr>
              <a:t> arising</a:t>
            </a:r>
          </a:p>
          <a:p>
            <a:r>
              <a:rPr lang="en-US" sz="2400" dirty="0">
                <a:solidFill>
                  <a:schemeClr val="bg1"/>
                </a:solidFill>
                <a:latin typeface="Arial" panose="020B0604020202020204" pitchFamily="34" charset="0"/>
                <a:cs typeface="Arial" panose="020B0604020202020204" pitchFamily="34" charset="0"/>
              </a:rPr>
              <a:t> from a </a:t>
            </a:r>
            <a:r>
              <a:rPr lang="en-US" sz="2400" b="1" u="sng" dirty="0">
                <a:solidFill>
                  <a:schemeClr val="bg1"/>
                </a:solidFill>
                <a:latin typeface="Arial" panose="020B0604020202020204" pitchFamily="34" charset="0"/>
                <a:cs typeface="Arial" panose="020B0604020202020204" pitchFamily="34" charset="0"/>
              </a:rPr>
              <a:t>cause and effect</a:t>
            </a:r>
            <a:r>
              <a:rPr lang="en-US" sz="2400" dirty="0">
                <a:solidFill>
                  <a:schemeClr val="bg1"/>
                </a:solidFill>
                <a:latin typeface="Arial" panose="020B0604020202020204" pitchFamily="34" charset="0"/>
                <a:cs typeface="Arial" panose="020B0604020202020204" pitchFamily="34" charset="0"/>
              </a:rPr>
              <a:t> </a:t>
            </a:r>
            <a:r>
              <a:rPr lang="en-US" sz="2400" dirty="0" smtClean="0">
                <a:solidFill>
                  <a:schemeClr val="bg1"/>
                </a:solidFill>
                <a:latin typeface="Arial" panose="020B0604020202020204" pitchFamily="34" charset="0"/>
                <a:cs typeface="Arial" panose="020B0604020202020204" pitchFamily="34" charset="0"/>
              </a:rPr>
              <a:t>relationship</a:t>
            </a:r>
            <a:endParaRPr lang="en-US" sz="2400" b="1" u="sng" dirty="0">
              <a:solidFill>
                <a:schemeClr val="bg1"/>
              </a:solidFill>
              <a:latin typeface="Arial" panose="020B0604020202020204" pitchFamily="34" charset="0"/>
              <a:cs typeface="Arial" panose="020B0604020202020204" pitchFamily="34" charset="0"/>
            </a:endParaRPr>
          </a:p>
        </p:txBody>
      </p:sp>
      <p:sp>
        <p:nvSpPr>
          <p:cNvPr id="4" name="Rectangle 2"/>
          <p:cNvSpPr txBox="1">
            <a:spLocks noChangeArrowheads="1"/>
          </p:cNvSpPr>
          <p:nvPr/>
        </p:nvSpPr>
        <p:spPr>
          <a:xfrm>
            <a:off x="1961681" y="4330553"/>
            <a:ext cx="1303020" cy="1303020"/>
          </a:xfrm>
          <a:prstGeom prst="ellipse">
            <a:avLst/>
          </a:prstGeom>
          <a:solidFill>
            <a:schemeClr val="bg1">
              <a:lumMod val="75000"/>
            </a:schemeClr>
          </a:solidFill>
          <a:ln>
            <a:noFill/>
          </a:ln>
        </p:spPr>
        <p:txBody>
          <a:bodyPr lIns="0" rIns="0" bIns="0" anchor="ct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1500" dirty="0">
                <a:solidFill>
                  <a:schemeClr val="tx1">
                    <a:lumMod val="75000"/>
                    <a:lumOff val="25000"/>
                  </a:schemeClr>
                </a:solidFill>
                <a:latin typeface="Arial" panose="020B0604020202020204" pitchFamily="34" charset="0"/>
                <a:cs typeface="Arial" panose="020B0604020202020204" pitchFamily="34" charset="0"/>
              </a:rPr>
              <a:t>A subject of change</a:t>
            </a:r>
            <a:endParaRPr lang="en-US" sz="135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3858292" y="4330553"/>
            <a:ext cx="1303020" cy="1303020"/>
          </a:xfrm>
          <a:prstGeom prst="ellipse">
            <a:avLst/>
          </a:prstGeom>
          <a:solidFill>
            <a:schemeClr val="tx1">
              <a:lumMod val="50000"/>
              <a:lumOff val="50000"/>
            </a:schemeClr>
          </a:solidFill>
          <a:ln>
            <a:noFill/>
          </a:ln>
        </p:spPr>
        <p:txBody>
          <a:bodyPr lIns="0" rIns="0" bIns="0" anchor="ct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1500" dirty="0">
                <a:solidFill>
                  <a:schemeClr val="bg1"/>
                </a:solidFill>
                <a:latin typeface="Arial" panose="020B0604020202020204" pitchFamily="34" charset="0"/>
                <a:cs typeface="Arial" panose="020B0604020202020204" pitchFamily="34" charset="0"/>
              </a:rPr>
              <a:t>A dimension of change</a:t>
            </a:r>
            <a:endParaRPr lang="en-US" sz="1350" b="1" dirty="0">
              <a:solidFill>
                <a:schemeClr val="bg1"/>
              </a:solidFill>
              <a:latin typeface="Arial" panose="020B0604020202020204" pitchFamily="34" charset="0"/>
              <a:cs typeface="Arial" panose="020B0604020202020204" pitchFamily="34" charset="0"/>
            </a:endParaRPr>
          </a:p>
        </p:txBody>
      </p:sp>
      <p:sp>
        <p:nvSpPr>
          <p:cNvPr id="6" name="Rectangle 2"/>
          <p:cNvSpPr txBox="1">
            <a:spLocks noChangeArrowheads="1"/>
          </p:cNvSpPr>
          <p:nvPr/>
        </p:nvSpPr>
        <p:spPr>
          <a:xfrm>
            <a:off x="5754902" y="4330553"/>
            <a:ext cx="1303020" cy="1303020"/>
          </a:xfrm>
          <a:prstGeom prst="ellipse">
            <a:avLst/>
          </a:prstGeom>
          <a:solidFill>
            <a:schemeClr val="tx1">
              <a:lumMod val="85000"/>
              <a:lumOff val="15000"/>
            </a:schemeClr>
          </a:solidFill>
          <a:ln>
            <a:noFill/>
          </a:ln>
        </p:spPr>
        <p:txBody>
          <a:bodyPr lIns="0" rIns="0" bIns="0" anchor="ct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1500" dirty="0">
                <a:solidFill>
                  <a:schemeClr val="bg1"/>
                </a:solidFill>
                <a:latin typeface="Arial" panose="020B0604020202020204" pitchFamily="34" charset="0"/>
                <a:cs typeface="Arial" panose="020B0604020202020204" pitchFamily="34" charset="0"/>
              </a:rPr>
              <a:t>A qualifier of change</a:t>
            </a:r>
            <a:endParaRPr lang="en-US" sz="1350" b="1" dirty="0">
              <a:solidFill>
                <a:schemeClr val="bg1"/>
              </a:solidFill>
              <a:latin typeface="Arial" panose="020B0604020202020204" pitchFamily="34" charset="0"/>
              <a:cs typeface="Arial" panose="020B0604020202020204" pitchFamily="34" charset="0"/>
            </a:endParaRPr>
          </a:p>
        </p:txBody>
      </p:sp>
      <p:sp>
        <p:nvSpPr>
          <p:cNvPr id="7" name="Text Box 3"/>
          <p:cNvSpPr txBox="1">
            <a:spLocks noChangeArrowheads="1"/>
          </p:cNvSpPr>
          <p:nvPr/>
        </p:nvSpPr>
        <p:spPr bwMode="auto">
          <a:xfrm>
            <a:off x="1973353" y="3061800"/>
            <a:ext cx="4778756" cy="323165"/>
          </a:xfrm>
          <a:prstGeom prst="rect">
            <a:avLst/>
          </a:prstGeom>
          <a:ln w="12700">
            <a:noFill/>
            <a:headEnd/>
            <a:tailEnd/>
          </a:ln>
        </p:spPr>
        <p:style>
          <a:lnRef idx="2">
            <a:schemeClr val="accent5"/>
          </a:lnRef>
          <a:fillRef idx="1">
            <a:schemeClr val="lt1"/>
          </a:fillRef>
          <a:effectRef idx="0">
            <a:schemeClr val="accent5"/>
          </a:effectRef>
          <a:fontRef idx="minor">
            <a:schemeClr val="dk1"/>
          </a:fontRef>
        </p:style>
        <p:txBody>
          <a:bodyPr wrap="square">
            <a:spAutoFit/>
          </a:bodyPr>
          <a:lstStyle/>
          <a:p>
            <a:pPr algn="ctr"/>
            <a:r>
              <a:rPr lang="en-US" sz="1500" dirty="0">
                <a:solidFill>
                  <a:srgbClr val="333399"/>
                </a:solidFill>
                <a:latin typeface="Arial"/>
                <a:ea typeface="+mj-ea"/>
                <a:cs typeface="Arial"/>
              </a:rPr>
              <a:t>A RESULTS MUST HAVE</a:t>
            </a:r>
            <a:endParaRPr lang="en-US" sz="1500" dirty="0">
              <a:latin typeface="Arial"/>
              <a:cs typeface="Arial"/>
            </a:endParaRPr>
          </a:p>
        </p:txBody>
      </p:sp>
      <p:sp>
        <p:nvSpPr>
          <p:cNvPr id="9" name="Rectangle 8"/>
          <p:cNvSpPr/>
          <p:nvPr/>
        </p:nvSpPr>
        <p:spPr>
          <a:xfrm>
            <a:off x="1219201" y="2872316"/>
            <a:ext cx="6509276" cy="2866721"/>
          </a:xfrm>
          <a:prstGeom prst="rect">
            <a:avLst/>
          </a:prstGeom>
          <a:noFill/>
          <a:ln>
            <a:solidFill>
              <a:schemeClr val="bg1">
                <a:lumMod val="6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800" dirty="0"/>
          </a:p>
        </p:txBody>
      </p:sp>
      <p:pic>
        <p:nvPicPr>
          <p:cNvPr id="10" name="Picture 2" descr="http://png.clipart.me/graphics/thumbs/227/a-symbol-toddler-boy-or-girl-holds-the-hand-of-his-or-her-mom_22723516.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370216" y="3572881"/>
            <a:ext cx="485951" cy="650827"/>
          </a:xfrm>
          <a:prstGeom prst="rect">
            <a:avLst/>
          </a:prstGeom>
          <a:noFill/>
          <a:extLst>
            <a:ext uri="{909E8E84-426E-40DD-AFC4-6F175D3DCCD1}">
              <a14:hiddenFill xmlns:a14="http://schemas.microsoft.com/office/drawing/2010/main">
                <a:solidFill>
                  <a:srgbClr val="FFFFFF"/>
                </a:solidFill>
              </a14:hiddenFill>
            </a:ext>
          </a:extLst>
        </p:spPr>
      </p:pic>
      <p:sp>
        <p:nvSpPr>
          <p:cNvPr id="11" name="Oval 10"/>
          <p:cNvSpPr/>
          <p:nvPr/>
        </p:nvSpPr>
        <p:spPr>
          <a:xfrm>
            <a:off x="4171944" y="3578626"/>
            <a:ext cx="675715" cy="639335"/>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Left-Right Arrow 11"/>
          <p:cNvSpPr/>
          <p:nvPr/>
        </p:nvSpPr>
        <p:spPr>
          <a:xfrm>
            <a:off x="4267200" y="3810000"/>
            <a:ext cx="504725" cy="252132"/>
          </a:xfrm>
          <a:prstGeom prst="lef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3" name="Picture 6" descr="http://simpleicon.com/wp-content/uploads/tag-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105642" y="3585131"/>
            <a:ext cx="606758" cy="6067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27793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942186" y="1302560"/>
            <a:ext cx="7391134" cy="769292"/>
          </a:xfrm>
          <a:prstGeom prst="rect">
            <a:avLst/>
          </a:prstGeom>
          <a:solidFill>
            <a:schemeClr val="bg1">
              <a:lumMod val="95000"/>
            </a:schemeClr>
          </a:solidFill>
          <a:ln w="3175">
            <a:solidFill>
              <a:schemeClr val="tx1"/>
            </a:solidFill>
          </a:ln>
        </p:spPr>
        <p:txBody>
          <a:bodyPr wrap="square" anchor="ctr">
            <a:noAutofit/>
          </a:bodyPr>
          <a:lstStyle/>
          <a:p>
            <a:pPr marL="0" lvl="1">
              <a:buClr>
                <a:schemeClr val="tx1"/>
              </a:buClr>
            </a:pPr>
            <a:endParaRPr lang="en-US" sz="2000" dirty="0">
              <a:latin typeface="Arial" panose="020B0604020202020204" pitchFamily="34" charset="0"/>
              <a:cs typeface="Arial" panose="020B0604020202020204" pitchFamily="34" charset="0"/>
            </a:endParaRPr>
          </a:p>
        </p:txBody>
      </p:sp>
      <p:sp>
        <p:nvSpPr>
          <p:cNvPr id="2" name="Title 1"/>
          <p:cNvSpPr>
            <a:spLocks noGrp="1"/>
          </p:cNvSpPr>
          <p:nvPr>
            <p:ph type="ctrTitle"/>
          </p:nvPr>
        </p:nvSpPr>
        <p:spPr/>
        <p:txBody>
          <a:bodyPr/>
          <a:lstStyle/>
          <a:p>
            <a:r>
              <a:rPr lang="en-US" sz="2800" dirty="0" smtClean="0"/>
              <a:t>Stocktaking on the </a:t>
            </a:r>
            <a:r>
              <a:rPr lang="en-US" sz="4000" dirty="0" smtClean="0"/>
              <a:t>R</a:t>
            </a:r>
            <a:r>
              <a:rPr lang="en-US" sz="2800" dirty="0" smtClean="0"/>
              <a:t> of </a:t>
            </a:r>
            <a:r>
              <a:rPr lang="en-US" sz="2800" dirty="0"/>
              <a:t>R</a:t>
            </a:r>
            <a:r>
              <a:rPr lang="en-US" sz="2800" dirty="0" smtClean="0"/>
              <a:t>BM</a:t>
            </a:r>
            <a:endParaRPr lang="en-US" sz="2800" dirty="0"/>
          </a:p>
        </p:txBody>
      </p:sp>
      <p:sp>
        <p:nvSpPr>
          <p:cNvPr id="3" name="Content Placeholder 2"/>
          <p:cNvSpPr>
            <a:spLocks noGrp="1"/>
          </p:cNvSpPr>
          <p:nvPr>
            <p:ph type="body" sz="quarter" idx="14"/>
          </p:nvPr>
        </p:nvSpPr>
        <p:spPr>
          <a:xfrm>
            <a:off x="1512370" y="2552588"/>
            <a:ext cx="6945829" cy="3238612"/>
          </a:xfrm>
        </p:spPr>
        <p:txBody>
          <a:bodyPr/>
          <a:lstStyle/>
          <a:p>
            <a:pPr marL="0" indent="0">
              <a:buNone/>
            </a:pPr>
            <a:r>
              <a:rPr lang="en-US" dirty="0" smtClean="0"/>
              <a:t>What challenges do we face in formulating results and developing results chains?</a:t>
            </a:r>
          </a:p>
          <a:p>
            <a:pPr marL="0" indent="0">
              <a:buNone/>
            </a:pPr>
            <a:endParaRPr lang="en-US" sz="1400" dirty="0" smtClean="0"/>
          </a:p>
          <a:p>
            <a:pPr marL="0" indent="0">
              <a:buNone/>
            </a:pPr>
            <a:r>
              <a:rPr lang="en-US" dirty="0" smtClean="0"/>
              <a:t>Why is that?</a:t>
            </a:r>
          </a:p>
          <a:p>
            <a:pPr marL="0" indent="0">
              <a:buNone/>
            </a:pPr>
            <a:endParaRPr lang="en-US" sz="1600" dirty="0"/>
          </a:p>
          <a:p>
            <a:pPr marL="0" indent="0">
              <a:buNone/>
            </a:pPr>
            <a:r>
              <a:rPr lang="en-US" dirty="0" smtClean="0"/>
              <a:t>What do we need to do to improve?</a:t>
            </a:r>
          </a:p>
          <a:p>
            <a:pPr marL="457200" indent="-457200">
              <a:buAutoNum type="arabicPeriod"/>
            </a:pPr>
            <a:endParaRPr lang="en-US" sz="2400" dirty="0"/>
          </a:p>
          <a:p>
            <a:pPr marL="0" indent="0"/>
            <a:endParaRPr lang="en-US" sz="2400" dirty="0"/>
          </a:p>
        </p:txBody>
      </p:sp>
      <p:pic>
        <p:nvPicPr>
          <p:cNvPr id="4" name="Picture 2" descr="http://cdn2.hubspot.net/hub/390757/file-1027248010-png/images/people-connect-icon.png?t=1455723441285&amp;width=28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934200" y="4800600"/>
            <a:ext cx="1981200" cy="1660302"/>
          </a:xfrm>
          <a:prstGeom prst="rect">
            <a:avLst/>
          </a:prstGeom>
          <a:noFill/>
          <a:extLst>
            <a:ext uri="{909E8E84-426E-40DD-AFC4-6F175D3DCCD1}">
              <a14:hiddenFill xmlns:a14="http://schemas.microsoft.com/office/drawing/2010/main">
                <a:solidFill>
                  <a:srgbClr val="FFFFFF"/>
                </a:solidFill>
              </a14:hiddenFill>
            </a:ext>
          </a:extLst>
        </p:spPr>
      </p:pic>
      <p:sp>
        <p:nvSpPr>
          <p:cNvPr id="5" name="Oval 4"/>
          <p:cNvSpPr/>
          <p:nvPr/>
        </p:nvSpPr>
        <p:spPr>
          <a:xfrm>
            <a:off x="942185" y="2636343"/>
            <a:ext cx="457200" cy="457200"/>
          </a:xfrm>
          <a:prstGeom prst="ellipse">
            <a:avLst/>
          </a:prstGeom>
          <a:solidFill>
            <a:srgbClr val="0099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latin typeface="Arial" panose="020B0604020202020204" pitchFamily="34" charset="0"/>
                <a:cs typeface="Arial" panose="020B0604020202020204" pitchFamily="34" charset="0"/>
              </a:rPr>
              <a:t>1</a:t>
            </a:r>
            <a:endParaRPr lang="en-US" sz="2800" b="1" dirty="0">
              <a:latin typeface="Arial" panose="020B0604020202020204" pitchFamily="34" charset="0"/>
              <a:cs typeface="Arial" panose="020B0604020202020204" pitchFamily="34" charset="0"/>
            </a:endParaRPr>
          </a:p>
        </p:txBody>
      </p:sp>
      <p:sp>
        <p:nvSpPr>
          <p:cNvPr id="11" name="Oval 10"/>
          <p:cNvSpPr/>
          <p:nvPr/>
        </p:nvSpPr>
        <p:spPr>
          <a:xfrm>
            <a:off x="926419" y="3772357"/>
            <a:ext cx="457200" cy="457200"/>
          </a:xfrm>
          <a:prstGeom prst="ellipse">
            <a:avLst/>
          </a:prstGeom>
          <a:solidFill>
            <a:srgbClr val="0099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latin typeface="Arial" panose="020B0604020202020204" pitchFamily="34" charset="0"/>
                <a:cs typeface="Arial" panose="020B0604020202020204" pitchFamily="34" charset="0"/>
              </a:rPr>
              <a:t>2</a:t>
            </a:r>
            <a:endParaRPr lang="en-US" sz="2800" b="1" dirty="0">
              <a:latin typeface="Arial" panose="020B0604020202020204" pitchFamily="34" charset="0"/>
              <a:cs typeface="Arial" panose="020B0604020202020204" pitchFamily="34" charset="0"/>
            </a:endParaRPr>
          </a:p>
        </p:txBody>
      </p:sp>
      <p:sp>
        <p:nvSpPr>
          <p:cNvPr id="12" name="Oval 11"/>
          <p:cNvSpPr/>
          <p:nvPr/>
        </p:nvSpPr>
        <p:spPr>
          <a:xfrm>
            <a:off x="934302" y="4582530"/>
            <a:ext cx="457200" cy="457200"/>
          </a:xfrm>
          <a:prstGeom prst="ellipse">
            <a:avLst/>
          </a:prstGeom>
          <a:solidFill>
            <a:srgbClr val="0099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latin typeface="Arial" panose="020B0604020202020204" pitchFamily="34" charset="0"/>
                <a:cs typeface="Arial" panose="020B0604020202020204" pitchFamily="34" charset="0"/>
              </a:rPr>
              <a:t>3</a:t>
            </a:r>
            <a:endParaRPr lang="en-US" sz="2800" b="1" dirty="0">
              <a:latin typeface="Arial" panose="020B0604020202020204" pitchFamily="34" charset="0"/>
              <a:cs typeface="Arial" panose="020B0604020202020204" pitchFamily="34" charset="0"/>
            </a:endParaRPr>
          </a:p>
        </p:txBody>
      </p:sp>
      <p:sp>
        <p:nvSpPr>
          <p:cNvPr id="13" name="Rectangle 12"/>
          <p:cNvSpPr/>
          <p:nvPr/>
        </p:nvSpPr>
        <p:spPr>
          <a:xfrm>
            <a:off x="1170785" y="1425596"/>
            <a:ext cx="7818186" cy="523220"/>
          </a:xfrm>
          <a:prstGeom prst="rect">
            <a:avLst/>
          </a:prstGeom>
        </p:spPr>
        <p:txBody>
          <a:bodyPr wrap="square">
            <a:spAutoFit/>
          </a:bodyPr>
          <a:lstStyle/>
          <a:p>
            <a:r>
              <a:rPr lang="en-US" sz="2800" dirty="0">
                <a:solidFill>
                  <a:srgbClr val="F7941D"/>
                </a:solidFill>
                <a:latin typeface="Arial" panose="020B0604020202020204" pitchFamily="34" charset="0"/>
                <a:cs typeface="Arial" panose="020B0604020202020204" pitchFamily="34" charset="0"/>
              </a:rPr>
              <a:t>Stories on developing a results framework</a:t>
            </a:r>
          </a:p>
        </p:txBody>
      </p:sp>
    </p:spTree>
    <p:extLst>
      <p:ext uri="{BB962C8B-B14F-4D97-AF65-F5344CB8AC3E}">
        <p14:creationId xmlns:p14="http://schemas.microsoft.com/office/powerpoint/2010/main" val="6620849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394541"/>
            <a:ext cx="7552800" cy="506413"/>
          </a:xfrm>
        </p:spPr>
        <p:txBody>
          <a:bodyPr/>
          <a:lstStyle/>
          <a:p>
            <a:r>
              <a:rPr lang="en-US" dirty="0" smtClean="0"/>
              <a:t>Familiar?</a:t>
            </a:r>
            <a:endParaRPr lang="en-US"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323904192"/>
              </p:ext>
            </p:extLst>
          </p:nvPr>
        </p:nvGraphicFramePr>
        <p:xfrm>
          <a:off x="685801" y="990601"/>
          <a:ext cx="8382000" cy="5716389"/>
        </p:xfrm>
        <a:graphic>
          <a:graphicData uri="http://schemas.openxmlformats.org/drawingml/2006/table">
            <a:tbl>
              <a:tblPr/>
              <a:tblGrid>
                <a:gridCol w="1642839"/>
                <a:gridCol w="1478555"/>
                <a:gridCol w="1152930"/>
                <a:gridCol w="1595302"/>
                <a:gridCol w="1267334"/>
                <a:gridCol w="422446"/>
                <a:gridCol w="422446"/>
                <a:gridCol w="400148"/>
              </a:tblGrid>
              <a:tr h="724779">
                <a:tc gridSpan="8">
                  <a:txBody>
                    <a:bodyPr/>
                    <a:lstStyle/>
                    <a:p>
                      <a:pPr marL="0" marR="0">
                        <a:spcBef>
                          <a:spcPts val="0"/>
                        </a:spcBef>
                        <a:spcAft>
                          <a:spcPts val="0"/>
                        </a:spcAft>
                      </a:pPr>
                      <a:r>
                        <a:rPr lang="en-GB" sz="1600" b="1" dirty="0">
                          <a:effectLst/>
                          <a:latin typeface="Arial" panose="020B0604020202020204" pitchFamily="34" charset="0"/>
                          <a:ea typeface="Calibri" panose="020F0502020204030204" pitchFamily="34" charset="0"/>
                          <a:cs typeface="Arial" panose="020B0604020202020204" pitchFamily="34" charset="0"/>
                        </a:rPr>
                        <a:t>Convention on the Rights of the Child:</a:t>
                      </a:r>
                      <a:r>
                        <a:rPr lang="en-GB" sz="1600" i="1" dirty="0">
                          <a:effectLst/>
                          <a:latin typeface="Arial" panose="020B0604020202020204" pitchFamily="34" charset="0"/>
                          <a:ea typeface="Calibri" panose="020F0502020204030204" pitchFamily="34" charset="0"/>
                          <a:cs typeface="Arial" panose="020B0604020202020204" pitchFamily="34" charset="0"/>
                        </a:rPr>
                        <a:t> </a:t>
                      </a:r>
                      <a:r>
                        <a:rPr lang="en-GB" sz="1600" dirty="0">
                          <a:solidFill>
                            <a:srgbClr val="333399"/>
                          </a:solidFill>
                          <a:effectLst/>
                          <a:latin typeface="Arial" panose="020B0604020202020204" pitchFamily="34" charset="0"/>
                          <a:ea typeface="Calibri" panose="020F0502020204030204" pitchFamily="34" charset="0"/>
                          <a:cs typeface="Arial" panose="020B0604020202020204" pitchFamily="34" charset="0"/>
                        </a:rPr>
                        <a:t>(relevant articles of the Convention)</a:t>
                      </a:r>
                      <a:endParaRPr lang="en-US" sz="1600" dirty="0">
                        <a:solidFill>
                          <a:srgbClr val="333399"/>
                        </a:solidFill>
                        <a:effectLst/>
                        <a:latin typeface="Arial" panose="020B0604020202020204" pitchFamily="34" charset="0"/>
                        <a:ea typeface="Calibri" panose="020F0502020204030204" pitchFamily="34" charset="0"/>
                        <a:cs typeface="Arial" panose="020B0604020202020204" pitchFamily="34" charset="0"/>
                      </a:endParaRPr>
                    </a:p>
                    <a:p>
                      <a:pPr marL="0" marR="0">
                        <a:spcBef>
                          <a:spcPts val="0"/>
                        </a:spcBef>
                        <a:spcAft>
                          <a:spcPts val="0"/>
                        </a:spcAft>
                      </a:pPr>
                      <a:r>
                        <a:rPr lang="en-GB" sz="1600" b="1" dirty="0">
                          <a:effectLst/>
                          <a:latin typeface="Arial" panose="020B0604020202020204" pitchFamily="34" charset="0"/>
                          <a:ea typeface="Calibri" panose="020F0502020204030204" pitchFamily="34" charset="0"/>
                          <a:cs typeface="Arial" panose="020B0604020202020204" pitchFamily="34" charset="0"/>
                        </a:rPr>
                        <a:t>National priorities: </a:t>
                      </a:r>
                      <a:r>
                        <a:rPr lang="en-GB" sz="1600" dirty="0">
                          <a:solidFill>
                            <a:srgbClr val="333399"/>
                          </a:solidFill>
                          <a:effectLst/>
                          <a:latin typeface="Arial" panose="020B0604020202020204" pitchFamily="34" charset="0"/>
                          <a:ea typeface="Calibri" panose="020F0502020204030204" pitchFamily="34" charset="0"/>
                          <a:cs typeface="Arial" panose="020B0604020202020204" pitchFamily="34" charset="0"/>
                        </a:rPr>
                        <a:t>(related </a:t>
                      </a:r>
                      <a:r>
                        <a:rPr lang="en-GB" sz="1600" dirty="0" smtClean="0">
                          <a:solidFill>
                            <a:srgbClr val="333399"/>
                          </a:solidFill>
                          <a:effectLst/>
                          <a:latin typeface="Arial" panose="020B0604020202020204" pitchFamily="34" charset="0"/>
                          <a:ea typeface="Calibri" panose="020F0502020204030204" pitchFamily="34" charset="0"/>
                          <a:cs typeface="Arial" panose="020B0604020202020204" pitchFamily="34" charset="0"/>
                        </a:rPr>
                        <a:t>Sustainable Development Goals; </a:t>
                      </a:r>
                      <a:r>
                        <a:rPr lang="en-GB" sz="1600" dirty="0">
                          <a:solidFill>
                            <a:srgbClr val="333399"/>
                          </a:solidFill>
                          <a:effectLst/>
                          <a:latin typeface="Arial" panose="020B0604020202020204" pitchFamily="34" charset="0"/>
                          <a:ea typeface="Calibri" panose="020F0502020204030204" pitchFamily="34" charset="0"/>
                          <a:cs typeface="Arial" panose="020B0604020202020204" pitchFamily="34" charset="0"/>
                        </a:rPr>
                        <a:t>other internationally recognized goals; and/or national goals)</a:t>
                      </a:r>
                      <a:endParaRPr lang="en-US" sz="1600" dirty="0">
                        <a:solidFill>
                          <a:srgbClr val="333399"/>
                        </a:solidFill>
                        <a:effectLst/>
                        <a:latin typeface="Arial" panose="020B0604020202020204" pitchFamily="34" charset="0"/>
                        <a:ea typeface="Calibri" panose="020F0502020204030204" pitchFamily="34" charset="0"/>
                        <a:cs typeface="Arial" panose="020B0604020202020204" pitchFamily="34" charset="0"/>
                      </a:endParaRPr>
                    </a:p>
                  </a:txBody>
                  <a:tcPr marL="13280" marR="13280" marT="13280" marB="132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24779">
                <a:tc gridSpan="8">
                  <a:txBody>
                    <a:bodyPr/>
                    <a:lstStyle/>
                    <a:p>
                      <a:pPr marL="0" marR="0">
                        <a:spcBef>
                          <a:spcPts val="0"/>
                        </a:spcBef>
                        <a:spcAft>
                          <a:spcPts val="0"/>
                        </a:spcAft>
                      </a:pPr>
                      <a:r>
                        <a:rPr lang="en-GB" sz="1600" b="1" dirty="0">
                          <a:effectLst/>
                          <a:latin typeface="Arial" panose="020B0604020202020204" pitchFamily="34" charset="0"/>
                          <a:ea typeface="Calibri" panose="020F0502020204030204" pitchFamily="34" charset="0"/>
                          <a:cs typeface="Arial" panose="020B0604020202020204" pitchFamily="34" charset="0"/>
                        </a:rPr>
                        <a:t>UNDAF outcomes involving UNICEF:</a:t>
                      </a:r>
                      <a:r>
                        <a:rPr lang="en-GB" sz="1600" dirty="0">
                          <a:effectLst/>
                          <a:latin typeface="Arial" panose="020B0604020202020204" pitchFamily="34" charset="0"/>
                          <a:ea typeface="Calibri" panose="020F0502020204030204" pitchFamily="34" charset="0"/>
                          <a:cs typeface="Arial" panose="020B0604020202020204" pitchFamily="34" charset="0"/>
                        </a:rPr>
                        <a:t> </a:t>
                      </a:r>
                      <a:r>
                        <a:rPr lang="en-GB" sz="1600" dirty="0">
                          <a:solidFill>
                            <a:srgbClr val="333399"/>
                          </a:solidFill>
                          <a:effectLst/>
                          <a:latin typeface="Arial" panose="020B0604020202020204" pitchFamily="34" charset="0"/>
                          <a:ea typeface="Calibri" panose="020F0502020204030204" pitchFamily="34" charset="0"/>
                          <a:cs typeface="Arial" panose="020B0604020202020204" pitchFamily="34" charset="0"/>
                        </a:rPr>
                        <a:t>(copied verbatim from UNDAF) </a:t>
                      </a:r>
                      <a:endParaRPr lang="en-US" sz="1600" dirty="0">
                        <a:solidFill>
                          <a:srgbClr val="333399"/>
                        </a:solidFill>
                        <a:effectLst/>
                        <a:latin typeface="Arial" panose="020B0604020202020204" pitchFamily="34" charset="0"/>
                        <a:ea typeface="Calibri" panose="020F0502020204030204" pitchFamily="34" charset="0"/>
                        <a:cs typeface="Arial" panose="020B0604020202020204" pitchFamily="34" charset="0"/>
                      </a:endParaRPr>
                    </a:p>
                    <a:p>
                      <a:pPr marL="0" marR="0">
                        <a:spcBef>
                          <a:spcPts val="0"/>
                        </a:spcBef>
                        <a:spcAft>
                          <a:spcPts val="0"/>
                        </a:spcAft>
                      </a:pPr>
                      <a:r>
                        <a:rPr lang="en-GB" sz="1600" b="1" dirty="0">
                          <a:effectLst/>
                          <a:latin typeface="Arial" panose="020B0604020202020204" pitchFamily="34" charset="0"/>
                          <a:ea typeface="Calibri" panose="020F0502020204030204" pitchFamily="34" charset="0"/>
                          <a:cs typeface="Arial" panose="020B0604020202020204" pitchFamily="34" charset="0"/>
                        </a:rPr>
                        <a:t>Outcome indicators measuring change that includes UNICEF </a:t>
                      </a:r>
                      <a:r>
                        <a:rPr lang="en-GB" sz="1600" b="1" dirty="0" smtClean="0">
                          <a:effectLst/>
                          <a:latin typeface="Arial" panose="020B0604020202020204" pitchFamily="34" charset="0"/>
                          <a:ea typeface="Calibri" panose="020F0502020204030204" pitchFamily="34" charset="0"/>
                          <a:cs typeface="Arial" panose="020B0604020202020204" pitchFamily="34" charset="0"/>
                        </a:rPr>
                        <a:t>contribution: </a:t>
                      </a:r>
                      <a:r>
                        <a:rPr lang="en-GB" sz="1600" b="0" dirty="0" smtClean="0">
                          <a:solidFill>
                            <a:srgbClr val="333399"/>
                          </a:solidFill>
                          <a:effectLst/>
                          <a:latin typeface="Arial" panose="020B0604020202020204" pitchFamily="34" charset="0"/>
                          <a:ea typeface="Calibri" panose="020F0502020204030204" pitchFamily="34" charset="0"/>
                          <a:cs typeface="Arial" panose="020B0604020202020204" pitchFamily="34" charset="0"/>
                        </a:rPr>
                        <a:t>(</a:t>
                      </a:r>
                      <a:r>
                        <a:rPr lang="en-GB" sz="1600" dirty="0">
                          <a:solidFill>
                            <a:srgbClr val="333399"/>
                          </a:solidFill>
                          <a:effectLst/>
                          <a:latin typeface="Arial" panose="020B0604020202020204" pitchFamily="34" charset="0"/>
                          <a:ea typeface="Calibri" panose="020F0502020204030204" pitchFamily="34" charset="0"/>
                          <a:cs typeface="Arial" panose="020B0604020202020204" pitchFamily="34" charset="0"/>
                        </a:rPr>
                        <a:t>UNDAF outcome indicators, copied verbatim from UNDAF</a:t>
                      </a:r>
                      <a:r>
                        <a:rPr lang="en-GB" sz="1600" b="1" dirty="0">
                          <a:solidFill>
                            <a:srgbClr val="333399"/>
                          </a:solidFill>
                          <a:effectLst/>
                          <a:latin typeface="Arial" panose="020B0604020202020204" pitchFamily="34" charset="0"/>
                          <a:ea typeface="Calibri" panose="020F0502020204030204" pitchFamily="34" charset="0"/>
                          <a:cs typeface="Arial" panose="020B0604020202020204" pitchFamily="34" charset="0"/>
                        </a:rPr>
                        <a:t>)</a:t>
                      </a:r>
                      <a:endParaRPr lang="en-US" sz="1600" dirty="0">
                        <a:solidFill>
                          <a:srgbClr val="333399"/>
                        </a:solidFill>
                        <a:effectLst/>
                        <a:latin typeface="Arial" panose="020B0604020202020204" pitchFamily="34" charset="0"/>
                        <a:ea typeface="Calibri" panose="020F0502020204030204" pitchFamily="34" charset="0"/>
                        <a:cs typeface="Arial" panose="020B0604020202020204" pitchFamily="34" charset="0"/>
                      </a:endParaRPr>
                    </a:p>
                  </a:txBody>
                  <a:tcPr marL="13280" marR="13280" marT="13280" marB="132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80821">
                <a:tc gridSpan="8">
                  <a:txBody>
                    <a:bodyPr/>
                    <a:lstStyle/>
                    <a:p>
                      <a:pPr marL="0" marR="0">
                        <a:spcBef>
                          <a:spcPts val="0"/>
                        </a:spcBef>
                        <a:spcAft>
                          <a:spcPts val="0"/>
                        </a:spcAft>
                      </a:pPr>
                      <a:r>
                        <a:rPr lang="en-GB" sz="1600" b="1" dirty="0">
                          <a:effectLst/>
                          <a:latin typeface="Arial" panose="020B0604020202020204" pitchFamily="34" charset="0"/>
                          <a:ea typeface="Calibri" panose="020F0502020204030204" pitchFamily="34" charset="0"/>
                          <a:cs typeface="Arial" panose="020B0604020202020204" pitchFamily="34" charset="0"/>
                        </a:rPr>
                        <a:t>Related UNICEF Strategic Plan outcome(s): </a:t>
                      </a:r>
                      <a:r>
                        <a:rPr lang="en-GB" sz="1600" dirty="0">
                          <a:solidFill>
                            <a:srgbClr val="333399"/>
                          </a:solidFill>
                          <a:effectLst/>
                          <a:latin typeface="Arial" panose="020B0604020202020204" pitchFamily="34" charset="0"/>
                          <a:ea typeface="Calibri" panose="020F0502020204030204" pitchFamily="34" charset="0"/>
                          <a:cs typeface="Arial" panose="020B0604020202020204" pitchFamily="34" charset="0"/>
                        </a:rPr>
                        <a:t>(from Strategic Plan 2014-2017) </a:t>
                      </a:r>
                      <a:endParaRPr lang="en-US" sz="1600" dirty="0">
                        <a:solidFill>
                          <a:srgbClr val="333399"/>
                        </a:solidFill>
                        <a:effectLst/>
                        <a:latin typeface="Arial" panose="020B0604020202020204" pitchFamily="34" charset="0"/>
                        <a:ea typeface="Calibri" panose="020F0502020204030204" pitchFamily="34" charset="0"/>
                        <a:cs typeface="Arial" panose="020B0604020202020204" pitchFamily="34" charset="0"/>
                      </a:endParaRPr>
                    </a:p>
                  </a:txBody>
                  <a:tcPr marL="13280" marR="13280" marT="13280" marB="132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243923">
                <a:tc>
                  <a:txBody>
                    <a:bodyPr/>
                    <a:lstStyle/>
                    <a:p>
                      <a:pPr marL="0" marR="0">
                        <a:spcBef>
                          <a:spcPts val="0"/>
                        </a:spcBef>
                        <a:spcAft>
                          <a:spcPts val="0"/>
                        </a:spcAft>
                      </a:pPr>
                      <a:r>
                        <a:rPr lang="en-GB" sz="1600" b="1" dirty="0" smtClean="0">
                          <a:effectLst/>
                          <a:latin typeface="Arial" panose="020B0604020202020204" pitchFamily="34" charset="0"/>
                          <a:ea typeface="Calibri" panose="020F0502020204030204" pitchFamily="34" charset="0"/>
                          <a:cs typeface="Arial" panose="020B0604020202020204" pitchFamily="34" charset="0"/>
                        </a:rPr>
                        <a:t>Outcomes UNICEF will contribute to</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13280" marR="13280" marT="13280" marB="132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GB" sz="1600" b="1" dirty="0">
                          <a:effectLst/>
                          <a:latin typeface="Arial" panose="020B0604020202020204" pitchFamily="34" charset="0"/>
                          <a:ea typeface="Calibri" panose="020F0502020204030204" pitchFamily="34" charset="0"/>
                          <a:cs typeface="Arial" panose="020B0604020202020204" pitchFamily="34" charset="0"/>
                        </a:rPr>
                        <a:t>Key progress indicators, baselines and targets </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13280" marR="13280" marT="13280" marB="132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GB" sz="1600" b="1" dirty="0">
                          <a:effectLst/>
                          <a:latin typeface="Arial" panose="020B0604020202020204" pitchFamily="34" charset="0"/>
                          <a:ea typeface="Calibri" panose="020F0502020204030204" pitchFamily="34" charset="0"/>
                          <a:cs typeface="Arial" panose="020B0604020202020204" pitchFamily="34" charset="0"/>
                        </a:rPr>
                        <a:t>Means of</a:t>
                      </a:r>
                      <a:endParaRPr lang="en-US" sz="1600" dirty="0">
                        <a:effectLst/>
                        <a:latin typeface="Arial" panose="020B0604020202020204" pitchFamily="34" charset="0"/>
                        <a:ea typeface="Calibri" panose="020F0502020204030204" pitchFamily="34" charset="0"/>
                        <a:cs typeface="Arial" panose="020B0604020202020204" pitchFamily="34" charset="0"/>
                      </a:endParaRPr>
                    </a:p>
                    <a:p>
                      <a:pPr marL="0" marR="0">
                        <a:spcBef>
                          <a:spcPts val="0"/>
                        </a:spcBef>
                        <a:spcAft>
                          <a:spcPts val="0"/>
                        </a:spcAft>
                      </a:pPr>
                      <a:r>
                        <a:rPr lang="en-GB" sz="1600" b="1" dirty="0">
                          <a:effectLst/>
                          <a:latin typeface="Arial" panose="020B0604020202020204" pitchFamily="34" charset="0"/>
                          <a:ea typeface="Calibri" panose="020F0502020204030204" pitchFamily="34" charset="0"/>
                          <a:cs typeface="Arial" panose="020B0604020202020204" pitchFamily="34" charset="0"/>
                        </a:rPr>
                        <a:t>verification </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13280" marR="13280" marT="13280" marB="132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GB" sz="1600" b="1" dirty="0">
                          <a:effectLst/>
                          <a:latin typeface="Arial" panose="020B0604020202020204" pitchFamily="34" charset="0"/>
                          <a:ea typeface="Calibri" panose="020F0502020204030204" pitchFamily="34" charset="0"/>
                          <a:cs typeface="Arial" panose="020B0604020202020204" pitchFamily="34" charset="0"/>
                        </a:rPr>
                        <a:t>Indicative country programme outputs</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13280" marR="13280" marT="13280" marB="132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GB" sz="1600" b="1" dirty="0">
                          <a:effectLst/>
                          <a:latin typeface="Arial" panose="020B0604020202020204" pitchFamily="34" charset="0"/>
                          <a:ea typeface="Calibri" panose="020F0502020204030204" pitchFamily="34" charset="0"/>
                          <a:cs typeface="Arial" panose="020B0604020202020204" pitchFamily="34" charset="0"/>
                        </a:rPr>
                        <a:t>Major partners, partnership frameworks</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13280" marR="13280" marT="13280" marB="132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spcBef>
                          <a:spcPts val="0"/>
                        </a:spcBef>
                        <a:spcAft>
                          <a:spcPts val="0"/>
                        </a:spcAft>
                      </a:pPr>
                      <a:r>
                        <a:rPr lang="en-GB" sz="1600" b="1" dirty="0">
                          <a:effectLst/>
                          <a:latin typeface="Arial" panose="020B0604020202020204" pitchFamily="34" charset="0"/>
                          <a:ea typeface="Calibri" panose="020F0502020204030204" pitchFamily="34" charset="0"/>
                          <a:cs typeface="Arial" panose="020B0604020202020204" pitchFamily="34" charset="0"/>
                        </a:rPr>
                        <a:t>Indicative resources by country programme </a:t>
                      </a:r>
                      <a:r>
                        <a:rPr lang="en-GB" sz="1600" b="1" dirty="0" smtClean="0">
                          <a:effectLst/>
                          <a:latin typeface="Arial" panose="020B0604020202020204" pitchFamily="34" charset="0"/>
                          <a:ea typeface="Calibri" panose="020F0502020204030204" pitchFamily="34" charset="0"/>
                          <a:cs typeface="Arial" panose="020B0604020202020204" pitchFamily="34" charset="0"/>
                        </a:rPr>
                        <a:t>outcome</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13280" marR="13280" marT="13280" marB="132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00289">
                <a:tc rowSpan="2">
                  <a:txBody>
                    <a:bodyPr/>
                    <a:lstStyle/>
                    <a:p>
                      <a:pPr marL="0" marR="0">
                        <a:spcBef>
                          <a:spcPts val="0"/>
                        </a:spcBef>
                        <a:spcAft>
                          <a:spcPts val="1200"/>
                        </a:spcAft>
                      </a:pPr>
                      <a:endParaRPr lang="en-US" sz="1000" dirty="0">
                        <a:effectLst/>
                        <a:latin typeface="Arial" panose="020B0604020202020204" pitchFamily="34" charset="0"/>
                        <a:ea typeface="Calibri" panose="020F0502020204030204" pitchFamily="34" charset="0"/>
                        <a:cs typeface="Arial" panose="020B0604020202020204" pitchFamily="34" charset="0"/>
                      </a:endParaRPr>
                    </a:p>
                  </a:txBody>
                  <a:tcPr marL="13280" marR="13280" marT="13280" marB="132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spcBef>
                          <a:spcPts val="0"/>
                        </a:spcBef>
                        <a:spcAft>
                          <a:spcPts val="0"/>
                        </a:spcAft>
                      </a:pPr>
                      <a:endParaRPr lang="en-US" sz="1000" dirty="0">
                        <a:effectLst/>
                        <a:latin typeface="Arial" panose="020B0604020202020204" pitchFamily="34" charset="0"/>
                        <a:ea typeface="Calibri" panose="020F0502020204030204" pitchFamily="34" charset="0"/>
                        <a:cs typeface="Arial" panose="020B0604020202020204" pitchFamily="34" charset="0"/>
                      </a:endParaRPr>
                    </a:p>
                  </a:txBody>
                  <a:tcPr marL="13280" marR="13280" marT="13280" marB="132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spcBef>
                          <a:spcPts val="0"/>
                        </a:spcBef>
                        <a:spcAft>
                          <a:spcPts val="0"/>
                        </a:spcAft>
                      </a:pPr>
                      <a:endParaRPr lang="en-US" sz="1000" dirty="0">
                        <a:effectLst/>
                        <a:latin typeface="Arial" panose="020B0604020202020204" pitchFamily="34" charset="0"/>
                        <a:ea typeface="Calibri" panose="020F0502020204030204" pitchFamily="34" charset="0"/>
                        <a:cs typeface="Arial" panose="020B0604020202020204" pitchFamily="34" charset="0"/>
                      </a:endParaRPr>
                    </a:p>
                  </a:txBody>
                  <a:tcPr marL="13280" marR="13280" marT="13280" marB="132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spcBef>
                          <a:spcPts val="0"/>
                        </a:spcBef>
                        <a:spcAft>
                          <a:spcPts val="1200"/>
                        </a:spcAft>
                      </a:pPr>
                      <a:endParaRPr lang="en-US" sz="1000" dirty="0">
                        <a:effectLst/>
                        <a:latin typeface="Arial" panose="020B0604020202020204" pitchFamily="34" charset="0"/>
                        <a:ea typeface="Calibri" panose="020F0502020204030204" pitchFamily="34" charset="0"/>
                        <a:cs typeface="Arial" panose="020B0604020202020204" pitchFamily="34" charset="0"/>
                      </a:endParaRPr>
                    </a:p>
                  </a:txBody>
                  <a:tcPr marL="13280" marR="13280" marT="13280" marB="132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spcBef>
                          <a:spcPts val="0"/>
                        </a:spcBef>
                        <a:spcAft>
                          <a:spcPts val="0"/>
                        </a:spcAft>
                      </a:pPr>
                      <a:endParaRPr lang="en-US" sz="1000" dirty="0">
                        <a:effectLst/>
                        <a:latin typeface="Arial" panose="020B0604020202020204" pitchFamily="34" charset="0"/>
                        <a:ea typeface="Calibri" panose="020F0502020204030204" pitchFamily="34" charset="0"/>
                        <a:cs typeface="Arial" panose="020B0604020202020204" pitchFamily="34" charset="0"/>
                      </a:endParaRPr>
                    </a:p>
                  </a:txBody>
                  <a:tcPr marL="13280" marR="13280" marT="13280" marB="132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1200" b="1" i="1" dirty="0">
                          <a:effectLst/>
                          <a:latin typeface="Arial" panose="020B0604020202020204" pitchFamily="34" charset="0"/>
                          <a:ea typeface="Calibri" panose="020F0502020204030204" pitchFamily="34" charset="0"/>
                          <a:cs typeface="Arial" panose="020B0604020202020204" pitchFamily="34" charset="0"/>
                        </a:rPr>
                        <a:t>RR</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13280" marR="13280" marT="13280" marB="132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1200" b="1" i="1" dirty="0">
                          <a:effectLst/>
                          <a:latin typeface="Arial" panose="020B0604020202020204" pitchFamily="34" charset="0"/>
                          <a:ea typeface="Calibri" panose="020F0502020204030204" pitchFamily="34" charset="0"/>
                          <a:cs typeface="Arial" panose="020B0604020202020204" pitchFamily="34" charset="0"/>
                        </a:rPr>
                        <a:t>OR</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13280" marR="13280" marT="13280" marB="132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1200" b="1" i="1" dirty="0">
                          <a:effectLst/>
                          <a:latin typeface="Arial" panose="020B0604020202020204" pitchFamily="34" charset="0"/>
                          <a:ea typeface="Calibri" panose="020F0502020204030204" pitchFamily="34" charset="0"/>
                          <a:cs typeface="Arial" panose="020B0604020202020204" pitchFamily="34" charset="0"/>
                        </a:rPr>
                        <a:t>Total</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13280" marR="13280" marT="13280" marB="132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64208">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spcBef>
                          <a:spcPts val="0"/>
                        </a:spcBef>
                        <a:spcAft>
                          <a:spcPts val="0"/>
                        </a:spcAft>
                      </a:pPr>
                      <a:r>
                        <a:rPr lang="en-GB" sz="900" dirty="0">
                          <a:solidFill>
                            <a:srgbClr val="002060"/>
                          </a:solidFill>
                          <a:effectLst/>
                          <a:latin typeface="+mn-lt"/>
                          <a:ea typeface="Calibri" panose="020F0502020204030204" pitchFamily="34" charset="0"/>
                        </a:rPr>
                        <a:t> </a:t>
                      </a:r>
                      <a:endParaRPr lang="en-US" sz="900" dirty="0">
                        <a:effectLst/>
                        <a:latin typeface="+mn-lt"/>
                        <a:ea typeface="Calibri" panose="020F0502020204030204" pitchFamily="34" charset="0"/>
                      </a:endParaRPr>
                    </a:p>
                  </a:txBody>
                  <a:tcPr marL="13280" marR="13280" marT="13280" marB="132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900" dirty="0">
                          <a:solidFill>
                            <a:srgbClr val="002060"/>
                          </a:solidFill>
                          <a:effectLst/>
                          <a:latin typeface="+mn-lt"/>
                          <a:ea typeface="Calibri" panose="020F0502020204030204" pitchFamily="34" charset="0"/>
                        </a:rPr>
                        <a:t> </a:t>
                      </a:r>
                      <a:endParaRPr lang="en-US" sz="900" dirty="0">
                        <a:effectLst/>
                        <a:latin typeface="+mn-lt"/>
                        <a:ea typeface="Calibri" panose="020F0502020204030204" pitchFamily="34" charset="0"/>
                      </a:endParaRPr>
                    </a:p>
                  </a:txBody>
                  <a:tcPr marL="13280" marR="13280" marT="13280" marB="132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GB" sz="900" dirty="0">
                          <a:solidFill>
                            <a:srgbClr val="002060"/>
                          </a:solidFill>
                          <a:effectLst/>
                          <a:latin typeface="+mn-lt"/>
                          <a:ea typeface="Calibri" panose="020F0502020204030204" pitchFamily="34" charset="0"/>
                        </a:rPr>
                        <a:t> </a:t>
                      </a:r>
                      <a:endParaRPr lang="en-US" sz="900" dirty="0">
                        <a:effectLst/>
                        <a:latin typeface="+mn-lt"/>
                        <a:ea typeface="Calibri" panose="020F0502020204030204" pitchFamily="34" charset="0"/>
                      </a:endParaRPr>
                    </a:p>
                  </a:txBody>
                  <a:tcPr marL="13280" marR="13280" marT="13280" marB="132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1015598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Recall on level of results</a:t>
            </a:r>
            <a:endParaRPr lang="en-US" dirty="0"/>
          </a:p>
        </p:txBody>
      </p:sp>
      <p:grpSp>
        <p:nvGrpSpPr>
          <p:cNvPr id="5" name="Group 4"/>
          <p:cNvGrpSpPr/>
          <p:nvPr/>
        </p:nvGrpSpPr>
        <p:grpSpPr>
          <a:xfrm>
            <a:off x="780518" y="1258507"/>
            <a:ext cx="8211081" cy="1645920"/>
            <a:chOff x="172014" y="1132192"/>
            <a:chExt cx="11667059" cy="1645920"/>
          </a:xfrm>
        </p:grpSpPr>
        <p:sp>
          <p:nvSpPr>
            <p:cNvPr id="6" name="Rectangle 5"/>
            <p:cNvSpPr/>
            <p:nvPr/>
          </p:nvSpPr>
          <p:spPr>
            <a:xfrm>
              <a:off x="172014" y="1132192"/>
              <a:ext cx="11667059" cy="1645920"/>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7" name="TextBox 6"/>
            <p:cNvSpPr txBox="1"/>
            <p:nvPr/>
          </p:nvSpPr>
          <p:spPr>
            <a:xfrm>
              <a:off x="2322875" y="1388410"/>
              <a:ext cx="9516195" cy="1107996"/>
            </a:xfrm>
            <a:prstGeom prst="rect">
              <a:avLst/>
            </a:prstGeom>
            <a:noFill/>
          </p:spPr>
          <p:txBody>
            <a:bodyPr wrap="square" rtlCol="0">
              <a:spAutoFit/>
            </a:bodyPr>
            <a:lstStyle/>
            <a:p>
              <a:pPr marL="285750" indent="-285750">
                <a:buFont typeface="Arial" panose="020B0604020202020204" pitchFamily="34" charset="0"/>
                <a:buChar char="•"/>
              </a:pPr>
              <a:r>
                <a:rPr lang="en-US" sz="2200" dirty="0" smtClean="0">
                  <a:solidFill>
                    <a:schemeClr val="bg1"/>
                  </a:solidFill>
                  <a:latin typeface="Arial" panose="020B0604020202020204" pitchFamily="34" charset="0"/>
                  <a:cs typeface="Arial" panose="020B0604020202020204" pitchFamily="34" charset="0"/>
                </a:rPr>
                <a:t>Long term changes in the situation of children and women</a:t>
              </a:r>
            </a:p>
            <a:p>
              <a:pPr marL="285750" indent="-285750">
                <a:buFont typeface="Arial" panose="020B0604020202020204" pitchFamily="34" charset="0"/>
                <a:buChar char="•"/>
              </a:pPr>
              <a:r>
                <a:rPr lang="en-US" sz="2200" i="1" dirty="0" smtClean="0">
                  <a:solidFill>
                    <a:schemeClr val="bg1"/>
                  </a:solidFill>
                  <a:latin typeface="Arial" panose="020B0604020202020204" pitchFamily="34" charset="0"/>
                  <a:cs typeface="Arial" panose="020B0604020202020204" pitchFamily="34" charset="0"/>
                </a:rPr>
                <a:t>Nationally owned</a:t>
              </a:r>
              <a:endParaRPr lang="en-US" sz="2200" i="1" dirty="0">
                <a:solidFill>
                  <a:schemeClr val="bg1"/>
                </a:solidFill>
                <a:latin typeface="Arial" panose="020B0604020202020204" pitchFamily="34" charset="0"/>
                <a:cs typeface="Arial" panose="020B0604020202020204" pitchFamily="34" charset="0"/>
              </a:endParaRPr>
            </a:p>
          </p:txBody>
        </p:sp>
      </p:grpSp>
      <p:grpSp>
        <p:nvGrpSpPr>
          <p:cNvPr id="9" name="Group 8"/>
          <p:cNvGrpSpPr/>
          <p:nvPr/>
        </p:nvGrpSpPr>
        <p:grpSpPr>
          <a:xfrm>
            <a:off x="780518" y="3127495"/>
            <a:ext cx="8211079" cy="1645920"/>
            <a:chOff x="1087508" y="3042017"/>
            <a:chExt cx="10608351" cy="1645920"/>
          </a:xfrm>
          <a:solidFill>
            <a:srgbClr val="F7941D"/>
          </a:solidFill>
        </p:grpSpPr>
        <p:sp>
          <p:nvSpPr>
            <p:cNvPr id="10" name="Rectangle 9"/>
            <p:cNvSpPr/>
            <p:nvPr/>
          </p:nvSpPr>
          <p:spPr>
            <a:xfrm>
              <a:off x="1087508" y="3042017"/>
              <a:ext cx="10608351" cy="16459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3043192" y="3141702"/>
              <a:ext cx="8652667" cy="1446550"/>
            </a:xfrm>
            <a:prstGeom prst="rect">
              <a:avLst/>
            </a:prstGeom>
            <a:noFill/>
          </p:spPr>
          <p:txBody>
            <a:bodyPr wrap="square" rtlCol="0">
              <a:spAutoFit/>
            </a:bodyPr>
            <a:lstStyle/>
            <a:p>
              <a:pPr marL="285750" indent="-285750">
                <a:buFont typeface="Arial" panose="020B0604020202020204" pitchFamily="34" charset="0"/>
                <a:buChar char="•"/>
              </a:pPr>
              <a:r>
                <a:rPr lang="en-US" sz="2200" dirty="0">
                  <a:solidFill>
                    <a:schemeClr val="bg1"/>
                  </a:solidFill>
                  <a:latin typeface="Arial" panose="020B0604020202020204" pitchFamily="34" charset="0"/>
                  <a:cs typeface="Arial" panose="020B0604020202020204" pitchFamily="34" charset="0"/>
                </a:rPr>
                <a:t>Changes in </a:t>
              </a:r>
              <a:r>
                <a:rPr lang="en-US" sz="2200" dirty="0" smtClean="0">
                  <a:solidFill>
                    <a:schemeClr val="bg1"/>
                  </a:solidFill>
                  <a:latin typeface="Arial" panose="020B0604020202020204" pitchFamily="34" charset="0"/>
                  <a:cs typeface="Arial" panose="020B0604020202020204" pitchFamily="34" charset="0"/>
                </a:rPr>
                <a:t>behavior </a:t>
              </a:r>
              <a:r>
                <a:rPr lang="en-US" sz="2200" dirty="0">
                  <a:solidFill>
                    <a:schemeClr val="bg1"/>
                  </a:solidFill>
                  <a:latin typeface="Arial" panose="020B0604020202020204" pitchFamily="34" charset="0"/>
                  <a:cs typeface="Arial" panose="020B0604020202020204" pitchFamily="34" charset="0"/>
                </a:rPr>
                <a:t>or performance of targeted </a:t>
              </a:r>
              <a:r>
                <a:rPr lang="en-US" sz="2200" dirty="0" smtClean="0">
                  <a:solidFill>
                    <a:schemeClr val="bg1"/>
                  </a:solidFill>
                  <a:latin typeface="Arial" panose="020B0604020202020204" pitchFamily="34" charset="0"/>
                  <a:cs typeface="Arial" panose="020B0604020202020204" pitchFamily="34" charset="0"/>
                </a:rPr>
                <a:t>individuals or institutions </a:t>
              </a:r>
            </a:p>
            <a:p>
              <a:pPr marL="285750" indent="-285750">
                <a:buFont typeface="Arial" panose="020B0604020202020204" pitchFamily="34" charset="0"/>
                <a:buChar char="•"/>
              </a:pPr>
              <a:r>
                <a:rPr lang="en-US" sz="2200" dirty="0" smtClean="0">
                  <a:solidFill>
                    <a:schemeClr val="bg1"/>
                  </a:solidFill>
                  <a:latin typeface="Arial" panose="020B0604020202020204" pitchFamily="34" charset="0"/>
                  <a:cs typeface="Arial" panose="020B0604020202020204" pitchFamily="34" charset="0"/>
                </a:rPr>
                <a:t>Quality and coverage of services</a:t>
              </a:r>
            </a:p>
            <a:p>
              <a:pPr marL="285750" indent="-285750">
                <a:buFont typeface="Arial" panose="020B0604020202020204" pitchFamily="34" charset="0"/>
                <a:buChar char="•"/>
              </a:pPr>
              <a:r>
                <a:rPr lang="en-US" sz="2200" i="1" dirty="0" smtClean="0">
                  <a:solidFill>
                    <a:schemeClr val="bg1"/>
                  </a:solidFill>
                  <a:latin typeface="Arial" panose="020B0604020202020204" pitchFamily="34" charset="0"/>
                  <a:cs typeface="Arial" panose="020B0604020202020204" pitchFamily="34" charset="0"/>
                </a:rPr>
                <a:t>UNICEF </a:t>
              </a:r>
              <a:r>
                <a:rPr lang="en-US" sz="2200" i="1" dirty="0">
                  <a:solidFill>
                    <a:schemeClr val="bg1"/>
                  </a:solidFill>
                  <a:latin typeface="Arial" panose="020B0604020202020204" pitchFamily="34" charset="0"/>
                  <a:cs typeface="Arial" panose="020B0604020202020204" pitchFamily="34" charset="0"/>
                </a:rPr>
                <a:t>contributes to these changes</a:t>
              </a:r>
            </a:p>
          </p:txBody>
        </p:sp>
      </p:grpSp>
      <p:grpSp>
        <p:nvGrpSpPr>
          <p:cNvPr id="13" name="Group 12"/>
          <p:cNvGrpSpPr/>
          <p:nvPr/>
        </p:nvGrpSpPr>
        <p:grpSpPr>
          <a:xfrm>
            <a:off x="818459" y="4996484"/>
            <a:ext cx="8379970" cy="1645920"/>
            <a:chOff x="2149642" y="4996484"/>
            <a:chExt cx="9868842" cy="1645920"/>
          </a:xfrm>
          <a:solidFill>
            <a:schemeClr val="bg1">
              <a:lumMod val="75000"/>
            </a:schemeClr>
          </a:solidFill>
        </p:grpSpPr>
        <p:sp>
          <p:nvSpPr>
            <p:cNvPr id="14" name="Rectangle 13"/>
            <p:cNvSpPr/>
            <p:nvPr/>
          </p:nvSpPr>
          <p:spPr>
            <a:xfrm>
              <a:off x="2149642" y="4996484"/>
              <a:ext cx="9625262" cy="16459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TextBox 14"/>
            <p:cNvSpPr txBox="1"/>
            <p:nvPr/>
          </p:nvSpPr>
          <p:spPr>
            <a:xfrm>
              <a:off x="3887647" y="5146734"/>
              <a:ext cx="8130837" cy="1446550"/>
            </a:xfrm>
            <a:prstGeom prst="rect">
              <a:avLst/>
            </a:prstGeom>
            <a:noFill/>
          </p:spPr>
          <p:txBody>
            <a:bodyPr wrap="square" rtlCol="0">
              <a:spAutoFit/>
            </a:bodyPr>
            <a:lstStyle/>
            <a:p>
              <a:pPr marL="285750" indent="-285750">
                <a:buFont typeface="Arial" panose="020B0604020202020204" pitchFamily="34" charset="0"/>
                <a:buChar char="•"/>
              </a:pPr>
              <a:r>
                <a:rPr lang="en-US" sz="2200" dirty="0" smtClean="0">
                  <a:solidFill>
                    <a:schemeClr val="bg1"/>
                  </a:solidFill>
                  <a:latin typeface="Arial" panose="020B0604020202020204" pitchFamily="34" charset="0"/>
                  <a:cs typeface="Arial" panose="020B0604020202020204" pitchFamily="34" charset="0"/>
                </a:rPr>
                <a:t>New products, skills, abilities and services</a:t>
              </a:r>
            </a:p>
            <a:p>
              <a:pPr marL="285750" indent="-285750">
                <a:buFont typeface="Arial" panose="020B0604020202020204" pitchFamily="34" charset="0"/>
                <a:buChar char="•"/>
              </a:pPr>
              <a:r>
                <a:rPr lang="en-US" sz="2200" dirty="0" smtClean="0">
                  <a:solidFill>
                    <a:schemeClr val="bg1"/>
                  </a:solidFill>
                  <a:latin typeface="Arial" panose="020B0604020202020204" pitchFamily="34" charset="0"/>
                  <a:cs typeface="Arial" panose="020B0604020202020204" pitchFamily="34" charset="0"/>
                </a:rPr>
                <a:t>Changes </a:t>
              </a:r>
              <a:r>
                <a:rPr lang="en-US" sz="2200" dirty="0">
                  <a:solidFill>
                    <a:schemeClr val="bg1"/>
                  </a:solidFill>
                  <a:latin typeface="Arial" panose="020B0604020202020204" pitchFamily="34" charset="0"/>
                  <a:cs typeface="Arial" panose="020B0604020202020204" pitchFamily="34" charset="0"/>
                </a:rPr>
                <a:t>in capacities of individuals or </a:t>
              </a:r>
              <a:r>
                <a:rPr lang="en-US" sz="2200" dirty="0" smtClean="0">
                  <a:solidFill>
                    <a:schemeClr val="bg1"/>
                  </a:solidFill>
                  <a:latin typeface="Arial" panose="020B0604020202020204" pitchFamily="34" charset="0"/>
                  <a:cs typeface="Arial" panose="020B0604020202020204" pitchFamily="34" charset="0"/>
                </a:rPr>
                <a:t>institutions</a:t>
              </a:r>
              <a:endParaRPr lang="en-US" sz="2200" dirty="0">
                <a:solidFill>
                  <a:schemeClr val="bg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200" i="1" dirty="0" smtClean="0">
                  <a:solidFill>
                    <a:schemeClr val="bg1"/>
                  </a:solidFill>
                  <a:latin typeface="Arial" panose="020B0604020202020204" pitchFamily="34" charset="0"/>
                  <a:cs typeface="Arial" panose="020B0604020202020204" pitchFamily="34" charset="0"/>
                </a:rPr>
                <a:t>Attributable </a:t>
              </a:r>
              <a:r>
                <a:rPr lang="en-US" sz="2200" i="1" dirty="0">
                  <a:solidFill>
                    <a:schemeClr val="bg1"/>
                  </a:solidFill>
                  <a:latin typeface="Arial" panose="020B0604020202020204" pitchFamily="34" charset="0"/>
                  <a:cs typeface="Arial" panose="020B0604020202020204" pitchFamily="34" charset="0"/>
                </a:rPr>
                <a:t>to programme funds and management </a:t>
              </a:r>
              <a:r>
                <a:rPr lang="en-US" sz="2200" i="1" dirty="0" smtClean="0">
                  <a:solidFill>
                    <a:schemeClr val="bg1"/>
                  </a:solidFill>
                  <a:latin typeface="Arial" panose="020B0604020202020204" pitchFamily="34" charset="0"/>
                  <a:cs typeface="Arial" panose="020B0604020202020204" pitchFamily="34" charset="0"/>
                </a:rPr>
                <a:t>– </a:t>
              </a:r>
              <a:r>
                <a:rPr lang="en-US" sz="2200" i="1" dirty="0">
                  <a:solidFill>
                    <a:schemeClr val="bg1"/>
                  </a:solidFill>
                  <a:latin typeface="Arial" panose="020B0604020202020204" pitchFamily="34" charset="0"/>
                  <a:cs typeface="Arial" panose="020B0604020202020204" pitchFamily="34" charset="0"/>
                </a:rPr>
                <a:t>therefore high degree of accountability</a:t>
              </a:r>
            </a:p>
          </p:txBody>
        </p:sp>
      </p:grpSp>
      <p:sp>
        <p:nvSpPr>
          <p:cNvPr id="17" name="TextBox 16"/>
          <p:cNvSpPr txBox="1"/>
          <p:nvPr/>
        </p:nvSpPr>
        <p:spPr>
          <a:xfrm>
            <a:off x="818459" y="1830663"/>
            <a:ext cx="1581681" cy="461665"/>
          </a:xfrm>
          <a:prstGeom prst="rect">
            <a:avLst/>
          </a:prstGeom>
          <a:noFill/>
        </p:spPr>
        <p:txBody>
          <a:bodyPr wrap="square" rtlCol="0">
            <a:spAutoFit/>
          </a:bodyPr>
          <a:lstStyle/>
          <a:p>
            <a:r>
              <a:rPr lang="en-US" sz="2400" b="1" dirty="0" smtClean="0">
                <a:latin typeface="Arial" panose="020B0604020202020204" pitchFamily="34" charset="0"/>
                <a:cs typeface="Arial" panose="020B0604020202020204" pitchFamily="34" charset="0"/>
              </a:rPr>
              <a:t>IMPACT</a:t>
            </a:r>
            <a:endParaRPr lang="en-US" sz="2700" b="1" dirty="0">
              <a:latin typeface="Arial" panose="020B0604020202020204" pitchFamily="34" charset="0"/>
              <a:cs typeface="Arial" panose="020B0604020202020204" pitchFamily="34" charset="0"/>
            </a:endParaRPr>
          </a:p>
        </p:txBody>
      </p:sp>
      <p:sp>
        <p:nvSpPr>
          <p:cNvPr id="18" name="TextBox 17"/>
          <p:cNvSpPr txBox="1"/>
          <p:nvPr/>
        </p:nvSpPr>
        <p:spPr>
          <a:xfrm>
            <a:off x="818460" y="3519034"/>
            <a:ext cx="1726010" cy="430887"/>
          </a:xfrm>
          <a:prstGeom prst="rect">
            <a:avLst/>
          </a:prstGeom>
          <a:noFill/>
        </p:spPr>
        <p:txBody>
          <a:bodyPr wrap="square" rtlCol="0">
            <a:spAutoFit/>
          </a:bodyPr>
          <a:lstStyle/>
          <a:p>
            <a:r>
              <a:rPr lang="en-US" sz="2200" b="1" dirty="0" smtClean="0">
                <a:latin typeface="Arial" panose="020B0604020202020204" pitchFamily="34" charset="0"/>
                <a:cs typeface="Arial" panose="020B0604020202020204" pitchFamily="34" charset="0"/>
              </a:rPr>
              <a:t>OUTCOME</a:t>
            </a:r>
            <a:endParaRPr lang="en-US" sz="2200" b="1" dirty="0">
              <a:latin typeface="Arial" panose="020B0604020202020204" pitchFamily="34" charset="0"/>
              <a:cs typeface="Arial" panose="020B0604020202020204" pitchFamily="34" charset="0"/>
            </a:endParaRPr>
          </a:p>
        </p:txBody>
      </p:sp>
      <p:sp>
        <p:nvSpPr>
          <p:cNvPr id="20" name="TextBox 19"/>
          <p:cNvSpPr txBox="1"/>
          <p:nvPr/>
        </p:nvSpPr>
        <p:spPr>
          <a:xfrm>
            <a:off x="823714" y="5557834"/>
            <a:ext cx="1810281" cy="461665"/>
          </a:xfrm>
          <a:prstGeom prst="rect">
            <a:avLst/>
          </a:prstGeom>
          <a:noFill/>
        </p:spPr>
        <p:txBody>
          <a:bodyPr wrap="square" rtlCol="0">
            <a:spAutoFit/>
          </a:bodyPr>
          <a:lstStyle/>
          <a:p>
            <a:r>
              <a:rPr lang="en-US" sz="2400" b="1" dirty="0" smtClean="0">
                <a:latin typeface="Arial" panose="020B0604020202020204" pitchFamily="34" charset="0"/>
                <a:cs typeface="Arial" panose="020B0604020202020204" pitchFamily="34" charset="0"/>
              </a:rPr>
              <a:t>OUTPUT</a:t>
            </a:r>
            <a:endParaRPr lang="en-US" sz="2700" b="1" dirty="0">
              <a:latin typeface="Arial" panose="020B0604020202020204" pitchFamily="34" charset="0"/>
              <a:cs typeface="Arial" panose="020B0604020202020204" pitchFamily="34" charset="0"/>
            </a:endParaRPr>
          </a:p>
        </p:txBody>
      </p:sp>
      <p:sp>
        <p:nvSpPr>
          <p:cNvPr id="21" name="Right Arrow 20"/>
          <p:cNvSpPr/>
          <p:nvPr/>
        </p:nvSpPr>
        <p:spPr>
          <a:xfrm>
            <a:off x="2194625" y="2214555"/>
            <a:ext cx="349845" cy="334176"/>
          </a:xfrm>
          <a:prstGeom prst="rightArrow">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ight Arrow 21"/>
          <p:cNvSpPr/>
          <p:nvPr/>
        </p:nvSpPr>
        <p:spPr>
          <a:xfrm>
            <a:off x="2194624" y="4244069"/>
            <a:ext cx="349845" cy="334176"/>
          </a:xfrm>
          <a:prstGeom prst="rightArrow">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ight Arrow 22"/>
          <p:cNvSpPr/>
          <p:nvPr/>
        </p:nvSpPr>
        <p:spPr>
          <a:xfrm>
            <a:off x="2194626" y="5852411"/>
            <a:ext cx="349845" cy="334176"/>
          </a:xfrm>
          <a:prstGeom prst="rightArrow">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9925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1000"/>
                                        <p:tgtEl>
                                          <p:spTgt spid="18"/>
                                        </p:tgtEl>
                                      </p:cBhvr>
                                    </p:animEffect>
                                    <p:anim calcmode="lin" valueType="num">
                                      <p:cBhvr>
                                        <p:cTn id="30" dur="1000" fill="hold"/>
                                        <p:tgtEl>
                                          <p:spTgt spid="18"/>
                                        </p:tgtEl>
                                        <p:attrNameLst>
                                          <p:attrName>ppt_x</p:attrName>
                                        </p:attrNameLst>
                                      </p:cBhvr>
                                      <p:tavLst>
                                        <p:tav tm="0">
                                          <p:val>
                                            <p:strVal val="#ppt_x"/>
                                          </p:val>
                                        </p:tav>
                                        <p:tav tm="100000">
                                          <p:val>
                                            <p:strVal val="#ppt_x"/>
                                          </p:val>
                                        </p:tav>
                                      </p:tavLst>
                                    </p:anim>
                                    <p:anim calcmode="lin" valueType="num">
                                      <p:cBhvr>
                                        <p:cTn id="31" dur="1000" fill="hold"/>
                                        <p:tgtEl>
                                          <p:spTgt spid="18"/>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1000"/>
                                        <p:tgtEl>
                                          <p:spTgt spid="22"/>
                                        </p:tgtEl>
                                      </p:cBhvr>
                                    </p:animEffect>
                                    <p:anim calcmode="lin" valueType="num">
                                      <p:cBhvr>
                                        <p:cTn id="35" dur="1000" fill="hold"/>
                                        <p:tgtEl>
                                          <p:spTgt spid="22"/>
                                        </p:tgtEl>
                                        <p:attrNameLst>
                                          <p:attrName>ppt_x</p:attrName>
                                        </p:attrNameLst>
                                      </p:cBhvr>
                                      <p:tavLst>
                                        <p:tav tm="0">
                                          <p:val>
                                            <p:strVal val="#ppt_x"/>
                                          </p:val>
                                        </p:tav>
                                        <p:tav tm="100000">
                                          <p:val>
                                            <p:strVal val="#ppt_x"/>
                                          </p:val>
                                        </p:tav>
                                      </p:tavLst>
                                    </p:anim>
                                    <p:anim calcmode="lin" valueType="num">
                                      <p:cBhvr>
                                        <p:cTn id="3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1000"/>
                                        <p:tgtEl>
                                          <p:spTgt spid="13"/>
                                        </p:tgtEl>
                                      </p:cBhvr>
                                    </p:animEffect>
                                    <p:anim calcmode="lin" valueType="num">
                                      <p:cBhvr>
                                        <p:cTn id="42" dur="1000" fill="hold"/>
                                        <p:tgtEl>
                                          <p:spTgt spid="13"/>
                                        </p:tgtEl>
                                        <p:attrNameLst>
                                          <p:attrName>ppt_x</p:attrName>
                                        </p:attrNameLst>
                                      </p:cBhvr>
                                      <p:tavLst>
                                        <p:tav tm="0">
                                          <p:val>
                                            <p:strVal val="#ppt_x"/>
                                          </p:val>
                                        </p:tav>
                                        <p:tav tm="100000">
                                          <p:val>
                                            <p:strVal val="#ppt_x"/>
                                          </p:val>
                                        </p:tav>
                                      </p:tavLst>
                                    </p:anim>
                                    <p:anim calcmode="lin" valueType="num">
                                      <p:cBhvr>
                                        <p:cTn id="43" dur="1000" fill="hold"/>
                                        <p:tgtEl>
                                          <p:spTgt spid="1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1000"/>
                                        <p:tgtEl>
                                          <p:spTgt spid="20"/>
                                        </p:tgtEl>
                                      </p:cBhvr>
                                    </p:animEffect>
                                    <p:anim calcmode="lin" valueType="num">
                                      <p:cBhvr>
                                        <p:cTn id="47" dur="1000" fill="hold"/>
                                        <p:tgtEl>
                                          <p:spTgt spid="20"/>
                                        </p:tgtEl>
                                        <p:attrNameLst>
                                          <p:attrName>ppt_x</p:attrName>
                                        </p:attrNameLst>
                                      </p:cBhvr>
                                      <p:tavLst>
                                        <p:tav tm="0">
                                          <p:val>
                                            <p:strVal val="#ppt_x"/>
                                          </p:val>
                                        </p:tav>
                                        <p:tav tm="100000">
                                          <p:val>
                                            <p:strVal val="#ppt_x"/>
                                          </p:val>
                                        </p:tav>
                                      </p:tavLst>
                                    </p:anim>
                                    <p:anim calcmode="lin" valueType="num">
                                      <p:cBhvr>
                                        <p:cTn id="48" dur="1000" fill="hold"/>
                                        <p:tgtEl>
                                          <p:spTgt spid="20"/>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1000"/>
                                        <p:tgtEl>
                                          <p:spTgt spid="23"/>
                                        </p:tgtEl>
                                      </p:cBhvr>
                                    </p:animEffect>
                                    <p:anim calcmode="lin" valueType="num">
                                      <p:cBhvr>
                                        <p:cTn id="52" dur="1000" fill="hold"/>
                                        <p:tgtEl>
                                          <p:spTgt spid="23"/>
                                        </p:tgtEl>
                                        <p:attrNameLst>
                                          <p:attrName>ppt_x</p:attrName>
                                        </p:attrNameLst>
                                      </p:cBhvr>
                                      <p:tavLst>
                                        <p:tav tm="0">
                                          <p:val>
                                            <p:strVal val="#ppt_x"/>
                                          </p:val>
                                        </p:tav>
                                        <p:tav tm="100000">
                                          <p:val>
                                            <p:strVal val="#ppt_x"/>
                                          </p:val>
                                        </p:tav>
                                      </p:tavLst>
                                    </p:anim>
                                    <p:anim calcmode="lin" valueType="num">
                                      <p:cBhvr>
                                        <p:cTn id="53"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0" grpId="0"/>
      <p:bldP spid="21" grpId="0" animBg="1"/>
      <p:bldP spid="22" grpId="0" animBg="1"/>
      <p:bldP spid="2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Example of Levels of Results</a:t>
            </a:r>
            <a:endParaRPr lang="en-US" dirty="0"/>
          </a:p>
        </p:txBody>
      </p:sp>
      <p:sp>
        <p:nvSpPr>
          <p:cNvPr id="4" name="Rectangle 3"/>
          <p:cNvSpPr/>
          <p:nvPr/>
        </p:nvSpPr>
        <p:spPr>
          <a:xfrm>
            <a:off x="925286" y="1480321"/>
            <a:ext cx="2819400" cy="854837"/>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latin typeface="Arial" panose="020B0604020202020204" pitchFamily="34" charset="0"/>
                <a:cs typeface="Arial" panose="020B0604020202020204" pitchFamily="34" charset="0"/>
              </a:rPr>
              <a:t> </a:t>
            </a:r>
            <a:r>
              <a:rPr lang="en-US" sz="2400" b="1" dirty="0" smtClean="0">
                <a:latin typeface="Arial" panose="020B0604020202020204" pitchFamily="34" charset="0"/>
                <a:cs typeface="Arial" panose="020B0604020202020204" pitchFamily="34" charset="0"/>
              </a:rPr>
              <a:t>IMPACT</a:t>
            </a:r>
            <a:endParaRPr lang="en-US" sz="2200" b="1" dirty="0">
              <a:latin typeface="Arial" panose="020B0604020202020204" pitchFamily="34" charset="0"/>
              <a:cs typeface="Arial" panose="020B0604020202020204" pitchFamily="34" charset="0"/>
            </a:endParaRPr>
          </a:p>
        </p:txBody>
      </p:sp>
      <p:sp>
        <p:nvSpPr>
          <p:cNvPr id="7" name="Rectangle 6"/>
          <p:cNvSpPr/>
          <p:nvPr/>
        </p:nvSpPr>
        <p:spPr>
          <a:xfrm>
            <a:off x="925286" y="3459602"/>
            <a:ext cx="2819400" cy="854837"/>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latin typeface="Arial" panose="020B0604020202020204" pitchFamily="34" charset="0"/>
                <a:cs typeface="Arial" panose="020B0604020202020204" pitchFamily="34" charset="0"/>
              </a:rPr>
              <a:t> </a:t>
            </a:r>
            <a:r>
              <a:rPr lang="en-US" sz="2400" b="1" dirty="0" smtClean="0">
                <a:latin typeface="Arial" panose="020B0604020202020204" pitchFamily="34" charset="0"/>
                <a:cs typeface="Arial" panose="020B0604020202020204" pitchFamily="34" charset="0"/>
              </a:rPr>
              <a:t>OUTCOME</a:t>
            </a:r>
            <a:r>
              <a:rPr lang="en-US" sz="2000" dirty="0" smtClean="0">
                <a:latin typeface="Arial" panose="020B0604020202020204" pitchFamily="34" charset="0"/>
                <a:cs typeface="Arial" panose="020B0604020202020204" pitchFamily="34" charset="0"/>
              </a:rPr>
              <a:t>	</a:t>
            </a:r>
            <a:endParaRPr lang="en-US" sz="2000" dirty="0">
              <a:latin typeface="Arial" panose="020B0604020202020204" pitchFamily="34" charset="0"/>
              <a:cs typeface="Arial" panose="020B0604020202020204" pitchFamily="34" charset="0"/>
            </a:endParaRPr>
          </a:p>
        </p:txBody>
      </p:sp>
      <p:sp>
        <p:nvSpPr>
          <p:cNvPr id="9" name="Rectangle 8"/>
          <p:cNvSpPr/>
          <p:nvPr/>
        </p:nvSpPr>
        <p:spPr>
          <a:xfrm>
            <a:off x="4816928" y="1213676"/>
            <a:ext cx="3810000" cy="1402603"/>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solidFill>
                <a:schemeClr val="bg1"/>
              </a:solidFill>
              <a:latin typeface="Arial" panose="020B0604020202020204" pitchFamily="34" charset="0"/>
              <a:cs typeface="Arial" panose="020B0604020202020204" pitchFamily="34" charset="0"/>
            </a:endParaRPr>
          </a:p>
        </p:txBody>
      </p:sp>
      <p:sp>
        <p:nvSpPr>
          <p:cNvPr id="10" name="TextBox 9"/>
          <p:cNvSpPr txBox="1"/>
          <p:nvPr/>
        </p:nvSpPr>
        <p:spPr>
          <a:xfrm>
            <a:off x="4912178" y="1561373"/>
            <a:ext cx="3810000" cy="954107"/>
          </a:xfrm>
          <a:prstGeom prst="rect">
            <a:avLst/>
          </a:prstGeom>
          <a:noFill/>
        </p:spPr>
        <p:txBody>
          <a:bodyPr wrap="square" rtlCol="0">
            <a:spAutoFit/>
          </a:bodyPr>
          <a:lstStyle/>
          <a:p>
            <a:pPr lvl="0"/>
            <a:r>
              <a:rPr lang="en-US" sz="2800" dirty="0">
                <a:solidFill>
                  <a:schemeClr val="bg1"/>
                </a:solidFill>
                <a:latin typeface="Arial" panose="020B0604020202020204" pitchFamily="34" charset="0"/>
                <a:cs typeface="Arial" panose="020B0604020202020204" pitchFamily="34" charset="0"/>
              </a:rPr>
              <a:t> </a:t>
            </a:r>
            <a:r>
              <a:rPr lang="en-US" sz="2800" b="1" kern="0" dirty="0">
                <a:solidFill>
                  <a:schemeClr val="bg1"/>
                </a:solidFill>
                <a:latin typeface="Arial" panose="020B0604020202020204" pitchFamily="34" charset="0"/>
                <a:cs typeface="Arial" panose="020B0604020202020204" pitchFamily="34" charset="0"/>
              </a:rPr>
              <a:t>Stunting reduced</a:t>
            </a:r>
            <a:endParaRPr lang="en-GB" sz="2800" b="1" kern="0" dirty="0">
              <a:solidFill>
                <a:schemeClr val="bg1"/>
              </a:solidFill>
              <a:latin typeface="Arial" panose="020B0604020202020204" pitchFamily="34" charset="0"/>
              <a:cs typeface="Arial" panose="020B0604020202020204" pitchFamily="34" charset="0"/>
            </a:endParaRPr>
          </a:p>
          <a:p>
            <a:endParaRPr lang="en-US" sz="2800" dirty="0"/>
          </a:p>
        </p:txBody>
      </p:sp>
      <p:sp>
        <p:nvSpPr>
          <p:cNvPr id="11" name="Rectangle 10"/>
          <p:cNvSpPr/>
          <p:nvPr/>
        </p:nvSpPr>
        <p:spPr>
          <a:xfrm>
            <a:off x="4811486" y="3189305"/>
            <a:ext cx="3810000" cy="1395429"/>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latin typeface="Arial" panose="020B0604020202020204" pitchFamily="34" charset="0"/>
                <a:cs typeface="Arial" panose="020B0604020202020204" pitchFamily="34" charset="0"/>
              </a:rPr>
              <a:t>	</a:t>
            </a:r>
            <a:endParaRPr lang="en-US" sz="2000" dirty="0">
              <a:latin typeface="Arial" panose="020B0604020202020204" pitchFamily="34" charset="0"/>
              <a:cs typeface="Arial" panose="020B0604020202020204" pitchFamily="34" charset="0"/>
            </a:endParaRPr>
          </a:p>
        </p:txBody>
      </p:sp>
      <p:sp>
        <p:nvSpPr>
          <p:cNvPr id="12" name="TextBox 11"/>
          <p:cNvSpPr txBox="1"/>
          <p:nvPr/>
        </p:nvSpPr>
        <p:spPr>
          <a:xfrm>
            <a:off x="4596492" y="3244321"/>
            <a:ext cx="4136572" cy="1569660"/>
          </a:xfrm>
          <a:prstGeom prst="rect">
            <a:avLst/>
          </a:prstGeom>
          <a:noFill/>
        </p:spPr>
        <p:txBody>
          <a:bodyPr wrap="square" rtlCol="0">
            <a:spAutoFit/>
          </a:bodyPr>
          <a:lstStyle/>
          <a:p>
            <a:pPr lvl="0" algn="ctr" eaLnBrk="0" hangingPunct="0">
              <a:defRPr/>
            </a:pPr>
            <a:r>
              <a:rPr lang="en-US" sz="2400" dirty="0">
                <a:solidFill>
                  <a:schemeClr val="bg1"/>
                </a:solidFill>
                <a:latin typeface="Arial" panose="020B0604020202020204" pitchFamily="34" charset="0"/>
                <a:cs typeface="Arial" panose="020B0604020202020204" pitchFamily="34" charset="0"/>
              </a:rPr>
              <a:t> </a:t>
            </a:r>
            <a:r>
              <a:rPr lang="en-US" sz="2400" b="1" kern="0" dirty="0" smtClean="0">
                <a:solidFill>
                  <a:schemeClr val="bg1"/>
                </a:solidFill>
                <a:latin typeface="Arial" panose="020B0604020202020204" pitchFamily="34" charset="0"/>
                <a:cs typeface="Arial" panose="020B0604020202020204" pitchFamily="34" charset="0"/>
              </a:rPr>
              <a:t>Improved </a:t>
            </a:r>
          </a:p>
          <a:p>
            <a:pPr lvl="0" algn="ctr" eaLnBrk="0" hangingPunct="0">
              <a:defRPr/>
            </a:pPr>
            <a:r>
              <a:rPr lang="en-US" sz="2400" b="1" kern="0" dirty="0" smtClean="0">
                <a:solidFill>
                  <a:schemeClr val="bg1"/>
                </a:solidFill>
                <a:latin typeface="Arial" panose="020B0604020202020204" pitchFamily="34" charset="0"/>
                <a:cs typeface="Arial" panose="020B0604020202020204" pitchFamily="34" charset="0"/>
              </a:rPr>
              <a:t>complementary </a:t>
            </a:r>
            <a:r>
              <a:rPr lang="en-US" sz="2400" b="1" kern="0" dirty="0">
                <a:solidFill>
                  <a:schemeClr val="bg1"/>
                </a:solidFill>
                <a:latin typeface="Arial" panose="020B0604020202020204" pitchFamily="34" charset="0"/>
                <a:cs typeface="Arial" panose="020B0604020202020204" pitchFamily="34" charset="0"/>
              </a:rPr>
              <a:t>feeding practice by mothers</a:t>
            </a:r>
            <a:endParaRPr lang="en-GB" sz="2400" b="1" kern="0" dirty="0">
              <a:solidFill>
                <a:schemeClr val="bg1"/>
              </a:solidFill>
              <a:latin typeface="Arial" panose="020B0604020202020204" pitchFamily="34" charset="0"/>
              <a:cs typeface="Arial" panose="020B0604020202020204" pitchFamily="34" charset="0"/>
            </a:endParaRPr>
          </a:p>
          <a:p>
            <a:endParaRPr lang="en-US" sz="2400" dirty="0">
              <a:solidFill>
                <a:schemeClr val="bg1"/>
              </a:solidFill>
              <a:latin typeface="Arial" panose="020B0604020202020204" pitchFamily="34" charset="0"/>
              <a:cs typeface="Arial" panose="020B0604020202020204" pitchFamily="34" charset="0"/>
            </a:endParaRPr>
          </a:p>
        </p:txBody>
      </p:sp>
      <p:sp>
        <p:nvSpPr>
          <p:cNvPr id="14" name="Rectangle 13"/>
          <p:cNvSpPr/>
          <p:nvPr/>
        </p:nvSpPr>
        <p:spPr>
          <a:xfrm>
            <a:off x="925286" y="5436210"/>
            <a:ext cx="2819400" cy="85483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latin typeface="Arial" panose="020B0604020202020204" pitchFamily="34" charset="0"/>
                <a:cs typeface="Arial" panose="020B0604020202020204" pitchFamily="34" charset="0"/>
              </a:rPr>
              <a:t> </a:t>
            </a:r>
            <a:r>
              <a:rPr lang="en-US" sz="2400" b="1" dirty="0" smtClean="0">
                <a:latin typeface="Arial" panose="020B0604020202020204" pitchFamily="34" charset="0"/>
                <a:cs typeface="Arial" panose="020B0604020202020204" pitchFamily="34" charset="0"/>
              </a:rPr>
              <a:t>OUTPUT</a:t>
            </a:r>
            <a:endParaRPr lang="en-US" sz="2200" b="1" dirty="0">
              <a:latin typeface="Arial" panose="020B0604020202020204" pitchFamily="34" charset="0"/>
              <a:cs typeface="Arial" panose="020B0604020202020204" pitchFamily="34" charset="0"/>
            </a:endParaRPr>
          </a:p>
        </p:txBody>
      </p:sp>
      <p:sp>
        <p:nvSpPr>
          <p:cNvPr id="15" name="Rectangle 14"/>
          <p:cNvSpPr/>
          <p:nvPr/>
        </p:nvSpPr>
        <p:spPr>
          <a:xfrm>
            <a:off x="4811486" y="5155239"/>
            <a:ext cx="3810000" cy="139542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latin typeface="Arial" panose="020B0604020202020204" pitchFamily="34" charset="0"/>
                <a:cs typeface="Arial" panose="020B0604020202020204" pitchFamily="34" charset="0"/>
              </a:rPr>
              <a:t> </a:t>
            </a:r>
            <a:endParaRPr lang="en-US" sz="2000" dirty="0">
              <a:latin typeface="Arial" panose="020B0604020202020204" pitchFamily="34" charset="0"/>
              <a:cs typeface="Arial" panose="020B0604020202020204" pitchFamily="34" charset="0"/>
            </a:endParaRPr>
          </a:p>
        </p:txBody>
      </p:sp>
      <p:sp>
        <p:nvSpPr>
          <p:cNvPr id="16" name="TextBox 15"/>
          <p:cNvSpPr txBox="1"/>
          <p:nvPr/>
        </p:nvSpPr>
        <p:spPr>
          <a:xfrm>
            <a:off x="4789715" y="5256501"/>
            <a:ext cx="3853542" cy="1200329"/>
          </a:xfrm>
          <a:prstGeom prst="rect">
            <a:avLst/>
          </a:prstGeom>
          <a:noFill/>
        </p:spPr>
        <p:txBody>
          <a:bodyPr wrap="square" rtlCol="0">
            <a:spAutoFit/>
          </a:bodyPr>
          <a:lstStyle/>
          <a:p>
            <a:pPr lvl="0" algn="ctr" eaLnBrk="0" hangingPunct="0">
              <a:defRPr/>
            </a:pPr>
            <a:r>
              <a:rPr lang="en-US" sz="2400" b="1" kern="0" dirty="0" smtClean="0">
                <a:solidFill>
                  <a:schemeClr val="bg1"/>
                </a:solidFill>
                <a:latin typeface="Arial" panose="020B0604020202020204" pitchFamily="34" charset="0"/>
                <a:cs typeface="Arial" panose="020B0604020202020204" pitchFamily="34" charset="0"/>
              </a:rPr>
              <a:t>Improved </a:t>
            </a:r>
            <a:r>
              <a:rPr lang="en-US" sz="2400" b="1" kern="0" dirty="0">
                <a:solidFill>
                  <a:schemeClr val="bg1"/>
                </a:solidFill>
                <a:latin typeface="Arial" panose="020B0604020202020204" pitchFamily="34" charset="0"/>
                <a:cs typeface="Arial" panose="020B0604020202020204" pitchFamily="34" charset="0"/>
              </a:rPr>
              <a:t>knowledge and </a:t>
            </a:r>
            <a:endParaRPr lang="en-US" sz="2400" b="1" kern="0" dirty="0" smtClean="0">
              <a:solidFill>
                <a:schemeClr val="bg1"/>
              </a:solidFill>
              <a:latin typeface="Arial" panose="020B0604020202020204" pitchFamily="34" charset="0"/>
              <a:cs typeface="Arial" panose="020B0604020202020204" pitchFamily="34" charset="0"/>
            </a:endParaRPr>
          </a:p>
          <a:p>
            <a:pPr lvl="0" algn="ctr" eaLnBrk="0" hangingPunct="0">
              <a:defRPr/>
            </a:pPr>
            <a:r>
              <a:rPr lang="en-US" sz="2400" b="1" kern="0" dirty="0" smtClean="0">
                <a:solidFill>
                  <a:schemeClr val="bg1"/>
                </a:solidFill>
                <a:latin typeface="Arial" panose="020B0604020202020204" pitchFamily="34" charset="0"/>
                <a:cs typeface="Arial" panose="020B0604020202020204" pitchFamily="34" charset="0"/>
              </a:rPr>
              <a:t>awareness of </a:t>
            </a:r>
            <a:r>
              <a:rPr lang="en-US" sz="2400" b="1" kern="0" dirty="0">
                <a:solidFill>
                  <a:schemeClr val="bg1"/>
                </a:solidFill>
                <a:latin typeface="Arial" panose="020B0604020202020204" pitchFamily="34" charset="0"/>
                <a:cs typeface="Arial" panose="020B0604020202020204" pitchFamily="34" charset="0"/>
              </a:rPr>
              <a:t>mothers and caregivers</a:t>
            </a:r>
            <a:endParaRPr lang="en-GB" sz="2400" b="1" kern="0" dirty="0">
              <a:solidFill>
                <a:schemeClr val="bg1"/>
              </a:solidFill>
              <a:latin typeface="Arial" panose="020B0604020202020204" pitchFamily="34" charset="0"/>
              <a:cs typeface="Arial" panose="020B0604020202020204" pitchFamily="34" charset="0"/>
            </a:endParaRPr>
          </a:p>
        </p:txBody>
      </p:sp>
      <p:sp>
        <p:nvSpPr>
          <p:cNvPr id="18" name="Left-Right Arrow 17"/>
          <p:cNvSpPr/>
          <p:nvPr/>
        </p:nvSpPr>
        <p:spPr>
          <a:xfrm>
            <a:off x="3744686" y="1641070"/>
            <a:ext cx="1045029" cy="457200"/>
          </a:xfrm>
          <a:prstGeom prst="leftRightArrow">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Left-Right Arrow 18"/>
          <p:cNvSpPr/>
          <p:nvPr/>
        </p:nvSpPr>
        <p:spPr>
          <a:xfrm>
            <a:off x="3744685" y="3658419"/>
            <a:ext cx="1045029" cy="457200"/>
          </a:xfrm>
          <a:prstGeom prst="leftRightArrow">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Left-Right Arrow 19"/>
          <p:cNvSpPr/>
          <p:nvPr/>
        </p:nvSpPr>
        <p:spPr>
          <a:xfrm>
            <a:off x="3755571" y="5624353"/>
            <a:ext cx="1045029" cy="457200"/>
          </a:xfrm>
          <a:prstGeom prst="leftRightArrow">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Up Arrow 20"/>
          <p:cNvSpPr/>
          <p:nvPr/>
        </p:nvSpPr>
        <p:spPr>
          <a:xfrm>
            <a:off x="2089379" y="2416158"/>
            <a:ext cx="491214" cy="944122"/>
          </a:xfrm>
          <a:prstGeom prst="upArrow">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Up Arrow 23"/>
          <p:cNvSpPr/>
          <p:nvPr/>
        </p:nvSpPr>
        <p:spPr>
          <a:xfrm>
            <a:off x="6470879" y="2656063"/>
            <a:ext cx="491214" cy="482611"/>
          </a:xfrm>
          <a:prstGeom prst="upArrow">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Up Arrow 24"/>
          <p:cNvSpPr/>
          <p:nvPr/>
        </p:nvSpPr>
        <p:spPr>
          <a:xfrm>
            <a:off x="2089379" y="4391241"/>
            <a:ext cx="491214" cy="944122"/>
          </a:xfrm>
          <a:prstGeom prst="upArrow">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Up Arrow 26"/>
          <p:cNvSpPr/>
          <p:nvPr/>
        </p:nvSpPr>
        <p:spPr>
          <a:xfrm>
            <a:off x="6470879" y="4621997"/>
            <a:ext cx="491214" cy="482611"/>
          </a:xfrm>
          <a:prstGeom prst="upArrow">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4844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9" grpId="0" animBg="1"/>
      <p:bldP spid="11" grpId="0" animBg="1"/>
      <p:bldP spid="12" grpId="0"/>
      <p:bldP spid="14" grpId="0" animBg="1"/>
      <p:bldP spid="15" grpId="0" animBg="1"/>
      <p:bldP spid="16" grpId="0"/>
      <p:bldP spid="18" grpId="0" animBg="1"/>
      <p:bldP spid="19" grpId="0" animBg="1"/>
      <p:bldP spid="20" grpId="0" animBg="1"/>
      <p:bldP spid="21" grpId="0" animBg="1"/>
      <p:bldP spid="24" grpId="0" animBg="1"/>
      <p:bldP spid="25" grpId="0" animBg="1"/>
      <p:bldP spid="2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77" name="Rectangle 45" descr="Wide upward diagonal"/>
          <p:cNvSpPr>
            <a:spLocks noChangeArrowheads="1"/>
          </p:cNvSpPr>
          <p:nvPr/>
        </p:nvSpPr>
        <p:spPr bwMode="auto">
          <a:xfrm>
            <a:off x="6019800" y="4876800"/>
            <a:ext cx="1219200" cy="609600"/>
          </a:xfrm>
          <a:prstGeom prst="rect">
            <a:avLst/>
          </a:prstGeom>
          <a:pattFill prst="wdUpDiag">
            <a:fgClr>
              <a:srgbClr val="FFC891"/>
            </a:fgClr>
            <a:bgClr>
              <a:srgbClr val="FFFFFF"/>
            </a:bgClr>
          </a:pattFill>
          <a:ln w="9525">
            <a:solidFill>
              <a:srgbClr val="FF9933"/>
            </a:solidFill>
            <a:miter lim="800000"/>
            <a:headEnd/>
            <a:tailEnd/>
          </a:ln>
          <a:effectLst>
            <a:outerShdw dist="125724" dir="2700000" algn="ctr" rotWithShape="0">
              <a:schemeClr val="bg2">
                <a:alpha val="50000"/>
              </a:schemeClr>
            </a:outerShdw>
          </a:effectLst>
        </p:spPr>
        <p:txBody>
          <a:bodyPr wrap="none" anchor="ctr"/>
          <a:lstStyle/>
          <a:p>
            <a:pPr algn="ctr" defTabSz="457200">
              <a:defRPr/>
            </a:pPr>
            <a:r>
              <a:rPr lang="en-US" sz="2000" b="1" dirty="0">
                <a:solidFill>
                  <a:prstClr val="black"/>
                </a:solidFill>
                <a:latin typeface="Arial" panose="020B0604020202020204" pitchFamily="34" charset="0"/>
                <a:cs typeface="Arial" panose="020B0604020202020204" pitchFamily="34" charset="0"/>
              </a:rPr>
              <a:t>Result</a:t>
            </a:r>
          </a:p>
        </p:txBody>
      </p:sp>
      <p:sp>
        <p:nvSpPr>
          <p:cNvPr id="18476" name="Rectangle 44" descr="Wide upward diagonal"/>
          <p:cNvSpPr>
            <a:spLocks noChangeArrowheads="1"/>
          </p:cNvSpPr>
          <p:nvPr/>
        </p:nvSpPr>
        <p:spPr bwMode="auto">
          <a:xfrm>
            <a:off x="4495800" y="4876800"/>
            <a:ext cx="1219200" cy="609600"/>
          </a:xfrm>
          <a:prstGeom prst="rect">
            <a:avLst/>
          </a:prstGeom>
          <a:pattFill prst="wdUpDiag">
            <a:fgClr>
              <a:srgbClr val="FFC891"/>
            </a:fgClr>
            <a:bgClr>
              <a:srgbClr val="FFFFFF"/>
            </a:bgClr>
          </a:pattFill>
          <a:ln w="9525">
            <a:solidFill>
              <a:srgbClr val="FF9933"/>
            </a:solidFill>
            <a:miter lim="800000"/>
            <a:headEnd/>
            <a:tailEnd/>
          </a:ln>
          <a:effectLst>
            <a:outerShdw dist="125724" dir="2700000" algn="ctr" rotWithShape="0">
              <a:schemeClr val="bg2">
                <a:alpha val="50000"/>
              </a:schemeClr>
            </a:outerShdw>
          </a:effectLst>
        </p:spPr>
        <p:txBody>
          <a:bodyPr wrap="none" anchor="ctr"/>
          <a:lstStyle/>
          <a:p>
            <a:pPr algn="ctr" defTabSz="457200">
              <a:defRPr/>
            </a:pPr>
            <a:r>
              <a:rPr lang="en-US" sz="2000" b="1" dirty="0">
                <a:solidFill>
                  <a:prstClr val="black"/>
                </a:solidFill>
                <a:latin typeface="Arial" panose="020B0604020202020204" pitchFamily="34" charset="0"/>
                <a:cs typeface="Arial" panose="020B0604020202020204" pitchFamily="34" charset="0"/>
              </a:rPr>
              <a:t>Result</a:t>
            </a:r>
          </a:p>
        </p:txBody>
      </p:sp>
      <p:sp>
        <p:nvSpPr>
          <p:cNvPr id="18475" name="Rectangle 43" descr="Wide upward diagonal"/>
          <p:cNvSpPr>
            <a:spLocks noChangeArrowheads="1"/>
          </p:cNvSpPr>
          <p:nvPr/>
        </p:nvSpPr>
        <p:spPr bwMode="auto">
          <a:xfrm>
            <a:off x="2895600" y="4876800"/>
            <a:ext cx="1219200" cy="609600"/>
          </a:xfrm>
          <a:prstGeom prst="rect">
            <a:avLst/>
          </a:prstGeom>
          <a:pattFill prst="wdUpDiag">
            <a:fgClr>
              <a:srgbClr val="FFC891"/>
            </a:fgClr>
            <a:bgClr>
              <a:srgbClr val="FFFFFF"/>
            </a:bgClr>
          </a:pattFill>
          <a:ln w="9525">
            <a:solidFill>
              <a:srgbClr val="FF9933"/>
            </a:solidFill>
            <a:miter lim="800000"/>
            <a:headEnd/>
            <a:tailEnd/>
          </a:ln>
          <a:effectLst>
            <a:outerShdw dist="125724" dir="2700000" algn="ctr" rotWithShape="0">
              <a:schemeClr val="bg2">
                <a:alpha val="50000"/>
              </a:schemeClr>
            </a:outerShdw>
          </a:effectLst>
        </p:spPr>
        <p:txBody>
          <a:bodyPr wrap="none" anchor="ctr"/>
          <a:lstStyle/>
          <a:p>
            <a:pPr algn="ctr" defTabSz="457200">
              <a:defRPr/>
            </a:pPr>
            <a:r>
              <a:rPr lang="en-US" sz="2000" b="1" dirty="0">
                <a:solidFill>
                  <a:prstClr val="black"/>
                </a:solidFill>
                <a:latin typeface="Arial" panose="020B0604020202020204" pitchFamily="34" charset="0"/>
                <a:cs typeface="Arial" panose="020B0604020202020204" pitchFamily="34" charset="0"/>
              </a:rPr>
              <a:t>Result</a:t>
            </a:r>
          </a:p>
        </p:txBody>
      </p:sp>
      <p:sp>
        <p:nvSpPr>
          <p:cNvPr id="18436" name="Rectangle 4"/>
          <p:cNvSpPr>
            <a:spLocks noChangeArrowheads="1"/>
          </p:cNvSpPr>
          <p:nvPr/>
        </p:nvSpPr>
        <p:spPr bwMode="auto">
          <a:xfrm>
            <a:off x="3962400" y="1676400"/>
            <a:ext cx="1219200" cy="609600"/>
          </a:xfrm>
          <a:prstGeom prst="rect">
            <a:avLst/>
          </a:prstGeom>
          <a:solidFill>
            <a:srgbClr val="659DCF"/>
          </a:solidFill>
          <a:ln w="9525">
            <a:noFill/>
            <a:miter lim="800000"/>
            <a:headEnd/>
            <a:tailEnd/>
          </a:ln>
          <a:effectLst>
            <a:outerShdw dist="125724" dir="2700000" algn="ctr" rotWithShape="0">
              <a:schemeClr val="bg2">
                <a:alpha val="50000"/>
              </a:schemeClr>
            </a:outerShdw>
          </a:effectLst>
        </p:spPr>
        <p:txBody>
          <a:bodyPr wrap="none" anchor="ctr"/>
          <a:lstStyle/>
          <a:p>
            <a:pPr algn="ctr" defTabSz="457200" eaLnBrk="0" hangingPunct="0">
              <a:defRPr/>
            </a:pPr>
            <a:r>
              <a:rPr lang="en-US" sz="2000" b="1" dirty="0">
                <a:solidFill>
                  <a:prstClr val="black"/>
                </a:solidFill>
                <a:latin typeface="Arial" panose="020B0604020202020204" pitchFamily="34" charset="0"/>
                <a:cs typeface="Arial" panose="020B0604020202020204" pitchFamily="34" charset="0"/>
              </a:rPr>
              <a:t>Result</a:t>
            </a:r>
          </a:p>
        </p:txBody>
      </p:sp>
      <p:sp>
        <p:nvSpPr>
          <p:cNvPr id="18437" name="Rectangle 5"/>
          <p:cNvSpPr>
            <a:spLocks noChangeArrowheads="1"/>
          </p:cNvSpPr>
          <p:nvPr/>
        </p:nvSpPr>
        <p:spPr bwMode="auto">
          <a:xfrm>
            <a:off x="2895600" y="2590800"/>
            <a:ext cx="1219200" cy="609600"/>
          </a:xfrm>
          <a:prstGeom prst="rect">
            <a:avLst/>
          </a:prstGeom>
          <a:solidFill>
            <a:srgbClr val="FF9900"/>
          </a:solidFill>
          <a:ln w="9525">
            <a:noFill/>
            <a:miter lim="800000"/>
            <a:headEnd/>
            <a:tailEnd/>
          </a:ln>
          <a:effectLst>
            <a:outerShdw dist="135003" dir="2471156" algn="ctr" rotWithShape="0">
              <a:schemeClr val="bg2">
                <a:alpha val="50000"/>
              </a:schemeClr>
            </a:outerShdw>
          </a:effectLst>
        </p:spPr>
        <p:txBody>
          <a:bodyPr wrap="none" anchor="ctr"/>
          <a:lstStyle/>
          <a:p>
            <a:pPr algn="ctr" defTabSz="457200" eaLnBrk="0" hangingPunct="0">
              <a:defRPr/>
            </a:pPr>
            <a:r>
              <a:rPr lang="en-US" sz="2000" b="1" dirty="0">
                <a:solidFill>
                  <a:prstClr val="black"/>
                </a:solidFill>
                <a:latin typeface="Arial" panose="020B0604020202020204" pitchFamily="34" charset="0"/>
                <a:cs typeface="Arial" panose="020B0604020202020204" pitchFamily="34" charset="0"/>
              </a:rPr>
              <a:t>Result</a:t>
            </a:r>
          </a:p>
        </p:txBody>
      </p:sp>
      <p:sp>
        <p:nvSpPr>
          <p:cNvPr id="18438" name="Rectangle 6"/>
          <p:cNvSpPr>
            <a:spLocks noChangeArrowheads="1"/>
          </p:cNvSpPr>
          <p:nvPr/>
        </p:nvSpPr>
        <p:spPr bwMode="auto">
          <a:xfrm>
            <a:off x="4953000" y="2590800"/>
            <a:ext cx="1219200" cy="609600"/>
          </a:xfrm>
          <a:prstGeom prst="rect">
            <a:avLst/>
          </a:prstGeom>
          <a:solidFill>
            <a:srgbClr val="FF9900"/>
          </a:solidFill>
          <a:ln w="9525">
            <a:noFill/>
            <a:miter lim="800000"/>
            <a:headEnd/>
            <a:tailEnd/>
          </a:ln>
          <a:effectLst>
            <a:outerShdw dist="125724" dir="2700000" algn="ctr" rotWithShape="0">
              <a:schemeClr val="bg2">
                <a:alpha val="50000"/>
              </a:schemeClr>
            </a:outerShdw>
          </a:effectLst>
        </p:spPr>
        <p:txBody>
          <a:bodyPr wrap="none" anchor="ctr"/>
          <a:lstStyle/>
          <a:p>
            <a:pPr algn="ctr" defTabSz="457200" eaLnBrk="0" hangingPunct="0">
              <a:defRPr/>
            </a:pPr>
            <a:r>
              <a:rPr lang="en-US" sz="2000" b="1" dirty="0">
                <a:solidFill>
                  <a:prstClr val="black"/>
                </a:solidFill>
                <a:latin typeface="Arial" panose="020B0604020202020204" pitchFamily="34" charset="0"/>
                <a:cs typeface="Arial" panose="020B0604020202020204" pitchFamily="34" charset="0"/>
              </a:rPr>
              <a:t>Result</a:t>
            </a:r>
          </a:p>
        </p:txBody>
      </p:sp>
      <p:sp>
        <p:nvSpPr>
          <p:cNvPr id="18439" name="Rectangle 7"/>
          <p:cNvSpPr>
            <a:spLocks noChangeArrowheads="1"/>
          </p:cNvSpPr>
          <p:nvPr/>
        </p:nvSpPr>
        <p:spPr bwMode="auto">
          <a:xfrm>
            <a:off x="2209800" y="3657600"/>
            <a:ext cx="1219200" cy="609600"/>
          </a:xfrm>
          <a:prstGeom prst="rect">
            <a:avLst/>
          </a:prstGeom>
          <a:solidFill>
            <a:srgbClr val="D6E5F2"/>
          </a:solidFill>
          <a:ln w="9525">
            <a:noFill/>
            <a:miter lim="800000"/>
            <a:headEnd/>
            <a:tailEnd/>
          </a:ln>
          <a:effectLst>
            <a:outerShdw dist="143684" dir="2700000" algn="ctr" rotWithShape="0">
              <a:schemeClr val="bg2">
                <a:alpha val="50000"/>
              </a:schemeClr>
            </a:outerShdw>
          </a:effectLst>
        </p:spPr>
        <p:txBody>
          <a:bodyPr wrap="none" anchor="ctr"/>
          <a:lstStyle/>
          <a:p>
            <a:pPr algn="ctr" defTabSz="457200" eaLnBrk="0" hangingPunct="0">
              <a:defRPr/>
            </a:pPr>
            <a:r>
              <a:rPr lang="en-US" sz="2000" b="1" dirty="0">
                <a:solidFill>
                  <a:prstClr val="black"/>
                </a:solidFill>
                <a:latin typeface="Arial" panose="020B0604020202020204" pitchFamily="34" charset="0"/>
                <a:cs typeface="Arial" panose="020B0604020202020204" pitchFamily="34" charset="0"/>
              </a:rPr>
              <a:t>Result</a:t>
            </a:r>
          </a:p>
        </p:txBody>
      </p:sp>
      <p:sp>
        <p:nvSpPr>
          <p:cNvPr id="18440" name="Rectangle 8"/>
          <p:cNvSpPr>
            <a:spLocks noChangeArrowheads="1"/>
          </p:cNvSpPr>
          <p:nvPr/>
        </p:nvSpPr>
        <p:spPr bwMode="auto">
          <a:xfrm>
            <a:off x="3810000" y="3657600"/>
            <a:ext cx="1219200" cy="609600"/>
          </a:xfrm>
          <a:prstGeom prst="rect">
            <a:avLst/>
          </a:prstGeom>
          <a:solidFill>
            <a:srgbClr val="D6E5F2"/>
          </a:solidFill>
          <a:ln w="9525">
            <a:noFill/>
            <a:miter lim="800000"/>
            <a:headEnd/>
            <a:tailEnd/>
          </a:ln>
          <a:effectLst>
            <a:outerShdw dist="143684" dir="2700000" algn="ctr" rotWithShape="0">
              <a:schemeClr val="bg2">
                <a:alpha val="50000"/>
              </a:schemeClr>
            </a:outerShdw>
          </a:effectLst>
        </p:spPr>
        <p:txBody>
          <a:bodyPr wrap="none" anchor="ctr"/>
          <a:lstStyle/>
          <a:p>
            <a:pPr algn="ctr" defTabSz="457200" eaLnBrk="0" hangingPunct="0">
              <a:defRPr/>
            </a:pPr>
            <a:r>
              <a:rPr lang="en-US" sz="2000" b="1" dirty="0">
                <a:solidFill>
                  <a:prstClr val="black"/>
                </a:solidFill>
                <a:latin typeface="Arial" panose="020B0604020202020204" pitchFamily="34" charset="0"/>
                <a:cs typeface="Arial" panose="020B0604020202020204" pitchFamily="34" charset="0"/>
              </a:rPr>
              <a:t>Result</a:t>
            </a:r>
          </a:p>
        </p:txBody>
      </p:sp>
      <p:sp>
        <p:nvSpPr>
          <p:cNvPr id="18441" name="Rectangle 9"/>
          <p:cNvSpPr>
            <a:spLocks noChangeArrowheads="1"/>
          </p:cNvSpPr>
          <p:nvPr/>
        </p:nvSpPr>
        <p:spPr bwMode="auto">
          <a:xfrm>
            <a:off x="5486400" y="3657600"/>
            <a:ext cx="1219200" cy="609600"/>
          </a:xfrm>
          <a:prstGeom prst="rect">
            <a:avLst/>
          </a:prstGeom>
          <a:solidFill>
            <a:srgbClr val="D6E5F2"/>
          </a:solidFill>
          <a:ln w="9525">
            <a:noFill/>
            <a:miter lim="800000"/>
            <a:headEnd/>
            <a:tailEnd/>
          </a:ln>
          <a:effectLst>
            <a:outerShdw dist="125724" dir="2700000" algn="ctr" rotWithShape="0">
              <a:schemeClr val="bg2">
                <a:alpha val="50000"/>
              </a:schemeClr>
            </a:outerShdw>
          </a:effectLst>
        </p:spPr>
        <p:txBody>
          <a:bodyPr wrap="none" anchor="ctr"/>
          <a:lstStyle/>
          <a:p>
            <a:pPr algn="ctr" defTabSz="457200" eaLnBrk="0" hangingPunct="0">
              <a:defRPr/>
            </a:pPr>
            <a:r>
              <a:rPr lang="en-US" sz="2000" b="1">
                <a:solidFill>
                  <a:prstClr val="black"/>
                </a:solidFill>
                <a:latin typeface="Arial" panose="020B0604020202020204" pitchFamily="34" charset="0"/>
                <a:cs typeface="Arial" panose="020B0604020202020204" pitchFamily="34" charset="0"/>
              </a:rPr>
              <a:t>Result</a:t>
            </a:r>
          </a:p>
        </p:txBody>
      </p:sp>
      <p:sp>
        <p:nvSpPr>
          <p:cNvPr id="18442" name="Rectangle 10" descr="Wide upward diagonal"/>
          <p:cNvSpPr>
            <a:spLocks noChangeArrowheads="1"/>
          </p:cNvSpPr>
          <p:nvPr/>
        </p:nvSpPr>
        <p:spPr bwMode="auto">
          <a:xfrm>
            <a:off x="1447800" y="4876800"/>
            <a:ext cx="1219200" cy="609600"/>
          </a:xfrm>
          <a:prstGeom prst="rect">
            <a:avLst/>
          </a:prstGeom>
          <a:pattFill prst="wdUpDiag">
            <a:fgClr>
              <a:srgbClr val="FFC891"/>
            </a:fgClr>
            <a:bgClr>
              <a:srgbClr val="FFFFFF"/>
            </a:bgClr>
          </a:pattFill>
          <a:ln w="9525">
            <a:solidFill>
              <a:srgbClr val="FF9933"/>
            </a:solidFill>
            <a:miter lim="800000"/>
            <a:headEnd/>
            <a:tailEnd/>
          </a:ln>
          <a:effectLst>
            <a:outerShdw dist="125724" dir="2700000" algn="ctr" rotWithShape="0">
              <a:schemeClr val="bg2">
                <a:alpha val="50000"/>
              </a:schemeClr>
            </a:outerShdw>
          </a:effectLst>
        </p:spPr>
        <p:txBody>
          <a:bodyPr wrap="none" anchor="ctr"/>
          <a:lstStyle/>
          <a:p>
            <a:pPr algn="ctr" defTabSz="457200">
              <a:defRPr/>
            </a:pPr>
            <a:r>
              <a:rPr lang="en-US" sz="2000" b="1">
                <a:solidFill>
                  <a:prstClr val="black"/>
                </a:solidFill>
                <a:latin typeface="Arial" panose="020B0604020202020204" pitchFamily="34" charset="0"/>
                <a:cs typeface="Arial" panose="020B0604020202020204" pitchFamily="34" charset="0"/>
              </a:rPr>
              <a:t>Result</a:t>
            </a:r>
          </a:p>
        </p:txBody>
      </p:sp>
      <p:sp>
        <p:nvSpPr>
          <p:cNvPr id="21516" name="Line 14"/>
          <p:cNvSpPr>
            <a:spLocks noChangeShapeType="1"/>
          </p:cNvSpPr>
          <p:nvPr/>
        </p:nvSpPr>
        <p:spPr bwMode="auto">
          <a:xfrm flipH="1" flipV="1">
            <a:off x="4495800" y="4267200"/>
            <a:ext cx="381000" cy="609600"/>
          </a:xfrm>
          <a:prstGeom prst="line">
            <a:avLst/>
          </a:prstGeom>
          <a:noFill/>
          <a:ln w="9525">
            <a:solidFill>
              <a:schemeClr val="tx1"/>
            </a:solidFill>
            <a:miter lim="800000"/>
            <a:headEnd/>
            <a:tailEnd type="triangle" w="med" len="med"/>
          </a:ln>
        </p:spPr>
        <p:txBody>
          <a:bodyPr wrap="none"/>
          <a:lstStyle/>
          <a:p>
            <a:pPr defTabSz="457200"/>
            <a:endParaRPr lang="en-GB">
              <a:solidFill>
                <a:prstClr val="black"/>
              </a:solidFill>
              <a:latin typeface="Arial" panose="020B0604020202020204" pitchFamily="34" charset="0"/>
              <a:cs typeface="Arial" panose="020B0604020202020204" pitchFamily="34" charset="0"/>
            </a:endParaRPr>
          </a:p>
        </p:txBody>
      </p:sp>
      <p:sp>
        <p:nvSpPr>
          <p:cNvPr id="21517" name="Line 15"/>
          <p:cNvSpPr>
            <a:spLocks noChangeShapeType="1"/>
          </p:cNvSpPr>
          <p:nvPr/>
        </p:nvSpPr>
        <p:spPr bwMode="auto">
          <a:xfrm flipH="1" flipV="1">
            <a:off x="6096000" y="4267200"/>
            <a:ext cx="304800" cy="609600"/>
          </a:xfrm>
          <a:prstGeom prst="line">
            <a:avLst/>
          </a:prstGeom>
          <a:noFill/>
          <a:ln w="9525">
            <a:solidFill>
              <a:schemeClr val="tx1"/>
            </a:solidFill>
            <a:miter lim="800000"/>
            <a:headEnd/>
            <a:tailEnd type="triangle" w="med" len="med"/>
          </a:ln>
        </p:spPr>
        <p:txBody>
          <a:bodyPr wrap="none"/>
          <a:lstStyle/>
          <a:p>
            <a:pPr defTabSz="457200"/>
            <a:endParaRPr lang="en-GB">
              <a:solidFill>
                <a:prstClr val="black"/>
              </a:solidFill>
              <a:latin typeface="Arial" panose="020B0604020202020204" pitchFamily="34" charset="0"/>
              <a:cs typeface="Arial" panose="020B0604020202020204" pitchFamily="34" charset="0"/>
            </a:endParaRPr>
          </a:p>
        </p:txBody>
      </p:sp>
      <p:sp>
        <p:nvSpPr>
          <p:cNvPr id="21518" name="Line 16"/>
          <p:cNvSpPr>
            <a:spLocks noChangeShapeType="1"/>
          </p:cNvSpPr>
          <p:nvPr/>
        </p:nvSpPr>
        <p:spPr bwMode="auto">
          <a:xfrm flipV="1">
            <a:off x="2819400" y="3200400"/>
            <a:ext cx="381000" cy="457200"/>
          </a:xfrm>
          <a:prstGeom prst="line">
            <a:avLst/>
          </a:prstGeom>
          <a:noFill/>
          <a:ln w="9525">
            <a:solidFill>
              <a:schemeClr val="tx1"/>
            </a:solidFill>
            <a:miter lim="800000"/>
            <a:headEnd/>
            <a:tailEnd type="triangle" w="med" len="med"/>
          </a:ln>
        </p:spPr>
        <p:txBody>
          <a:bodyPr wrap="none"/>
          <a:lstStyle/>
          <a:p>
            <a:pPr defTabSz="457200"/>
            <a:endParaRPr lang="en-GB">
              <a:solidFill>
                <a:prstClr val="black"/>
              </a:solidFill>
              <a:latin typeface="Arial" panose="020B0604020202020204" pitchFamily="34" charset="0"/>
              <a:cs typeface="Arial" panose="020B0604020202020204" pitchFamily="34" charset="0"/>
            </a:endParaRPr>
          </a:p>
        </p:txBody>
      </p:sp>
      <p:sp>
        <p:nvSpPr>
          <p:cNvPr id="21519" name="Line 17"/>
          <p:cNvSpPr>
            <a:spLocks noChangeShapeType="1"/>
          </p:cNvSpPr>
          <p:nvPr/>
        </p:nvSpPr>
        <p:spPr bwMode="auto">
          <a:xfrm flipH="1" flipV="1">
            <a:off x="5943600" y="3276600"/>
            <a:ext cx="76200" cy="381000"/>
          </a:xfrm>
          <a:prstGeom prst="line">
            <a:avLst/>
          </a:prstGeom>
          <a:noFill/>
          <a:ln w="9525">
            <a:solidFill>
              <a:schemeClr val="tx1"/>
            </a:solidFill>
            <a:miter lim="800000"/>
            <a:headEnd/>
            <a:tailEnd type="triangle" w="med" len="med"/>
          </a:ln>
        </p:spPr>
        <p:txBody>
          <a:bodyPr wrap="none"/>
          <a:lstStyle/>
          <a:p>
            <a:pPr defTabSz="457200"/>
            <a:endParaRPr lang="en-GB">
              <a:solidFill>
                <a:prstClr val="black"/>
              </a:solidFill>
              <a:latin typeface="Arial" panose="020B0604020202020204" pitchFamily="34" charset="0"/>
              <a:cs typeface="Arial" panose="020B0604020202020204" pitchFamily="34" charset="0"/>
            </a:endParaRPr>
          </a:p>
        </p:txBody>
      </p:sp>
      <p:sp>
        <p:nvSpPr>
          <p:cNvPr id="21520" name="Line 18"/>
          <p:cNvSpPr>
            <a:spLocks noChangeShapeType="1"/>
          </p:cNvSpPr>
          <p:nvPr/>
        </p:nvSpPr>
        <p:spPr bwMode="auto">
          <a:xfrm flipV="1">
            <a:off x="4648200" y="3200400"/>
            <a:ext cx="533400" cy="457200"/>
          </a:xfrm>
          <a:prstGeom prst="line">
            <a:avLst/>
          </a:prstGeom>
          <a:noFill/>
          <a:ln w="9525">
            <a:solidFill>
              <a:schemeClr val="tx1"/>
            </a:solidFill>
            <a:miter lim="800000"/>
            <a:headEnd/>
            <a:tailEnd type="triangle" w="med" len="med"/>
          </a:ln>
        </p:spPr>
        <p:txBody>
          <a:bodyPr wrap="none"/>
          <a:lstStyle/>
          <a:p>
            <a:pPr defTabSz="457200"/>
            <a:endParaRPr lang="en-GB">
              <a:solidFill>
                <a:prstClr val="black"/>
              </a:solidFill>
              <a:latin typeface="Arial" panose="020B0604020202020204" pitchFamily="34" charset="0"/>
              <a:cs typeface="Arial" panose="020B0604020202020204" pitchFamily="34" charset="0"/>
            </a:endParaRPr>
          </a:p>
        </p:txBody>
      </p:sp>
      <p:sp>
        <p:nvSpPr>
          <p:cNvPr id="21521" name="Line 19"/>
          <p:cNvSpPr>
            <a:spLocks noChangeShapeType="1"/>
          </p:cNvSpPr>
          <p:nvPr/>
        </p:nvSpPr>
        <p:spPr bwMode="auto">
          <a:xfrm flipV="1">
            <a:off x="2286000" y="4267200"/>
            <a:ext cx="457200" cy="609600"/>
          </a:xfrm>
          <a:prstGeom prst="line">
            <a:avLst/>
          </a:prstGeom>
          <a:noFill/>
          <a:ln w="9525">
            <a:solidFill>
              <a:schemeClr val="tx1"/>
            </a:solidFill>
            <a:miter lim="800000"/>
            <a:headEnd/>
            <a:tailEnd type="triangle" w="med" len="med"/>
          </a:ln>
        </p:spPr>
        <p:txBody>
          <a:bodyPr wrap="none"/>
          <a:lstStyle/>
          <a:p>
            <a:pPr defTabSz="457200"/>
            <a:endParaRPr lang="en-GB">
              <a:solidFill>
                <a:prstClr val="black"/>
              </a:solidFill>
              <a:latin typeface="Arial" panose="020B0604020202020204" pitchFamily="34" charset="0"/>
              <a:cs typeface="Arial" panose="020B0604020202020204" pitchFamily="34" charset="0"/>
            </a:endParaRPr>
          </a:p>
        </p:txBody>
      </p:sp>
      <p:sp>
        <p:nvSpPr>
          <p:cNvPr id="21522" name="Line 20"/>
          <p:cNvSpPr>
            <a:spLocks noChangeShapeType="1"/>
          </p:cNvSpPr>
          <p:nvPr/>
        </p:nvSpPr>
        <p:spPr bwMode="auto">
          <a:xfrm flipH="1" flipV="1">
            <a:off x="2971800" y="4267200"/>
            <a:ext cx="381000" cy="609600"/>
          </a:xfrm>
          <a:prstGeom prst="line">
            <a:avLst/>
          </a:prstGeom>
          <a:noFill/>
          <a:ln w="9525">
            <a:solidFill>
              <a:schemeClr val="tx1"/>
            </a:solidFill>
            <a:miter lim="800000"/>
            <a:headEnd/>
            <a:tailEnd type="triangle" w="med" len="med"/>
          </a:ln>
        </p:spPr>
        <p:txBody>
          <a:bodyPr wrap="none"/>
          <a:lstStyle/>
          <a:p>
            <a:pPr defTabSz="457200"/>
            <a:endParaRPr lang="en-GB">
              <a:solidFill>
                <a:prstClr val="black"/>
              </a:solidFill>
              <a:latin typeface="Arial" panose="020B0604020202020204" pitchFamily="34" charset="0"/>
              <a:cs typeface="Arial" panose="020B0604020202020204" pitchFamily="34" charset="0"/>
            </a:endParaRPr>
          </a:p>
        </p:txBody>
      </p:sp>
      <p:sp>
        <p:nvSpPr>
          <p:cNvPr id="21523" name="Line 21"/>
          <p:cNvSpPr>
            <a:spLocks noChangeShapeType="1"/>
          </p:cNvSpPr>
          <p:nvPr/>
        </p:nvSpPr>
        <p:spPr bwMode="auto">
          <a:xfrm flipV="1">
            <a:off x="3276600" y="2286000"/>
            <a:ext cx="685800" cy="304800"/>
          </a:xfrm>
          <a:prstGeom prst="line">
            <a:avLst/>
          </a:prstGeom>
          <a:noFill/>
          <a:ln w="9525">
            <a:solidFill>
              <a:schemeClr val="tx1"/>
            </a:solidFill>
            <a:miter lim="800000"/>
            <a:headEnd/>
            <a:tailEnd type="triangle" w="med" len="med"/>
          </a:ln>
        </p:spPr>
        <p:txBody>
          <a:bodyPr wrap="none"/>
          <a:lstStyle/>
          <a:p>
            <a:pPr defTabSz="457200"/>
            <a:endParaRPr lang="en-GB">
              <a:solidFill>
                <a:prstClr val="black"/>
              </a:solidFill>
              <a:latin typeface="Arial" panose="020B0604020202020204" pitchFamily="34" charset="0"/>
              <a:cs typeface="Arial" panose="020B0604020202020204" pitchFamily="34" charset="0"/>
            </a:endParaRPr>
          </a:p>
        </p:txBody>
      </p:sp>
      <p:sp>
        <p:nvSpPr>
          <p:cNvPr id="21524" name="Line 22"/>
          <p:cNvSpPr>
            <a:spLocks noChangeShapeType="1"/>
          </p:cNvSpPr>
          <p:nvPr/>
        </p:nvSpPr>
        <p:spPr bwMode="auto">
          <a:xfrm flipH="1" flipV="1">
            <a:off x="5181600" y="2286000"/>
            <a:ext cx="609600" cy="304800"/>
          </a:xfrm>
          <a:prstGeom prst="line">
            <a:avLst/>
          </a:prstGeom>
          <a:noFill/>
          <a:ln w="9525">
            <a:solidFill>
              <a:schemeClr val="tx1"/>
            </a:solidFill>
            <a:miter lim="800000"/>
            <a:headEnd/>
            <a:tailEnd type="triangle" w="med" len="med"/>
          </a:ln>
        </p:spPr>
        <p:txBody>
          <a:bodyPr wrap="none"/>
          <a:lstStyle/>
          <a:p>
            <a:pPr defTabSz="457200"/>
            <a:endParaRPr lang="en-GB">
              <a:solidFill>
                <a:prstClr val="black"/>
              </a:solidFill>
              <a:latin typeface="Arial" panose="020B0604020202020204" pitchFamily="34" charset="0"/>
              <a:cs typeface="Arial" panose="020B0604020202020204" pitchFamily="34" charset="0"/>
            </a:endParaRPr>
          </a:p>
        </p:txBody>
      </p:sp>
      <p:cxnSp>
        <p:nvCxnSpPr>
          <p:cNvPr id="21525" name="AutoShape 23"/>
          <p:cNvCxnSpPr>
            <a:cxnSpLocks noChangeShapeType="1"/>
            <a:endCxn id="18441" idx="3"/>
          </p:cNvCxnSpPr>
          <p:nvPr/>
        </p:nvCxnSpPr>
        <p:spPr bwMode="auto">
          <a:xfrm flipH="1" flipV="1">
            <a:off x="6705600" y="3962400"/>
            <a:ext cx="533400" cy="1219200"/>
          </a:xfrm>
          <a:prstGeom prst="bentConnector3">
            <a:avLst>
              <a:gd name="adj1" fmla="val -42856"/>
            </a:avLst>
          </a:prstGeom>
          <a:noFill/>
          <a:ln w="28575">
            <a:solidFill>
              <a:srgbClr val="FF0000"/>
            </a:solidFill>
            <a:prstDash val="dash"/>
            <a:miter lim="800000"/>
            <a:headEnd/>
            <a:tailEnd type="triangle" w="med" len="med"/>
          </a:ln>
        </p:spPr>
      </p:cxnSp>
      <p:cxnSp>
        <p:nvCxnSpPr>
          <p:cNvPr id="21526" name="AutoShape 24"/>
          <p:cNvCxnSpPr>
            <a:cxnSpLocks noChangeShapeType="1"/>
            <a:stCxn id="18441" idx="3"/>
            <a:endCxn id="18438" idx="3"/>
          </p:cNvCxnSpPr>
          <p:nvPr/>
        </p:nvCxnSpPr>
        <p:spPr bwMode="auto">
          <a:xfrm flipH="1" flipV="1">
            <a:off x="6172200" y="2895600"/>
            <a:ext cx="533400" cy="1066800"/>
          </a:xfrm>
          <a:prstGeom prst="bentConnector3">
            <a:avLst>
              <a:gd name="adj1" fmla="val -42856"/>
            </a:avLst>
          </a:prstGeom>
          <a:noFill/>
          <a:ln w="28575">
            <a:solidFill>
              <a:srgbClr val="FF0000"/>
            </a:solidFill>
            <a:prstDash val="dash"/>
            <a:miter lim="800000"/>
            <a:headEnd/>
            <a:tailEnd type="triangle" w="med" len="med"/>
          </a:ln>
        </p:spPr>
      </p:cxnSp>
      <p:cxnSp>
        <p:nvCxnSpPr>
          <p:cNvPr id="21527" name="AutoShape 25"/>
          <p:cNvCxnSpPr>
            <a:cxnSpLocks noChangeShapeType="1"/>
            <a:stCxn id="18438" idx="3"/>
            <a:endCxn id="18436" idx="3"/>
          </p:cNvCxnSpPr>
          <p:nvPr/>
        </p:nvCxnSpPr>
        <p:spPr bwMode="auto">
          <a:xfrm flipH="1" flipV="1">
            <a:off x="5181600" y="1981200"/>
            <a:ext cx="990600" cy="914400"/>
          </a:xfrm>
          <a:prstGeom prst="bentConnector3">
            <a:avLst>
              <a:gd name="adj1" fmla="val -23079"/>
            </a:avLst>
          </a:prstGeom>
          <a:noFill/>
          <a:ln w="28575">
            <a:solidFill>
              <a:srgbClr val="FF0000"/>
            </a:solidFill>
            <a:prstDash val="dash"/>
            <a:miter lim="800000"/>
            <a:headEnd/>
            <a:tailEnd type="triangle" w="med" len="med"/>
          </a:ln>
        </p:spPr>
      </p:cxnSp>
      <p:sp>
        <p:nvSpPr>
          <p:cNvPr id="21528" name="Text Box 26"/>
          <p:cNvSpPr txBox="1">
            <a:spLocks noChangeArrowheads="1"/>
          </p:cNvSpPr>
          <p:nvPr/>
        </p:nvSpPr>
        <p:spPr bwMode="auto">
          <a:xfrm>
            <a:off x="6705600" y="4038600"/>
            <a:ext cx="381000" cy="336550"/>
          </a:xfrm>
          <a:prstGeom prst="rect">
            <a:avLst/>
          </a:prstGeom>
          <a:noFill/>
          <a:ln w="9525">
            <a:noFill/>
            <a:miter lim="800000"/>
            <a:headEnd/>
            <a:tailEnd/>
          </a:ln>
        </p:spPr>
        <p:txBody>
          <a:bodyPr>
            <a:spAutoFit/>
          </a:bodyPr>
          <a:lstStyle/>
          <a:p>
            <a:pPr algn="ctr" defTabSz="457200">
              <a:spcBef>
                <a:spcPct val="50000"/>
              </a:spcBef>
            </a:pPr>
            <a:r>
              <a:rPr lang="en-US" altLang="ko-KR" sz="1600" b="1">
                <a:solidFill>
                  <a:srgbClr val="000099"/>
                </a:solidFill>
                <a:latin typeface="Arial" panose="020B0604020202020204" pitchFamily="34" charset="0"/>
                <a:ea typeface="굴림" pitchFamily="50" charset="-127"/>
                <a:cs typeface="Arial" panose="020B0604020202020204" pitchFamily="34" charset="0"/>
              </a:rPr>
              <a:t>if</a:t>
            </a:r>
          </a:p>
        </p:txBody>
      </p:sp>
      <p:sp>
        <p:nvSpPr>
          <p:cNvPr id="21529" name="Text Box 27"/>
          <p:cNvSpPr txBox="1">
            <a:spLocks noChangeArrowheads="1"/>
          </p:cNvSpPr>
          <p:nvPr/>
        </p:nvSpPr>
        <p:spPr bwMode="auto">
          <a:xfrm>
            <a:off x="6934200" y="3581400"/>
            <a:ext cx="1066800" cy="336550"/>
          </a:xfrm>
          <a:prstGeom prst="rect">
            <a:avLst/>
          </a:prstGeom>
          <a:noFill/>
          <a:ln w="9525">
            <a:noFill/>
            <a:miter lim="800000"/>
            <a:headEnd/>
            <a:tailEnd/>
          </a:ln>
        </p:spPr>
        <p:txBody>
          <a:bodyPr>
            <a:spAutoFit/>
          </a:bodyPr>
          <a:lstStyle/>
          <a:p>
            <a:pPr defTabSz="457200">
              <a:spcBef>
                <a:spcPct val="50000"/>
              </a:spcBef>
            </a:pPr>
            <a:r>
              <a:rPr lang="en-US" altLang="ko-KR" sz="1600" b="1">
                <a:solidFill>
                  <a:srgbClr val="000099"/>
                </a:solidFill>
                <a:latin typeface="Arial" panose="020B0604020202020204" pitchFamily="34" charset="0"/>
                <a:ea typeface="굴림" pitchFamily="50" charset="-127"/>
                <a:cs typeface="Arial" panose="020B0604020202020204" pitchFamily="34" charset="0"/>
              </a:rPr>
              <a:t>then</a:t>
            </a:r>
          </a:p>
        </p:txBody>
      </p:sp>
      <p:sp>
        <p:nvSpPr>
          <p:cNvPr id="21530" name="Text Box 28"/>
          <p:cNvSpPr txBox="1">
            <a:spLocks noChangeArrowheads="1"/>
          </p:cNvSpPr>
          <p:nvPr/>
        </p:nvSpPr>
        <p:spPr bwMode="auto">
          <a:xfrm>
            <a:off x="5257800" y="1676400"/>
            <a:ext cx="381000" cy="336550"/>
          </a:xfrm>
          <a:prstGeom prst="rect">
            <a:avLst/>
          </a:prstGeom>
          <a:noFill/>
          <a:ln w="9525">
            <a:noFill/>
            <a:miter lim="800000"/>
            <a:headEnd/>
            <a:tailEnd/>
          </a:ln>
        </p:spPr>
        <p:txBody>
          <a:bodyPr>
            <a:spAutoFit/>
          </a:bodyPr>
          <a:lstStyle/>
          <a:p>
            <a:pPr defTabSz="457200">
              <a:spcBef>
                <a:spcPct val="50000"/>
              </a:spcBef>
            </a:pPr>
            <a:r>
              <a:rPr lang="en-US" altLang="ko-KR" sz="1600" b="1" dirty="0">
                <a:solidFill>
                  <a:srgbClr val="000099"/>
                </a:solidFill>
                <a:latin typeface="Arial" panose="020B0604020202020204" pitchFamily="34" charset="0"/>
                <a:ea typeface="굴림" pitchFamily="50" charset="-127"/>
                <a:cs typeface="Arial" panose="020B0604020202020204" pitchFamily="34" charset="0"/>
              </a:rPr>
              <a:t>if</a:t>
            </a:r>
          </a:p>
        </p:txBody>
      </p:sp>
      <p:sp>
        <p:nvSpPr>
          <p:cNvPr id="21531" name="Text Box 30"/>
          <p:cNvSpPr txBox="1">
            <a:spLocks noChangeArrowheads="1"/>
          </p:cNvSpPr>
          <p:nvPr/>
        </p:nvSpPr>
        <p:spPr bwMode="auto">
          <a:xfrm>
            <a:off x="6400800" y="2971800"/>
            <a:ext cx="381000" cy="703263"/>
          </a:xfrm>
          <a:prstGeom prst="rect">
            <a:avLst/>
          </a:prstGeom>
          <a:noFill/>
          <a:ln w="9525">
            <a:noFill/>
            <a:miter lim="800000"/>
            <a:headEnd/>
            <a:tailEnd/>
          </a:ln>
        </p:spPr>
        <p:txBody>
          <a:bodyPr>
            <a:spAutoFit/>
          </a:bodyPr>
          <a:lstStyle/>
          <a:p>
            <a:pPr algn="ctr" defTabSz="457200">
              <a:spcBef>
                <a:spcPct val="50000"/>
              </a:spcBef>
            </a:pPr>
            <a:r>
              <a:rPr lang="en-US" altLang="ko-KR" sz="1600" b="1">
                <a:solidFill>
                  <a:srgbClr val="000099"/>
                </a:solidFill>
                <a:latin typeface="Arial" panose="020B0604020202020204" pitchFamily="34" charset="0"/>
                <a:ea typeface="굴림" pitchFamily="50" charset="-127"/>
                <a:cs typeface="Arial" panose="020B0604020202020204" pitchFamily="34" charset="0"/>
              </a:rPr>
              <a:t>if</a:t>
            </a:r>
          </a:p>
          <a:p>
            <a:pPr algn="ctr" defTabSz="457200">
              <a:spcBef>
                <a:spcPct val="50000"/>
              </a:spcBef>
            </a:pPr>
            <a:endParaRPr lang="en-US" altLang="ko-KR" sz="1600" b="1">
              <a:solidFill>
                <a:srgbClr val="000099"/>
              </a:solidFill>
              <a:latin typeface="Arial" panose="020B0604020202020204" pitchFamily="34" charset="0"/>
              <a:ea typeface="굴림" pitchFamily="50" charset="-127"/>
              <a:cs typeface="Arial" panose="020B0604020202020204" pitchFamily="34" charset="0"/>
            </a:endParaRPr>
          </a:p>
        </p:txBody>
      </p:sp>
      <p:sp>
        <p:nvSpPr>
          <p:cNvPr id="21532" name="Text Box 32"/>
          <p:cNvSpPr txBox="1">
            <a:spLocks noChangeArrowheads="1"/>
          </p:cNvSpPr>
          <p:nvPr/>
        </p:nvSpPr>
        <p:spPr bwMode="auto">
          <a:xfrm>
            <a:off x="7620000" y="4876800"/>
            <a:ext cx="1066800" cy="336550"/>
          </a:xfrm>
          <a:prstGeom prst="rect">
            <a:avLst/>
          </a:prstGeom>
          <a:noFill/>
          <a:ln w="9525">
            <a:noFill/>
            <a:miter lim="800000"/>
            <a:headEnd/>
            <a:tailEnd/>
          </a:ln>
        </p:spPr>
        <p:txBody>
          <a:bodyPr>
            <a:spAutoFit/>
          </a:bodyPr>
          <a:lstStyle/>
          <a:p>
            <a:pPr defTabSz="457200">
              <a:spcBef>
                <a:spcPct val="50000"/>
              </a:spcBef>
            </a:pPr>
            <a:r>
              <a:rPr lang="en-US" altLang="ko-KR" sz="1600" b="1">
                <a:solidFill>
                  <a:srgbClr val="000099"/>
                </a:solidFill>
                <a:latin typeface="Arial" panose="020B0604020202020204" pitchFamily="34" charset="0"/>
                <a:ea typeface="굴림" pitchFamily="50" charset="-127"/>
                <a:cs typeface="Arial" panose="020B0604020202020204" pitchFamily="34" charset="0"/>
              </a:rPr>
              <a:t>then</a:t>
            </a:r>
          </a:p>
        </p:txBody>
      </p:sp>
      <p:sp>
        <p:nvSpPr>
          <p:cNvPr id="21533" name="Rectangle 33"/>
          <p:cNvSpPr>
            <a:spLocks noChangeArrowheads="1"/>
          </p:cNvSpPr>
          <p:nvPr/>
        </p:nvSpPr>
        <p:spPr bwMode="auto">
          <a:xfrm>
            <a:off x="6553200" y="2589213"/>
            <a:ext cx="617538" cy="338137"/>
          </a:xfrm>
          <a:prstGeom prst="rect">
            <a:avLst/>
          </a:prstGeom>
          <a:noFill/>
          <a:ln w="9525">
            <a:noFill/>
            <a:miter lim="800000"/>
            <a:headEnd/>
            <a:tailEnd/>
          </a:ln>
        </p:spPr>
        <p:txBody>
          <a:bodyPr wrap="none">
            <a:spAutoFit/>
          </a:bodyPr>
          <a:lstStyle/>
          <a:p>
            <a:pPr defTabSz="457200">
              <a:spcBef>
                <a:spcPct val="50000"/>
              </a:spcBef>
            </a:pPr>
            <a:r>
              <a:rPr lang="en-US" altLang="ko-KR" sz="1600" b="1">
                <a:solidFill>
                  <a:srgbClr val="000099"/>
                </a:solidFill>
                <a:latin typeface="Arial" panose="020B0604020202020204" pitchFamily="34" charset="0"/>
                <a:ea typeface="굴림" pitchFamily="50" charset="-127"/>
                <a:cs typeface="Arial" panose="020B0604020202020204" pitchFamily="34" charset="0"/>
              </a:rPr>
              <a:t>then</a:t>
            </a:r>
          </a:p>
        </p:txBody>
      </p:sp>
      <p:sp>
        <p:nvSpPr>
          <p:cNvPr id="21534" name="Line 34"/>
          <p:cNvSpPr>
            <a:spLocks noChangeShapeType="1"/>
          </p:cNvSpPr>
          <p:nvPr/>
        </p:nvSpPr>
        <p:spPr bwMode="auto">
          <a:xfrm>
            <a:off x="2133600" y="2438400"/>
            <a:ext cx="5181600" cy="1588"/>
          </a:xfrm>
          <a:prstGeom prst="line">
            <a:avLst/>
          </a:prstGeom>
          <a:noFill/>
          <a:ln w="9525" cap="rnd">
            <a:solidFill>
              <a:schemeClr val="tx1"/>
            </a:solidFill>
            <a:prstDash val="sysDot"/>
            <a:miter lim="800000"/>
            <a:headEnd/>
            <a:tailEnd/>
          </a:ln>
        </p:spPr>
        <p:txBody>
          <a:bodyPr wrap="none"/>
          <a:lstStyle/>
          <a:p>
            <a:pPr defTabSz="457200"/>
            <a:endParaRPr lang="en-GB">
              <a:solidFill>
                <a:prstClr val="black"/>
              </a:solidFill>
              <a:latin typeface="Arial" panose="020B0604020202020204" pitchFamily="34" charset="0"/>
              <a:cs typeface="Arial" panose="020B0604020202020204" pitchFamily="34" charset="0"/>
            </a:endParaRPr>
          </a:p>
        </p:txBody>
      </p:sp>
      <p:sp>
        <p:nvSpPr>
          <p:cNvPr id="21535" name="Line 35"/>
          <p:cNvSpPr>
            <a:spLocks noChangeShapeType="1"/>
          </p:cNvSpPr>
          <p:nvPr/>
        </p:nvSpPr>
        <p:spPr bwMode="auto">
          <a:xfrm>
            <a:off x="1752600" y="3505200"/>
            <a:ext cx="6019800" cy="1588"/>
          </a:xfrm>
          <a:prstGeom prst="line">
            <a:avLst/>
          </a:prstGeom>
          <a:noFill/>
          <a:ln w="9525" cap="rnd">
            <a:solidFill>
              <a:schemeClr val="tx1"/>
            </a:solidFill>
            <a:prstDash val="sysDot"/>
            <a:miter lim="800000"/>
            <a:headEnd/>
            <a:tailEnd/>
          </a:ln>
        </p:spPr>
        <p:txBody>
          <a:bodyPr wrap="none"/>
          <a:lstStyle/>
          <a:p>
            <a:pPr defTabSz="457200"/>
            <a:endParaRPr lang="en-GB">
              <a:solidFill>
                <a:prstClr val="black"/>
              </a:solidFill>
              <a:latin typeface="Arial" panose="020B0604020202020204" pitchFamily="34" charset="0"/>
              <a:cs typeface="Arial" panose="020B0604020202020204" pitchFamily="34" charset="0"/>
            </a:endParaRPr>
          </a:p>
        </p:txBody>
      </p:sp>
      <p:sp>
        <p:nvSpPr>
          <p:cNvPr id="21536" name="Line 36"/>
          <p:cNvSpPr>
            <a:spLocks noChangeShapeType="1"/>
          </p:cNvSpPr>
          <p:nvPr/>
        </p:nvSpPr>
        <p:spPr bwMode="auto">
          <a:xfrm>
            <a:off x="1219200" y="4724400"/>
            <a:ext cx="7086600" cy="1588"/>
          </a:xfrm>
          <a:prstGeom prst="line">
            <a:avLst/>
          </a:prstGeom>
          <a:noFill/>
          <a:ln w="9525" cap="rnd">
            <a:solidFill>
              <a:schemeClr val="tx1"/>
            </a:solidFill>
            <a:prstDash val="sysDot"/>
            <a:miter lim="800000"/>
            <a:headEnd/>
            <a:tailEnd/>
          </a:ln>
        </p:spPr>
        <p:txBody>
          <a:bodyPr wrap="none"/>
          <a:lstStyle/>
          <a:p>
            <a:pPr defTabSz="457200"/>
            <a:endParaRPr lang="en-GB">
              <a:solidFill>
                <a:prstClr val="black"/>
              </a:solidFill>
              <a:latin typeface="Arial" panose="020B0604020202020204" pitchFamily="34" charset="0"/>
              <a:cs typeface="Arial" panose="020B0604020202020204" pitchFamily="34" charset="0"/>
            </a:endParaRPr>
          </a:p>
        </p:txBody>
      </p:sp>
      <p:sp>
        <p:nvSpPr>
          <p:cNvPr id="21538" name="Text Box 41"/>
          <p:cNvSpPr txBox="1">
            <a:spLocks noChangeArrowheads="1"/>
          </p:cNvSpPr>
          <p:nvPr/>
        </p:nvSpPr>
        <p:spPr bwMode="auto">
          <a:xfrm>
            <a:off x="914400" y="1676400"/>
            <a:ext cx="2286000" cy="701675"/>
          </a:xfrm>
          <a:prstGeom prst="rect">
            <a:avLst/>
          </a:prstGeom>
          <a:noFill/>
          <a:ln w="9525">
            <a:noFill/>
            <a:miter lim="800000"/>
            <a:headEnd/>
            <a:tailEnd/>
          </a:ln>
        </p:spPr>
        <p:txBody>
          <a:bodyPr>
            <a:spAutoFit/>
          </a:bodyPr>
          <a:lstStyle/>
          <a:p>
            <a:pPr algn="ctr" defTabSz="457200">
              <a:spcBef>
                <a:spcPct val="50000"/>
              </a:spcBef>
            </a:pPr>
            <a:r>
              <a:rPr lang="en-US" altLang="ko-KR" sz="2000" b="1" dirty="0">
                <a:solidFill>
                  <a:prstClr val="black"/>
                </a:solidFill>
                <a:latin typeface="Arial" panose="020B0604020202020204" pitchFamily="34" charset="0"/>
                <a:ea typeface="굴림" pitchFamily="50" charset="-127"/>
                <a:cs typeface="Arial" panose="020B0604020202020204" pitchFamily="34" charset="0"/>
              </a:rPr>
              <a:t>Assumptions &amp; Risks</a:t>
            </a:r>
          </a:p>
        </p:txBody>
      </p:sp>
      <p:sp>
        <p:nvSpPr>
          <p:cNvPr id="18479" name="Rectangle 47"/>
          <p:cNvSpPr>
            <a:spLocks noChangeArrowheads="1"/>
          </p:cNvSpPr>
          <p:nvPr/>
        </p:nvSpPr>
        <p:spPr bwMode="auto">
          <a:xfrm>
            <a:off x="914400" y="5715000"/>
            <a:ext cx="1219200" cy="609600"/>
          </a:xfrm>
          <a:prstGeom prst="rect">
            <a:avLst/>
          </a:prstGeom>
          <a:solidFill>
            <a:srgbClr val="FFCC99"/>
          </a:solidFill>
          <a:ln w="9525">
            <a:noFill/>
            <a:miter lim="800000"/>
            <a:headEnd/>
            <a:tailEnd/>
          </a:ln>
          <a:effectLst>
            <a:outerShdw dist="143684" dir="2700000" algn="ctr" rotWithShape="0">
              <a:schemeClr val="bg2">
                <a:alpha val="50000"/>
              </a:schemeClr>
            </a:outerShdw>
          </a:effectLst>
        </p:spPr>
        <p:txBody>
          <a:bodyPr wrap="none" anchor="ctr"/>
          <a:lstStyle/>
          <a:p>
            <a:pPr algn="ctr" defTabSz="457200">
              <a:defRPr/>
            </a:pPr>
            <a:r>
              <a:rPr lang="en-US" sz="1600" b="1" dirty="0">
                <a:solidFill>
                  <a:prstClr val="black"/>
                </a:solidFill>
                <a:latin typeface="Arial" panose="020B0604020202020204" pitchFamily="34" charset="0"/>
                <a:cs typeface="Arial" panose="020B0604020202020204" pitchFamily="34" charset="0"/>
              </a:rPr>
              <a:t>Activities</a:t>
            </a:r>
          </a:p>
          <a:p>
            <a:pPr algn="ctr" defTabSz="457200">
              <a:defRPr/>
            </a:pPr>
            <a:r>
              <a:rPr lang="en-US" sz="1600" b="1" dirty="0">
                <a:solidFill>
                  <a:prstClr val="black"/>
                </a:solidFill>
                <a:latin typeface="Arial" panose="020B0604020202020204" pitchFamily="34" charset="0"/>
                <a:cs typeface="Arial" panose="020B0604020202020204" pitchFamily="34" charset="0"/>
              </a:rPr>
              <a:t>Inputs</a:t>
            </a:r>
          </a:p>
        </p:txBody>
      </p:sp>
      <p:sp>
        <p:nvSpPr>
          <p:cNvPr id="18480" name="Rectangle 48"/>
          <p:cNvSpPr>
            <a:spLocks noChangeArrowheads="1"/>
          </p:cNvSpPr>
          <p:nvPr/>
        </p:nvSpPr>
        <p:spPr bwMode="auto">
          <a:xfrm>
            <a:off x="3886200" y="5715000"/>
            <a:ext cx="1219200" cy="609600"/>
          </a:xfrm>
          <a:prstGeom prst="rect">
            <a:avLst/>
          </a:prstGeom>
          <a:solidFill>
            <a:srgbClr val="FFCC99"/>
          </a:solidFill>
          <a:ln w="9525">
            <a:noFill/>
            <a:miter lim="800000"/>
            <a:headEnd/>
            <a:tailEnd/>
          </a:ln>
          <a:effectLst>
            <a:outerShdw dist="143684" dir="2700000" algn="ctr" rotWithShape="0">
              <a:schemeClr val="bg2">
                <a:alpha val="50000"/>
              </a:schemeClr>
            </a:outerShdw>
          </a:effectLst>
        </p:spPr>
        <p:txBody>
          <a:bodyPr wrap="none" anchor="ctr"/>
          <a:lstStyle/>
          <a:p>
            <a:pPr algn="ctr" defTabSz="457200">
              <a:defRPr/>
            </a:pPr>
            <a:r>
              <a:rPr lang="en-US" sz="1600" b="1" dirty="0">
                <a:solidFill>
                  <a:prstClr val="black"/>
                </a:solidFill>
                <a:latin typeface="Arial" panose="020B0604020202020204" pitchFamily="34" charset="0"/>
                <a:cs typeface="Arial" panose="020B0604020202020204" pitchFamily="34" charset="0"/>
              </a:rPr>
              <a:t>Activities</a:t>
            </a:r>
          </a:p>
          <a:p>
            <a:pPr algn="ctr" defTabSz="457200">
              <a:defRPr/>
            </a:pPr>
            <a:r>
              <a:rPr lang="en-US" sz="1600" b="1" dirty="0">
                <a:solidFill>
                  <a:prstClr val="black"/>
                </a:solidFill>
                <a:latin typeface="Arial" panose="020B0604020202020204" pitchFamily="34" charset="0"/>
                <a:cs typeface="Arial" panose="020B0604020202020204" pitchFamily="34" charset="0"/>
              </a:rPr>
              <a:t>Inputs</a:t>
            </a:r>
          </a:p>
        </p:txBody>
      </p:sp>
      <p:sp>
        <p:nvSpPr>
          <p:cNvPr id="18481" name="Rectangle 49"/>
          <p:cNvSpPr>
            <a:spLocks noChangeArrowheads="1"/>
          </p:cNvSpPr>
          <p:nvPr/>
        </p:nvSpPr>
        <p:spPr bwMode="auto">
          <a:xfrm>
            <a:off x="5334000" y="5715000"/>
            <a:ext cx="1219200" cy="609600"/>
          </a:xfrm>
          <a:prstGeom prst="rect">
            <a:avLst/>
          </a:prstGeom>
          <a:solidFill>
            <a:srgbClr val="FFCC99"/>
          </a:solidFill>
          <a:ln w="9525">
            <a:noFill/>
            <a:miter lim="800000"/>
            <a:headEnd/>
            <a:tailEnd/>
          </a:ln>
          <a:effectLst>
            <a:outerShdw dist="143684" dir="2700000" algn="ctr" rotWithShape="0">
              <a:schemeClr val="bg2">
                <a:alpha val="50000"/>
              </a:schemeClr>
            </a:outerShdw>
          </a:effectLst>
        </p:spPr>
        <p:txBody>
          <a:bodyPr wrap="none" anchor="ctr"/>
          <a:lstStyle/>
          <a:p>
            <a:pPr algn="ctr" defTabSz="457200"/>
            <a:endParaRPr lang="en-US" altLang="ko-KR" sz="1600" b="1">
              <a:solidFill>
                <a:prstClr val="black"/>
              </a:solidFill>
              <a:latin typeface="Arial" panose="020B0604020202020204" pitchFamily="34" charset="0"/>
              <a:ea typeface="굴림" pitchFamily="50" charset="-127"/>
              <a:cs typeface="Arial" panose="020B0604020202020204" pitchFamily="34" charset="0"/>
            </a:endParaRPr>
          </a:p>
          <a:p>
            <a:pPr algn="ctr" defTabSz="457200"/>
            <a:r>
              <a:rPr lang="en-US" altLang="ko-KR" sz="1600" b="1">
                <a:solidFill>
                  <a:prstClr val="black"/>
                </a:solidFill>
                <a:latin typeface="Arial" panose="020B0604020202020204" pitchFamily="34" charset="0"/>
                <a:ea typeface="굴림" pitchFamily="50" charset="-127"/>
                <a:cs typeface="Arial" panose="020B0604020202020204" pitchFamily="34" charset="0"/>
              </a:rPr>
              <a:t>Activities</a:t>
            </a:r>
          </a:p>
          <a:p>
            <a:pPr algn="ctr" defTabSz="457200"/>
            <a:r>
              <a:rPr lang="en-US" altLang="ko-KR" sz="1600" b="1">
                <a:solidFill>
                  <a:prstClr val="black"/>
                </a:solidFill>
                <a:latin typeface="Arial" panose="020B0604020202020204" pitchFamily="34" charset="0"/>
                <a:ea typeface="굴림" pitchFamily="50" charset="-127"/>
                <a:cs typeface="Arial" panose="020B0604020202020204" pitchFamily="34" charset="0"/>
              </a:rPr>
              <a:t>Inputs</a:t>
            </a:r>
          </a:p>
          <a:p>
            <a:pPr algn="ctr" defTabSz="457200"/>
            <a:endParaRPr lang="en-US" altLang="ko-KR" sz="1600" b="1">
              <a:solidFill>
                <a:prstClr val="black"/>
              </a:solidFill>
              <a:latin typeface="Arial" panose="020B0604020202020204" pitchFamily="34" charset="0"/>
              <a:ea typeface="굴림" pitchFamily="50" charset="-127"/>
              <a:cs typeface="Arial" panose="020B0604020202020204" pitchFamily="34" charset="0"/>
            </a:endParaRPr>
          </a:p>
        </p:txBody>
      </p:sp>
      <p:sp>
        <p:nvSpPr>
          <p:cNvPr id="18482" name="Rectangle 50"/>
          <p:cNvSpPr>
            <a:spLocks noChangeArrowheads="1"/>
          </p:cNvSpPr>
          <p:nvPr/>
        </p:nvSpPr>
        <p:spPr bwMode="auto">
          <a:xfrm>
            <a:off x="6781800" y="5715000"/>
            <a:ext cx="1219200" cy="609600"/>
          </a:xfrm>
          <a:prstGeom prst="rect">
            <a:avLst/>
          </a:prstGeom>
          <a:solidFill>
            <a:srgbClr val="FFCC99"/>
          </a:solidFill>
          <a:ln w="9525">
            <a:noFill/>
            <a:miter lim="800000"/>
            <a:headEnd/>
            <a:tailEnd/>
          </a:ln>
          <a:effectLst>
            <a:outerShdw dist="143684" dir="2700000" algn="ctr" rotWithShape="0">
              <a:schemeClr val="bg2">
                <a:alpha val="50000"/>
              </a:schemeClr>
            </a:outerShdw>
          </a:effectLst>
        </p:spPr>
        <p:txBody>
          <a:bodyPr wrap="none" anchor="ctr"/>
          <a:lstStyle/>
          <a:p>
            <a:pPr algn="ctr" defTabSz="457200" eaLnBrk="0" hangingPunct="0">
              <a:defRPr/>
            </a:pPr>
            <a:r>
              <a:rPr lang="en-US" sz="1600" b="1" dirty="0">
                <a:solidFill>
                  <a:prstClr val="black"/>
                </a:solidFill>
                <a:latin typeface="Arial" panose="020B0604020202020204" pitchFamily="34" charset="0"/>
                <a:cs typeface="Arial" panose="020B0604020202020204" pitchFamily="34" charset="0"/>
              </a:rPr>
              <a:t>Activities</a:t>
            </a:r>
          </a:p>
          <a:p>
            <a:pPr algn="ctr" defTabSz="457200" eaLnBrk="0" hangingPunct="0">
              <a:defRPr/>
            </a:pPr>
            <a:r>
              <a:rPr lang="en-US" sz="1600" b="1" dirty="0">
                <a:solidFill>
                  <a:prstClr val="black"/>
                </a:solidFill>
                <a:latin typeface="Arial" panose="020B0604020202020204" pitchFamily="34" charset="0"/>
                <a:cs typeface="Arial" panose="020B0604020202020204" pitchFamily="34" charset="0"/>
              </a:rPr>
              <a:t>Inputs</a:t>
            </a:r>
          </a:p>
        </p:txBody>
      </p:sp>
      <p:sp>
        <p:nvSpPr>
          <p:cNvPr id="18483" name="Rectangle 51"/>
          <p:cNvSpPr>
            <a:spLocks noChangeArrowheads="1"/>
          </p:cNvSpPr>
          <p:nvPr/>
        </p:nvSpPr>
        <p:spPr bwMode="auto">
          <a:xfrm>
            <a:off x="2438400" y="5715000"/>
            <a:ext cx="1219200" cy="609600"/>
          </a:xfrm>
          <a:prstGeom prst="rect">
            <a:avLst/>
          </a:prstGeom>
          <a:solidFill>
            <a:srgbClr val="FFCC99"/>
          </a:solidFill>
          <a:ln w="9525">
            <a:noFill/>
            <a:miter lim="800000"/>
            <a:headEnd/>
            <a:tailEnd/>
          </a:ln>
          <a:effectLst>
            <a:outerShdw dist="143684" dir="2700000" algn="ctr" rotWithShape="0">
              <a:schemeClr val="bg2">
                <a:alpha val="50000"/>
              </a:schemeClr>
            </a:outerShdw>
          </a:effectLst>
        </p:spPr>
        <p:txBody>
          <a:bodyPr wrap="none" anchor="ctr"/>
          <a:lstStyle/>
          <a:p>
            <a:pPr algn="ctr" defTabSz="457200">
              <a:defRPr/>
            </a:pPr>
            <a:r>
              <a:rPr lang="en-US" sz="1600" b="1">
                <a:solidFill>
                  <a:prstClr val="black"/>
                </a:solidFill>
                <a:latin typeface="Arial" panose="020B0604020202020204" pitchFamily="34" charset="0"/>
                <a:cs typeface="Arial" panose="020B0604020202020204" pitchFamily="34" charset="0"/>
              </a:rPr>
              <a:t>Activities</a:t>
            </a:r>
          </a:p>
          <a:p>
            <a:pPr algn="ctr" defTabSz="457200">
              <a:defRPr/>
            </a:pPr>
            <a:r>
              <a:rPr lang="en-US" sz="1600" b="1">
                <a:solidFill>
                  <a:prstClr val="black"/>
                </a:solidFill>
                <a:latin typeface="Arial" panose="020B0604020202020204" pitchFamily="34" charset="0"/>
                <a:cs typeface="Arial" panose="020B0604020202020204" pitchFamily="34" charset="0"/>
              </a:rPr>
              <a:t>Inputs</a:t>
            </a:r>
          </a:p>
        </p:txBody>
      </p:sp>
      <p:sp>
        <p:nvSpPr>
          <p:cNvPr id="21545" name="Text Box 52"/>
          <p:cNvSpPr txBox="1">
            <a:spLocks noChangeArrowheads="1"/>
          </p:cNvSpPr>
          <p:nvPr/>
        </p:nvSpPr>
        <p:spPr bwMode="auto">
          <a:xfrm>
            <a:off x="7315200" y="5257800"/>
            <a:ext cx="381000" cy="336550"/>
          </a:xfrm>
          <a:prstGeom prst="rect">
            <a:avLst/>
          </a:prstGeom>
          <a:noFill/>
          <a:ln w="9525">
            <a:noFill/>
            <a:miter lim="800000"/>
            <a:headEnd/>
            <a:tailEnd/>
          </a:ln>
        </p:spPr>
        <p:txBody>
          <a:bodyPr>
            <a:spAutoFit/>
          </a:bodyPr>
          <a:lstStyle/>
          <a:p>
            <a:pPr algn="ctr" defTabSz="457200">
              <a:spcBef>
                <a:spcPct val="50000"/>
              </a:spcBef>
            </a:pPr>
            <a:r>
              <a:rPr lang="en-US" altLang="ko-KR" sz="1600" b="1">
                <a:solidFill>
                  <a:srgbClr val="000099"/>
                </a:solidFill>
                <a:latin typeface="Arial" panose="020B0604020202020204" pitchFamily="34" charset="0"/>
                <a:ea typeface="굴림" pitchFamily="50" charset="-127"/>
                <a:cs typeface="Arial" panose="020B0604020202020204" pitchFamily="34" charset="0"/>
              </a:rPr>
              <a:t>if</a:t>
            </a:r>
          </a:p>
        </p:txBody>
      </p:sp>
      <p:cxnSp>
        <p:nvCxnSpPr>
          <p:cNvPr id="21546" name="AutoShape 53"/>
          <p:cNvCxnSpPr>
            <a:cxnSpLocks noChangeShapeType="1"/>
            <a:stCxn id="18482" idx="3"/>
            <a:endCxn id="18477" idx="3"/>
          </p:cNvCxnSpPr>
          <p:nvPr/>
        </p:nvCxnSpPr>
        <p:spPr bwMode="auto">
          <a:xfrm flipH="1" flipV="1">
            <a:off x="7239000" y="5181600"/>
            <a:ext cx="762000" cy="838200"/>
          </a:xfrm>
          <a:prstGeom prst="bentConnector3">
            <a:avLst>
              <a:gd name="adj1" fmla="val -30000"/>
            </a:avLst>
          </a:prstGeom>
          <a:noFill/>
          <a:ln w="28575">
            <a:solidFill>
              <a:srgbClr val="FF0000"/>
            </a:solidFill>
            <a:prstDash val="dash"/>
            <a:miter lim="800000"/>
            <a:headEnd/>
            <a:tailEnd type="triangle" w="med" len="med"/>
          </a:ln>
        </p:spPr>
      </p:cxnSp>
      <p:sp>
        <p:nvSpPr>
          <p:cNvPr id="21547" name="Text Box 54"/>
          <p:cNvSpPr txBox="1">
            <a:spLocks noChangeArrowheads="1"/>
          </p:cNvSpPr>
          <p:nvPr/>
        </p:nvSpPr>
        <p:spPr bwMode="auto">
          <a:xfrm>
            <a:off x="8001000" y="5943600"/>
            <a:ext cx="1066800" cy="336550"/>
          </a:xfrm>
          <a:prstGeom prst="rect">
            <a:avLst/>
          </a:prstGeom>
          <a:noFill/>
          <a:ln w="9525">
            <a:noFill/>
            <a:miter lim="800000"/>
            <a:headEnd/>
            <a:tailEnd/>
          </a:ln>
        </p:spPr>
        <p:txBody>
          <a:bodyPr>
            <a:spAutoFit/>
          </a:bodyPr>
          <a:lstStyle/>
          <a:p>
            <a:pPr defTabSz="457200">
              <a:spcBef>
                <a:spcPct val="50000"/>
              </a:spcBef>
            </a:pPr>
            <a:r>
              <a:rPr lang="en-US" altLang="ko-KR" sz="1600" b="1">
                <a:solidFill>
                  <a:srgbClr val="000099"/>
                </a:solidFill>
                <a:latin typeface="Arial" panose="020B0604020202020204" pitchFamily="34" charset="0"/>
                <a:ea typeface="굴림" pitchFamily="50" charset="-127"/>
                <a:cs typeface="Arial" panose="020B0604020202020204" pitchFamily="34" charset="0"/>
              </a:rPr>
              <a:t>then</a:t>
            </a:r>
          </a:p>
        </p:txBody>
      </p:sp>
      <p:sp>
        <p:nvSpPr>
          <p:cNvPr id="21548" name="Line 55"/>
          <p:cNvSpPr>
            <a:spLocks noChangeShapeType="1"/>
          </p:cNvSpPr>
          <p:nvPr/>
        </p:nvSpPr>
        <p:spPr bwMode="auto">
          <a:xfrm flipV="1">
            <a:off x="1524000" y="5486400"/>
            <a:ext cx="381000" cy="228600"/>
          </a:xfrm>
          <a:prstGeom prst="line">
            <a:avLst/>
          </a:prstGeom>
          <a:noFill/>
          <a:ln w="9525">
            <a:solidFill>
              <a:schemeClr val="tx1"/>
            </a:solidFill>
            <a:round/>
            <a:headEnd/>
            <a:tailEnd type="triangle" w="med" len="med"/>
          </a:ln>
        </p:spPr>
        <p:txBody>
          <a:bodyPr/>
          <a:lstStyle/>
          <a:p>
            <a:pPr defTabSz="457200"/>
            <a:endParaRPr lang="en-GB">
              <a:solidFill>
                <a:prstClr val="black"/>
              </a:solidFill>
              <a:latin typeface="Arial" panose="020B0604020202020204" pitchFamily="34" charset="0"/>
              <a:cs typeface="Arial" panose="020B0604020202020204" pitchFamily="34" charset="0"/>
            </a:endParaRPr>
          </a:p>
        </p:txBody>
      </p:sp>
      <p:sp>
        <p:nvSpPr>
          <p:cNvPr id="21549" name="Line 56"/>
          <p:cNvSpPr>
            <a:spLocks noChangeShapeType="1"/>
          </p:cNvSpPr>
          <p:nvPr/>
        </p:nvSpPr>
        <p:spPr bwMode="auto">
          <a:xfrm flipV="1">
            <a:off x="3048000" y="5486400"/>
            <a:ext cx="304800" cy="228600"/>
          </a:xfrm>
          <a:prstGeom prst="line">
            <a:avLst/>
          </a:prstGeom>
          <a:noFill/>
          <a:ln w="9525">
            <a:solidFill>
              <a:schemeClr val="tx1"/>
            </a:solidFill>
            <a:round/>
            <a:headEnd/>
            <a:tailEnd type="triangle" w="med" len="med"/>
          </a:ln>
        </p:spPr>
        <p:txBody>
          <a:bodyPr/>
          <a:lstStyle/>
          <a:p>
            <a:pPr defTabSz="457200"/>
            <a:endParaRPr lang="en-GB">
              <a:solidFill>
                <a:prstClr val="black"/>
              </a:solidFill>
              <a:latin typeface="Arial" panose="020B0604020202020204" pitchFamily="34" charset="0"/>
              <a:cs typeface="Arial" panose="020B0604020202020204" pitchFamily="34" charset="0"/>
            </a:endParaRPr>
          </a:p>
        </p:txBody>
      </p:sp>
      <p:sp>
        <p:nvSpPr>
          <p:cNvPr id="21550" name="Line 57"/>
          <p:cNvSpPr>
            <a:spLocks noChangeShapeType="1"/>
          </p:cNvSpPr>
          <p:nvPr/>
        </p:nvSpPr>
        <p:spPr bwMode="auto">
          <a:xfrm flipV="1">
            <a:off x="4648200" y="5486400"/>
            <a:ext cx="228600" cy="228600"/>
          </a:xfrm>
          <a:prstGeom prst="line">
            <a:avLst/>
          </a:prstGeom>
          <a:noFill/>
          <a:ln w="9525">
            <a:solidFill>
              <a:schemeClr val="tx1"/>
            </a:solidFill>
            <a:round/>
            <a:headEnd/>
            <a:tailEnd type="triangle" w="med" len="med"/>
          </a:ln>
        </p:spPr>
        <p:txBody>
          <a:bodyPr/>
          <a:lstStyle/>
          <a:p>
            <a:pPr defTabSz="457200"/>
            <a:endParaRPr lang="en-GB">
              <a:solidFill>
                <a:prstClr val="black"/>
              </a:solidFill>
              <a:latin typeface="Arial" panose="020B0604020202020204" pitchFamily="34" charset="0"/>
              <a:cs typeface="Arial" panose="020B0604020202020204" pitchFamily="34" charset="0"/>
            </a:endParaRPr>
          </a:p>
        </p:txBody>
      </p:sp>
      <p:sp>
        <p:nvSpPr>
          <p:cNvPr id="21551" name="Line 58"/>
          <p:cNvSpPr>
            <a:spLocks noChangeShapeType="1"/>
          </p:cNvSpPr>
          <p:nvPr/>
        </p:nvSpPr>
        <p:spPr bwMode="auto">
          <a:xfrm flipH="1" flipV="1">
            <a:off x="5410200" y="5486400"/>
            <a:ext cx="381000" cy="228600"/>
          </a:xfrm>
          <a:prstGeom prst="line">
            <a:avLst/>
          </a:prstGeom>
          <a:noFill/>
          <a:ln w="9525">
            <a:solidFill>
              <a:schemeClr val="tx1"/>
            </a:solidFill>
            <a:round/>
            <a:headEnd/>
            <a:tailEnd type="triangle" w="med" len="med"/>
          </a:ln>
        </p:spPr>
        <p:txBody>
          <a:bodyPr/>
          <a:lstStyle/>
          <a:p>
            <a:pPr defTabSz="457200"/>
            <a:endParaRPr lang="en-GB">
              <a:solidFill>
                <a:prstClr val="black"/>
              </a:solidFill>
              <a:latin typeface="Arial" panose="020B0604020202020204" pitchFamily="34" charset="0"/>
              <a:cs typeface="Arial" panose="020B0604020202020204" pitchFamily="34" charset="0"/>
            </a:endParaRPr>
          </a:p>
        </p:txBody>
      </p:sp>
      <p:sp>
        <p:nvSpPr>
          <p:cNvPr id="21552" name="Line 59"/>
          <p:cNvSpPr>
            <a:spLocks noChangeShapeType="1"/>
          </p:cNvSpPr>
          <p:nvPr/>
        </p:nvSpPr>
        <p:spPr bwMode="auto">
          <a:xfrm flipH="1" flipV="1">
            <a:off x="6934200" y="5486400"/>
            <a:ext cx="304800" cy="228600"/>
          </a:xfrm>
          <a:prstGeom prst="line">
            <a:avLst/>
          </a:prstGeom>
          <a:noFill/>
          <a:ln w="9525">
            <a:solidFill>
              <a:schemeClr val="tx1"/>
            </a:solidFill>
            <a:round/>
            <a:headEnd/>
            <a:tailEnd type="triangle" w="med" len="med"/>
          </a:ln>
        </p:spPr>
        <p:txBody>
          <a:bodyPr/>
          <a:lstStyle/>
          <a:p>
            <a:pPr defTabSz="457200"/>
            <a:endParaRPr lang="en-GB">
              <a:solidFill>
                <a:prstClr val="black"/>
              </a:solidFill>
              <a:latin typeface="Arial" panose="020B0604020202020204" pitchFamily="34" charset="0"/>
              <a:cs typeface="Arial" panose="020B0604020202020204" pitchFamily="34" charset="0"/>
            </a:endParaRPr>
          </a:p>
        </p:txBody>
      </p:sp>
      <p:cxnSp>
        <p:nvCxnSpPr>
          <p:cNvPr id="21553" name="AutoShape 24"/>
          <p:cNvCxnSpPr>
            <a:cxnSpLocks noChangeShapeType="1"/>
          </p:cNvCxnSpPr>
          <p:nvPr/>
        </p:nvCxnSpPr>
        <p:spPr bwMode="auto">
          <a:xfrm flipH="1" flipV="1">
            <a:off x="6172200" y="2895600"/>
            <a:ext cx="533400" cy="1066800"/>
          </a:xfrm>
          <a:prstGeom prst="bentConnector3">
            <a:avLst>
              <a:gd name="adj1" fmla="val -42856"/>
            </a:avLst>
          </a:prstGeom>
          <a:noFill/>
          <a:ln w="28575">
            <a:solidFill>
              <a:srgbClr val="FF0000"/>
            </a:solidFill>
            <a:prstDash val="dash"/>
            <a:miter lim="800000"/>
            <a:headEnd/>
            <a:tailEnd type="triangle" w="med" len="med"/>
          </a:ln>
        </p:spPr>
      </p:cxnSp>
      <p:cxnSp>
        <p:nvCxnSpPr>
          <p:cNvPr id="21554" name="AutoShape 25"/>
          <p:cNvCxnSpPr>
            <a:cxnSpLocks noChangeShapeType="1"/>
          </p:cNvCxnSpPr>
          <p:nvPr/>
        </p:nvCxnSpPr>
        <p:spPr bwMode="auto">
          <a:xfrm flipH="1" flipV="1">
            <a:off x="5181600" y="1981200"/>
            <a:ext cx="990600" cy="914400"/>
          </a:xfrm>
          <a:prstGeom prst="bentConnector3">
            <a:avLst>
              <a:gd name="adj1" fmla="val -23079"/>
            </a:avLst>
          </a:prstGeom>
          <a:noFill/>
          <a:ln w="28575">
            <a:solidFill>
              <a:srgbClr val="FF0000"/>
            </a:solidFill>
            <a:prstDash val="dash"/>
            <a:miter lim="800000"/>
            <a:headEnd/>
            <a:tailEnd type="triangle" w="med" len="med"/>
          </a:ln>
        </p:spPr>
      </p:cxnSp>
      <p:sp>
        <p:nvSpPr>
          <p:cNvPr id="21555" name="Rectangle 33"/>
          <p:cNvSpPr>
            <a:spLocks noChangeArrowheads="1"/>
          </p:cNvSpPr>
          <p:nvPr/>
        </p:nvSpPr>
        <p:spPr bwMode="auto">
          <a:xfrm>
            <a:off x="6553200" y="2589213"/>
            <a:ext cx="617538" cy="338137"/>
          </a:xfrm>
          <a:prstGeom prst="rect">
            <a:avLst/>
          </a:prstGeom>
          <a:noFill/>
          <a:ln w="9525">
            <a:noFill/>
            <a:miter lim="800000"/>
            <a:headEnd/>
            <a:tailEnd/>
          </a:ln>
        </p:spPr>
        <p:txBody>
          <a:bodyPr wrap="none">
            <a:spAutoFit/>
          </a:bodyPr>
          <a:lstStyle/>
          <a:p>
            <a:pPr defTabSz="457200">
              <a:spcBef>
                <a:spcPct val="50000"/>
              </a:spcBef>
            </a:pPr>
            <a:r>
              <a:rPr lang="en-US" altLang="ko-KR" sz="1600" b="1">
                <a:solidFill>
                  <a:srgbClr val="000099"/>
                </a:solidFill>
                <a:latin typeface="Arial" panose="020B0604020202020204" pitchFamily="34" charset="0"/>
                <a:ea typeface="굴림" pitchFamily="50" charset="-127"/>
                <a:cs typeface="Arial" panose="020B0604020202020204" pitchFamily="34" charset="0"/>
              </a:rPr>
              <a:t>then</a:t>
            </a:r>
          </a:p>
        </p:txBody>
      </p:sp>
      <p:sp>
        <p:nvSpPr>
          <p:cNvPr id="21556" name="Line 14"/>
          <p:cNvSpPr>
            <a:spLocks noChangeShapeType="1"/>
          </p:cNvSpPr>
          <p:nvPr/>
        </p:nvSpPr>
        <p:spPr bwMode="auto">
          <a:xfrm flipV="1">
            <a:off x="3886200" y="4267200"/>
            <a:ext cx="381000" cy="609600"/>
          </a:xfrm>
          <a:prstGeom prst="line">
            <a:avLst/>
          </a:prstGeom>
          <a:noFill/>
          <a:ln w="9525">
            <a:solidFill>
              <a:schemeClr val="tx1"/>
            </a:solidFill>
            <a:miter lim="800000"/>
            <a:headEnd/>
            <a:tailEnd type="triangle" w="med" len="med"/>
          </a:ln>
        </p:spPr>
        <p:txBody>
          <a:bodyPr wrap="none"/>
          <a:lstStyle/>
          <a:p>
            <a:pPr defTabSz="457200"/>
            <a:endParaRPr lang="en-GB">
              <a:solidFill>
                <a:prstClr val="black"/>
              </a:solidFill>
              <a:latin typeface="Arial" panose="020B0604020202020204" pitchFamily="34" charset="0"/>
              <a:cs typeface="Arial" panose="020B0604020202020204" pitchFamily="34" charset="0"/>
            </a:endParaRPr>
          </a:p>
        </p:txBody>
      </p:sp>
      <p:sp>
        <p:nvSpPr>
          <p:cNvPr id="21557" name="Line 14"/>
          <p:cNvSpPr>
            <a:spLocks noChangeShapeType="1"/>
          </p:cNvSpPr>
          <p:nvPr/>
        </p:nvSpPr>
        <p:spPr bwMode="auto">
          <a:xfrm flipV="1">
            <a:off x="5486400" y="4267200"/>
            <a:ext cx="381000" cy="609600"/>
          </a:xfrm>
          <a:prstGeom prst="line">
            <a:avLst/>
          </a:prstGeom>
          <a:noFill/>
          <a:ln w="9525">
            <a:solidFill>
              <a:schemeClr val="tx1"/>
            </a:solidFill>
            <a:miter lim="800000"/>
            <a:headEnd/>
            <a:tailEnd type="triangle" w="med" len="med"/>
          </a:ln>
        </p:spPr>
        <p:txBody>
          <a:bodyPr wrap="none"/>
          <a:lstStyle/>
          <a:p>
            <a:pPr defTabSz="457200"/>
            <a:endParaRPr lang="en-GB">
              <a:solidFill>
                <a:prstClr val="black"/>
              </a:solidFill>
              <a:latin typeface="Arial" panose="020B0604020202020204" pitchFamily="34" charset="0"/>
              <a:cs typeface="Arial" panose="020B0604020202020204" pitchFamily="34" charset="0"/>
            </a:endParaRPr>
          </a:p>
        </p:txBody>
      </p:sp>
      <p:sp>
        <p:nvSpPr>
          <p:cNvPr id="21558" name="Line 14"/>
          <p:cNvSpPr>
            <a:spLocks noChangeShapeType="1"/>
          </p:cNvSpPr>
          <p:nvPr/>
        </p:nvSpPr>
        <p:spPr bwMode="auto">
          <a:xfrm flipH="1" flipV="1">
            <a:off x="3733800" y="3200400"/>
            <a:ext cx="457200" cy="457200"/>
          </a:xfrm>
          <a:prstGeom prst="line">
            <a:avLst/>
          </a:prstGeom>
          <a:noFill/>
          <a:ln w="9525">
            <a:solidFill>
              <a:schemeClr val="tx1"/>
            </a:solidFill>
            <a:miter lim="800000"/>
            <a:headEnd/>
            <a:tailEnd type="triangle" w="med" len="med"/>
          </a:ln>
        </p:spPr>
        <p:txBody>
          <a:bodyPr wrap="none"/>
          <a:lstStyle/>
          <a:p>
            <a:pPr defTabSz="457200"/>
            <a:endParaRPr lang="en-GB">
              <a:solidFill>
                <a:prstClr val="black"/>
              </a:solidFill>
              <a:latin typeface="Arial" panose="020B0604020202020204" pitchFamily="34" charset="0"/>
              <a:cs typeface="Arial" panose="020B0604020202020204" pitchFamily="34" charset="0"/>
            </a:endParaRPr>
          </a:p>
        </p:txBody>
      </p:sp>
      <p:sp>
        <p:nvSpPr>
          <p:cNvPr id="2" name="Title 1"/>
          <p:cNvSpPr>
            <a:spLocks noGrp="1"/>
          </p:cNvSpPr>
          <p:nvPr>
            <p:ph type="ctrTitle"/>
          </p:nvPr>
        </p:nvSpPr>
        <p:spPr/>
        <p:txBody>
          <a:bodyPr/>
          <a:lstStyle/>
          <a:p>
            <a:r>
              <a:rPr lang="en-US" sz="2750" dirty="0">
                <a:latin typeface="Arial" panose="020B0604020202020204" pitchFamily="34" charset="0"/>
                <a:cs typeface="Arial" panose="020B0604020202020204" pitchFamily="34" charset="0"/>
              </a:rPr>
              <a:t>Building a Results Chain </a:t>
            </a:r>
            <a:r>
              <a:rPr lang="en-US" sz="2750" dirty="0" smtClean="0">
                <a:latin typeface="Arial" panose="020B0604020202020204" pitchFamily="34" charset="0"/>
                <a:cs typeface="Arial" panose="020B0604020202020204" pitchFamily="34" charset="0"/>
              </a:rPr>
              <a:t>Using </a:t>
            </a:r>
            <a:r>
              <a:rPr lang="en-US" sz="2750" dirty="0">
                <a:latin typeface="Arial" panose="020B0604020202020204" pitchFamily="34" charset="0"/>
                <a:cs typeface="Arial" panose="020B0604020202020204" pitchFamily="34" charset="0"/>
              </a:rPr>
              <a:t>the If-then </a:t>
            </a:r>
            <a:r>
              <a:rPr lang="en-US" sz="2750" dirty="0" smtClean="0">
                <a:latin typeface="Arial" panose="020B0604020202020204" pitchFamily="34" charset="0"/>
                <a:cs typeface="Arial" panose="020B0604020202020204" pitchFamily="34" charset="0"/>
              </a:rPr>
              <a:t>logic</a:t>
            </a:r>
            <a:r>
              <a:rPr lang="en-US" sz="2750" dirty="0">
                <a:latin typeface="Arial" panose="020B0604020202020204" pitchFamily="34" charset="0"/>
                <a:cs typeface="Arial" panose="020B0604020202020204" pitchFamily="34" charset="0"/>
              </a:rPr>
              <a:t/>
            </a:r>
            <a:br>
              <a:rPr lang="en-US" sz="2750" dirty="0">
                <a:latin typeface="Arial" panose="020B0604020202020204" pitchFamily="34" charset="0"/>
                <a:cs typeface="Arial" panose="020B0604020202020204" pitchFamily="34" charset="0"/>
              </a:rPr>
            </a:br>
            <a:endParaRPr lang="en-GB" sz="27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59564179"/>
      </p:ext>
    </p:extLst>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6. Applying a Theory of Change</Template>
  <TotalTime>3253</TotalTime>
  <Words>3727</Words>
  <Application>Microsoft Office PowerPoint</Application>
  <PresentationFormat>On-screen Show (4:3)</PresentationFormat>
  <Paragraphs>518</Paragraphs>
  <Slides>31</Slides>
  <Notes>26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31</vt:i4>
      </vt:variant>
    </vt:vector>
  </HeadingPairs>
  <TitlesOfParts>
    <vt:vector size="41" baseType="lpstr">
      <vt:lpstr>Gulim</vt:lpstr>
      <vt:lpstr>Gulim</vt:lpstr>
      <vt:lpstr>맑은 고딕</vt:lpstr>
      <vt:lpstr>맑은 고딕</vt:lpstr>
      <vt:lpstr>宋体</vt:lpstr>
      <vt:lpstr>Arial</vt:lpstr>
      <vt:lpstr>Calibri</vt:lpstr>
      <vt:lpstr>Times New Roman</vt:lpstr>
      <vt:lpstr>Wingdings</vt:lpstr>
      <vt:lpstr>1_Office Theme</vt:lpstr>
      <vt:lpstr>PowerPoint Presentation</vt:lpstr>
      <vt:lpstr>Session’s Objectives</vt:lpstr>
      <vt:lpstr>Strategic Planning</vt:lpstr>
      <vt:lpstr>What is a result?</vt:lpstr>
      <vt:lpstr>Stocktaking on the R of RBM</vt:lpstr>
      <vt:lpstr>Familiar?</vt:lpstr>
      <vt:lpstr>Recall on level of results</vt:lpstr>
      <vt:lpstr>Example of Levels of Results</vt:lpstr>
      <vt:lpstr>Building a Results Chain Using the If-then logic </vt:lpstr>
      <vt:lpstr>Building a Results Chain with the MoRES Categories</vt:lpstr>
      <vt:lpstr>Accountabilities for the Achievement of Results</vt:lpstr>
      <vt:lpstr>Change Language</vt:lpstr>
      <vt:lpstr>PowerPoint Presentation</vt:lpstr>
      <vt:lpstr>Formulating results</vt:lpstr>
      <vt:lpstr>Well-Stated Results Satisfy the SMART Criteria</vt:lpstr>
      <vt:lpstr>Another take on SMART Results</vt:lpstr>
      <vt:lpstr>Indicators</vt:lpstr>
      <vt:lpstr>Measurement Framework for Results</vt:lpstr>
      <vt:lpstr>Types of Indicators</vt:lpstr>
      <vt:lpstr>Types of Indicators</vt:lpstr>
      <vt:lpstr>Measurement Framework</vt:lpstr>
      <vt:lpstr>Measurement Framework for Results</vt:lpstr>
      <vt:lpstr>Measurement Framework for Results</vt:lpstr>
      <vt:lpstr>Going a step further</vt:lpstr>
      <vt:lpstr>Baselines and Targets</vt:lpstr>
      <vt:lpstr>Means of Verification (MoVs)</vt:lpstr>
      <vt:lpstr>Quality Criteria for Indicators</vt:lpstr>
      <vt:lpstr>Evaluabilityy of the Programme</vt:lpstr>
      <vt:lpstr>Capturing Results and Indicators in VISION</vt:lpstr>
      <vt:lpstr>Group work Instructions</vt:lpstr>
      <vt:lpstr>Key Messages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Developing Results Chains</dc:title>
  <dc:creator>Barbara Orlandini</dc:creator>
  <cp:lastModifiedBy>Etona Ekole, FRG</cp:lastModifiedBy>
  <cp:revision>212</cp:revision>
  <dcterms:created xsi:type="dcterms:W3CDTF">2015-11-17T09:12:04Z</dcterms:created>
  <dcterms:modified xsi:type="dcterms:W3CDTF">2016-09-30T20:19:40Z</dcterms:modified>
</cp:coreProperties>
</file>