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5"/>
  </p:notesMasterIdLst>
  <p:sldIdLst>
    <p:sldId id="267" r:id="rId2"/>
    <p:sldId id="269" r:id="rId3"/>
    <p:sldId id="268" r:id="rId4"/>
    <p:sldId id="260" r:id="rId5"/>
    <p:sldId id="257" r:id="rId6"/>
    <p:sldId id="258" r:id="rId7"/>
    <p:sldId id="261" r:id="rId8"/>
    <p:sldId id="259" r:id="rId9"/>
    <p:sldId id="263" r:id="rId10"/>
    <p:sldId id="264" r:id="rId11"/>
    <p:sldId id="279" r:id="rId12"/>
    <p:sldId id="270" r:id="rId13"/>
    <p:sldId id="271" r:id="rId14"/>
    <p:sldId id="272" r:id="rId15"/>
    <p:sldId id="273" r:id="rId16"/>
    <p:sldId id="274" r:id="rId17"/>
    <p:sldId id="276" r:id="rId18"/>
    <p:sldId id="277" r:id="rId19"/>
    <p:sldId id="278" r:id="rId20"/>
    <p:sldId id="275" r:id="rId21"/>
    <p:sldId id="265" r:id="rId22"/>
    <p:sldId id="266" r:id="rId23"/>
    <p:sldId id="262" r:id="rId2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9" d="100"/>
          <a:sy n="89" d="100"/>
        </p:scale>
        <p:origin x="846" y="78"/>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85F27C1-24BD-4F27-8D95-FD7C05117045}" type="datetimeFigureOut">
              <a:rPr lang="en-US" smtClean="0"/>
              <a:t>3/11/2017</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6CACCC0-1372-4C16-8D27-C99B7C97C849}" type="slidenum">
              <a:rPr lang="en-US" smtClean="0"/>
              <a:t>‹#›</a:t>
            </a:fld>
            <a:endParaRPr lang="en-US"/>
          </a:p>
        </p:txBody>
      </p:sp>
    </p:spTree>
    <p:extLst>
      <p:ext uri="{BB962C8B-B14F-4D97-AF65-F5344CB8AC3E}">
        <p14:creationId xmlns:p14="http://schemas.microsoft.com/office/powerpoint/2010/main" val="33155327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Slide Image Placeholder 1"/>
          <p:cNvSpPr>
            <a:spLocks noGrp="1" noRot="1" noChangeAspect="1" noTextEdit="1"/>
          </p:cNvSpPr>
          <p:nvPr>
            <p:ph type="sldImg"/>
          </p:nvPr>
        </p:nvSpPr>
        <p:spPr>
          <a:ln/>
        </p:spPr>
      </p:sp>
      <p:sp>
        <p:nvSpPr>
          <p:cNvPr id="21507" name="Notes Placeholder 2"/>
          <p:cNvSpPr>
            <a:spLocks noGrp="1"/>
          </p:cNvSpPr>
          <p:nvPr>
            <p:ph type="body" idx="1"/>
          </p:nvPr>
        </p:nvSpPr>
        <p:spPr>
          <a:noFill/>
          <a:ln/>
        </p:spPr>
        <p:txBody>
          <a:bodyPr/>
          <a:lstStyle/>
          <a:p>
            <a:pPr>
              <a:lnSpc>
                <a:spcPct val="80000"/>
              </a:lnSpc>
            </a:pPr>
            <a:r>
              <a:rPr lang="en-US" sz="1200" b="1" dirty="0" smtClean="0">
                <a:latin typeface="Tahoma" pitchFamily="34" charset="0"/>
              </a:rPr>
              <a:t> These are the </a:t>
            </a:r>
            <a:r>
              <a:rPr lang="en-US" sz="1200" b="1" dirty="0" smtClean="0">
                <a:latin typeface="Times New Roman"/>
              </a:rPr>
              <a:t>“</a:t>
            </a:r>
            <a:r>
              <a:rPr lang="en-US" sz="1200" b="1" dirty="0" smtClean="0">
                <a:latin typeface="Tahoma" pitchFamily="34" charset="0"/>
              </a:rPr>
              <a:t>big 9</a:t>
            </a:r>
            <a:r>
              <a:rPr lang="en-US" sz="1200" b="1" dirty="0" smtClean="0">
                <a:latin typeface="Times New Roman"/>
              </a:rPr>
              <a:t>”</a:t>
            </a:r>
            <a:r>
              <a:rPr lang="en-US" sz="1200" b="1" dirty="0" smtClean="0">
                <a:latin typeface="Tahoma" pitchFamily="34" charset="0"/>
              </a:rPr>
              <a:t> treaties</a:t>
            </a:r>
          </a:p>
          <a:p>
            <a:pPr>
              <a:lnSpc>
                <a:spcPct val="80000"/>
              </a:lnSpc>
            </a:pPr>
            <a:r>
              <a:rPr lang="en-CA" sz="1050" dirty="0" smtClean="0"/>
              <a:t>Each of these treaties has established a committee of experts to monitor implementation of the treaty provisions by its States parties. Some of the treaties are supplemented by optional protocols dealing with specific concerns. </a:t>
            </a:r>
          </a:p>
          <a:p>
            <a:pPr>
              <a:lnSpc>
                <a:spcPct val="80000"/>
              </a:lnSpc>
            </a:pPr>
            <a:endParaRPr lang="en-CA" sz="1050" dirty="0" smtClean="0"/>
          </a:p>
          <a:p>
            <a:pPr>
              <a:lnSpc>
                <a:spcPct val="80000"/>
              </a:lnSpc>
            </a:pPr>
            <a:r>
              <a:rPr lang="en-CA" sz="1050" dirty="0" smtClean="0"/>
              <a:t>The nine include two new conventions: The I</a:t>
            </a:r>
            <a:r>
              <a:rPr lang="en-US" sz="1050" dirty="0" err="1" smtClean="0"/>
              <a:t>nternational</a:t>
            </a:r>
            <a:r>
              <a:rPr lang="en-US" sz="1050" dirty="0" smtClean="0"/>
              <a:t> Convention for the Protection of All Persons from Enforced Disappearance, and The Convention on the Rights of Persons with Disabilities. These last treaty are not yet in force.</a:t>
            </a:r>
          </a:p>
          <a:p>
            <a:pPr>
              <a:lnSpc>
                <a:spcPct val="80000"/>
              </a:lnSpc>
            </a:pPr>
            <a:endParaRPr lang="en-US" b="1" dirty="0" smtClean="0"/>
          </a:p>
          <a:p>
            <a:pPr>
              <a:lnSpc>
                <a:spcPct val="80000"/>
              </a:lnSpc>
              <a:buFontTx/>
              <a:buChar char="•"/>
            </a:pPr>
            <a:r>
              <a:rPr lang="en-US" sz="1200" dirty="0" smtClean="0">
                <a:latin typeface="Tahoma" pitchFamily="34" charset="0"/>
              </a:rPr>
              <a:t>CRC and CEDAW are part of the UN HRs framework the main instruments of which also include: the UDHR, the International Covenant on Civil and Political Rights (ICCPR), the International Covenant on Economic Social and Cultural Rights (ICESCR), the Convention on the Elimination of All Forms of Racial Discrimination (CERD), The Convention Against Torture (CAT).</a:t>
            </a:r>
          </a:p>
          <a:p>
            <a:pPr>
              <a:lnSpc>
                <a:spcPct val="80000"/>
              </a:lnSpc>
              <a:buFontTx/>
              <a:buChar char="•"/>
            </a:pPr>
            <a:r>
              <a:rPr lang="en-US" sz="1200" dirty="0" smtClean="0">
                <a:latin typeface="Tahoma" pitchFamily="34" charset="0"/>
              </a:rPr>
              <a:t> The Universal Declaration of Human Rights in conjunction with ICCPR and ICESCR forms the International Bill of Human Rights.</a:t>
            </a:r>
          </a:p>
          <a:p>
            <a:pPr>
              <a:lnSpc>
                <a:spcPct val="80000"/>
              </a:lnSpc>
              <a:buFontTx/>
              <a:buChar char="•"/>
            </a:pPr>
            <a:r>
              <a:rPr lang="en-US" sz="1200" dirty="0" smtClean="0">
                <a:latin typeface="Tahoma" pitchFamily="34" charset="0"/>
              </a:rPr>
              <a:t> Compliance with and implementation of the provisions of each Treaty is monitored by specific Treaty Bodies. </a:t>
            </a:r>
          </a:p>
          <a:p>
            <a:pPr>
              <a:lnSpc>
                <a:spcPct val="80000"/>
              </a:lnSpc>
              <a:buFontTx/>
              <a:buChar char="•"/>
            </a:pPr>
            <a:r>
              <a:rPr lang="en-US" sz="1200" dirty="0" smtClean="0">
                <a:latin typeface="Tahoma" pitchFamily="34" charset="0"/>
              </a:rPr>
              <a:t> According to UNICEF Mission Statement, the CRC and CEDAW are the most important instruments to guide the work of the </a:t>
            </a:r>
            <a:r>
              <a:rPr lang="en-US" sz="1200" dirty="0" err="1" smtClean="0">
                <a:latin typeface="Tahoma" pitchFamily="34" charset="0"/>
              </a:rPr>
              <a:t>Organisation</a:t>
            </a:r>
            <a:r>
              <a:rPr lang="en-US" sz="1200" dirty="0" smtClean="0">
                <a:latin typeface="Tahoma" pitchFamily="34" charset="0"/>
              </a:rPr>
              <a:t>.</a:t>
            </a:r>
          </a:p>
          <a:p>
            <a:pPr>
              <a:lnSpc>
                <a:spcPct val="80000"/>
              </a:lnSpc>
            </a:pPr>
            <a:endParaRPr lang="en-US" sz="1200" b="1" dirty="0" smtClean="0">
              <a:latin typeface="Tahoma" pitchFamily="34" charset="0"/>
            </a:endParaRPr>
          </a:p>
          <a:p>
            <a:pPr>
              <a:lnSpc>
                <a:spcPct val="80000"/>
              </a:lnSpc>
            </a:pPr>
            <a:endParaRPr lang="en-US" sz="1200" b="1" dirty="0" smtClean="0">
              <a:latin typeface="Tahoma" pitchFamily="34" charset="0"/>
            </a:endParaRPr>
          </a:p>
          <a:p>
            <a:pPr>
              <a:lnSpc>
                <a:spcPct val="80000"/>
              </a:lnSpc>
            </a:pPr>
            <a:r>
              <a:rPr lang="en-US" sz="1200" dirty="0" smtClean="0">
                <a:latin typeface="Tahoma" pitchFamily="34" charset="0"/>
              </a:rPr>
              <a:t>[</a:t>
            </a:r>
            <a:r>
              <a:rPr lang="en-US" sz="1200" b="1" dirty="0" smtClean="0">
                <a:latin typeface="Tahoma" pitchFamily="34" charset="0"/>
              </a:rPr>
              <a:t>Hint: </a:t>
            </a:r>
            <a:r>
              <a:rPr lang="en-US" sz="1200" dirty="0" smtClean="0">
                <a:latin typeface="Tahoma" pitchFamily="34" charset="0"/>
              </a:rPr>
              <a:t>As a background reading for this presentation, Facilitator may want to refer to  </a:t>
            </a:r>
            <a:r>
              <a:rPr lang="en-US" sz="1200" dirty="0" smtClean="0">
                <a:latin typeface="Times New Roman"/>
              </a:rPr>
              <a:t>“</a:t>
            </a:r>
            <a:r>
              <a:rPr lang="en-US" sz="1200" dirty="0" smtClean="0">
                <a:latin typeface="Tahoma" pitchFamily="34" charset="0"/>
              </a:rPr>
              <a:t>Human Rights </a:t>
            </a:r>
            <a:r>
              <a:rPr lang="en-US" sz="1200" dirty="0" smtClean="0">
                <a:latin typeface="Times New Roman"/>
              </a:rPr>
              <a:t>–</a:t>
            </a:r>
            <a:r>
              <a:rPr lang="en-US" sz="1200" dirty="0" smtClean="0">
                <a:latin typeface="Tahoma" pitchFamily="34" charset="0"/>
              </a:rPr>
              <a:t> A basic handbook for UN Staff</a:t>
            </a:r>
            <a:r>
              <a:rPr lang="en-US" sz="1200" dirty="0" smtClean="0">
                <a:latin typeface="Times New Roman"/>
              </a:rPr>
              <a:t>”</a:t>
            </a:r>
            <a:r>
              <a:rPr lang="en-US" sz="1200" dirty="0" smtClean="0">
                <a:latin typeface="Tahoma" pitchFamily="34" charset="0"/>
              </a:rPr>
              <a:t>, by OHCHR. The Handbook is available in e-format in the HRBAP INRANET web-page, in the section </a:t>
            </a:r>
            <a:r>
              <a:rPr lang="en-US" sz="1200" dirty="0" smtClean="0">
                <a:latin typeface="Times New Roman"/>
              </a:rPr>
              <a:t>“</a:t>
            </a:r>
            <a:r>
              <a:rPr lang="en-US" sz="1200" dirty="0" smtClean="0">
                <a:latin typeface="Tahoma" pitchFamily="34" charset="0"/>
              </a:rPr>
              <a:t>Learning Tools</a:t>
            </a:r>
            <a:r>
              <a:rPr lang="en-US" sz="1200" dirty="0" smtClean="0">
                <a:latin typeface="Times New Roman"/>
              </a:rPr>
              <a:t>”</a:t>
            </a:r>
            <a:r>
              <a:rPr lang="en-US" sz="1200" dirty="0" smtClean="0">
                <a:latin typeface="Tahoma" pitchFamily="34" charset="0"/>
              </a:rPr>
              <a:t>]</a:t>
            </a:r>
            <a:endParaRPr lang="en-GB" sz="1200" dirty="0" smtClean="0">
              <a:latin typeface="Tahoma" pitchFamily="34" charset="0"/>
            </a:endParaRPr>
          </a:p>
          <a:p>
            <a:endParaRPr lang="en-US" dirty="0" smtClean="0">
              <a:latin typeface="Times" pitchFamily="1" charset="0"/>
            </a:endParaRPr>
          </a:p>
        </p:txBody>
      </p:sp>
      <p:sp>
        <p:nvSpPr>
          <p:cNvPr id="21508" name="Slide Number Placeholder 3"/>
          <p:cNvSpPr>
            <a:spLocks noGrp="1"/>
          </p:cNvSpPr>
          <p:nvPr>
            <p:ph type="sldNum" sz="quarter" idx="5"/>
          </p:nvPr>
        </p:nvSpPr>
        <p:spPr>
          <a:noFill/>
        </p:spPr>
        <p:txBody>
          <a:bodyPr/>
          <a:lstStyle/>
          <a:p>
            <a:pPr defTabSz="938213"/>
            <a:fld id="{1A8DDA4F-9DC8-4364-A722-DEAE2A4E3C58}" type="slidenum">
              <a:rPr lang="en-US" smtClean="0">
                <a:latin typeface="Arial" charset="0"/>
              </a:rPr>
              <a:pPr defTabSz="938213"/>
              <a:t>9</a:t>
            </a:fld>
            <a:endParaRPr lang="en-US" smtClean="0">
              <a:latin typeface="Arial" charset="0"/>
            </a:endParaRPr>
          </a:p>
        </p:txBody>
      </p:sp>
    </p:spTree>
    <p:extLst>
      <p:ext uri="{BB962C8B-B14F-4D97-AF65-F5344CB8AC3E}">
        <p14:creationId xmlns:p14="http://schemas.microsoft.com/office/powerpoint/2010/main" val="197348051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a:buFontTx/>
              <a:buChar char="•"/>
            </a:pPr>
            <a:r>
              <a:rPr lang="en-US" altLang="zh-CN" dirty="0" smtClean="0"/>
              <a:t>General or foundation principles</a:t>
            </a:r>
          </a:p>
          <a:p>
            <a:r>
              <a:rPr lang="en-US" altLang="zh-CN" b="1" dirty="0" smtClean="0"/>
              <a:t>Non-discrimination</a:t>
            </a:r>
          </a:p>
          <a:p>
            <a:pPr>
              <a:buFontTx/>
              <a:buChar char="•"/>
            </a:pPr>
            <a:r>
              <a:rPr lang="en-US" altLang="zh-CN" dirty="0" smtClean="0"/>
              <a:t>CRC is applicable at all times to all children in all situations.</a:t>
            </a:r>
          </a:p>
          <a:p>
            <a:pPr>
              <a:buFontTx/>
              <a:buChar char="•"/>
            </a:pPr>
            <a:r>
              <a:rPr lang="en-US" altLang="zh-CN" dirty="0" smtClean="0"/>
              <a:t>All children have the same right to develop their potential regardless of race, </a:t>
            </a:r>
            <a:r>
              <a:rPr lang="en-US" altLang="zh-CN" dirty="0" err="1" smtClean="0"/>
              <a:t>colour</a:t>
            </a:r>
            <a:r>
              <a:rPr lang="en-US" altLang="zh-CN" dirty="0" smtClean="0"/>
              <a:t>, gender, caste, language, opinion, origin, disability, birth or any other characteristics.</a:t>
            </a:r>
          </a:p>
          <a:p>
            <a:pPr>
              <a:buFontTx/>
              <a:buChar char="•"/>
            </a:pPr>
            <a:r>
              <a:rPr lang="en-US" altLang="zh-CN" dirty="0" smtClean="0"/>
              <a:t>Affirmative action- some children need more attention than others or require special care to ensure equality of opportunity.</a:t>
            </a:r>
          </a:p>
          <a:p>
            <a:endParaRPr lang="en-US" altLang="zh-CN" dirty="0" smtClean="0"/>
          </a:p>
          <a:p>
            <a:r>
              <a:rPr lang="en-US" altLang="zh-CN" b="1" dirty="0" smtClean="0"/>
              <a:t>Best interests</a:t>
            </a:r>
          </a:p>
          <a:p>
            <a:pPr>
              <a:buFontTx/>
              <a:buChar char="•"/>
            </a:pPr>
            <a:r>
              <a:rPr lang="en-US" altLang="zh-CN" dirty="0" smtClean="0"/>
              <a:t>The best interests of the child to be a primary consideration in “all actions concerning the child”</a:t>
            </a:r>
          </a:p>
          <a:p>
            <a:pPr>
              <a:buFontTx/>
              <a:buChar char="•"/>
            </a:pPr>
            <a:r>
              <a:rPr lang="en-US" altLang="zh-CN" dirty="0" smtClean="0"/>
              <a:t>Child-centered approach to actions and decisions</a:t>
            </a:r>
          </a:p>
          <a:p>
            <a:endParaRPr lang="en-GB" dirty="0"/>
          </a:p>
        </p:txBody>
      </p:sp>
      <p:sp>
        <p:nvSpPr>
          <p:cNvPr id="4" name="Slide Number Placeholder 3"/>
          <p:cNvSpPr>
            <a:spLocks noGrp="1"/>
          </p:cNvSpPr>
          <p:nvPr>
            <p:ph type="sldNum" sz="quarter" idx="10"/>
          </p:nvPr>
        </p:nvSpPr>
        <p:spPr/>
        <p:txBody>
          <a:bodyPr/>
          <a:lstStyle/>
          <a:p>
            <a:fld id="{5F454077-C4A4-49DE-A0A4-68D9BEF860D0}" type="slidenum">
              <a:rPr lang="ko-KR" altLang="en-US" smtClean="0"/>
              <a:pPr/>
              <a:t>19</a:t>
            </a:fld>
            <a:endParaRPr lang="ko-KR" altLang="en-US"/>
          </a:p>
        </p:txBody>
      </p:sp>
    </p:spTree>
    <p:extLst>
      <p:ext uri="{BB962C8B-B14F-4D97-AF65-F5344CB8AC3E}">
        <p14:creationId xmlns:p14="http://schemas.microsoft.com/office/powerpoint/2010/main" val="725939805"/>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5" name="Slide Image Placeholder 1"/>
          <p:cNvSpPr>
            <a:spLocks noGrp="1" noRot="1" noChangeAspect="1" noTextEdit="1"/>
          </p:cNvSpPr>
          <p:nvPr>
            <p:ph type="sldImg"/>
          </p:nvPr>
        </p:nvSpPr>
        <p:spPr>
          <a:ln/>
        </p:spPr>
      </p:sp>
      <p:sp>
        <p:nvSpPr>
          <p:cNvPr id="57346" name="Notes Placeholder 2"/>
          <p:cNvSpPr>
            <a:spLocks noGrp="1"/>
          </p:cNvSpPr>
          <p:nvPr>
            <p:ph type="body" idx="1"/>
          </p:nvPr>
        </p:nvSpPr>
        <p:spPr>
          <a:noFill/>
          <a:ln/>
        </p:spPr>
        <p:txBody>
          <a:bodyPr/>
          <a:lstStyle/>
          <a:p>
            <a:pPr eaLnBrk="1" hangingPunct="1"/>
            <a:endParaRPr lang="en-US" dirty="0" smtClean="0"/>
          </a:p>
        </p:txBody>
      </p:sp>
      <p:sp>
        <p:nvSpPr>
          <p:cNvPr id="57347" name="Slide Number Placeholder 3"/>
          <p:cNvSpPr txBox="1">
            <a:spLocks noGrp="1"/>
          </p:cNvSpPr>
          <p:nvPr/>
        </p:nvSpPr>
        <p:spPr bwMode="auto">
          <a:xfrm>
            <a:off x="3849688" y="9378950"/>
            <a:ext cx="2946400" cy="493713"/>
          </a:xfrm>
          <a:prstGeom prst="rect">
            <a:avLst/>
          </a:prstGeom>
          <a:noFill/>
          <a:ln w="9525">
            <a:noFill/>
            <a:miter lim="800000"/>
            <a:headEnd/>
            <a:tailEnd/>
          </a:ln>
        </p:spPr>
        <p:txBody>
          <a:bodyPr anchor="b"/>
          <a:lstStyle/>
          <a:p>
            <a:pPr algn="r"/>
            <a:fld id="{D5994C93-BFCC-4A9E-97B9-38485DA088B8}" type="slidenum">
              <a:rPr lang="en-US" sz="1200">
                <a:cs typeface="Arial" charset="0"/>
              </a:rPr>
              <a:pPr algn="r"/>
              <a:t>20</a:t>
            </a:fld>
            <a:endParaRPr lang="en-US" sz="1200" dirty="0">
              <a:cs typeface="Arial" charset="0"/>
            </a:endParaRPr>
          </a:p>
        </p:txBody>
      </p:sp>
    </p:spTree>
    <p:extLst>
      <p:ext uri="{BB962C8B-B14F-4D97-AF65-F5344CB8AC3E}">
        <p14:creationId xmlns:p14="http://schemas.microsoft.com/office/powerpoint/2010/main" val="96897165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1" hangingPunct="1">
              <a:lnSpc>
                <a:spcPct val="100000"/>
              </a:lnSpc>
              <a:spcBef>
                <a:spcPts val="0"/>
              </a:spcBef>
              <a:spcAft>
                <a:spcPts val="0"/>
              </a:spcAft>
              <a:buClrTx/>
              <a:buSzTx/>
              <a:buFontTx/>
              <a:buNone/>
              <a:tabLst/>
              <a:defRPr/>
            </a:pPr>
            <a:r>
              <a:rPr lang="en-US" dirty="0" smtClean="0"/>
              <a:t>This is to give an idea to participants of the reporting obligations against some key</a:t>
            </a:r>
            <a:r>
              <a:rPr lang="en-US" baseline="0" dirty="0" smtClean="0"/>
              <a:t> treaties/ instruments – especially the CRC and CEDAW</a:t>
            </a:r>
            <a:endParaRPr lang="en-US" dirty="0" smtClean="0"/>
          </a:p>
          <a:p>
            <a:endParaRPr lang="en-GB" dirty="0"/>
          </a:p>
        </p:txBody>
      </p:sp>
      <p:sp>
        <p:nvSpPr>
          <p:cNvPr id="4" name="Slide Number Placeholder 3"/>
          <p:cNvSpPr>
            <a:spLocks noGrp="1"/>
          </p:cNvSpPr>
          <p:nvPr>
            <p:ph type="sldNum" sz="quarter" idx="10"/>
          </p:nvPr>
        </p:nvSpPr>
        <p:spPr/>
        <p:txBody>
          <a:bodyPr/>
          <a:lstStyle/>
          <a:p>
            <a:fld id="{5F454077-C4A4-49DE-A0A4-68D9BEF860D0}" type="slidenum">
              <a:rPr lang="ko-KR" altLang="en-US" smtClean="0"/>
              <a:pPr/>
              <a:t>21</a:t>
            </a:fld>
            <a:endParaRPr lang="ko-KR" altLang="en-US"/>
          </a:p>
        </p:txBody>
      </p:sp>
    </p:spTree>
    <p:extLst>
      <p:ext uri="{BB962C8B-B14F-4D97-AF65-F5344CB8AC3E}">
        <p14:creationId xmlns:p14="http://schemas.microsoft.com/office/powerpoint/2010/main" val="77296378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970" name="Rectangle 7"/>
          <p:cNvSpPr>
            <a:spLocks noGrp="1" noChangeArrowheads="1"/>
          </p:cNvSpPr>
          <p:nvPr>
            <p:ph type="sldNum" sz="quarter" idx="5"/>
          </p:nvPr>
        </p:nvSpPr>
        <p:spPr>
          <a:noFill/>
        </p:spPr>
        <p:txBody>
          <a:bodyPr/>
          <a:lstStyle/>
          <a:p>
            <a:fld id="{A79D07CC-75FA-4587-B64E-1AF64FA84B49}" type="slidenum">
              <a:rPr lang="en-US" smtClean="0"/>
              <a:pPr/>
              <a:t>22</a:t>
            </a:fld>
            <a:endParaRPr lang="en-US" smtClean="0"/>
          </a:p>
        </p:txBody>
      </p:sp>
      <p:sp>
        <p:nvSpPr>
          <p:cNvPr id="83971" name="Rectangle 2"/>
          <p:cNvSpPr>
            <a:spLocks noGrp="1" noRot="1" noChangeAspect="1" noChangeArrowheads="1" noTextEdit="1"/>
          </p:cNvSpPr>
          <p:nvPr>
            <p:ph type="sldImg"/>
          </p:nvPr>
        </p:nvSpPr>
        <p:spPr>
          <a:ln/>
        </p:spPr>
      </p:sp>
      <p:sp>
        <p:nvSpPr>
          <p:cNvPr id="83972" name="Rectangle 3"/>
          <p:cNvSpPr>
            <a:spLocks noGrp="1" noChangeArrowheads="1"/>
          </p:cNvSpPr>
          <p:nvPr>
            <p:ph type="body" idx="1"/>
          </p:nvPr>
        </p:nvSpPr>
        <p:spPr>
          <a:xfrm>
            <a:off x="940435" y="4444445"/>
            <a:ext cx="5172393" cy="4210526"/>
          </a:xfrm>
          <a:noFill/>
          <a:ln/>
        </p:spPr>
        <p:txBody>
          <a:bodyPr/>
          <a:lstStyle/>
          <a:p>
            <a:pPr eaLnBrk="1" hangingPunct="1"/>
            <a:endParaRPr lang="en-GB" smtClean="0"/>
          </a:p>
        </p:txBody>
      </p:sp>
    </p:spTree>
    <p:extLst>
      <p:ext uri="{BB962C8B-B14F-4D97-AF65-F5344CB8AC3E}">
        <p14:creationId xmlns:p14="http://schemas.microsoft.com/office/powerpoint/2010/main" val="146192014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Slide Image Placeholder 1"/>
          <p:cNvSpPr>
            <a:spLocks noGrp="1" noRot="1" noChangeAspect="1" noTextEdit="1"/>
          </p:cNvSpPr>
          <p:nvPr>
            <p:ph type="sldImg"/>
          </p:nvPr>
        </p:nvSpPr>
        <p:spPr>
          <a:ln/>
        </p:spPr>
      </p:sp>
      <p:sp>
        <p:nvSpPr>
          <p:cNvPr id="21507" name="Notes Placeholder 2"/>
          <p:cNvSpPr>
            <a:spLocks noGrp="1"/>
          </p:cNvSpPr>
          <p:nvPr>
            <p:ph type="body" idx="1"/>
          </p:nvPr>
        </p:nvSpPr>
        <p:spPr>
          <a:noFill/>
          <a:ln/>
        </p:spPr>
        <p:txBody>
          <a:bodyPr/>
          <a:lstStyle/>
          <a:p>
            <a:pPr>
              <a:lnSpc>
                <a:spcPct val="80000"/>
              </a:lnSpc>
            </a:pPr>
            <a:r>
              <a:rPr lang="en-US" sz="1200" b="1" dirty="0" smtClean="0">
                <a:latin typeface="Tahoma" pitchFamily="34" charset="0"/>
              </a:rPr>
              <a:t> These are the </a:t>
            </a:r>
            <a:r>
              <a:rPr lang="en-US" sz="1200" b="1" dirty="0" smtClean="0">
                <a:latin typeface="Times New Roman"/>
              </a:rPr>
              <a:t>“</a:t>
            </a:r>
            <a:r>
              <a:rPr lang="en-US" sz="1200" b="1" dirty="0" smtClean="0">
                <a:latin typeface="Tahoma" pitchFamily="34" charset="0"/>
              </a:rPr>
              <a:t>big 9</a:t>
            </a:r>
            <a:r>
              <a:rPr lang="en-US" sz="1200" b="1" dirty="0" smtClean="0">
                <a:latin typeface="Times New Roman"/>
              </a:rPr>
              <a:t>”</a:t>
            </a:r>
            <a:r>
              <a:rPr lang="en-US" sz="1200" b="1" dirty="0" smtClean="0">
                <a:latin typeface="Tahoma" pitchFamily="34" charset="0"/>
              </a:rPr>
              <a:t> treaties</a:t>
            </a:r>
          </a:p>
          <a:p>
            <a:pPr>
              <a:lnSpc>
                <a:spcPct val="80000"/>
              </a:lnSpc>
            </a:pPr>
            <a:r>
              <a:rPr lang="en-CA" sz="1050" dirty="0" smtClean="0"/>
              <a:t>Each of these treaties has established a committee of experts to monitor implementation of the treaty provisions by its States parties. Some of the treaties are supplemented by optional protocols dealing with specific concerns. </a:t>
            </a:r>
          </a:p>
          <a:p>
            <a:pPr>
              <a:lnSpc>
                <a:spcPct val="80000"/>
              </a:lnSpc>
            </a:pPr>
            <a:endParaRPr lang="en-CA" sz="1050" dirty="0" smtClean="0"/>
          </a:p>
          <a:p>
            <a:pPr>
              <a:lnSpc>
                <a:spcPct val="80000"/>
              </a:lnSpc>
            </a:pPr>
            <a:r>
              <a:rPr lang="en-CA" sz="1050" dirty="0" smtClean="0"/>
              <a:t>The nine include two new conventions: The I</a:t>
            </a:r>
            <a:r>
              <a:rPr lang="en-US" sz="1050" dirty="0" err="1" smtClean="0"/>
              <a:t>nternational</a:t>
            </a:r>
            <a:r>
              <a:rPr lang="en-US" sz="1050" dirty="0" smtClean="0"/>
              <a:t> Convention for the Protection of All Persons from Enforced Disappearance, and The Convention on the Rights of Persons with Disabilities. These last treaty are not yet in force.</a:t>
            </a:r>
          </a:p>
          <a:p>
            <a:pPr>
              <a:lnSpc>
                <a:spcPct val="80000"/>
              </a:lnSpc>
            </a:pPr>
            <a:endParaRPr lang="en-US" b="1" dirty="0" smtClean="0"/>
          </a:p>
          <a:p>
            <a:pPr>
              <a:lnSpc>
                <a:spcPct val="80000"/>
              </a:lnSpc>
              <a:buFontTx/>
              <a:buChar char="•"/>
            </a:pPr>
            <a:r>
              <a:rPr lang="en-US" sz="1200" dirty="0" smtClean="0">
                <a:latin typeface="Tahoma" pitchFamily="34" charset="0"/>
              </a:rPr>
              <a:t>CRC and CEDAW are part of the UN HRs framework the main instruments of which also include: the UDHR, the International Covenant on Civil and Political Rights (ICCPR), the International Covenant on Economic Social and Cultural Rights (ICESCR), the Convention on the Elimination of All Forms of Racial Discrimination (CERD), The Convention Against Torture (CAT).</a:t>
            </a:r>
          </a:p>
          <a:p>
            <a:pPr>
              <a:lnSpc>
                <a:spcPct val="80000"/>
              </a:lnSpc>
              <a:buFontTx/>
              <a:buChar char="•"/>
            </a:pPr>
            <a:r>
              <a:rPr lang="en-US" sz="1200" dirty="0" smtClean="0">
                <a:latin typeface="Tahoma" pitchFamily="34" charset="0"/>
              </a:rPr>
              <a:t> The Universal Declaration of Human Rights in conjunction with ICCPR and ICESCR forms the International Bill of Human Rights.</a:t>
            </a:r>
          </a:p>
          <a:p>
            <a:pPr>
              <a:lnSpc>
                <a:spcPct val="80000"/>
              </a:lnSpc>
              <a:buFontTx/>
              <a:buChar char="•"/>
            </a:pPr>
            <a:r>
              <a:rPr lang="en-US" sz="1200" dirty="0" smtClean="0">
                <a:latin typeface="Tahoma" pitchFamily="34" charset="0"/>
              </a:rPr>
              <a:t> Compliance with and implementation of the provisions of each Treaty is monitored by specific Treaty Bodies. </a:t>
            </a:r>
          </a:p>
          <a:p>
            <a:pPr>
              <a:lnSpc>
                <a:spcPct val="80000"/>
              </a:lnSpc>
              <a:buFontTx/>
              <a:buChar char="•"/>
            </a:pPr>
            <a:r>
              <a:rPr lang="en-US" sz="1200" dirty="0" smtClean="0">
                <a:latin typeface="Tahoma" pitchFamily="34" charset="0"/>
              </a:rPr>
              <a:t> According to UNICEF Mission Statement, the CRC and CEDAW are the most important instruments to guide the work of the </a:t>
            </a:r>
            <a:r>
              <a:rPr lang="en-US" sz="1200" dirty="0" err="1" smtClean="0">
                <a:latin typeface="Tahoma" pitchFamily="34" charset="0"/>
              </a:rPr>
              <a:t>Organisation</a:t>
            </a:r>
            <a:r>
              <a:rPr lang="en-US" sz="1200" dirty="0" smtClean="0">
                <a:latin typeface="Tahoma" pitchFamily="34" charset="0"/>
              </a:rPr>
              <a:t>.</a:t>
            </a:r>
          </a:p>
          <a:p>
            <a:pPr>
              <a:lnSpc>
                <a:spcPct val="80000"/>
              </a:lnSpc>
            </a:pPr>
            <a:endParaRPr lang="en-US" sz="1200" b="1" dirty="0" smtClean="0">
              <a:latin typeface="Tahoma" pitchFamily="34" charset="0"/>
            </a:endParaRPr>
          </a:p>
          <a:p>
            <a:pPr>
              <a:lnSpc>
                <a:spcPct val="80000"/>
              </a:lnSpc>
            </a:pPr>
            <a:endParaRPr lang="en-US" sz="1200" b="1" dirty="0" smtClean="0">
              <a:latin typeface="Tahoma" pitchFamily="34" charset="0"/>
            </a:endParaRPr>
          </a:p>
          <a:p>
            <a:pPr>
              <a:lnSpc>
                <a:spcPct val="80000"/>
              </a:lnSpc>
            </a:pPr>
            <a:r>
              <a:rPr lang="en-US" sz="1200" dirty="0" smtClean="0">
                <a:latin typeface="Tahoma" pitchFamily="34" charset="0"/>
              </a:rPr>
              <a:t>[</a:t>
            </a:r>
            <a:r>
              <a:rPr lang="en-US" sz="1200" b="1" dirty="0" smtClean="0">
                <a:latin typeface="Tahoma" pitchFamily="34" charset="0"/>
              </a:rPr>
              <a:t>Hint: </a:t>
            </a:r>
            <a:r>
              <a:rPr lang="en-US" sz="1200" dirty="0" smtClean="0">
                <a:latin typeface="Tahoma" pitchFamily="34" charset="0"/>
              </a:rPr>
              <a:t>As a background reading for this presentation, Facilitator may want to refer to  </a:t>
            </a:r>
            <a:r>
              <a:rPr lang="en-US" sz="1200" dirty="0" smtClean="0">
                <a:latin typeface="Times New Roman"/>
              </a:rPr>
              <a:t>“</a:t>
            </a:r>
            <a:r>
              <a:rPr lang="en-US" sz="1200" dirty="0" smtClean="0">
                <a:latin typeface="Tahoma" pitchFamily="34" charset="0"/>
              </a:rPr>
              <a:t>Human Rights </a:t>
            </a:r>
            <a:r>
              <a:rPr lang="en-US" sz="1200" dirty="0" smtClean="0">
                <a:latin typeface="Times New Roman"/>
              </a:rPr>
              <a:t>–</a:t>
            </a:r>
            <a:r>
              <a:rPr lang="en-US" sz="1200" dirty="0" smtClean="0">
                <a:latin typeface="Tahoma" pitchFamily="34" charset="0"/>
              </a:rPr>
              <a:t> A basic handbook for UN Staff</a:t>
            </a:r>
            <a:r>
              <a:rPr lang="en-US" sz="1200" dirty="0" smtClean="0">
                <a:latin typeface="Times New Roman"/>
              </a:rPr>
              <a:t>”</a:t>
            </a:r>
            <a:r>
              <a:rPr lang="en-US" sz="1200" dirty="0" smtClean="0">
                <a:latin typeface="Tahoma" pitchFamily="34" charset="0"/>
              </a:rPr>
              <a:t>, by OHCHR. The Handbook is available in e-format in the HRBAP INRANET web-page, in the section </a:t>
            </a:r>
            <a:r>
              <a:rPr lang="en-US" sz="1200" dirty="0" smtClean="0">
                <a:latin typeface="Times New Roman"/>
              </a:rPr>
              <a:t>“</a:t>
            </a:r>
            <a:r>
              <a:rPr lang="en-US" sz="1200" dirty="0" smtClean="0">
                <a:latin typeface="Tahoma" pitchFamily="34" charset="0"/>
              </a:rPr>
              <a:t>Learning Tools</a:t>
            </a:r>
            <a:r>
              <a:rPr lang="en-US" sz="1200" dirty="0" smtClean="0">
                <a:latin typeface="Times New Roman"/>
              </a:rPr>
              <a:t>”</a:t>
            </a:r>
            <a:r>
              <a:rPr lang="en-US" sz="1200" dirty="0" smtClean="0">
                <a:latin typeface="Tahoma" pitchFamily="34" charset="0"/>
              </a:rPr>
              <a:t>]</a:t>
            </a:r>
            <a:endParaRPr lang="en-GB" sz="1200" dirty="0" smtClean="0">
              <a:latin typeface="Tahoma" pitchFamily="34" charset="0"/>
            </a:endParaRPr>
          </a:p>
          <a:p>
            <a:endParaRPr lang="en-US" dirty="0" smtClean="0">
              <a:latin typeface="Times" pitchFamily="1" charset="0"/>
            </a:endParaRPr>
          </a:p>
        </p:txBody>
      </p:sp>
      <p:sp>
        <p:nvSpPr>
          <p:cNvPr id="21508" name="Slide Number Placeholder 3"/>
          <p:cNvSpPr>
            <a:spLocks noGrp="1"/>
          </p:cNvSpPr>
          <p:nvPr>
            <p:ph type="sldNum" sz="quarter" idx="5"/>
          </p:nvPr>
        </p:nvSpPr>
        <p:spPr>
          <a:noFill/>
        </p:spPr>
        <p:txBody>
          <a:bodyPr/>
          <a:lstStyle/>
          <a:p>
            <a:pPr defTabSz="938213"/>
            <a:fld id="{1A8DDA4F-9DC8-4364-A722-DEAE2A4E3C58}" type="slidenum">
              <a:rPr lang="en-US" smtClean="0">
                <a:latin typeface="Arial" charset="0"/>
              </a:rPr>
              <a:pPr defTabSz="938213"/>
              <a:t>10</a:t>
            </a:fld>
            <a:endParaRPr lang="en-US" smtClean="0">
              <a:latin typeface="Arial" charset="0"/>
            </a:endParaRPr>
          </a:p>
        </p:txBody>
      </p:sp>
    </p:spTree>
    <p:extLst>
      <p:ext uri="{BB962C8B-B14F-4D97-AF65-F5344CB8AC3E}">
        <p14:creationId xmlns:p14="http://schemas.microsoft.com/office/powerpoint/2010/main" val="281539739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5" name="Slide Image Placeholder 1"/>
          <p:cNvSpPr>
            <a:spLocks noGrp="1" noRot="1" noChangeAspect="1" noTextEdit="1"/>
          </p:cNvSpPr>
          <p:nvPr>
            <p:ph type="sldImg"/>
          </p:nvPr>
        </p:nvSpPr>
        <p:spPr>
          <a:ln/>
        </p:spPr>
      </p:sp>
      <p:sp>
        <p:nvSpPr>
          <p:cNvPr id="57346" name="Notes Placeholder 2"/>
          <p:cNvSpPr>
            <a:spLocks noGrp="1"/>
          </p:cNvSpPr>
          <p:nvPr>
            <p:ph type="body" idx="1"/>
          </p:nvPr>
        </p:nvSpPr>
        <p:spPr>
          <a:noFill/>
          <a:ln/>
        </p:spPr>
        <p:txBody>
          <a:bodyPr/>
          <a:lstStyle/>
          <a:p>
            <a:pPr eaLnBrk="1" hangingPunct="1"/>
            <a:endParaRPr lang="en-US" dirty="0" smtClean="0"/>
          </a:p>
        </p:txBody>
      </p:sp>
      <p:sp>
        <p:nvSpPr>
          <p:cNvPr id="57347" name="Slide Number Placeholder 3"/>
          <p:cNvSpPr txBox="1">
            <a:spLocks noGrp="1"/>
          </p:cNvSpPr>
          <p:nvPr/>
        </p:nvSpPr>
        <p:spPr bwMode="auto">
          <a:xfrm>
            <a:off x="3849688" y="9378950"/>
            <a:ext cx="2946400" cy="493713"/>
          </a:xfrm>
          <a:prstGeom prst="rect">
            <a:avLst/>
          </a:prstGeom>
          <a:noFill/>
          <a:ln w="9525">
            <a:noFill/>
            <a:miter lim="800000"/>
            <a:headEnd/>
            <a:tailEnd/>
          </a:ln>
        </p:spPr>
        <p:txBody>
          <a:bodyPr anchor="b"/>
          <a:lstStyle/>
          <a:p>
            <a:pPr algn="r"/>
            <a:fld id="{D5994C93-BFCC-4A9E-97B9-38485DA088B8}" type="slidenum">
              <a:rPr lang="en-US" sz="1200">
                <a:cs typeface="Arial" charset="0"/>
              </a:rPr>
              <a:pPr algn="r"/>
              <a:t>12</a:t>
            </a:fld>
            <a:endParaRPr lang="en-US" sz="1200" dirty="0">
              <a:cs typeface="Arial" charset="0"/>
            </a:endParaRPr>
          </a:p>
        </p:txBody>
      </p:sp>
    </p:spTree>
    <p:extLst>
      <p:ext uri="{BB962C8B-B14F-4D97-AF65-F5344CB8AC3E}">
        <p14:creationId xmlns:p14="http://schemas.microsoft.com/office/powerpoint/2010/main" val="310556880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5" name="Slide Image Placeholder 1"/>
          <p:cNvSpPr>
            <a:spLocks noGrp="1" noRot="1" noChangeAspect="1" noTextEdit="1"/>
          </p:cNvSpPr>
          <p:nvPr>
            <p:ph type="sldImg"/>
          </p:nvPr>
        </p:nvSpPr>
        <p:spPr>
          <a:ln/>
        </p:spPr>
      </p:sp>
      <p:sp>
        <p:nvSpPr>
          <p:cNvPr id="57346" name="Notes Placeholder 2"/>
          <p:cNvSpPr>
            <a:spLocks noGrp="1"/>
          </p:cNvSpPr>
          <p:nvPr>
            <p:ph type="body" idx="1"/>
          </p:nvPr>
        </p:nvSpPr>
        <p:spPr>
          <a:noFill/>
          <a:ln/>
        </p:spPr>
        <p:txBody>
          <a:bodyPr/>
          <a:lstStyle/>
          <a:p>
            <a:pPr eaLnBrk="1" hangingPunct="1"/>
            <a:endParaRPr lang="en-US" dirty="0" smtClean="0"/>
          </a:p>
        </p:txBody>
      </p:sp>
      <p:sp>
        <p:nvSpPr>
          <p:cNvPr id="57347" name="Slide Number Placeholder 3"/>
          <p:cNvSpPr txBox="1">
            <a:spLocks noGrp="1"/>
          </p:cNvSpPr>
          <p:nvPr/>
        </p:nvSpPr>
        <p:spPr bwMode="auto">
          <a:xfrm>
            <a:off x="3849688" y="9378950"/>
            <a:ext cx="2946400" cy="493713"/>
          </a:xfrm>
          <a:prstGeom prst="rect">
            <a:avLst/>
          </a:prstGeom>
          <a:noFill/>
          <a:ln w="9525">
            <a:noFill/>
            <a:miter lim="800000"/>
            <a:headEnd/>
            <a:tailEnd/>
          </a:ln>
        </p:spPr>
        <p:txBody>
          <a:bodyPr anchor="b"/>
          <a:lstStyle/>
          <a:p>
            <a:pPr algn="r"/>
            <a:fld id="{D5994C93-BFCC-4A9E-97B9-38485DA088B8}" type="slidenum">
              <a:rPr lang="en-US" sz="1200">
                <a:cs typeface="Arial" charset="0"/>
              </a:rPr>
              <a:pPr algn="r"/>
              <a:t>13</a:t>
            </a:fld>
            <a:endParaRPr lang="en-US" sz="1200" dirty="0">
              <a:cs typeface="Arial" charset="0"/>
            </a:endParaRPr>
          </a:p>
        </p:txBody>
      </p:sp>
    </p:spTree>
    <p:extLst>
      <p:ext uri="{BB962C8B-B14F-4D97-AF65-F5344CB8AC3E}">
        <p14:creationId xmlns:p14="http://schemas.microsoft.com/office/powerpoint/2010/main" val="18402676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5" name="Slide Image Placeholder 1"/>
          <p:cNvSpPr>
            <a:spLocks noGrp="1" noRot="1" noChangeAspect="1" noTextEdit="1"/>
          </p:cNvSpPr>
          <p:nvPr>
            <p:ph type="sldImg"/>
          </p:nvPr>
        </p:nvSpPr>
        <p:spPr>
          <a:ln/>
        </p:spPr>
      </p:sp>
      <p:sp>
        <p:nvSpPr>
          <p:cNvPr id="57346" name="Notes Placeholder 2"/>
          <p:cNvSpPr>
            <a:spLocks noGrp="1"/>
          </p:cNvSpPr>
          <p:nvPr>
            <p:ph type="body" idx="1"/>
          </p:nvPr>
        </p:nvSpPr>
        <p:spPr>
          <a:noFill/>
          <a:ln/>
        </p:spPr>
        <p:txBody>
          <a:bodyPr/>
          <a:lstStyle/>
          <a:p>
            <a:pPr eaLnBrk="1" hangingPunct="1"/>
            <a:endParaRPr lang="en-US" dirty="0" smtClean="0"/>
          </a:p>
        </p:txBody>
      </p:sp>
      <p:sp>
        <p:nvSpPr>
          <p:cNvPr id="57347" name="Slide Number Placeholder 3"/>
          <p:cNvSpPr txBox="1">
            <a:spLocks noGrp="1"/>
          </p:cNvSpPr>
          <p:nvPr/>
        </p:nvSpPr>
        <p:spPr bwMode="auto">
          <a:xfrm>
            <a:off x="3849688" y="9378950"/>
            <a:ext cx="2946400" cy="493713"/>
          </a:xfrm>
          <a:prstGeom prst="rect">
            <a:avLst/>
          </a:prstGeom>
          <a:noFill/>
          <a:ln w="9525">
            <a:noFill/>
            <a:miter lim="800000"/>
            <a:headEnd/>
            <a:tailEnd/>
          </a:ln>
        </p:spPr>
        <p:txBody>
          <a:bodyPr anchor="b"/>
          <a:lstStyle/>
          <a:p>
            <a:pPr algn="r"/>
            <a:fld id="{D5994C93-BFCC-4A9E-97B9-38485DA088B8}" type="slidenum">
              <a:rPr lang="en-US" sz="1200">
                <a:cs typeface="Arial" charset="0"/>
              </a:rPr>
              <a:pPr algn="r"/>
              <a:t>14</a:t>
            </a:fld>
            <a:endParaRPr lang="en-US" sz="1200" dirty="0">
              <a:cs typeface="Arial" charset="0"/>
            </a:endParaRPr>
          </a:p>
        </p:txBody>
      </p:sp>
    </p:spTree>
    <p:extLst>
      <p:ext uri="{BB962C8B-B14F-4D97-AF65-F5344CB8AC3E}">
        <p14:creationId xmlns:p14="http://schemas.microsoft.com/office/powerpoint/2010/main" val="250954922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5" name="Slide Image Placeholder 1"/>
          <p:cNvSpPr>
            <a:spLocks noGrp="1" noRot="1" noChangeAspect="1" noTextEdit="1"/>
          </p:cNvSpPr>
          <p:nvPr>
            <p:ph type="sldImg"/>
          </p:nvPr>
        </p:nvSpPr>
        <p:spPr>
          <a:ln/>
        </p:spPr>
      </p:sp>
      <p:sp>
        <p:nvSpPr>
          <p:cNvPr id="57346" name="Notes Placeholder 2"/>
          <p:cNvSpPr>
            <a:spLocks noGrp="1"/>
          </p:cNvSpPr>
          <p:nvPr>
            <p:ph type="body" idx="1"/>
          </p:nvPr>
        </p:nvSpPr>
        <p:spPr>
          <a:noFill/>
          <a:ln/>
        </p:spPr>
        <p:txBody>
          <a:bodyPr/>
          <a:lstStyle/>
          <a:p>
            <a:pPr eaLnBrk="1" hangingPunct="1"/>
            <a:endParaRPr lang="en-US" dirty="0" smtClean="0"/>
          </a:p>
        </p:txBody>
      </p:sp>
      <p:sp>
        <p:nvSpPr>
          <p:cNvPr id="57347" name="Slide Number Placeholder 3"/>
          <p:cNvSpPr txBox="1">
            <a:spLocks noGrp="1"/>
          </p:cNvSpPr>
          <p:nvPr/>
        </p:nvSpPr>
        <p:spPr bwMode="auto">
          <a:xfrm>
            <a:off x="3849688" y="9378950"/>
            <a:ext cx="2946400" cy="493713"/>
          </a:xfrm>
          <a:prstGeom prst="rect">
            <a:avLst/>
          </a:prstGeom>
          <a:noFill/>
          <a:ln w="9525">
            <a:noFill/>
            <a:miter lim="800000"/>
            <a:headEnd/>
            <a:tailEnd/>
          </a:ln>
        </p:spPr>
        <p:txBody>
          <a:bodyPr anchor="b"/>
          <a:lstStyle/>
          <a:p>
            <a:pPr algn="r"/>
            <a:fld id="{D5994C93-BFCC-4A9E-97B9-38485DA088B8}" type="slidenum">
              <a:rPr lang="en-US" sz="1200">
                <a:cs typeface="Arial" charset="0"/>
              </a:rPr>
              <a:pPr algn="r"/>
              <a:t>15</a:t>
            </a:fld>
            <a:endParaRPr lang="en-US" sz="1200" dirty="0">
              <a:cs typeface="Arial" charset="0"/>
            </a:endParaRPr>
          </a:p>
        </p:txBody>
      </p:sp>
    </p:spTree>
    <p:extLst>
      <p:ext uri="{BB962C8B-B14F-4D97-AF65-F5344CB8AC3E}">
        <p14:creationId xmlns:p14="http://schemas.microsoft.com/office/powerpoint/2010/main" val="250676468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5" name="Slide Image Placeholder 1"/>
          <p:cNvSpPr>
            <a:spLocks noGrp="1" noRot="1" noChangeAspect="1" noTextEdit="1"/>
          </p:cNvSpPr>
          <p:nvPr>
            <p:ph type="sldImg"/>
          </p:nvPr>
        </p:nvSpPr>
        <p:spPr>
          <a:ln/>
        </p:spPr>
      </p:sp>
      <p:sp>
        <p:nvSpPr>
          <p:cNvPr id="57346" name="Notes Placeholder 2"/>
          <p:cNvSpPr>
            <a:spLocks noGrp="1"/>
          </p:cNvSpPr>
          <p:nvPr>
            <p:ph type="body" idx="1"/>
          </p:nvPr>
        </p:nvSpPr>
        <p:spPr>
          <a:noFill/>
          <a:ln/>
        </p:spPr>
        <p:txBody>
          <a:bodyPr/>
          <a:lstStyle/>
          <a:p>
            <a:pPr eaLnBrk="1" hangingPunct="1"/>
            <a:endParaRPr lang="en-US" dirty="0" smtClean="0"/>
          </a:p>
        </p:txBody>
      </p:sp>
      <p:sp>
        <p:nvSpPr>
          <p:cNvPr id="57347" name="Slide Number Placeholder 3"/>
          <p:cNvSpPr txBox="1">
            <a:spLocks noGrp="1"/>
          </p:cNvSpPr>
          <p:nvPr/>
        </p:nvSpPr>
        <p:spPr bwMode="auto">
          <a:xfrm>
            <a:off x="3849688" y="9378950"/>
            <a:ext cx="2946400" cy="493713"/>
          </a:xfrm>
          <a:prstGeom prst="rect">
            <a:avLst/>
          </a:prstGeom>
          <a:noFill/>
          <a:ln w="9525">
            <a:noFill/>
            <a:miter lim="800000"/>
            <a:headEnd/>
            <a:tailEnd/>
          </a:ln>
        </p:spPr>
        <p:txBody>
          <a:bodyPr anchor="b"/>
          <a:lstStyle/>
          <a:p>
            <a:pPr algn="r"/>
            <a:fld id="{D5994C93-BFCC-4A9E-97B9-38485DA088B8}" type="slidenum">
              <a:rPr lang="en-US" sz="1200">
                <a:cs typeface="Arial" charset="0"/>
              </a:rPr>
              <a:pPr algn="r"/>
              <a:t>16</a:t>
            </a:fld>
            <a:endParaRPr lang="en-US" sz="1200" dirty="0">
              <a:cs typeface="Arial" charset="0"/>
            </a:endParaRPr>
          </a:p>
        </p:txBody>
      </p:sp>
    </p:spTree>
    <p:extLst>
      <p:ext uri="{BB962C8B-B14F-4D97-AF65-F5344CB8AC3E}">
        <p14:creationId xmlns:p14="http://schemas.microsoft.com/office/powerpoint/2010/main" val="100229897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1" hangingPunct="1">
              <a:lnSpc>
                <a:spcPct val="100000"/>
              </a:lnSpc>
              <a:spcBef>
                <a:spcPts val="0"/>
              </a:spcBef>
              <a:spcAft>
                <a:spcPts val="0"/>
              </a:spcAft>
              <a:buClrTx/>
              <a:buSzTx/>
              <a:buFontTx/>
              <a:buNone/>
              <a:tabLst/>
              <a:defRPr/>
            </a:pPr>
            <a:r>
              <a:rPr lang="en-US" dirty="0" smtClean="0"/>
              <a:t>The key principles of human rights – give examples for each of the above principles including controversial areas like “death penalty” being in conflict with the principle of Inalienability.</a:t>
            </a:r>
          </a:p>
          <a:p>
            <a:endParaRPr lang="en-US" dirty="0"/>
          </a:p>
        </p:txBody>
      </p:sp>
      <p:sp>
        <p:nvSpPr>
          <p:cNvPr id="4" name="Slide Number Placeholder 3"/>
          <p:cNvSpPr>
            <a:spLocks noGrp="1"/>
          </p:cNvSpPr>
          <p:nvPr>
            <p:ph type="sldNum" sz="quarter" idx="10"/>
          </p:nvPr>
        </p:nvSpPr>
        <p:spPr/>
        <p:txBody>
          <a:bodyPr/>
          <a:lstStyle/>
          <a:p>
            <a:fld id="{5F454077-C4A4-49DE-A0A4-68D9BEF860D0}" type="slidenum">
              <a:rPr lang="ko-KR" altLang="en-US" smtClean="0"/>
              <a:pPr/>
              <a:t>17</a:t>
            </a:fld>
            <a:endParaRPr lang="ko-KR" altLang="en-US"/>
          </a:p>
        </p:txBody>
      </p:sp>
    </p:spTree>
    <p:extLst>
      <p:ext uri="{BB962C8B-B14F-4D97-AF65-F5344CB8AC3E}">
        <p14:creationId xmlns:p14="http://schemas.microsoft.com/office/powerpoint/2010/main" val="10038183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a:buFontTx/>
              <a:buChar char="•"/>
            </a:pPr>
            <a:r>
              <a:rPr lang="en-US" altLang="zh-CN" dirty="0" smtClean="0"/>
              <a:t>General or foundation principles</a:t>
            </a:r>
          </a:p>
          <a:p>
            <a:r>
              <a:rPr lang="en-US" altLang="zh-CN" b="1" dirty="0" smtClean="0"/>
              <a:t>Non-discrimination</a:t>
            </a:r>
          </a:p>
          <a:p>
            <a:pPr>
              <a:buFontTx/>
              <a:buChar char="•"/>
            </a:pPr>
            <a:r>
              <a:rPr lang="en-US" altLang="zh-CN" dirty="0" smtClean="0"/>
              <a:t>CRC is applicable at all times to all children in all situations.</a:t>
            </a:r>
          </a:p>
          <a:p>
            <a:pPr>
              <a:buFontTx/>
              <a:buChar char="•"/>
            </a:pPr>
            <a:r>
              <a:rPr lang="en-US" altLang="zh-CN" dirty="0" smtClean="0"/>
              <a:t>All children have the same right to develop their potential regardless of race, </a:t>
            </a:r>
            <a:r>
              <a:rPr lang="en-US" altLang="zh-CN" dirty="0" err="1" smtClean="0"/>
              <a:t>colour</a:t>
            </a:r>
            <a:r>
              <a:rPr lang="en-US" altLang="zh-CN" dirty="0" smtClean="0"/>
              <a:t>, gender, caste, language, opinion, origin, disability, birth or any other characteristics.</a:t>
            </a:r>
          </a:p>
          <a:p>
            <a:pPr>
              <a:buFontTx/>
              <a:buChar char="•"/>
            </a:pPr>
            <a:r>
              <a:rPr lang="en-US" altLang="zh-CN" dirty="0" smtClean="0"/>
              <a:t>Affirmative action- some children need more attention than others or require special care to ensure equality of opportunity.</a:t>
            </a:r>
          </a:p>
          <a:p>
            <a:endParaRPr lang="en-US" altLang="zh-CN" dirty="0" smtClean="0"/>
          </a:p>
          <a:p>
            <a:r>
              <a:rPr lang="en-US" altLang="zh-CN" b="1" dirty="0" smtClean="0"/>
              <a:t>Best interests</a:t>
            </a:r>
          </a:p>
          <a:p>
            <a:pPr>
              <a:buFontTx/>
              <a:buChar char="•"/>
            </a:pPr>
            <a:r>
              <a:rPr lang="en-US" altLang="zh-CN" dirty="0" smtClean="0"/>
              <a:t>The best interests of the child to be a primary consideration in “all actions concerning the child”</a:t>
            </a:r>
          </a:p>
          <a:p>
            <a:pPr>
              <a:buFontTx/>
              <a:buChar char="•"/>
            </a:pPr>
            <a:r>
              <a:rPr lang="en-US" altLang="zh-CN" dirty="0" smtClean="0"/>
              <a:t>Child-centered approach to actions and decisions</a:t>
            </a:r>
          </a:p>
          <a:p>
            <a:endParaRPr lang="en-GB" dirty="0"/>
          </a:p>
        </p:txBody>
      </p:sp>
      <p:sp>
        <p:nvSpPr>
          <p:cNvPr id="4" name="Slide Number Placeholder 3"/>
          <p:cNvSpPr>
            <a:spLocks noGrp="1"/>
          </p:cNvSpPr>
          <p:nvPr>
            <p:ph type="sldNum" sz="quarter" idx="10"/>
          </p:nvPr>
        </p:nvSpPr>
        <p:spPr/>
        <p:txBody>
          <a:bodyPr/>
          <a:lstStyle/>
          <a:p>
            <a:fld id="{5F454077-C4A4-49DE-A0A4-68D9BEF860D0}" type="slidenum">
              <a:rPr lang="ko-KR" altLang="en-US" smtClean="0"/>
              <a:pPr/>
              <a:t>18</a:t>
            </a:fld>
            <a:endParaRPr lang="ko-KR" altLang="en-US"/>
          </a:p>
        </p:txBody>
      </p:sp>
    </p:spTree>
    <p:extLst>
      <p:ext uri="{BB962C8B-B14F-4D97-AF65-F5344CB8AC3E}">
        <p14:creationId xmlns:p14="http://schemas.microsoft.com/office/powerpoint/2010/main" val="173253797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4FB74C1-115A-4A16-BC61-64F99032D748}" type="datetimeFigureOut">
              <a:rPr lang="en-US" smtClean="0"/>
              <a:pPr/>
              <a:t>3/11/2017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4FB74C1-115A-4A16-BC61-64F99032D748}" type="datetimeFigureOut">
              <a:rPr lang="en-US" smtClean="0"/>
              <a:pPr/>
              <a:t>3/11/2017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4FB74C1-115A-4A16-BC61-64F99032D748}" type="datetimeFigureOut">
              <a:rPr lang="en-US" smtClean="0"/>
              <a:pPr/>
              <a:t>3/11/2017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4FB74C1-115A-4A16-BC61-64F99032D748}" type="datetimeFigureOut">
              <a:rPr lang="en-US" smtClean="0"/>
              <a:pPr/>
              <a:t>3/11/2017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4FB74C1-115A-4A16-BC61-64F99032D748}" type="datetimeFigureOut">
              <a:rPr lang="en-US" smtClean="0"/>
              <a:pPr/>
              <a:t>3/11/2017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4FB74C1-115A-4A16-BC61-64F99032D748}" type="datetimeFigureOut">
              <a:rPr lang="en-US" smtClean="0"/>
              <a:pPr/>
              <a:t>3/11/2017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4FB74C1-115A-4A16-BC61-64F99032D748}" type="datetimeFigureOut">
              <a:rPr lang="en-US" smtClean="0"/>
              <a:pPr/>
              <a:t>3/11/2017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4FB74C1-115A-4A16-BC61-64F99032D748}" type="datetimeFigureOut">
              <a:rPr lang="en-US" smtClean="0"/>
              <a:pPr/>
              <a:t>3/11/2017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4FB74C1-115A-4A16-BC61-64F99032D748}" type="datetimeFigureOut">
              <a:rPr lang="en-US" smtClean="0"/>
              <a:pPr/>
              <a:t>3/11/2017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4FB74C1-115A-4A16-BC61-64F99032D748}" type="datetimeFigureOut">
              <a:rPr lang="en-US" smtClean="0"/>
              <a:pPr/>
              <a:t>3/11/2017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4FB74C1-115A-4A16-BC61-64F99032D748}" type="datetimeFigureOut">
              <a:rPr lang="en-US" smtClean="0"/>
              <a:pPr/>
              <a:t>3/11/2017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E78D377-461D-4B28-87DB-FCF93DBAC47E}"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4FB74C1-115A-4A16-BC61-64F99032D748}" type="datetimeFigureOut">
              <a:rPr lang="en-US" smtClean="0"/>
              <a:pPr/>
              <a:t>3/11/2017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E78D377-461D-4B28-87DB-FCF93DBAC47E}"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endParaRPr lang="en-US" dirty="0" smtClean="0"/>
          </a:p>
          <a:p>
            <a:endParaRPr lang="en-US" dirty="0"/>
          </a:p>
        </p:txBody>
      </p:sp>
      <p:sp>
        <p:nvSpPr>
          <p:cNvPr id="9" name="TextBox 8"/>
          <p:cNvSpPr txBox="1"/>
          <p:nvPr/>
        </p:nvSpPr>
        <p:spPr>
          <a:xfrm>
            <a:off x="1143000" y="2514600"/>
            <a:ext cx="6705600" cy="4462760"/>
          </a:xfrm>
          <a:prstGeom prst="rect">
            <a:avLst/>
          </a:prstGeom>
          <a:noFill/>
        </p:spPr>
        <p:txBody>
          <a:bodyPr wrap="square" rtlCol="0">
            <a:spAutoFit/>
          </a:bodyPr>
          <a:lstStyle/>
          <a:p>
            <a:pPr algn="ctr"/>
            <a:r>
              <a:rPr lang="en-US" sz="4400" b="1" dirty="0" smtClean="0"/>
              <a:t>Results-based Management (RBM)?</a:t>
            </a:r>
          </a:p>
          <a:p>
            <a:pPr algn="ctr"/>
            <a:r>
              <a:rPr lang="en-US" sz="2800" b="1" dirty="0" smtClean="0"/>
              <a:t>What results?</a:t>
            </a:r>
          </a:p>
          <a:p>
            <a:pPr algn="ctr"/>
            <a:r>
              <a:rPr lang="en-US" sz="2800" b="1" dirty="0" smtClean="0"/>
              <a:t>For whom?</a:t>
            </a:r>
          </a:p>
          <a:p>
            <a:pPr algn="ctr"/>
            <a:r>
              <a:rPr lang="en-US" sz="2800" b="1" dirty="0" smtClean="0"/>
              <a:t>With whom?</a:t>
            </a:r>
          </a:p>
          <a:p>
            <a:pPr algn="ctr"/>
            <a:r>
              <a:rPr lang="en-US" sz="2800" b="1" dirty="0" smtClean="0"/>
              <a:t>And how………….?</a:t>
            </a:r>
          </a:p>
          <a:p>
            <a:pPr algn="ctr"/>
            <a:endParaRPr lang="en-US" sz="2800" b="1" dirty="0"/>
          </a:p>
          <a:p>
            <a:pPr algn="ctr"/>
            <a:endParaRPr lang="en-US" sz="2800" b="1" dirty="0" smtClean="0"/>
          </a:p>
          <a:p>
            <a:pPr algn="ctr"/>
            <a:endParaRPr lang="en-US" sz="2800" b="1" dirty="0"/>
          </a:p>
        </p:txBody>
      </p:sp>
    </p:spTree>
    <p:extLst>
      <p:ext uri="{BB962C8B-B14F-4D97-AF65-F5344CB8AC3E}">
        <p14:creationId xmlns:p14="http://schemas.microsoft.com/office/powerpoint/2010/main" val="13085252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p:txBody>
          <a:bodyPr/>
          <a:lstStyle/>
          <a:p>
            <a:pPr algn="ctr"/>
            <a:r>
              <a:rPr lang="en-US" b="1" dirty="0" smtClean="0">
                <a:latin typeface="Arial" charset="0"/>
              </a:rPr>
              <a:t>Human Rights Instruments(2)</a:t>
            </a:r>
          </a:p>
        </p:txBody>
      </p:sp>
      <p:sp>
        <p:nvSpPr>
          <p:cNvPr id="7171" name="Content Placeholder 2"/>
          <p:cNvSpPr>
            <a:spLocks noGrp="1"/>
          </p:cNvSpPr>
          <p:nvPr>
            <p:ph idx="1"/>
          </p:nvPr>
        </p:nvSpPr>
        <p:spPr>
          <a:xfrm>
            <a:off x="251520" y="1772816"/>
            <a:ext cx="8640960" cy="4781128"/>
          </a:xfrm>
        </p:spPr>
        <p:txBody>
          <a:bodyPr>
            <a:noAutofit/>
          </a:bodyPr>
          <a:lstStyle/>
          <a:p>
            <a:pPr marL="342900" indent="-342900">
              <a:spcBef>
                <a:spcPts val="1800"/>
              </a:spcBef>
              <a:buSzPct val="100000"/>
              <a:buFont typeface="Wingdings" pitchFamily="2" charset="2"/>
              <a:buChar char="§"/>
            </a:pPr>
            <a:r>
              <a:rPr lang="en-US" altLang="en-US" sz="2400" b="1" dirty="0" smtClean="0">
                <a:latin typeface="Arial" pitchFamily="34" charset="0"/>
                <a:cs typeface="Arial" pitchFamily="34" charset="0"/>
              </a:rPr>
              <a:t>Convention Against Torture (1984)</a:t>
            </a:r>
          </a:p>
          <a:p>
            <a:pPr marL="342900" indent="-342900">
              <a:spcBef>
                <a:spcPts val="1800"/>
              </a:spcBef>
              <a:buSzPct val="100000"/>
              <a:buFont typeface="Wingdings" pitchFamily="2" charset="2"/>
              <a:buChar char="§"/>
            </a:pPr>
            <a:r>
              <a:rPr lang="en-US" altLang="en-US" sz="2400" b="1" dirty="0" smtClean="0">
                <a:solidFill>
                  <a:srgbClr val="FF0000"/>
                </a:solidFill>
                <a:latin typeface="Arial" pitchFamily="34" charset="0"/>
                <a:cs typeface="Arial" pitchFamily="34" charset="0"/>
              </a:rPr>
              <a:t>Convention on the Rights of the Child (1989)</a:t>
            </a:r>
          </a:p>
          <a:p>
            <a:pPr marL="342900" indent="-342900">
              <a:spcBef>
                <a:spcPts val="1800"/>
              </a:spcBef>
              <a:buSzPct val="100000"/>
              <a:buFont typeface="Wingdings" pitchFamily="2" charset="2"/>
              <a:buChar char="§"/>
            </a:pPr>
            <a:r>
              <a:rPr lang="en-US" sz="2400" b="1" dirty="0" smtClean="0">
                <a:latin typeface="Arial" pitchFamily="34" charset="0"/>
                <a:cs typeface="Arial" pitchFamily="34" charset="0"/>
              </a:rPr>
              <a:t>Convention on the Protection of the Rights of All Migrant    Workers and Members of their Families (1990)</a:t>
            </a:r>
            <a:endParaRPr lang="en-CA" sz="2400" b="1" dirty="0" smtClean="0">
              <a:solidFill>
                <a:srgbClr val="000000"/>
              </a:solidFill>
              <a:latin typeface="Arial" pitchFamily="34" charset="0"/>
              <a:cs typeface="Arial" pitchFamily="34" charset="0"/>
            </a:endParaRPr>
          </a:p>
          <a:p>
            <a:pPr marL="342900" indent="-342900">
              <a:spcBef>
                <a:spcPts val="1800"/>
              </a:spcBef>
              <a:buSzPct val="100000"/>
              <a:buFont typeface="Wingdings" pitchFamily="2" charset="2"/>
              <a:buChar char="§"/>
            </a:pPr>
            <a:r>
              <a:rPr lang="en-US" sz="2400" b="1" dirty="0" smtClean="0">
                <a:solidFill>
                  <a:srgbClr val="000000"/>
                </a:solidFill>
                <a:latin typeface="Arial" pitchFamily="34" charset="0"/>
                <a:cs typeface="Arial" pitchFamily="34" charset="0"/>
              </a:rPr>
              <a:t>Convention on the Rights of Persons with Disabilities (2006)</a:t>
            </a:r>
          </a:p>
          <a:p>
            <a:pPr marL="342900" indent="-342900">
              <a:spcBef>
                <a:spcPts val="1800"/>
              </a:spcBef>
              <a:buSzPct val="100000"/>
              <a:buFont typeface="Wingdings" pitchFamily="2" charset="2"/>
              <a:buChar char="§"/>
            </a:pPr>
            <a:r>
              <a:rPr lang="en-US" sz="2400" b="1" dirty="0" smtClean="0">
                <a:latin typeface="Arial" pitchFamily="34" charset="0"/>
                <a:cs typeface="Arial" pitchFamily="34" charset="0"/>
              </a:rPr>
              <a:t>Declaration </a:t>
            </a:r>
            <a:r>
              <a:rPr lang="en-US" sz="2400" b="1" dirty="0">
                <a:latin typeface="Arial" pitchFamily="34" charset="0"/>
                <a:cs typeface="Arial" pitchFamily="34" charset="0"/>
              </a:rPr>
              <a:t>on the Rights of Persons Belonging to National or Ethnic, Religious and Linguistic Minorities (</a:t>
            </a:r>
            <a:r>
              <a:rPr lang="en-US" sz="2400" b="1" dirty="0" smtClean="0">
                <a:latin typeface="Arial" pitchFamily="34" charset="0"/>
                <a:cs typeface="Arial" pitchFamily="34" charset="0"/>
              </a:rPr>
              <a:t>1992)</a:t>
            </a:r>
          </a:p>
          <a:p>
            <a:pPr marL="342900" indent="-342900">
              <a:spcBef>
                <a:spcPts val="1800"/>
              </a:spcBef>
              <a:buSzPct val="100000"/>
              <a:buFont typeface="Wingdings" pitchFamily="2" charset="2"/>
              <a:buChar char="§"/>
            </a:pPr>
            <a:r>
              <a:rPr lang="en-US" sz="2400" b="1" dirty="0" smtClean="0">
                <a:latin typeface="Arial" pitchFamily="34" charset="0"/>
                <a:cs typeface="Arial" pitchFamily="34" charset="0"/>
              </a:rPr>
              <a:t>Declaration </a:t>
            </a:r>
            <a:r>
              <a:rPr lang="en-US" sz="2400" b="1" dirty="0">
                <a:latin typeface="Arial" pitchFamily="34" charset="0"/>
                <a:cs typeface="Arial" pitchFamily="34" charset="0"/>
              </a:rPr>
              <a:t>on the Rights of Indigenous Peoples (2007)</a:t>
            </a:r>
          </a:p>
          <a:p>
            <a:pPr marL="342900" indent="-342900">
              <a:spcBef>
                <a:spcPts val="1800"/>
              </a:spcBef>
              <a:buSzPct val="100000"/>
              <a:buFont typeface="Wingdings" pitchFamily="2" charset="2"/>
              <a:buChar char="§"/>
            </a:pPr>
            <a:endParaRPr lang="en-US" sz="2400" b="1" dirty="0" smtClean="0">
              <a:latin typeface="Arial" pitchFamily="34" charset="0"/>
              <a:cs typeface="Arial" pitchFamily="34" charset="0"/>
            </a:endParaRPr>
          </a:p>
        </p:txBody>
      </p:sp>
    </p:spTree>
    <p:extLst>
      <p:ext uri="{BB962C8B-B14F-4D97-AF65-F5344CB8AC3E}">
        <p14:creationId xmlns:p14="http://schemas.microsoft.com/office/powerpoint/2010/main" val="211755562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dirty="0" smtClean="0"/>
          </a:p>
          <a:p>
            <a:pPr marL="0" indent="0" algn="ctr">
              <a:buNone/>
            </a:pPr>
            <a:endParaRPr lang="en-US" sz="3600" b="1" dirty="0" smtClean="0"/>
          </a:p>
          <a:p>
            <a:pPr marL="0" indent="0" algn="ctr">
              <a:buNone/>
            </a:pPr>
            <a:r>
              <a:rPr lang="en-US" sz="3600" b="1" dirty="0" smtClean="0"/>
              <a:t>Questions before we move to CRC?</a:t>
            </a:r>
            <a:endParaRPr lang="en-US" sz="3600" b="1" dirty="0"/>
          </a:p>
        </p:txBody>
      </p:sp>
    </p:spTree>
    <p:extLst>
      <p:ext uri="{BB962C8B-B14F-4D97-AF65-F5344CB8AC3E}">
        <p14:creationId xmlns:p14="http://schemas.microsoft.com/office/powerpoint/2010/main" val="291730168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Title 1"/>
          <p:cNvSpPr>
            <a:spLocks noGrp="1"/>
          </p:cNvSpPr>
          <p:nvPr>
            <p:ph type="title" idx="4294967295"/>
          </p:nvPr>
        </p:nvSpPr>
        <p:spPr>
          <a:xfrm>
            <a:off x="1403350" y="274638"/>
            <a:ext cx="7283450" cy="1654175"/>
          </a:xfrm>
        </p:spPr>
        <p:txBody>
          <a:bodyPr/>
          <a:lstStyle/>
          <a:p>
            <a:pPr algn="just" eaLnBrk="1" hangingPunct="1"/>
            <a:r>
              <a:rPr lang="en-US" b="1" dirty="0" smtClean="0"/>
              <a:t>Convention on the Rights of     	the Child (CRC)</a:t>
            </a:r>
            <a:r>
              <a:rPr lang="en-US" sz="4000" b="1" dirty="0" smtClean="0"/>
              <a:t> – 1989 (1)</a:t>
            </a:r>
          </a:p>
        </p:txBody>
      </p:sp>
      <p:sp>
        <p:nvSpPr>
          <p:cNvPr id="56322" name="Content Placeholder 2"/>
          <p:cNvSpPr>
            <a:spLocks noGrp="1"/>
          </p:cNvSpPr>
          <p:nvPr>
            <p:ph idx="4294967295"/>
          </p:nvPr>
        </p:nvSpPr>
        <p:spPr>
          <a:xfrm>
            <a:off x="571500" y="1785938"/>
            <a:ext cx="8143875" cy="4572000"/>
          </a:xfrm>
        </p:spPr>
        <p:txBody>
          <a:bodyPr/>
          <a:lstStyle/>
          <a:p>
            <a:pPr marL="0" indent="0" algn="ctr" eaLnBrk="1" hangingPunct="1">
              <a:lnSpc>
                <a:spcPct val="90000"/>
              </a:lnSpc>
              <a:buNone/>
            </a:pPr>
            <a:endParaRPr lang="en-US" sz="2000" i="1" dirty="0" smtClean="0"/>
          </a:p>
          <a:p>
            <a:pPr marL="0" indent="0" algn="ctr" eaLnBrk="1" hangingPunct="1">
              <a:lnSpc>
                <a:spcPct val="90000"/>
              </a:lnSpc>
              <a:buNone/>
            </a:pPr>
            <a:r>
              <a:rPr lang="en-US" sz="2000" b="1" i="1" dirty="0" smtClean="0"/>
              <a:t>“</a:t>
            </a:r>
            <a:r>
              <a:rPr lang="en-US" sz="2000" b="1" i="1" dirty="0"/>
              <a:t>Children are not made human beings, they are born human beings.”</a:t>
            </a:r>
            <a:br>
              <a:rPr lang="en-US" sz="2000" b="1" i="1" dirty="0"/>
            </a:br>
            <a:r>
              <a:rPr lang="en-US" sz="2000" b="1" dirty="0" smtClean="0"/>
              <a:t>					</a:t>
            </a:r>
            <a:r>
              <a:rPr lang="en-US" sz="1600" b="1" dirty="0" smtClean="0"/>
              <a:t>Polish </a:t>
            </a:r>
            <a:r>
              <a:rPr lang="en-US" sz="1600" b="1" dirty="0"/>
              <a:t>pedagogue Janusz Korczak</a:t>
            </a:r>
          </a:p>
          <a:p>
            <a:pPr eaLnBrk="1" hangingPunct="1">
              <a:lnSpc>
                <a:spcPct val="90000"/>
              </a:lnSpc>
            </a:pPr>
            <a:endParaRPr lang="en-US" sz="2000" b="1" dirty="0" smtClean="0"/>
          </a:p>
          <a:p>
            <a:pPr eaLnBrk="1" hangingPunct="1">
              <a:lnSpc>
                <a:spcPct val="90000"/>
              </a:lnSpc>
            </a:pPr>
            <a:r>
              <a:rPr lang="en-US" sz="2000" b="1" dirty="0" smtClean="0"/>
              <a:t>Most </a:t>
            </a:r>
            <a:r>
              <a:rPr lang="en-US" sz="2000" b="1" dirty="0"/>
              <a:t>comprehensive articulation of the rights that children are recognised to have in international law </a:t>
            </a:r>
            <a:endParaRPr lang="en-US" sz="2000" b="1" dirty="0" smtClean="0"/>
          </a:p>
          <a:p>
            <a:pPr eaLnBrk="1" hangingPunct="1">
              <a:lnSpc>
                <a:spcPct val="90000"/>
              </a:lnSpc>
            </a:pPr>
            <a:endParaRPr lang="en-US" sz="2000" b="1" dirty="0" smtClean="0"/>
          </a:p>
          <a:p>
            <a:pPr eaLnBrk="1" hangingPunct="1">
              <a:lnSpc>
                <a:spcPct val="90000"/>
              </a:lnSpc>
            </a:pPr>
            <a:r>
              <a:rPr lang="en-US" sz="2000" b="1" dirty="0" smtClean="0"/>
              <a:t>Most </a:t>
            </a:r>
            <a:r>
              <a:rPr lang="en-US" sz="2000" b="1" dirty="0"/>
              <a:t>widely signed and ratified treaty in the </a:t>
            </a:r>
            <a:r>
              <a:rPr lang="en-US" sz="2000" b="1" dirty="0" smtClean="0"/>
              <a:t>world </a:t>
            </a:r>
          </a:p>
          <a:p>
            <a:pPr lvl="1" eaLnBrk="1" hangingPunct="1">
              <a:lnSpc>
                <a:spcPct val="90000"/>
              </a:lnSpc>
            </a:pPr>
            <a:r>
              <a:rPr lang="en-US" sz="2000" b="1" dirty="0" smtClean="0"/>
              <a:t>Signed </a:t>
            </a:r>
            <a:r>
              <a:rPr lang="en-US" sz="2000" b="1" dirty="0"/>
              <a:t>by every country in the </a:t>
            </a:r>
            <a:r>
              <a:rPr lang="en-US" sz="2000" b="1" dirty="0" smtClean="0"/>
              <a:t>world</a:t>
            </a:r>
          </a:p>
          <a:p>
            <a:pPr lvl="1" eaLnBrk="1" hangingPunct="1">
              <a:lnSpc>
                <a:spcPct val="90000"/>
              </a:lnSpc>
            </a:pPr>
            <a:r>
              <a:rPr lang="en-US" sz="2000" b="1" dirty="0" smtClean="0"/>
              <a:t>Ratified </a:t>
            </a:r>
            <a:r>
              <a:rPr lang="en-US" sz="2000" b="1" dirty="0"/>
              <a:t>by all but </a:t>
            </a:r>
            <a:r>
              <a:rPr lang="en-US" sz="2000" b="1" dirty="0" smtClean="0"/>
              <a:t>one country </a:t>
            </a:r>
            <a:r>
              <a:rPr lang="en-US" sz="2000" b="1" dirty="0"/>
              <a:t>in the </a:t>
            </a:r>
            <a:r>
              <a:rPr lang="en-US" sz="2000" b="1" dirty="0" smtClean="0"/>
              <a:t>world - </a:t>
            </a:r>
            <a:r>
              <a:rPr lang="en-US" sz="2000" b="1" dirty="0"/>
              <a:t>United </a:t>
            </a:r>
            <a:r>
              <a:rPr lang="en-US" sz="2000" b="1" dirty="0" smtClean="0"/>
              <a:t>States</a:t>
            </a:r>
          </a:p>
          <a:p>
            <a:pPr eaLnBrk="1" hangingPunct="1">
              <a:lnSpc>
                <a:spcPct val="90000"/>
              </a:lnSpc>
            </a:pPr>
            <a:endParaRPr lang="en-US" sz="2000" b="1" dirty="0" smtClean="0"/>
          </a:p>
          <a:p>
            <a:pPr marL="0" indent="0" eaLnBrk="1" hangingPunct="1">
              <a:lnSpc>
                <a:spcPct val="90000"/>
              </a:lnSpc>
              <a:buNone/>
            </a:pPr>
            <a:endParaRPr lang="en-US" sz="1800" dirty="0"/>
          </a:p>
          <a:p>
            <a:pPr marL="0" indent="0" eaLnBrk="1" hangingPunct="1">
              <a:lnSpc>
                <a:spcPct val="90000"/>
              </a:lnSpc>
              <a:buNone/>
            </a:pPr>
            <a:endParaRPr lang="en-US" sz="1600" dirty="0" smtClean="0"/>
          </a:p>
          <a:p>
            <a:pPr eaLnBrk="1" hangingPunct="1">
              <a:lnSpc>
                <a:spcPct val="90000"/>
              </a:lnSpc>
            </a:pPr>
            <a:endParaRPr lang="en-GB" sz="1800" dirty="0" smtClean="0"/>
          </a:p>
          <a:p>
            <a:pPr eaLnBrk="1" hangingPunct="1">
              <a:lnSpc>
                <a:spcPct val="90000"/>
              </a:lnSpc>
              <a:buFont typeface="Wingdings" pitchFamily="2" charset="2"/>
              <a:buNone/>
            </a:pPr>
            <a:endParaRPr lang="en-GB" sz="1800" dirty="0" smtClean="0"/>
          </a:p>
          <a:p>
            <a:pPr eaLnBrk="1" hangingPunct="1">
              <a:lnSpc>
                <a:spcPct val="90000"/>
              </a:lnSpc>
            </a:pPr>
            <a:endParaRPr lang="en-US" sz="1800" dirty="0" smtClean="0"/>
          </a:p>
          <a:p>
            <a:pPr eaLnBrk="1" hangingPunct="1">
              <a:lnSpc>
                <a:spcPct val="90000"/>
              </a:lnSpc>
            </a:pPr>
            <a:endParaRPr lang="en-US" dirty="0" smtClean="0"/>
          </a:p>
        </p:txBody>
      </p:sp>
    </p:spTree>
    <p:extLst>
      <p:ext uri="{BB962C8B-B14F-4D97-AF65-F5344CB8AC3E}">
        <p14:creationId xmlns:p14="http://schemas.microsoft.com/office/powerpoint/2010/main" val="598275793"/>
      </p:ext>
    </p:extLst>
  </p:cSld>
  <p:clrMapOvr>
    <a:masterClrMapping/>
  </p:clrMapOv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Title 1"/>
          <p:cNvSpPr>
            <a:spLocks noGrp="1"/>
          </p:cNvSpPr>
          <p:nvPr>
            <p:ph type="title" idx="4294967295"/>
          </p:nvPr>
        </p:nvSpPr>
        <p:spPr>
          <a:xfrm>
            <a:off x="1403350" y="274638"/>
            <a:ext cx="7283450" cy="1654175"/>
          </a:xfrm>
        </p:spPr>
        <p:txBody>
          <a:bodyPr/>
          <a:lstStyle/>
          <a:p>
            <a:pPr algn="just" eaLnBrk="1" hangingPunct="1"/>
            <a:r>
              <a:rPr lang="en-US" b="1" dirty="0" smtClean="0"/>
              <a:t>Convention on the Rights of     	the Child (CRC)</a:t>
            </a:r>
            <a:r>
              <a:rPr lang="en-US" sz="4000" b="1" dirty="0" smtClean="0"/>
              <a:t> – 1989 (2)</a:t>
            </a:r>
          </a:p>
        </p:txBody>
      </p:sp>
      <p:sp>
        <p:nvSpPr>
          <p:cNvPr id="56322" name="Content Placeholder 2"/>
          <p:cNvSpPr>
            <a:spLocks noGrp="1"/>
          </p:cNvSpPr>
          <p:nvPr>
            <p:ph idx="4294967295"/>
          </p:nvPr>
        </p:nvSpPr>
        <p:spPr>
          <a:xfrm>
            <a:off x="571500" y="1785938"/>
            <a:ext cx="8143875" cy="4572000"/>
          </a:xfrm>
        </p:spPr>
        <p:txBody>
          <a:bodyPr/>
          <a:lstStyle/>
          <a:p>
            <a:pPr eaLnBrk="1" hangingPunct="1">
              <a:lnSpc>
                <a:spcPct val="90000"/>
              </a:lnSpc>
            </a:pPr>
            <a:endParaRPr lang="en-US" sz="2000" b="1" dirty="0" smtClean="0"/>
          </a:p>
          <a:p>
            <a:pPr eaLnBrk="1" hangingPunct="1">
              <a:lnSpc>
                <a:spcPct val="90000"/>
              </a:lnSpc>
            </a:pPr>
            <a:endParaRPr lang="en-US" sz="2000" b="1" dirty="0" smtClean="0"/>
          </a:p>
          <a:p>
            <a:pPr eaLnBrk="1" hangingPunct="1">
              <a:lnSpc>
                <a:spcPct val="90000"/>
              </a:lnSpc>
            </a:pPr>
            <a:r>
              <a:rPr lang="en-US" sz="2000" b="1" dirty="0" smtClean="0"/>
              <a:t>Forty </a:t>
            </a:r>
            <a:r>
              <a:rPr lang="en-US" sz="2000" b="1" dirty="0"/>
              <a:t>substantive articles which lay out the rights </a:t>
            </a:r>
            <a:r>
              <a:rPr lang="en-US" sz="2000" b="1" dirty="0" smtClean="0"/>
              <a:t>of </a:t>
            </a:r>
            <a:r>
              <a:rPr lang="en-US" sz="2000" b="1" dirty="0" smtClean="0"/>
              <a:t>children</a:t>
            </a:r>
            <a:r>
              <a:rPr lang="en-US" sz="2000" b="1" dirty="0" smtClean="0"/>
              <a:t>.  </a:t>
            </a:r>
            <a:r>
              <a:rPr lang="en-US" sz="2000" b="1" dirty="0"/>
              <a:t>These cannot be derogated from </a:t>
            </a:r>
            <a:r>
              <a:rPr lang="en-US" sz="2000" b="1" dirty="0" smtClean="0"/>
              <a:t>and </a:t>
            </a:r>
            <a:r>
              <a:rPr lang="en-US" sz="2000" b="1" dirty="0"/>
              <a:t>apply to situations of emergency as much as to those of non-emergency. </a:t>
            </a:r>
          </a:p>
          <a:p>
            <a:pPr eaLnBrk="1" hangingPunct="1">
              <a:lnSpc>
                <a:spcPct val="90000"/>
              </a:lnSpc>
            </a:pPr>
            <a:endParaRPr lang="en-US" sz="2000" b="1" dirty="0" smtClean="0"/>
          </a:p>
          <a:p>
            <a:pPr>
              <a:lnSpc>
                <a:spcPct val="90000"/>
              </a:lnSpc>
            </a:pPr>
            <a:r>
              <a:rPr lang="en-US" sz="2000" b="1" dirty="0"/>
              <a:t>O</a:t>
            </a:r>
            <a:r>
              <a:rPr lang="en-US" sz="2000" b="1" dirty="0" smtClean="0"/>
              <a:t>ptional </a:t>
            </a:r>
            <a:r>
              <a:rPr lang="en-US" sz="2000" b="1" dirty="0"/>
              <a:t>protocols: </a:t>
            </a:r>
            <a:endParaRPr lang="en-US" sz="2000" b="1" dirty="0" smtClean="0"/>
          </a:p>
          <a:p>
            <a:pPr lvl="1">
              <a:lnSpc>
                <a:spcPct val="90000"/>
              </a:lnSpc>
            </a:pPr>
            <a:r>
              <a:rPr lang="en-US" sz="1600" b="1" dirty="0" smtClean="0"/>
              <a:t>Sale </a:t>
            </a:r>
            <a:r>
              <a:rPr lang="en-US" sz="1600" b="1" dirty="0"/>
              <a:t>of Children, Child Prostitution and Child </a:t>
            </a:r>
            <a:r>
              <a:rPr lang="en-US" sz="1600" b="1" dirty="0" smtClean="0"/>
              <a:t>Pornography; </a:t>
            </a:r>
            <a:endParaRPr lang="en-US" sz="1600" b="1" dirty="0" smtClean="0"/>
          </a:p>
          <a:p>
            <a:pPr lvl="1">
              <a:lnSpc>
                <a:spcPct val="90000"/>
              </a:lnSpc>
            </a:pPr>
            <a:r>
              <a:rPr lang="en-US" sz="1600" b="1" dirty="0" smtClean="0"/>
              <a:t>Involvement </a:t>
            </a:r>
            <a:r>
              <a:rPr lang="en-US" sz="1600" b="1" dirty="0"/>
              <a:t>of Children in Armed </a:t>
            </a:r>
            <a:r>
              <a:rPr lang="en-US" sz="1600" b="1" dirty="0" smtClean="0"/>
              <a:t>Conflict,</a:t>
            </a:r>
            <a:r>
              <a:rPr lang="en-GB" sz="1600" i="1" dirty="0"/>
              <a:t> </a:t>
            </a:r>
            <a:endParaRPr lang="en-GB" sz="1600" i="1" dirty="0" smtClean="0"/>
          </a:p>
          <a:p>
            <a:pPr lvl="1">
              <a:lnSpc>
                <a:spcPct val="90000"/>
              </a:lnSpc>
            </a:pPr>
            <a:r>
              <a:rPr lang="en-GB" sz="1600" b="1" dirty="0" smtClean="0"/>
              <a:t>Communication of violation of rights of children </a:t>
            </a:r>
            <a:r>
              <a:rPr lang="en-GB" sz="1600" b="1" i="1" dirty="0" smtClean="0"/>
              <a:t>- </a:t>
            </a:r>
            <a:r>
              <a:rPr lang="en-GB" sz="1600" b="1" dirty="0" smtClean="0"/>
              <a:t>Protocol </a:t>
            </a:r>
            <a:r>
              <a:rPr lang="en-GB" sz="1600" b="1" dirty="0"/>
              <a:t>will reinforce and complement national and regional mechanisms allowing children to submit complaints for violations of their </a:t>
            </a:r>
            <a:r>
              <a:rPr lang="en-GB" sz="1600" b="1" dirty="0" smtClean="0"/>
              <a:t>rights</a:t>
            </a:r>
            <a:r>
              <a:rPr lang="en-US" sz="1600" b="1" dirty="0" smtClean="0"/>
              <a:t> </a:t>
            </a:r>
            <a:endParaRPr lang="en-US" sz="1600" b="1" dirty="0" smtClean="0"/>
          </a:p>
          <a:p>
            <a:pPr marL="0" indent="0" eaLnBrk="1" hangingPunct="1">
              <a:lnSpc>
                <a:spcPct val="90000"/>
              </a:lnSpc>
              <a:buNone/>
            </a:pPr>
            <a:endParaRPr lang="en-US" sz="1800" dirty="0"/>
          </a:p>
          <a:p>
            <a:pPr marL="0" indent="0" eaLnBrk="1" hangingPunct="1">
              <a:lnSpc>
                <a:spcPct val="90000"/>
              </a:lnSpc>
              <a:buNone/>
            </a:pPr>
            <a:endParaRPr lang="en-US" sz="1600" dirty="0" smtClean="0"/>
          </a:p>
          <a:p>
            <a:pPr eaLnBrk="1" hangingPunct="1">
              <a:lnSpc>
                <a:spcPct val="90000"/>
              </a:lnSpc>
            </a:pPr>
            <a:endParaRPr lang="en-GB" sz="1800" dirty="0" smtClean="0"/>
          </a:p>
          <a:p>
            <a:pPr eaLnBrk="1" hangingPunct="1">
              <a:lnSpc>
                <a:spcPct val="90000"/>
              </a:lnSpc>
              <a:buFont typeface="Wingdings" pitchFamily="2" charset="2"/>
              <a:buNone/>
            </a:pPr>
            <a:endParaRPr lang="en-GB" sz="1800" dirty="0" smtClean="0"/>
          </a:p>
          <a:p>
            <a:pPr eaLnBrk="1" hangingPunct="1">
              <a:lnSpc>
                <a:spcPct val="90000"/>
              </a:lnSpc>
            </a:pPr>
            <a:endParaRPr lang="en-US" sz="1800" dirty="0" smtClean="0"/>
          </a:p>
          <a:p>
            <a:pPr eaLnBrk="1" hangingPunct="1">
              <a:lnSpc>
                <a:spcPct val="90000"/>
              </a:lnSpc>
            </a:pPr>
            <a:endParaRPr lang="en-US" dirty="0" smtClean="0"/>
          </a:p>
        </p:txBody>
      </p:sp>
    </p:spTree>
    <p:extLst>
      <p:ext uri="{BB962C8B-B14F-4D97-AF65-F5344CB8AC3E}">
        <p14:creationId xmlns:p14="http://schemas.microsoft.com/office/powerpoint/2010/main" val="475511133"/>
      </p:ext>
    </p:extLst>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Title 1"/>
          <p:cNvSpPr>
            <a:spLocks noGrp="1"/>
          </p:cNvSpPr>
          <p:nvPr>
            <p:ph type="title" idx="4294967295"/>
          </p:nvPr>
        </p:nvSpPr>
        <p:spPr>
          <a:xfrm>
            <a:off x="1403350" y="274638"/>
            <a:ext cx="7283450" cy="1654175"/>
          </a:xfrm>
        </p:spPr>
        <p:txBody>
          <a:bodyPr/>
          <a:lstStyle/>
          <a:p>
            <a:pPr eaLnBrk="1" hangingPunct="1"/>
            <a:r>
              <a:rPr lang="en-US" b="1" dirty="0" smtClean="0"/>
              <a:t>Survival &amp; development rights</a:t>
            </a:r>
            <a:r>
              <a:rPr lang="en-US" sz="4000" b="1" dirty="0" smtClean="0"/>
              <a:t> </a:t>
            </a:r>
          </a:p>
        </p:txBody>
      </p:sp>
      <p:sp>
        <p:nvSpPr>
          <p:cNvPr id="56322" name="Content Placeholder 2"/>
          <p:cNvSpPr>
            <a:spLocks noGrp="1"/>
          </p:cNvSpPr>
          <p:nvPr>
            <p:ph idx="4294967295"/>
          </p:nvPr>
        </p:nvSpPr>
        <p:spPr>
          <a:xfrm>
            <a:off x="571500" y="1785938"/>
            <a:ext cx="8143875" cy="4572000"/>
          </a:xfrm>
        </p:spPr>
        <p:txBody>
          <a:bodyPr>
            <a:normAutofit lnSpcReduction="10000"/>
          </a:bodyPr>
          <a:lstStyle/>
          <a:p>
            <a:pPr marL="0" indent="0" eaLnBrk="1" hangingPunct="1">
              <a:lnSpc>
                <a:spcPct val="90000"/>
              </a:lnSpc>
              <a:buNone/>
            </a:pPr>
            <a:r>
              <a:rPr lang="en-US" sz="2000" b="1" dirty="0" smtClean="0"/>
              <a:t>Rights </a:t>
            </a:r>
            <a:r>
              <a:rPr lang="en-US" sz="2000" b="1" dirty="0"/>
              <a:t>to the resources, skills and contributions necessary for the survival and full development of the </a:t>
            </a:r>
            <a:r>
              <a:rPr lang="en-US" sz="2000" b="1" dirty="0" smtClean="0"/>
              <a:t>child, including rights to:</a:t>
            </a:r>
          </a:p>
          <a:p>
            <a:pPr marL="0" indent="0" eaLnBrk="1" hangingPunct="1">
              <a:lnSpc>
                <a:spcPct val="90000"/>
              </a:lnSpc>
              <a:buNone/>
            </a:pPr>
            <a:endParaRPr lang="en-US" sz="2000" b="1" dirty="0" smtClean="0"/>
          </a:p>
          <a:p>
            <a:pPr lvl="1" eaLnBrk="1" hangingPunct="1">
              <a:lnSpc>
                <a:spcPct val="90000"/>
              </a:lnSpc>
            </a:pPr>
            <a:r>
              <a:rPr lang="en-US" sz="2000" b="1" dirty="0"/>
              <a:t>adequate food, </a:t>
            </a:r>
            <a:endParaRPr lang="en-US" sz="2000" b="1" dirty="0" smtClean="0"/>
          </a:p>
          <a:p>
            <a:pPr lvl="1" eaLnBrk="1" hangingPunct="1">
              <a:lnSpc>
                <a:spcPct val="90000"/>
              </a:lnSpc>
            </a:pPr>
            <a:r>
              <a:rPr lang="en-US" sz="2000" b="1" dirty="0" smtClean="0"/>
              <a:t>shelter</a:t>
            </a:r>
            <a:r>
              <a:rPr lang="en-US" sz="2000" b="1" dirty="0"/>
              <a:t>, </a:t>
            </a:r>
            <a:endParaRPr lang="en-US" sz="2000" b="1" dirty="0" smtClean="0"/>
          </a:p>
          <a:p>
            <a:pPr lvl="1" eaLnBrk="1" hangingPunct="1">
              <a:lnSpc>
                <a:spcPct val="90000"/>
              </a:lnSpc>
            </a:pPr>
            <a:r>
              <a:rPr lang="en-US" sz="2000" b="1" dirty="0" smtClean="0"/>
              <a:t>clean </a:t>
            </a:r>
            <a:r>
              <a:rPr lang="en-US" sz="2000" b="1" dirty="0"/>
              <a:t>water, </a:t>
            </a:r>
            <a:endParaRPr lang="en-US" sz="2000" b="1" dirty="0" smtClean="0"/>
          </a:p>
          <a:p>
            <a:pPr lvl="1" eaLnBrk="1" hangingPunct="1">
              <a:lnSpc>
                <a:spcPct val="90000"/>
              </a:lnSpc>
            </a:pPr>
            <a:r>
              <a:rPr lang="en-US" sz="2000" b="1" dirty="0" smtClean="0"/>
              <a:t>formal </a:t>
            </a:r>
            <a:r>
              <a:rPr lang="en-US" sz="2000" b="1" dirty="0"/>
              <a:t>education, </a:t>
            </a:r>
            <a:endParaRPr lang="en-US" sz="2000" b="1" dirty="0" smtClean="0"/>
          </a:p>
          <a:p>
            <a:pPr lvl="1" eaLnBrk="1" hangingPunct="1">
              <a:lnSpc>
                <a:spcPct val="90000"/>
              </a:lnSpc>
            </a:pPr>
            <a:r>
              <a:rPr lang="en-US" sz="2000" b="1" dirty="0" smtClean="0"/>
              <a:t>primary </a:t>
            </a:r>
            <a:r>
              <a:rPr lang="en-US" sz="2000" b="1" dirty="0"/>
              <a:t>health care, </a:t>
            </a:r>
            <a:endParaRPr lang="en-US" sz="2000" b="1" dirty="0" smtClean="0"/>
          </a:p>
          <a:p>
            <a:pPr lvl="1" eaLnBrk="1" hangingPunct="1">
              <a:lnSpc>
                <a:spcPct val="90000"/>
              </a:lnSpc>
            </a:pPr>
            <a:r>
              <a:rPr lang="en-US" sz="2000" b="1" dirty="0" smtClean="0"/>
              <a:t>social security, </a:t>
            </a:r>
          </a:p>
          <a:p>
            <a:pPr lvl="1" eaLnBrk="1" hangingPunct="1">
              <a:lnSpc>
                <a:spcPct val="90000"/>
              </a:lnSpc>
            </a:pPr>
            <a:r>
              <a:rPr lang="en-US" sz="2000" b="1" dirty="0" smtClean="0"/>
              <a:t>leisure </a:t>
            </a:r>
            <a:r>
              <a:rPr lang="en-US" sz="2000" b="1" dirty="0"/>
              <a:t>and recreation, </a:t>
            </a:r>
            <a:endParaRPr lang="en-US" sz="2000" b="1" dirty="0" smtClean="0"/>
          </a:p>
          <a:p>
            <a:pPr lvl="1" eaLnBrk="1" hangingPunct="1">
              <a:lnSpc>
                <a:spcPct val="90000"/>
              </a:lnSpc>
            </a:pPr>
            <a:r>
              <a:rPr lang="en-US" sz="2000" b="1" dirty="0" smtClean="0"/>
              <a:t>cultural </a:t>
            </a:r>
            <a:r>
              <a:rPr lang="en-US" sz="2000" b="1" dirty="0"/>
              <a:t>activities and information about their rights. </a:t>
            </a:r>
            <a:endParaRPr lang="en-US" sz="2000" b="1" dirty="0" smtClean="0"/>
          </a:p>
          <a:p>
            <a:pPr eaLnBrk="1" hangingPunct="1">
              <a:lnSpc>
                <a:spcPct val="90000"/>
              </a:lnSpc>
            </a:pPr>
            <a:endParaRPr lang="en-US" sz="2000" b="1" dirty="0"/>
          </a:p>
          <a:p>
            <a:pPr marL="0" indent="0" eaLnBrk="1" hangingPunct="1">
              <a:lnSpc>
                <a:spcPct val="90000"/>
              </a:lnSpc>
              <a:buNone/>
            </a:pPr>
            <a:r>
              <a:rPr lang="en-US" sz="2000" b="1" dirty="0" smtClean="0"/>
              <a:t>Specific </a:t>
            </a:r>
            <a:r>
              <a:rPr lang="en-US" sz="2000" b="1" dirty="0"/>
              <a:t>articles address the needs of child refugees, children with disabilities and children of minority or indigenous </a:t>
            </a:r>
            <a:r>
              <a:rPr lang="en-US" sz="2000" b="1" dirty="0" smtClean="0"/>
              <a:t>groups.</a:t>
            </a:r>
          </a:p>
          <a:p>
            <a:pPr marL="0" indent="0" eaLnBrk="1" hangingPunct="1">
              <a:lnSpc>
                <a:spcPct val="90000"/>
              </a:lnSpc>
              <a:buNone/>
            </a:pPr>
            <a:endParaRPr lang="en-US" sz="2000" b="1" dirty="0" smtClean="0"/>
          </a:p>
          <a:p>
            <a:pPr marL="0" indent="0" eaLnBrk="1" hangingPunct="1">
              <a:lnSpc>
                <a:spcPct val="90000"/>
              </a:lnSpc>
              <a:buNone/>
            </a:pPr>
            <a:endParaRPr lang="en-US" sz="1600" dirty="0" smtClean="0"/>
          </a:p>
          <a:p>
            <a:pPr eaLnBrk="1" hangingPunct="1">
              <a:lnSpc>
                <a:spcPct val="90000"/>
              </a:lnSpc>
            </a:pPr>
            <a:endParaRPr lang="en-GB" sz="1800" dirty="0" smtClean="0"/>
          </a:p>
          <a:p>
            <a:pPr eaLnBrk="1" hangingPunct="1">
              <a:lnSpc>
                <a:spcPct val="90000"/>
              </a:lnSpc>
              <a:buFont typeface="Wingdings" pitchFamily="2" charset="2"/>
              <a:buNone/>
            </a:pPr>
            <a:endParaRPr lang="en-GB" sz="1800" dirty="0" smtClean="0"/>
          </a:p>
          <a:p>
            <a:pPr eaLnBrk="1" hangingPunct="1">
              <a:lnSpc>
                <a:spcPct val="90000"/>
              </a:lnSpc>
            </a:pPr>
            <a:endParaRPr lang="en-US" sz="1800" dirty="0" smtClean="0"/>
          </a:p>
          <a:p>
            <a:pPr eaLnBrk="1" hangingPunct="1">
              <a:lnSpc>
                <a:spcPct val="90000"/>
              </a:lnSpc>
            </a:pPr>
            <a:endParaRPr lang="en-US" dirty="0" smtClean="0"/>
          </a:p>
        </p:txBody>
      </p:sp>
    </p:spTree>
    <p:extLst>
      <p:ext uri="{BB962C8B-B14F-4D97-AF65-F5344CB8AC3E}">
        <p14:creationId xmlns:p14="http://schemas.microsoft.com/office/powerpoint/2010/main" val="840872105"/>
      </p:ext>
    </p:extLst>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Title 1"/>
          <p:cNvSpPr>
            <a:spLocks noGrp="1"/>
          </p:cNvSpPr>
          <p:nvPr>
            <p:ph type="title" idx="4294967295"/>
          </p:nvPr>
        </p:nvSpPr>
        <p:spPr>
          <a:xfrm>
            <a:off x="1403350" y="274638"/>
            <a:ext cx="7283450" cy="1654175"/>
          </a:xfrm>
        </p:spPr>
        <p:txBody>
          <a:bodyPr/>
          <a:lstStyle/>
          <a:p>
            <a:pPr eaLnBrk="1" hangingPunct="1"/>
            <a:r>
              <a:rPr lang="en-US" b="1" dirty="0" smtClean="0"/>
              <a:t>Protection rights and Participation rights </a:t>
            </a:r>
            <a:r>
              <a:rPr lang="en-US" sz="4000" b="1" dirty="0" smtClean="0"/>
              <a:t> </a:t>
            </a:r>
          </a:p>
        </p:txBody>
      </p:sp>
      <p:sp>
        <p:nvSpPr>
          <p:cNvPr id="56322" name="Content Placeholder 2"/>
          <p:cNvSpPr>
            <a:spLocks noGrp="1"/>
          </p:cNvSpPr>
          <p:nvPr>
            <p:ph idx="4294967295"/>
          </p:nvPr>
        </p:nvSpPr>
        <p:spPr>
          <a:xfrm>
            <a:off x="571500" y="1785938"/>
            <a:ext cx="8143875" cy="4572000"/>
          </a:xfrm>
        </p:spPr>
        <p:txBody>
          <a:bodyPr/>
          <a:lstStyle/>
          <a:p>
            <a:pPr eaLnBrk="1" hangingPunct="1">
              <a:lnSpc>
                <a:spcPct val="90000"/>
              </a:lnSpc>
            </a:pPr>
            <a:endParaRPr lang="en-US" sz="2000" dirty="0" smtClean="0"/>
          </a:p>
          <a:p>
            <a:pPr eaLnBrk="1" hangingPunct="1">
              <a:lnSpc>
                <a:spcPct val="90000"/>
              </a:lnSpc>
            </a:pPr>
            <a:endParaRPr lang="en-US" sz="2000" dirty="0" smtClean="0"/>
          </a:p>
          <a:p>
            <a:pPr eaLnBrk="1" hangingPunct="1">
              <a:lnSpc>
                <a:spcPct val="90000"/>
              </a:lnSpc>
            </a:pPr>
            <a:r>
              <a:rPr lang="en-US" sz="2000" b="1" dirty="0" smtClean="0"/>
              <a:t>Protection </a:t>
            </a:r>
            <a:r>
              <a:rPr lang="en-US" sz="2000" b="1" dirty="0"/>
              <a:t>from all forms of child abuse, neglect, exploitation and cruelty, including the right to special protection in times of war and protection from abuse in the criminal justice </a:t>
            </a:r>
            <a:r>
              <a:rPr lang="en-US" sz="2000" b="1" dirty="0" smtClean="0"/>
              <a:t>system.</a:t>
            </a:r>
          </a:p>
          <a:p>
            <a:pPr eaLnBrk="1" hangingPunct="1">
              <a:lnSpc>
                <a:spcPct val="90000"/>
              </a:lnSpc>
            </a:pPr>
            <a:endParaRPr lang="en-US" sz="2000" b="1" dirty="0"/>
          </a:p>
          <a:p>
            <a:pPr eaLnBrk="1" hangingPunct="1">
              <a:lnSpc>
                <a:spcPct val="90000"/>
              </a:lnSpc>
            </a:pPr>
            <a:r>
              <a:rPr lang="en-US" sz="2000" b="1" dirty="0"/>
              <a:t>Children are entitled to the freedom to express opinions and to have a say in matters affecting their social, economic, religious, cultural and political life. Participation rights include the right to express opinions and be heard, the right to information and freedom of association.  </a:t>
            </a:r>
            <a:endParaRPr lang="en-US" sz="2000" b="1" dirty="0" smtClean="0"/>
          </a:p>
          <a:p>
            <a:pPr eaLnBrk="1" hangingPunct="1">
              <a:lnSpc>
                <a:spcPct val="90000"/>
              </a:lnSpc>
            </a:pPr>
            <a:endParaRPr lang="en-GB" sz="1800" dirty="0" smtClean="0"/>
          </a:p>
          <a:p>
            <a:pPr eaLnBrk="1" hangingPunct="1">
              <a:lnSpc>
                <a:spcPct val="90000"/>
              </a:lnSpc>
              <a:buFont typeface="Wingdings" pitchFamily="2" charset="2"/>
              <a:buNone/>
            </a:pPr>
            <a:endParaRPr lang="en-GB" sz="1800" dirty="0" smtClean="0"/>
          </a:p>
          <a:p>
            <a:pPr eaLnBrk="1" hangingPunct="1">
              <a:lnSpc>
                <a:spcPct val="90000"/>
              </a:lnSpc>
            </a:pPr>
            <a:endParaRPr lang="en-US" sz="1800" dirty="0" smtClean="0"/>
          </a:p>
          <a:p>
            <a:pPr eaLnBrk="1" hangingPunct="1">
              <a:lnSpc>
                <a:spcPct val="90000"/>
              </a:lnSpc>
            </a:pPr>
            <a:endParaRPr lang="en-US" dirty="0" smtClean="0"/>
          </a:p>
        </p:txBody>
      </p:sp>
    </p:spTree>
    <p:extLst>
      <p:ext uri="{BB962C8B-B14F-4D97-AF65-F5344CB8AC3E}">
        <p14:creationId xmlns:p14="http://schemas.microsoft.com/office/powerpoint/2010/main" val="3678359401"/>
      </p:ext>
    </p:extLst>
  </p:cSld>
  <p:clrMapOvr>
    <a:masterClrMapping/>
  </p:clrMapOvr>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Title 1"/>
          <p:cNvSpPr>
            <a:spLocks noGrp="1"/>
          </p:cNvSpPr>
          <p:nvPr>
            <p:ph type="title" idx="4294967295"/>
          </p:nvPr>
        </p:nvSpPr>
        <p:spPr>
          <a:xfrm>
            <a:off x="1403350" y="274638"/>
            <a:ext cx="7283450" cy="1654175"/>
          </a:xfrm>
        </p:spPr>
        <p:txBody>
          <a:bodyPr/>
          <a:lstStyle/>
          <a:p>
            <a:pPr eaLnBrk="1" hangingPunct="1"/>
            <a:r>
              <a:rPr lang="en-US" b="1" dirty="0" smtClean="0"/>
              <a:t>The role of governments, families and children </a:t>
            </a:r>
            <a:r>
              <a:rPr lang="en-US" sz="4000" b="1" dirty="0" smtClean="0"/>
              <a:t> </a:t>
            </a:r>
          </a:p>
        </p:txBody>
      </p:sp>
      <p:sp>
        <p:nvSpPr>
          <p:cNvPr id="56322" name="Content Placeholder 2"/>
          <p:cNvSpPr>
            <a:spLocks noGrp="1"/>
          </p:cNvSpPr>
          <p:nvPr>
            <p:ph idx="4294967295"/>
          </p:nvPr>
        </p:nvSpPr>
        <p:spPr>
          <a:xfrm>
            <a:off x="571500" y="1785938"/>
            <a:ext cx="8143875" cy="4572000"/>
          </a:xfrm>
        </p:spPr>
        <p:txBody>
          <a:bodyPr/>
          <a:lstStyle/>
          <a:p>
            <a:pPr eaLnBrk="1" hangingPunct="1">
              <a:lnSpc>
                <a:spcPct val="90000"/>
              </a:lnSpc>
            </a:pPr>
            <a:endParaRPr lang="en-US" sz="2400" dirty="0" smtClean="0"/>
          </a:p>
          <a:p>
            <a:pPr eaLnBrk="1" hangingPunct="1">
              <a:lnSpc>
                <a:spcPct val="90000"/>
              </a:lnSpc>
            </a:pPr>
            <a:r>
              <a:rPr lang="en-US" sz="2400" b="1" dirty="0" smtClean="0"/>
              <a:t>CRC </a:t>
            </a:r>
            <a:r>
              <a:rPr lang="en-US" sz="2400" b="1" dirty="0"/>
              <a:t>standards can be realized only when respected by everyone</a:t>
            </a:r>
          </a:p>
          <a:p>
            <a:pPr eaLnBrk="1" hangingPunct="1">
              <a:lnSpc>
                <a:spcPct val="90000"/>
              </a:lnSpc>
            </a:pPr>
            <a:endParaRPr lang="en-US" sz="2400" b="1" dirty="0"/>
          </a:p>
          <a:p>
            <a:pPr eaLnBrk="1" hangingPunct="1">
              <a:lnSpc>
                <a:spcPct val="90000"/>
              </a:lnSpc>
            </a:pPr>
            <a:r>
              <a:rPr lang="en-US" sz="2400" b="1" dirty="0"/>
              <a:t>Governments are obliged to recognize the full spectrum of human rights for all </a:t>
            </a:r>
            <a:r>
              <a:rPr lang="en-US" sz="2400" b="1" dirty="0" smtClean="0"/>
              <a:t>children – they are duty bearers</a:t>
            </a:r>
            <a:endParaRPr lang="en-US" sz="2400" b="1" dirty="0"/>
          </a:p>
          <a:p>
            <a:pPr eaLnBrk="1" hangingPunct="1">
              <a:lnSpc>
                <a:spcPct val="90000"/>
              </a:lnSpc>
            </a:pPr>
            <a:endParaRPr lang="en-US" sz="2400" b="1" dirty="0"/>
          </a:p>
          <a:p>
            <a:pPr eaLnBrk="1" hangingPunct="1">
              <a:lnSpc>
                <a:spcPct val="90000"/>
              </a:lnSpc>
            </a:pPr>
            <a:r>
              <a:rPr lang="en-US" sz="2400" b="1" dirty="0" smtClean="0"/>
              <a:t>Family’s role is essential for claiming the rights of children on their behalf</a:t>
            </a:r>
            <a:endParaRPr lang="en-US" sz="2400" b="1" dirty="0"/>
          </a:p>
          <a:p>
            <a:pPr eaLnBrk="1" hangingPunct="1">
              <a:lnSpc>
                <a:spcPct val="90000"/>
              </a:lnSpc>
            </a:pPr>
            <a:endParaRPr lang="en-US" sz="2400" b="1" dirty="0"/>
          </a:p>
          <a:p>
            <a:pPr eaLnBrk="1" hangingPunct="1">
              <a:lnSpc>
                <a:spcPct val="90000"/>
              </a:lnSpc>
            </a:pPr>
            <a:r>
              <a:rPr lang="en-US" sz="2400" b="1" dirty="0"/>
              <a:t>Children have rights and </a:t>
            </a:r>
            <a:r>
              <a:rPr lang="en-US" sz="2400" b="1" dirty="0" smtClean="0"/>
              <a:t>responsibilities – according to evolving age and capacities</a:t>
            </a:r>
            <a:endParaRPr lang="en-US" sz="2400" b="1" dirty="0"/>
          </a:p>
          <a:p>
            <a:pPr eaLnBrk="1" hangingPunct="1">
              <a:lnSpc>
                <a:spcPct val="90000"/>
              </a:lnSpc>
            </a:pPr>
            <a:endParaRPr lang="en-US" sz="2000" dirty="0" smtClean="0"/>
          </a:p>
          <a:p>
            <a:pPr eaLnBrk="1" hangingPunct="1">
              <a:lnSpc>
                <a:spcPct val="90000"/>
              </a:lnSpc>
            </a:pPr>
            <a:endParaRPr lang="en-US" sz="2000" dirty="0" smtClean="0"/>
          </a:p>
        </p:txBody>
      </p:sp>
    </p:spTree>
    <p:extLst>
      <p:ext uri="{BB962C8B-B14F-4D97-AF65-F5344CB8AC3E}">
        <p14:creationId xmlns:p14="http://schemas.microsoft.com/office/powerpoint/2010/main" val="2628621247"/>
      </p:ext>
    </p:extLst>
  </p:cSld>
  <p:clrMapOvr>
    <a:masterClrMapping/>
  </p:clrMapOv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ko-KR" dirty="0" smtClean="0"/>
              <a:t>Human Rights Principles</a:t>
            </a:r>
            <a:endParaRPr lang="ko-KR" altLang="en-US" dirty="0"/>
          </a:p>
        </p:txBody>
      </p:sp>
      <p:sp>
        <p:nvSpPr>
          <p:cNvPr id="68" name="Freeform 3"/>
          <p:cNvSpPr>
            <a:spLocks/>
          </p:cNvSpPr>
          <p:nvPr/>
        </p:nvSpPr>
        <p:spPr bwMode="auto">
          <a:xfrm>
            <a:off x="2555776" y="3293350"/>
            <a:ext cx="2722078" cy="744166"/>
          </a:xfrm>
          <a:custGeom>
            <a:avLst/>
            <a:gdLst/>
            <a:ahLst/>
            <a:cxnLst>
              <a:cxn ang="0">
                <a:pos x="1704" y="0"/>
              </a:cxn>
              <a:cxn ang="0">
                <a:pos x="744" y="0"/>
              </a:cxn>
              <a:cxn ang="0">
                <a:pos x="0" y="876"/>
              </a:cxn>
            </a:cxnLst>
            <a:rect l="0" t="0" r="r" b="b"/>
            <a:pathLst>
              <a:path w="1705" h="877">
                <a:moveTo>
                  <a:pt x="1704" y="0"/>
                </a:moveTo>
                <a:lnTo>
                  <a:pt x="744" y="0"/>
                </a:lnTo>
                <a:lnTo>
                  <a:pt x="0" y="876"/>
                </a:lnTo>
              </a:path>
            </a:pathLst>
          </a:custGeom>
          <a:noFill/>
          <a:ln w="28575" cap="rnd" cmpd="sng">
            <a:solidFill>
              <a:schemeClr val="accent2">
                <a:lumMod val="60000"/>
                <a:lumOff val="40000"/>
              </a:schemeClr>
            </a:solidFill>
            <a:prstDash val="solid"/>
            <a:round/>
            <a:headEnd type="none" w="sm" len="sm"/>
            <a:tailEnd type="none" w="sm" len="sm"/>
          </a:ln>
          <a:effectLst/>
        </p:spPr>
        <p:txBody>
          <a:bodyPr/>
          <a:lstStyle/>
          <a:p>
            <a:endParaRPr lang="ko-KR" altLang="en-US"/>
          </a:p>
        </p:txBody>
      </p:sp>
      <p:sp>
        <p:nvSpPr>
          <p:cNvPr id="69" name="Freeform 4"/>
          <p:cNvSpPr>
            <a:spLocks/>
          </p:cNvSpPr>
          <p:nvPr/>
        </p:nvSpPr>
        <p:spPr bwMode="auto">
          <a:xfrm>
            <a:off x="2411760" y="4181532"/>
            <a:ext cx="2875642" cy="1157164"/>
          </a:xfrm>
          <a:custGeom>
            <a:avLst/>
            <a:gdLst/>
            <a:ahLst/>
            <a:cxnLst>
              <a:cxn ang="0">
                <a:pos x="1704" y="864"/>
              </a:cxn>
              <a:cxn ang="0">
                <a:pos x="744" y="864"/>
              </a:cxn>
              <a:cxn ang="0">
                <a:pos x="0" y="0"/>
              </a:cxn>
            </a:cxnLst>
            <a:rect l="0" t="0" r="r" b="b"/>
            <a:pathLst>
              <a:path w="1705" h="865">
                <a:moveTo>
                  <a:pt x="1704" y="864"/>
                </a:moveTo>
                <a:lnTo>
                  <a:pt x="744" y="864"/>
                </a:lnTo>
                <a:lnTo>
                  <a:pt x="0" y="0"/>
                </a:lnTo>
              </a:path>
            </a:pathLst>
          </a:custGeom>
          <a:noFill/>
          <a:ln w="28575" cap="rnd" cmpd="sng">
            <a:solidFill>
              <a:schemeClr val="accent2">
                <a:lumMod val="60000"/>
                <a:lumOff val="40000"/>
              </a:schemeClr>
            </a:solidFill>
            <a:prstDash val="solid"/>
            <a:round/>
            <a:headEnd type="none" w="sm" len="sm"/>
            <a:tailEnd type="none" w="sm" len="sm"/>
          </a:ln>
          <a:effectLst/>
        </p:spPr>
        <p:txBody>
          <a:bodyPr/>
          <a:lstStyle/>
          <a:p>
            <a:endParaRPr lang="ko-KR" altLang="en-US"/>
          </a:p>
        </p:txBody>
      </p:sp>
      <p:sp>
        <p:nvSpPr>
          <p:cNvPr id="70" name="Freeform 5"/>
          <p:cNvSpPr>
            <a:spLocks/>
          </p:cNvSpPr>
          <p:nvPr/>
        </p:nvSpPr>
        <p:spPr bwMode="auto">
          <a:xfrm>
            <a:off x="2555776" y="2165308"/>
            <a:ext cx="2706688" cy="1152128"/>
          </a:xfrm>
          <a:custGeom>
            <a:avLst/>
            <a:gdLst/>
            <a:ahLst/>
            <a:cxnLst>
              <a:cxn ang="0">
                <a:pos x="1704" y="0"/>
              </a:cxn>
              <a:cxn ang="0">
                <a:pos x="744" y="0"/>
              </a:cxn>
              <a:cxn ang="0">
                <a:pos x="0" y="744"/>
              </a:cxn>
            </a:cxnLst>
            <a:rect l="0" t="0" r="r" b="b"/>
            <a:pathLst>
              <a:path w="1705" h="745">
                <a:moveTo>
                  <a:pt x="1704" y="0"/>
                </a:moveTo>
                <a:lnTo>
                  <a:pt x="744" y="0"/>
                </a:lnTo>
                <a:lnTo>
                  <a:pt x="0" y="744"/>
                </a:lnTo>
              </a:path>
            </a:pathLst>
          </a:custGeom>
          <a:noFill/>
          <a:ln w="28575" cap="rnd" cmpd="sng">
            <a:solidFill>
              <a:schemeClr val="accent2">
                <a:lumMod val="60000"/>
                <a:lumOff val="40000"/>
              </a:schemeClr>
            </a:solidFill>
            <a:prstDash val="solid"/>
            <a:round/>
            <a:headEnd type="none" w="sm" len="sm"/>
            <a:tailEnd type="none" w="sm" len="sm"/>
          </a:ln>
          <a:effectLst/>
        </p:spPr>
        <p:txBody>
          <a:bodyPr/>
          <a:lstStyle/>
          <a:p>
            <a:endParaRPr lang="ko-KR" altLang="en-US"/>
          </a:p>
        </p:txBody>
      </p:sp>
      <p:sp>
        <p:nvSpPr>
          <p:cNvPr id="71" name="Freeform 6"/>
          <p:cNvSpPr>
            <a:spLocks/>
          </p:cNvSpPr>
          <p:nvPr/>
        </p:nvSpPr>
        <p:spPr bwMode="auto">
          <a:xfrm>
            <a:off x="2580714" y="5117636"/>
            <a:ext cx="2706688" cy="1182688"/>
          </a:xfrm>
          <a:custGeom>
            <a:avLst/>
            <a:gdLst/>
            <a:ahLst/>
            <a:cxnLst>
              <a:cxn ang="0">
                <a:pos x="1704" y="744"/>
              </a:cxn>
              <a:cxn ang="0">
                <a:pos x="744" y="744"/>
              </a:cxn>
              <a:cxn ang="0">
                <a:pos x="0" y="0"/>
              </a:cxn>
            </a:cxnLst>
            <a:rect l="0" t="0" r="r" b="b"/>
            <a:pathLst>
              <a:path w="1705" h="745">
                <a:moveTo>
                  <a:pt x="1704" y="744"/>
                </a:moveTo>
                <a:lnTo>
                  <a:pt x="744" y="744"/>
                </a:lnTo>
                <a:lnTo>
                  <a:pt x="0" y="0"/>
                </a:lnTo>
              </a:path>
            </a:pathLst>
          </a:custGeom>
          <a:noFill/>
          <a:ln w="28575" cap="rnd" cmpd="sng">
            <a:solidFill>
              <a:schemeClr val="accent2">
                <a:lumMod val="60000"/>
                <a:lumOff val="40000"/>
              </a:schemeClr>
            </a:solidFill>
            <a:prstDash val="solid"/>
            <a:round/>
            <a:headEnd type="none" w="sm" len="sm"/>
            <a:tailEnd type="none" w="sm" len="sm"/>
          </a:ln>
          <a:effectLst/>
        </p:spPr>
        <p:txBody>
          <a:bodyPr/>
          <a:lstStyle/>
          <a:p>
            <a:endParaRPr lang="ko-KR" altLang="en-US"/>
          </a:p>
        </p:txBody>
      </p:sp>
      <p:sp>
        <p:nvSpPr>
          <p:cNvPr id="73" name="Freeform 8"/>
          <p:cNvSpPr>
            <a:spLocks/>
          </p:cNvSpPr>
          <p:nvPr/>
        </p:nvSpPr>
        <p:spPr bwMode="auto">
          <a:xfrm>
            <a:off x="2555776" y="3821492"/>
            <a:ext cx="2731626" cy="648072"/>
          </a:xfrm>
          <a:custGeom>
            <a:avLst/>
            <a:gdLst/>
            <a:ahLst/>
            <a:cxnLst>
              <a:cxn ang="0">
                <a:pos x="1704" y="948"/>
              </a:cxn>
              <a:cxn ang="0">
                <a:pos x="744" y="948"/>
              </a:cxn>
              <a:cxn ang="0">
                <a:pos x="0" y="0"/>
              </a:cxn>
            </a:cxnLst>
            <a:rect l="0" t="0" r="r" b="b"/>
            <a:pathLst>
              <a:path w="1705" h="949">
                <a:moveTo>
                  <a:pt x="1704" y="948"/>
                </a:moveTo>
                <a:lnTo>
                  <a:pt x="744" y="948"/>
                </a:lnTo>
                <a:lnTo>
                  <a:pt x="0" y="0"/>
                </a:lnTo>
              </a:path>
            </a:pathLst>
          </a:custGeom>
          <a:noFill/>
          <a:ln w="28575" cap="rnd" cmpd="sng">
            <a:solidFill>
              <a:schemeClr val="accent2">
                <a:lumMod val="60000"/>
                <a:lumOff val="40000"/>
              </a:schemeClr>
            </a:solidFill>
            <a:prstDash val="solid"/>
            <a:round/>
            <a:headEnd type="none" w="sm" len="sm"/>
            <a:tailEnd type="none" w="sm" len="sm"/>
          </a:ln>
          <a:effectLst/>
        </p:spPr>
        <p:txBody>
          <a:bodyPr/>
          <a:lstStyle/>
          <a:p>
            <a:endParaRPr lang="ko-KR" altLang="en-US"/>
          </a:p>
        </p:txBody>
      </p:sp>
      <p:sp>
        <p:nvSpPr>
          <p:cNvPr id="74" name="Oval 9"/>
          <p:cNvSpPr>
            <a:spLocks noChangeArrowheads="1"/>
          </p:cNvSpPr>
          <p:nvPr/>
        </p:nvSpPr>
        <p:spPr bwMode="auto">
          <a:xfrm>
            <a:off x="395536" y="2669684"/>
            <a:ext cx="2880000" cy="2880000"/>
          </a:xfrm>
          <a:prstGeom prst="ellipse">
            <a:avLst/>
          </a:prstGeom>
          <a:gradFill rotWithShape="0">
            <a:gsLst>
              <a:gs pos="0">
                <a:schemeClr val="bg1">
                  <a:gamma/>
                  <a:shade val="86275"/>
                  <a:invGamma/>
                </a:schemeClr>
              </a:gs>
              <a:gs pos="50000">
                <a:schemeClr val="bg1"/>
              </a:gs>
              <a:gs pos="100000">
                <a:schemeClr val="bg1">
                  <a:gamma/>
                  <a:shade val="86275"/>
                  <a:invGamma/>
                </a:schemeClr>
              </a:gs>
            </a:gsLst>
            <a:lin ang="5400000" scaled="1"/>
          </a:gradFill>
          <a:ln w="12700">
            <a:solidFill>
              <a:schemeClr val="bg2"/>
            </a:solidFill>
            <a:round/>
            <a:headEnd/>
            <a:tailEnd/>
          </a:ln>
          <a:effectLst>
            <a:outerShdw dist="89803" dir="2700000" algn="ctr" rotWithShape="0">
              <a:schemeClr val="bg2"/>
            </a:outerShdw>
          </a:effectLst>
        </p:spPr>
        <p:txBody>
          <a:bodyPr wrap="none" lIns="87313" tIns="44450" rIns="87313" bIns="44450" anchor="ctr"/>
          <a:lstStyle/>
          <a:p>
            <a:pPr algn="ctr" defTabSz="825500"/>
            <a:r>
              <a:rPr lang="en-US" altLang="ko-KR" sz="3600" b="1" dirty="0" smtClean="0">
                <a:solidFill>
                  <a:srgbClr val="002060"/>
                </a:solidFill>
                <a:effectLst>
                  <a:outerShdw blurRad="38100" dist="38100" dir="2700000" algn="tl">
                    <a:srgbClr val="000000">
                      <a:alpha val="43137"/>
                    </a:srgbClr>
                  </a:outerShdw>
                </a:effectLst>
                <a:latin typeface="Arial Unicode MS" pitchFamily="50" charset="-127"/>
                <a:ea typeface="Arial Unicode MS" pitchFamily="50" charset="-127"/>
                <a:cs typeface="Arial Unicode MS" pitchFamily="50" charset="-127"/>
              </a:rPr>
              <a:t>Human </a:t>
            </a:r>
          </a:p>
          <a:p>
            <a:pPr algn="ctr" defTabSz="825500"/>
            <a:r>
              <a:rPr lang="en-US" altLang="ko-KR" sz="3600" b="1" dirty="0" smtClean="0">
                <a:solidFill>
                  <a:srgbClr val="002060"/>
                </a:solidFill>
                <a:effectLst>
                  <a:outerShdw blurRad="38100" dist="38100" dir="2700000" algn="tl">
                    <a:srgbClr val="000000">
                      <a:alpha val="43137"/>
                    </a:srgbClr>
                  </a:outerShdw>
                </a:effectLst>
                <a:latin typeface="Arial Unicode MS" pitchFamily="50" charset="-127"/>
                <a:ea typeface="Arial Unicode MS" pitchFamily="50" charset="-127"/>
                <a:cs typeface="Arial Unicode MS" pitchFamily="50" charset="-127"/>
              </a:rPr>
              <a:t>Rights</a:t>
            </a:r>
            <a:endParaRPr lang="en-US" altLang="ko-KR" sz="3600" b="1" dirty="0">
              <a:solidFill>
                <a:srgbClr val="002060"/>
              </a:solidFill>
              <a:effectLst>
                <a:outerShdw blurRad="38100" dist="38100" dir="2700000" algn="tl">
                  <a:srgbClr val="000000">
                    <a:alpha val="43137"/>
                  </a:srgbClr>
                </a:outerShdw>
              </a:effectLst>
              <a:latin typeface="Arial Unicode MS" pitchFamily="50" charset="-127"/>
              <a:ea typeface="Arial Unicode MS" pitchFamily="50" charset="-127"/>
              <a:cs typeface="Arial Unicode MS" pitchFamily="50" charset="-127"/>
            </a:endParaRPr>
          </a:p>
        </p:txBody>
      </p:sp>
      <p:sp>
        <p:nvSpPr>
          <p:cNvPr id="75" name="Rectangle 10"/>
          <p:cNvSpPr>
            <a:spLocks noChangeArrowheads="1"/>
          </p:cNvSpPr>
          <p:nvPr/>
        </p:nvSpPr>
        <p:spPr bwMode="auto">
          <a:xfrm>
            <a:off x="4180528" y="1676072"/>
            <a:ext cx="4711952" cy="857256"/>
          </a:xfrm>
          <a:prstGeom prst="rect">
            <a:avLst/>
          </a:prstGeom>
          <a:gradFill rotWithShape="0">
            <a:gsLst>
              <a:gs pos="0">
                <a:schemeClr val="accent2">
                  <a:gamma/>
                  <a:tint val="50196"/>
                  <a:invGamma/>
                </a:schemeClr>
              </a:gs>
              <a:gs pos="100000">
                <a:schemeClr val="accent2"/>
              </a:gs>
            </a:gsLst>
            <a:lin ang="5400000" scaled="1"/>
          </a:gradFill>
          <a:ln w="12700">
            <a:noFill/>
            <a:miter lim="800000"/>
            <a:headEnd/>
            <a:tailEnd/>
          </a:ln>
          <a:effectLst>
            <a:prstShdw prst="shdw17" dist="17961" dir="2700000">
              <a:schemeClr val="accent2">
                <a:gamma/>
                <a:shade val="60000"/>
                <a:invGamma/>
              </a:schemeClr>
            </a:prstShdw>
          </a:effectLst>
        </p:spPr>
        <p:txBody>
          <a:bodyPr wrap="none" lIns="92075" tIns="46038" rIns="92075" bIns="46038" anchor="ctr"/>
          <a:lstStyle/>
          <a:p>
            <a:r>
              <a:rPr lang="en-US" altLang="ko-KR" sz="2800" b="1" dirty="0" smtClean="0">
                <a:latin typeface="Arial Narrow" pitchFamily="34" charset="0"/>
              </a:rPr>
              <a:t>Universality, Equality &amp; </a:t>
            </a:r>
          </a:p>
          <a:p>
            <a:r>
              <a:rPr lang="en-US" altLang="ko-KR" sz="2800" b="1" dirty="0" smtClean="0">
                <a:latin typeface="Arial Narrow" pitchFamily="34" charset="0"/>
              </a:rPr>
              <a:t>non-discrimination</a:t>
            </a:r>
            <a:endParaRPr lang="en-US" altLang="ko-KR" sz="2800" b="1" dirty="0">
              <a:latin typeface="Arial Narrow" pitchFamily="34" charset="0"/>
            </a:endParaRPr>
          </a:p>
        </p:txBody>
      </p:sp>
      <p:sp>
        <p:nvSpPr>
          <p:cNvPr id="76" name="Rectangle 11"/>
          <p:cNvSpPr>
            <a:spLocks noChangeArrowheads="1"/>
          </p:cNvSpPr>
          <p:nvPr/>
        </p:nvSpPr>
        <p:spPr bwMode="auto">
          <a:xfrm>
            <a:off x="4180528" y="2853214"/>
            <a:ext cx="4711952" cy="879478"/>
          </a:xfrm>
          <a:prstGeom prst="rect">
            <a:avLst/>
          </a:prstGeom>
          <a:gradFill rotWithShape="0">
            <a:gsLst>
              <a:gs pos="0">
                <a:schemeClr val="accent2">
                  <a:gamma/>
                  <a:tint val="50196"/>
                  <a:invGamma/>
                </a:schemeClr>
              </a:gs>
              <a:gs pos="100000">
                <a:schemeClr val="accent2"/>
              </a:gs>
            </a:gsLst>
            <a:lin ang="5400000" scaled="1"/>
          </a:gradFill>
          <a:ln w="12700">
            <a:noFill/>
            <a:miter lim="800000"/>
            <a:headEnd/>
            <a:tailEnd/>
          </a:ln>
          <a:effectLst>
            <a:prstShdw prst="shdw17" dist="17961" dir="2700000">
              <a:schemeClr val="accent2">
                <a:gamma/>
                <a:shade val="60000"/>
                <a:invGamma/>
              </a:schemeClr>
            </a:prstShdw>
          </a:effectLst>
        </p:spPr>
        <p:txBody>
          <a:bodyPr wrap="none" lIns="92075" tIns="46038" rIns="92075" bIns="46038" anchor="ctr"/>
          <a:lstStyle/>
          <a:p>
            <a:r>
              <a:rPr lang="en-US" altLang="ko-KR" sz="2800" b="1" dirty="0" smtClean="0">
                <a:latin typeface="Arial Narrow" pitchFamily="34" charset="0"/>
              </a:rPr>
              <a:t>Indivisibility, Interdependence &amp; </a:t>
            </a:r>
          </a:p>
          <a:p>
            <a:r>
              <a:rPr lang="en-US" altLang="ko-KR" sz="2800" b="1" dirty="0" smtClean="0">
                <a:latin typeface="Arial Narrow" pitchFamily="34" charset="0"/>
              </a:rPr>
              <a:t>Interrelatedness</a:t>
            </a:r>
            <a:endParaRPr lang="en-US" altLang="ko-KR" sz="2800" b="1" dirty="0">
              <a:latin typeface="Arial Narrow" pitchFamily="34" charset="0"/>
            </a:endParaRPr>
          </a:p>
        </p:txBody>
      </p:sp>
      <p:sp>
        <p:nvSpPr>
          <p:cNvPr id="78" name="Rectangle 14"/>
          <p:cNvSpPr>
            <a:spLocks noChangeArrowheads="1"/>
          </p:cNvSpPr>
          <p:nvPr/>
        </p:nvSpPr>
        <p:spPr bwMode="auto">
          <a:xfrm>
            <a:off x="4180528" y="4052578"/>
            <a:ext cx="4711952" cy="635000"/>
          </a:xfrm>
          <a:prstGeom prst="rect">
            <a:avLst/>
          </a:prstGeom>
          <a:gradFill rotWithShape="0">
            <a:gsLst>
              <a:gs pos="0">
                <a:schemeClr val="accent2">
                  <a:gamma/>
                  <a:tint val="50196"/>
                  <a:invGamma/>
                </a:schemeClr>
              </a:gs>
              <a:gs pos="100000">
                <a:schemeClr val="accent2"/>
              </a:gs>
            </a:gsLst>
            <a:lin ang="5400000" scaled="1"/>
          </a:gradFill>
          <a:ln w="12700">
            <a:noFill/>
            <a:miter lim="800000"/>
            <a:headEnd/>
            <a:tailEnd/>
          </a:ln>
          <a:effectLst>
            <a:prstShdw prst="shdw17" dist="17961" dir="2700000">
              <a:schemeClr val="accent2">
                <a:gamma/>
                <a:shade val="60000"/>
                <a:invGamma/>
              </a:schemeClr>
            </a:prstShdw>
          </a:effectLst>
        </p:spPr>
        <p:txBody>
          <a:bodyPr wrap="none" lIns="92075" tIns="46038" rIns="92075" bIns="46038" anchor="ctr"/>
          <a:lstStyle/>
          <a:p>
            <a:r>
              <a:rPr lang="en-US" altLang="ko-KR" sz="2800" b="1" dirty="0" smtClean="0">
                <a:latin typeface="Arial Narrow" pitchFamily="34" charset="0"/>
              </a:rPr>
              <a:t>Inalienability</a:t>
            </a:r>
            <a:endParaRPr lang="en-US" altLang="ko-KR" sz="2800" b="1" dirty="0">
              <a:latin typeface="Arial Narrow" pitchFamily="34" charset="0"/>
            </a:endParaRPr>
          </a:p>
        </p:txBody>
      </p:sp>
      <p:sp>
        <p:nvSpPr>
          <p:cNvPr id="79" name="Rectangle 15"/>
          <p:cNvSpPr>
            <a:spLocks noChangeArrowheads="1"/>
          </p:cNvSpPr>
          <p:nvPr/>
        </p:nvSpPr>
        <p:spPr bwMode="auto">
          <a:xfrm>
            <a:off x="4180528" y="5007464"/>
            <a:ext cx="4711952" cy="635000"/>
          </a:xfrm>
          <a:prstGeom prst="rect">
            <a:avLst/>
          </a:prstGeom>
          <a:gradFill rotWithShape="0">
            <a:gsLst>
              <a:gs pos="0">
                <a:schemeClr val="accent2">
                  <a:gamma/>
                  <a:tint val="50196"/>
                  <a:invGamma/>
                </a:schemeClr>
              </a:gs>
              <a:gs pos="100000">
                <a:schemeClr val="accent2"/>
              </a:gs>
            </a:gsLst>
            <a:lin ang="5400000" scaled="1"/>
          </a:gradFill>
          <a:ln w="12700">
            <a:noFill/>
            <a:miter lim="800000"/>
            <a:headEnd/>
            <a:tailEnd/>
          </a:ln>
          <a:effectLst>
            <a:prstShdw prst="shdw17" dist="17961" dir="2700000">
              <a:schemeClr val="accent2">
                <a:gamma/>
                <a:shade val="60000"/>
                <a:invGamma/>
              </a:schemeClr>
            </a:prstShdw>
          </a:effectLst>
        </p:spPr>
        <p:txBody>
          <a:bodyPr wrap="none" lIns="92075" tIns="46038" rIns="92075" bIns="46038" anchor="ctr"/>
          <a:lstStyle/>
          <a:p>
            <a:r>
              <a:rPr lang="en-US" altLang="ko-KR" sz="2800" b="1" dirty="0" smtClean="0">
                <a:latin typeface="Arial Narrow" pitchFamily="34" charset="0"/>
              </a:rPr>
              <a:t>Participation and inclusion</a:t>
            </a:r>
            <a:endParaRPr lang="en-US" altLang="ko-KR" sz="2800" b="1" dirty="0">
              <a:latin typeface="Arial Narrow" pitchFamily="34" charset="0"/>
            </a:endParaRPr>
          </a:p>
        </p:txBody>
      </p:sp>
      <p:sp>
        <p:nvSpPr>
          <p:cNvPr id="80" name="Rectangle 16"/>
          <p:cNvSpPr>
            <a:spLocks noChangeArrowheads="1"/>
          </p:cNvSpPr>
          <p:nvPr/>
        </p:nvSpPr>
        <p:spPr bwMode="auto">
          <a:xfrm>
            <a:off x="4180528" y="5962352"/>
            <a:ext cx="4711952" cy="635000"/>
          </a:xfrm>
          <a:prstGeom prst="rect">
            <a:avLst/>
          </a:prstGeom>
          <a:gradFill rotWithShape="0">
            <a:gsLst>
              <a:gs pos="0">
                <a:schemeClr val="accent2">
                  <a:gamma/>
                  <a:tint val="50196"/>
                  <a:invGamma/>
                </a:schemeClr>
              </a:gs>
              <a:gs pos="100000">
                <a:schemeClr val="accent2"/>
              </a:gs>
            </a:gsLst>
            <a:lin ang="5400000" scaled="1"/>
          </a:gradFill>
          <a:ln w="12700">
            <a:noFill/>
            <a:miter lim="800000"/>
            <a:headEnd/>
            <a:tailEnd/>
          </a:ln>
          <a:effectLst>
            <a:prstShdw prst="shdw17" dist="17961" dir="2700000">
              <a:schemeClr val="accent2">
                <a:gamma/>
                <a:shade val="60000"/>
                <a:invGamma/>
              </a:schemeClr>
            </a:prstShdw>
          </a:effectLst>
        </p:spPr>
        <p:txBody>
          <a:bodyPr wrap="none" lIns="92075" tIns="46038" rIns="92075" bIns="46038" anchor="ctr"/>
          <a:lstStyle/>
          <a:p>
            <a:r>
              <a:rPr lang="en-US" altLang="ko-KR" sz="2800" b="1" dirty="0" smtClean="0">
                <a:latin typeface="Arial Narrow" pitchFamily="34" charset="0"/>
              </a:rPr>
              <a:t>Accountability &amp; Rule of Law</a:t>
            </a:r>
            <a:endParaRPr lang="en-US" altLang="ko-KR" sz="2800" b="1" dirty="0">
              <a:latin typeface="Arial Narrow" pitchFamily="34" charset="0"/>
            </a:endParaRPr>
          </a:p>
        </p:txBody>
      </p:sp>
    </p:spTree>
    <p:extLst>
      <p:ext uri="{BB962C8B-B14F-4D97-AF65-F5344CB8AC3E}">
        <p14:creationId xmlns:p14="http://schemas.microsoft.com/office/powerpoint/2010/main" val="2782663407"/>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b="1" dirty="0" smtClean="0"/>
              <a:t>Guiding Principles of CRC(1)</a:t>
            </a:r>
            <a:endParaRPr lang="en-GB" b="1" dirty="0"/>
          </a:p>
        </p:txBody>
      </p:sp>
      <p:sp>
        <p:nvSpPr>
          <p:cNvPr id="4" name="Rectangle 3"/>
          <p:cNvSpPr/>
          <p:nvPr/>
        </p:nvSpPr>
        <p:spPr>
          <a:xfrm>
            <a:off x="395536" y="1619966"/>
            <a:ext cx="8136904" cy="5121402"/>
          </a:xfrm>
          <a:prstGeom prst="rect">
            <a:avLst/>
          </a:prstGeom>
        </p:spPr>
        <p:txBody>
          <a:bodyPr wrap="square">
            <a:spAutoFit/>
          </a:bodyPr>
          <a:lstStyle/>
          <a:p>
            <a:pPr marL="514350" indent="-514350">
              <a:spcBef>
                <a:spcPts val="1800"/>
              </a:spcBef>
              <a:buFont typeface="+mj-lt"/>
              <a:buAutoNum type="arabicPeriod"/>
            </a:pPr>
            <a:r>
              <a:rPr lang="en-US" altLang="zh-CN" sz="2800" b="1" dirty="0" smtClean="0">
                <a:solidFill>
                  <a:srgbClr val="0070C0"/>
                </a:solidFill>
              </a:rPr>
              <a:t>Non-discrimination (Article 2)</a:t>
            </a:r>
          </a:p>
          <a:p>
            <a:pPr marL="682625" indent="-219075">
              <a:spcBef>
                <a:spcPct val="20000"/>
              </a:spcBef>
              <a:buFontTx/>
              <a:buChar char="•"/>
            </a:pPr>
            <a:r>
              <a:rPr lang="en-US" altLang="zh-CN" sz="2400" dirty="0" smtClean="0"/>
              <a:t>All children enjoy the rights set forth in the CRC without discrimination and protected from discrimination</a:t>
            </a:r>
          </a:p>
          <a:p>
            <a:pPr marL="514350" indent="-514350">
              <a:spcBef>
                <a:spcPts val="1800"/>
              </a:spcBef>
              <a:buFont typeface="+mj-lt"/>
              <a:buAutoNum type="arabicPeriod" startAt="2"/>
            </a:pPr>
            <a:r>
              <a:rPr lang="en-US" altLang="zh-CN" sz="2800" b="1" dirty="0" smtClean="0">
                <a:solidFill>
                  <a:srgbClr val="0070C0"/>
                </a:solidFill>
              </a:rPr>
              <a:t>Best interests of the child (Article 3)</a:t>
            </a:r>
          </a:p>
          <a:p>
            <a:pPr marL="682625" indent="-219075">
              <a:spcBef>
                <a:spcPts val="600"/>
              </a:spcBef>
              <a:spcAft>
                <a:spcPts val="1200"/>
              </a:spcAft>
              <a:buFontTx/>
              <a:buChar char="•"/>
            </a:pPr>
            <a:r>
              <a:rPr lang="en-US" altLang="zh-CN" sz="2400" i="1" dirty="0" smtClean="0"/>
              <a:t> </a:t>
            </a:r>
            <a:r>
              <a:rPr lang="en-US" altLang="zh-CN" sz="2400" dirty="0" smtClean="0"/>
              <a:t>In all actions concerning children the best interests of the child is a primary consideration; Encourages a child-centered approach</a:t>
            </a:r>
          </a:p>
          <a:p>
            <a:pPr marL="682625" indent="-219075">
              <a:spcBef>
                <a:spcPts val="600"/>
              </a:spcBef>
              <a:spcAft>
                <a:spcPts val="1200"/>
              </a:spcAft>
              <a:buFontTx/>
              <a:buChar char="•"/>
            </a:pPr>
            <a:r>
              <a:rPr lang="en-US" altLang="zh-CN" sz="2400" dirty="0" smtClean="0"/>
              <a:t> As mediation principle can solve conflict between different rights</a:t>
            </a:r>
          </a:p>
          <a:p>
            <a:pPr marL="682625" indent="-219075">
              <a:spcBef>
                <a:spcPts val="600"/>
              </a:spcBef>
              <a:spcAft>
                <a:spcPts val="1200"/>
              </a:spcAft>
              <a:buFontTx/>
              <a:buChar char="•"/>
            </a:pPr>
            <a:r>
              <a:rPr lang="en-US" altLang="zh-CN" sz="2400" dirty="0" smtClean="0"/>
              <a:t> Principle for evaluation of laws and policies</a:t>
            </a:r>
          </a:p>
        </p:txBody>
      </p:sp>
    </p:spTree>
    <p:extLst>
      <p:ext uri="{BB962C8B-B14F-4D97-AF65-F5344CB8AC3E}">
        <p14:creationId xmlns:p14="http://schemas.microsoft.com/office/powerpoint/2010/main" val="202347398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b="1" dirty="0" smtClean="0"/>
              <a:t>Guiding Principles of CRC(2)</a:t>
            </a:r>
            <a:endParaRPr lang="en-GB" b="1" dirty="0"/>
          </a:p>
        </p:txBody>
      </p:sp>
      <p:sp>
        <p:nvSpPr>
          <p:cNvPr id="4" name="Rectangle 3"/>
          <p:cNvSpPr/>
          <p:nvPr/>
        </p:nvSpPr>
        <p:spPr>
          <a:xfrm>
            <a:off x="395536" y="1844824"/>
            <a:ext cx="8424936" cy="3687163"/>
          </a:xfrm>
          <a:prstGeom prst="rect">
            <a:avLst/>
          </a:prstGeom>
        </p:spPr>
        <p:txBody>
          <a:bodyPr wrap="square">
            <a:spAutoFit/>
          </a:bodyPr>
          <a:lstStyle/>
          <a:p>
            <a:pPr marL="514350" indent="-514350">
              <a:spcBef>
                <a:spcPts val="1800"/>
              </a:spcBef>
              <a:buFont typeface="+mj-lt"/>
              <a:buAutoNum type="arabicPeriod" startAt="3"/>
            </a:pPr>
            <a:r>
              <a:rPr lang="en-US" altLang="zh-CN" sz="2800" b="1" dirty="0" smtClean="0">
                <a:solidFill>
                  <a:srgbClr val="0070C0"/>
                </a:solidFill>
              </a:rPr>
              <a:t>Rights to life, survival and development (Article 6)</a:t>
            </a:r>
          </a:p>
          <a:p>
            <a:pPr marL="682625" indent="-219075">
              <a:spcBef>
                <a:spcPct val="20000"/>
              </a:spcBef>
              <a:buFontTx/>
              <a:buChar char="•"/>
            </a:pPr>
            <a:r>
              <a:rPr lang="en-US" altLang="zh-CN" sz="2400" dirty="0" smtClean="0"/>
              <a:t>Special needs of the child…</a:t>
            </a:r>
          </a:p>
          <a:p>
            <a:pPr marL="682625" indent="-219075">
              <a:spcBef>
                <a:spcPct val="20000"/>
              </a:spcBef>
            </a:pPr>
            <a:endParaRPr lang="en-US" altLang="zh-CN" sz="2400" dirty="0" smtClean="0"/>
          </a:p>
          <a:p>
            <a:pPr marL="514350" indent="-514350">
              <a:spcBef>
                <a:spcPts val="1800"/>
              </a:spcBef>
            </a:pPr>
            <a:r>
              <a:rPr lang="en-US" altLang="zh-CN" sz="2800" b="1" dirty="0" smtClean="0">
                <a:solidFill>
                  <a:srgbClr val="0070C0"/>
                </a:solidFill>
              </a:rPr>
              <a:t>4.   Respect for the views of the child ( article 12)</a:t>
            </a:r>
          </a:p>
          <a:p>
            <a:pPr marL="682625" indent="-219075">
              <a:spcBef>
                <a:spcPts val="600"/>
              </a:spcBef>
              <a:spcAft>
                <a:spcPts val="1200"/>
              </a:spcAft>
              <a:buFontTx/>
              <a:buChar char="•"/>
            </a:pPr>
            <a:r>
              <a:rPr lang="en-US" altLang="zh-CN" sz="2400" i="1" dirty="0" smtClean="0"/>
              <a:t> </a:t>
            </a:r>
            <a:r>
              <a:rPr lang="en-US" altLang="zh-CN" sz="2400" dirty="0" smtClean="0"/>
              <a:t> Children’s opinions are important and their views must be taken into account based on their evolving capacities</a:t>
            </a:r>
          </a:p>
        </p:txBody>
      </p:sp>
    </p:spTree>
    <p:extLst>
      <p:ext uri="{BB962C8B-B14F-4D97-AF65-F5344CB8AC3E}">
        <p14:creationId xmlns:p14="http://schemas.microsoft.com/office/powerpoint/2010/main" val="158896632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endParaRPr lang="en-US" dirty="0" smtClean="0"/>
          </a:p>
          <a:p>
            <a:endParaRPr lang="en-US" dirty="0"/>
          </a:p>
        </p:txBody>
      </p:sp>
      <p:sp>
        <p:nvSpPr>
          <p:cNvPr id="9" name="TextBox 8"/>
          <p:cNvSpPr txBox="1"/>
          <p:nvPr/>
        </p:nvSpPr>
        <p:spPr>
          <a:xfrm>
            <a:off x="1143000" y="1981200"/>
            <a:ext cx="6705600" cy="3477875"/>
          </a:xfrm>
          <a:prstGeom prst="rect">
            <a:avLst/>
          </a:prstGeom>
          <a:noFill/>
        </p:spPr>
        <p:txBody>
          <a:bodyPr wrap="square" rtlCol="0">
            <a:spAutoFit/>
          </a:bodyPr>
          <a:lstStyle/>
          <a:p>
            <a:pPr algn="ctr"/>
            <a:r>
              <a:rPr lang="en-US" sz="4400" b="1" dirty="0" smtClean="0"/>
              <a:t>Normative framework?</a:t>
            </a:r>
          </a:p>
          <a:p>
            <a:pPr algn="ctr"/>
            <a:endParaRPr lang="en-US" sz="4400" b="1" dirty="0"/>
          </a:p>
          <a:p>
            <a:pPr algn="ctr"/>
            <a:r>
              <a:rPr lang="en-US" sz="4400" b="1" dirty="0" smtClean="0"/>
              <a:t>Human Rights/Child Rights</a:t>
            </a:r>
          </a:p>
          <a:p>
            <a:pPr algn="ctr"/>
            <a:r>
              <a:rPr lang="en-US" sz="4400" b="1" dirty="0" smtClean="0"/>
              <a:t>Equity</a:t>
            </a:r>
          </a:p>
          <a:p>
            <a:pPr algn="ctr"/>
            <a:r>
              <a:rPr lang="en-US" sz="4400" b="1" dirty="0" smtClean="0"/>
              <a:t>Gender</a:t>
            </a:r>
            <a:endParaRPr lang="en-US" sz="2800" b="1" dirty="0"/>
          </a:p>
        </p:txBody>
      </p:sp>
    </p:spTree>
    <p:extLst>
      <p:ext uri="{BB962C8B-B14F-4D97-AF65-F5344CB8AC3E}">
        <p14:creationId xmlns:p14="http://schemas.microsoft.com/office/powerpoint/2010/main" val="42198919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1" name="Title 1"/>
          <p:cNvSpPr>
            <a:spLocks noGrp="1"/>
          </p:cNvSpPr>
          <p:nvPr>
            <p:ph type="title" idx="4294967295"/>
          </p:nvPr>
        </p:nvSpPr>
        <p:spPr>
          <a:xfrm>
            <a:off x="1403350" y="274638"/>
            <a:ext cx="7283450" cy="1654175"/>
          </a:xfrm>
        </p:spPr>
        <p:txBody>
          <a:bodyPr/>
          <a:lstStyle/>
          <a:p>
            <a:pPr eaLnBrk="1" hangingPunct="1"/>
            <a:r>
              <a:rPr lang="en-US" dirty="0" smtClean="0"/>
              <a:t>    </a:t>
            </a:r>
            <a:r>
              <a:rPr lang="en-US" b="1" dirty="0" smtClean="0"/>
              <a:t>Monitoring Implementation of the CRC</a:t>
            </a:r>
            <a:r>
              <a:rPr lang="en-US" sz="4000" b="1" dirty="0" smtClean="0"/>
              <a:t> </a:t>
            </a:r>
          </a:p>
        </p:txBody>
      </p:sp>
      <p:sp>
        <p:nvSpPr>
          <p:cNvPr id="56322" name="Content Placeholder 2"/>
          <p:cNvSpPr>
            <a:spLocks noGrp="1"/>
          </p:cNvSpPr>
          <p:nvPr>
            <p:ph idx="4294967295"/>
          </p:nvPr>
        </p:nvSpPr>
        <p:spPr>
          <a:xfrm>
            <a:off x="571500" y="1785938"/>
            <a:ext cx="8143875" cy="4572000"/>
          </a:xfrm>
        </p:spPr>
        <p:txBody>
          <a:bodyPr/>
          <a:lstStyle/>
          <a:p>
            <a:pPr eaLnBrk="1" hangingPunct="1">
              <a:lnSpc>
                <a:spcPct val="90000"/>
              </a:lnSpc>
            </a:pPr>
            <a:r>
              <a:rPr lang="en-US" sz="2000" b="1" dirty="0"/>
              <a:t>State Parties  are required to submit regular reports to a monitoring body, </a:t>
            </a:r>
            <a:r>
              <a:rPr lang="en-US" sz="2000" b="1" dirty="0" smtClean="0"/>
              <a:t>the </a:t>
            </a:r>
            <a:r>
              <a:rPr lang="en-US" sz="2000" b="1" dirty="0"/>
              <a:t>Committee on the Rights of the </a:t>
            </a:r>
            <a:r>
              <a:rPr lang="en-US" sz="2000" b="1" dirty="0" smtClean="0"/>
              <a:t>Child </a:t>
            </a:r>
          </a:p>
          <a:p>
            <a:pPr eaLnBrk="1" hangingPunct="1">
              <a:lnSpc>
                <a:spcPct val="90000"/>
              </a:lnSpc>
            </a:pPr>
            <a:endParaRPr lang="en-US" sz="2000" b="1" dirty="0"/>
          </a:p>
          <a:p>
            <a:pPr eaLnBrk="1" hangingPunct="1">
              <a:lnSpc>
                <a:spcPct val="90000"/>
              </a:lnSpc>
            </a:pPr>
            <a:r>
              <a:rPr lang="en-US" sz="2000" b="1" dirty="0" smtClean="0"/>
              <a:t>Reports </a:t>
            </a:r>
            <a:r>
              <a:rPr lang="en-US" sz="2000" b="1" dirty="0"/>
              <a:t>are submitted two years after ratification and then every five years </a:t>
            </a:r>
            <a:r>
              <a:rPr lang="en-US" sz="2000" b="1" dirty="0" smtClean="0"/>
              <a:t>thereafter (civil society is able to submit alternative reports)</a:t>
            </a:r>
          </a:p>
          <a:p>
            <a:pPr eaLnBrk="1" hangingPunct="1">
              <a:lnSpc>
                <a:spcPct val="90000"/>
              </a:lnSpc>
            </a:pPr>
            <a:endParaRPr lang="en-US" sz="2000" b="1" dirty="0"/>
          </a:p>
          <a:p>
            <a:pPr eaLnBrk="1" hangingPunct="1">
              <a:lnSpc>
                <a:spcPct val="90000"/>
              </a:lnSpc>
            </a:pPr>
            <a:r>
              <a:rPr lang="en-US" sz="2000" b="1" dirty="0" smtClean="0"/>
              <a:t>The Committee issues Concluding </a:t>
            </a:r>
            <a:r>
              <a:rPr lang="en-US" sz="2000" b="1" dirty="0"/>
              <a:t>Observations </a:t>
            </a:r>
            <a:r>
              <a:rPr lang="en-US" sz="2000" b="1" dirty="0" smtClean="0"/>
              <a:t>in response to each of the reports. These are </a:t>
            </a:r>
            <a:r>
              <a:rPr lang="en-US" sz="2000" b="1" dirty="0"/>
              <a:t>not legally binding on governments, </a:t>
            </a:r>
            <a:r>
              <a:rPr lang="en-US" sz="2000" b="1" dirty="0" smtClean="0"/>
              <a:t>yet </a:t>
            </a:r>
            <a:r>
              <a:rPr lang="en-US" sz="2000" b="1" dirty="0"/>
              <a:t>have frequently provided the basis for dialogue on a wide range of development issues. </a:t>
            </a:r>
            <a:endParaRPr lang="en-US" sz="2000" b="1" dirty="0" smtClean="0"/>
          </a:p>
          <a:p>
            <a:pPr eaLnBrk="1" hangingPunct="1">
              <a:lnSpc>
                <a:spcPct val="90000"/>
              </a:lnSpc>
            </a:pPr>
            <a:endParaRPr lang="en-US" sz="2000" b="1" dirty="0" smtClean="0"/>
          </a:p>
          <a:p>
            <a:pPr eaLnBrk="1" hangingPunct="1">
              <a:lnSpc>
                <a:spcPct val="90000"/>
              </a:lnSpc>
            </a:pPr>
            <a:r>
              <a:rPr lang="en-US" sz="2000" b="1" dirty="0"/>
              <a:t>The Committee also issues General Comments which assist with the interpretation of particular articles. The Committee’s General Comments include comments on violence, </a:t>
            </a:r>
            <a:r>
              <a:rPr lang="en-US" sz="2000" b="1" dirty="0" smtClean="0"/>
              <a:t>children with disabilities</a:t>
            </a:r>
            <a:r>
              <a:rPr lang="en-US" sz="2000" b="1" dirty="0"/>
              <a:t>, indigenous children, early childhood and adolescent health.</a:t>
            </a:r>
          </a:p>
          <a:p>
            <a:pPr marL="0" indent="0" eaLnBrk="1" hangingPunct="1">
              <a:lnSpc>
                <a:spcPct val="90000"/>
              </a:lnSpc>
              <a:buNone/>
            </a:pPr>
            <a:endParaRPr lang="en-US" sz="1600" dirty="0" smtClean="0"/>
          </a:p>
          <a:p>
            <a:pPr marL="0" indent="0" eaLnBrk="1" hangingPunct="1">
              <a:lnSpc>
                <a:spcPct val="90000"/>
              </a:lnSpc>
              <a:buNone/>
            </a:pPr>
            <a:endParaRPr lang="en-US" sz="1600" dirty="0" smtClean="0"/>
          </a:p>
          <a:p>
            <a:pPr marL="0" indent="0" eaLnBrk="1" hangingPunct="1">
              <a:lnSpc>
                <a:spcPct val="90000"/>
              </a:lnSpc>
              <a:buNone/>
            </a:pPr>
            <a:endParaRPr lang="en-US" sz="1600" dirty="0" smtClean="0"/>
          </a:p>
          <a:p>
            <a:pPr eaLnBrk="1" hangingPunct="1">
              <a:lnSpc>
                <a:spcPct val="90000"/>
              </a:lnSpc>
            </a:pPr>
            <a:endParaRPr lang="en-GB" sz="1800" dirty="0" smtClean="0"/>
          </a:p>
          <a:p>
            <a:pPr eaLnBrk="1" hangingPunct="1">
              <a:lnSpc>
                <a:spcPct val="90000"/>
              </a:lnSpc>
              <a:buFont typeface="Wingdings" pitchFamily="2" charset="2"/>
              <a:buNone/>
            </a:pPr>
            <a:endParaRPr lang="en-GB" sz="1800" dirty="0" smtClean="0"/>
          </a:p>
          <a:p>
            <a:pPr eaLnBrk="1" hangingPunct="1">
              <a:lnSpc>
                <a:spcPct val="90000"/>
              </a:lnSpc>
            </a:pPr>
            <a:endParaRPr lang="en-US" sz="1800" dirty="0" smtClean="0"/>
          </a:p>
          <a:p>
            <a:pPr eaLnBrk="1" hangingPunct="1">
              <a:lnSpc>
                <a:spcPct val="90000"/>
              </a:lnSpc>
            </a:pPr>
            <a:endParaRPr lang="en-US" dirty="0" smtClean="0"/>
          </a:p>
        </p:txBody>
      </p:sp>
    </p:spTree>
    <p:extLst>
      <p:ext uri="{BB962C8B-B14F-4D97-AF65-F5344CB8AC3E}">
        <p14:creationId xmlns:p14="http://schemas.microsoft.com/office/powerpoint/2010/main" val="769038270"/>
      </p:ext>
    </p:extLst>
  </p:cSld>
  <p:clrMapOvr>
    <a:masterClrMapping/>
  </p:clrMapOvr>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b="1" dirty="0" smtClean="0"/>
              <a:t>Reporting Obligations</a:t>
            </a:r>
            <a:endParaRPr lang="en-GB" b="1" dirty="0"/>
          </a:p>
        </p:txBody>
      </p:sp>
      <p:sp>
        <p:nvSpPr>
          <p:cNvPr id="4" name="Text Box 36"/>
          <p:cNvSpPr txBox="1">
            <a:spLocks noChangeArrowheads="1"/>
          </p:cNvSpPr>
          <p:nvPr/>
        </p:nvSpPr>
        <p:spPr bwMode="auto">
          <a:xfrm>
            <a:off x="512440" y="1556792"/>
            <a:ext cx="8380040" cy="1015663"/>
          </a:xfrm>
          <a:prstGeom prst="rect">
            <a:avLst/>
          </a:prstGeom>
          <a:noFill/>
          <a:ln w="9525">
            <a:noFill/>
            <a:miter lim="800000"/>
            <a:headEnd/>
            <a:tailEnd/>
          </a:ln>
        </p:spPr>
        <p:txBody>
          <a:bodyPr wrap="square">
            <a:spAutoFit/>
          </a:bodyPr>
          <a:lstStyle/>
          <a:p>
            <a:pPr eaLnBrk="0" hangingPunct="0">
              <a:spcBef>
                <a:spcPct val="50000"/>
              </a:spcBef>
            </a:pPr>
            <a:r>
              <a:rPr lang="en-US" sz="2000" i="1" dirty="0"/>
              <a:t>Under each treaty, the State party assumes an obligation to report regularly to the treaty monitoring body on the implementation of its obligations </a:t>
            </a:r>
          </a:p>
        </p:txBody>
      </p:sp>
      <p:graphicFrame>
        <p:nvGraphicFramePr>
          <p:cNvPr id="5" name="Group 40"/>
          <p:cNvGraphicFramePr>
            <a:graphicFrameLocks/>
          </p:cNvGraphicFramePr>
          <p:nvPr>
            <p:extLst/>
          </p:nvPr>
        </p:nvGraphicFramePr>
        <p:xfrm>
          <a:off x="467544" y="2420888"/>
          <a:ext cx="8352928" cy="4104457"/>
        </p:xfrm>
        <a:graphic>
          <a:graphicData uri="http://schemas.openxmlformats.org/drawingml/2006/table">
            <a:tbl>
              <a:tblPr/>
              <a:tblGrid>
                <a:gridCol w="3774716"/>
                <a:gridCol w="1364225"/>
                <a:gridCol w="3213987"/>
              </a:tblGrid>
              <a:tr h="673375">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endParaRPr kumimoji="0" lang="en-GB" sz="1800" b="0" i="0" u="none" strike="noStrike" cap="none" normalizeH="0" baseline="0" dirty="0" smtClean="0">
                        <a:ln>
                          <a:noFill/>
                        </a:ln>
                        <a:solidFill>
                          <a:schemeClr val="tx1"/>
                        </a:solidFill>
                        <a:effectLst/>
                        <a:latin typeface="+mn-lt"/>
                        <a:cs typeface="Arial" charset="0"/>
                      </a:endParaRPr>
                    </a:p>
                  </a:txBody>
                  <a:tcPr anchor="ctr" horzOverflow="overflow">
                    <a:lnL cap="flat">
                      <a:noFill/>
                    </a:lnL>
                    <a:lnR w="12700" cap="flat" cmpd="sng" algn="ctr">
                      <a:solidFill>
                        <a:schemeClr val="tx1"/>
                      </a:solidFill>
                      <a:prstDash val="solid"/>
                      <a:round/>
                      <a:headEnd type="none" w="med" len="med"/>
                      <a:tailEnd type="none" w="med" len="med"/>
                    </a:lnR>
                    <a:lnT cap="flat">
                      <a:noFill/>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1" i="0" u="none" strike="noStrike" cap="none" normalizeH="0" baseline="0" dirty="0" smtClean="0">
                          <a:ln>
                            <a:noFill/>
                          </a:ln>
                          <a:solidFill>
                            <a:schemeClr val="tx1"/>
                          </a:solidFill>
                          <a:effectLst/>
                          <a:latin typeface="+mn-lt"/>
                          <a:cs typeface="Times New Roman" pitchFamily="18" charset="0"/>
                        </a:rPr>
                        <a:t>Initial Report </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2">
                        <a:lumMod val="90000"/>
                      </a:schemeClr>
                    </a:solidFill>
                  </a:tcPr>
                </a:tc>
                <a:tc>
                  <a:txBody>
                    <a:bodyPr/>
                    <a:lstStyle/>
                    <a:p>
                      <a:pPr marL="0" marR="0" lvl="0" indent="0" algn="ctr"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1" i="0" u="none" strike="noStrike" cap="none" normalizeH="0" baseline="0" dirty="0" smtClean="0">
                          <a:ln>
                            <a:noFill/>
                          </a:ln>
                          <a:solidFill>
                            <a:schemeClr val="tx1"/>
                          </a:solidFill>
                          <a:effectLst/>
                          <a:latin typeface="+mn-lt"/>
                          <a:cs typeface="Times New Roman" pitchFamily="18" charset="0"/>
                        </a:rPr>
                        <a:t>Subsequent Reports </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2">
                        <a:lumMod val="90000"/>
                      </a:schemeClr>
                    </a:solidFill>
                  </a:tcPr>
                </a:tc>
              </a:tr>
              <a:tr h="387190">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0" i="0" u="none" strike="noStrike" cap="none" normalizeH="0" baseline="0" dirty="0" smtClean="0">
                          <a:ln>
                            <a:noFill/>
                          </a:ln>
                          <a:solidFill>
                            <a:schemeClr val="tx1"/>
                          </a:solidFill>
                          <a:effectLst/>
                          <a:latin typeface="+mn-lt"/>
                          <a:cs typeface="Times New Roman" pitchFamily="18" charset="0"/>
                        </a:rPr>
                        <a:t>Covenant on Civil &amp; Political Rights</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0" i="0" u="none" strike="noStrike" cap="none" normalizeH="0" baseline="0" dirty="0" smtClean="0">
                          <a:ln>
                            <a:noFill/>
                          </a:ln>
                          <a:solidFill>
                            <a:schemeClr val="tx1"/>
                          </a:solidFill>
                          <a:effectLst/>
                          <a:latin typeface="+mn-lt"/>
                          <a:cs typeface="Times New Roman" pitchFamily="18" charset="0"/>
                        </a:rPr>
                        <a:t>1 year</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1" i="0" u="none" strike="noStrike" cap="none" normalizeH="0" baseline="0" dirty="0" smtClean="0">
                          <a:ln>
                            <a:noFill/>
                          </a:ln>
                          <a:solidFill>
                            <a:srgbClr val="000000"/>
                          </a:solidFill>
                          <a:effectLst/>
                          <a:latin typeface="+mn-lt"/>
                          <a:cs typeface="Times New Roman" pitchFamily="18" charset="0"/>
                        </a:rPr>
                        <a:t>As determined</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673375">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0" i="0" u="none" strike="noStrike" cap="none" normalizeH="0" baseline="0" dirty="0" smtClean="0">
                          <a:ln>
                            <a:noFill/>
                          </a:ln>
                          <a:solidFill>
                            <a:schemeClr val="tx1"/>
                          </a:solidFill>
                          <a:effectLst/>
                          <a:latin typeface="+mn-lt"/>
                          <a:cs typeface="Times New Roman" pitchFamily="18" charset="0"/>
                        </a:rPr>
                        <a:t>Convention Against Torture</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0" i="0" u="none" strike="noStrike" cap="none" normalizeH="0" baseline="0" dirty="0" smtClean="0">
                          <a:ln>
                            <a:noFill/>
                          </a:ln>
                          <a:solidFill>
                            <a:schemeClr val="tx1"/>
                          </a:solidFill>
                          <a:effectLst/>
                          <a:latin typeface="+mn-lt"/>
                          <a:cs typeface="Times New Roman" pitchFamily="18" charset="0"/>
                        </a:rPr>
                        <a:t>1 year </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1" i="0" u="none" strike="noStrike" cap="none" normalizeH="0" baseline="0" dirty="0" smtClean="0">
                          <a:ln>
                            <a:noFill/>
                          </a:ln>
                          <a:solidFill>
                            <a:srgbClr val="000000"/>
                          </a:solidFill>
                          <a:effectLst/>
                          <a:latin typeface="+mn-lt"/>
                          <a:cs typeface="Times New Roman" pitchFamily="18" charset="0"/>
                        </a:rPr>
                        <a:t>Every four years (and further on request)</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673375">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0" i="0" u="none" strike="noStrike" cap="none" normalizeH="0" baseline="0" smtClean="0">
                          <a:ln>
                            <a:noFill/>
                          </a:ln>
                          <a:solidFill>
                            <a:schemeClr val="tx1"/>
                          </a:solidFill>
                          <a:effectLst/>
                          <a:latin typeface="+mn-lt"/>
                          <a:cs typeface="Times New Roman" pitchFamily="18" charset="0"/>
                        </a:rPr>
                        <a:t>Convention on Elimination of Racial Discrimination</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0" i="0" u="none" strike="noStrike" cap="none" normalizeH="0" baseline="0" dirty="0" smtClean="0">
                          <a:ln>
                            <a:noFill/>
                          </a:ln>
                          <a:solidFill>
                            <a:schemeClr val="tx1"/>
                          </a:solidFill>
                          <a:effectLst/>
                          <a:latin typeface="+mn-lt"/>
                          <a:cs typeface="Times New Roman" pitchFamily="18" charset="0"/>
                        </a:rPr>
                        <a:t>1 year</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1" i="0" u="none" strike="noStrike" cap="none" normalizeH="0" baseline="0" dirty="0" smtClean="0">
                          <a:ln>
                            <a:noFill/>
                          </a:ln>
                          <a:solidFill>
                            <a:srgbClr val="000000"/>
                          </a:solidFill>
                          <a:effectLst/>
                          <a:latin typeface="+mn-lt"/>
                          <a:cs typeface="Times New Roman" pitchFamily="18" charset="0"/>
                        </a:rPr>
                        <a:t>Every two years (and further  on request)</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673375">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1" i="0" u="none" strike="noStrike" cap="none" normalizeH="0" baseline="0" dirty="0" smtClean="0">
                          <a:ln>
                            <a:noFill/>
                          </a:ln>
                          <a:solidFill>
                            <a:srgbClr val="0000FF"/>
                          </a:solidFill>
                          <a:effectLst/>
                          <a:latin typeface="+mn-lt"/>
                          <a:cs typeface="Times New Roman" pitchFamily="18" charset="0"/>
                        </a:rPr>
                        <a:t>Convention on Elimination of Discrimination Against Women</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0" i="0" u="none" strike="noStrike" cap="none" normalizeH="0" baseline="0" dirty="0" smtClean="0">
                          <a:ln>
                            <a:noFill/>
                          </a:ln>
                          <a:solidFill>
                            <a:schemeClr val="tx1"/>
                          </a:solidFill>
                          <a:effectLst/>
                          <a:latin typeface="+mn-lt"/>
                          <a:cs typeface="Times New Roman" pitchFamily="18" charset="0"/>
                        </a:rPr>
                        <a:t>1 year</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1" i="0" u="none" strike="noStrike" cap="none" normalizeH="0" baseline="0" dirty="0" smtClean="0">
                          <a:ln>
                            <a:noFill/>
                          </a:ln>
                          <a:solidFill>
                            <a:srgbClr val="000000"/>
                          </a:solidFill>
                          <a:effectLst/>
                          <a:latin typeface="+mn-lt"/>
                          <a:cs typeface="Times New Roman" pitchFamily="18" charset="0"/>
                        </a:rPr>
                        <a:t>At least every 4 years (and further on request)</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023767">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1" i="0" u="none" strike="noStrike" cap="none" normalizeH="0" baseline="0" dirty="0" smtClean="0">
                          <a:ln>
                            <a:noFill/>
                          </a:ln>
                          <a:solidFill>
                            <a:srgbClr val="0000FF"/>
                          </a:solidFill>
                          <a:effectLst/>
                          <a:latin typeface="+mn-lt"/>
                          <a:cs typeface="Times New Roman" pitchFamily="18" charset="0"/>
                        </a:rPr>
                        <a:t>Convention on Rights of the Child</a:t>
                      </a:r>
                      <a:r>
                        <a:rPr kumimoji="0" lang="en-US" sz="1800" b="1" i="0" u="none" strike="noStrike" cap="none" normalizeH="0" baseline="0" dirty="0" smtClean="0">
                          <a:ln>
                            <a:noFill/>
                          </a:ln>
                          <a:solidFill>
                            <a:schemeClr val="tx1"/>
                          </a:solidFill>
                          <a:effectLst/>
                          <a:latin typeface="+mn-lt"/>
                          <a:cs typeface="Times New Roman" pitchFamily="18" charset="0"/>
                        </a:rPr>
                        <a:t> </a:t>
                      </a:r>
                      <a:r>
                        <a:rPr kumimoji="0" lang="en-US" sz="1800" b="0" i="0" u="none" strike="noStrike" cap="none" normalizeH="0" baseline="0" dirty="0" smtClean="0">
                          <a:ln>
                            <a:noFill/>
                          </a:ln>
                          <a:solidFill>
                            <a:schemeClr val="tx1"/>
                          </a:solidFill>
                          <a:effectLst/>
                          <a:latin typeface="+mn-lt"/>
                          <a:cs typeface="Times New Roman" pitchFamily="18" charset="0"/>
                        </a:rPr>
                        <a:t>&amp; Covenant on Economic, Social &amp; Cultural Rights</a:t>
                      </a:r>
                    </a:p>
                  </a:txBody>
                  <a:tcPr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0" i="0" u="none" strike="noStrike" cap="none" normalizeH="0" baseline="0" dirty="0" smtClean="0">
                          <a:ln>
                            <a:noFill/>
                          </a:ln>
                          <a:solidFill>
                            <a:schemeClr val="tx1"/>
                          </a:solidFill>
                          <a:effectLst/>
                          <a:latin typeface="+mn-lt"/>
                          <a:cs typeface="Times New Roman" pitchFamily="18" charset="0"/>
                        </a:rPr>
                        <a:t>2 years</a:t>
                      </a:r>
                    </a:p>
                  </a:txBody>
                  <a:tcPr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tx2"/>
                        </a:buClr>
                        <a:buSzPct val="70000"/>
                        <a:buFont typeface="Wingdings" pitchFamily="2" charset="2"/>
                        <a:buNone/>
                        <a:tabLst/>
                      </a:pPr>
                      <a:r>
                        <a:rPr kumimoji="0" lang="en-US" sz="1800" b="1" i="0" u="none" strike="noStrike" cap="none" normalizeH="0" baseline="0" dirty="0" smtClean="0">
                          <a:ln>
                            <a:noFill/>
                          </a:ln>
                          <a:solidFill>
                            <a:srgbClr val="000000"/>
                          </a:solidFill>
                          <a:effectLst/>
                          <a:latin typeface="+mn-lt"/>
                          <a:cs typeface="Times New Roman" pitchFamily="18" charset="0"/>
                        </a:rPr>
                        <a:t>Every 5 years</a:t>
                      </a:r>
                    </a:p>
                  </a:txBody>
                  <a:tcPr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Tree>
    <p:extLst>
      <p:ext uri="{BB962C8B-B14F-4D97-AF65-F5344CB8AC3E}">
        <p14:creationId xmlns:p14="http://schemas.microsoft.com/office/powerpoint/2010/main" val="259292562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2770" name="Rectangle 2"/>
          <p:cNvSpPr>
            <a:spLocks noGrp="1" noChangeArrowheads="1"/>
          </p:cNvSpPr>
          <p:nvPr>
            <p:ph type="title"/>
          </p:nvPr>
        </p:nvSpPr>
        <p:spPr>
          <a:xfrm>
            <a:off x="381000" y="228600"/>
            <a:ext cx="7772400" cy="1143000"/>
          </a:xfrm>
        </p:spPr>
        <p:txBody>
          <a:bodyPr/>
          <a:lstStyle/>
          <a:p>
            <a:pPr eaLnBrk="1" hangingPunct="1"/>
            <a:r>
              <a:rPr lang="en-GB" altLang="en-US" sz="4800" b="1" dirty="0" smtClean="0"/>
              <a:t>Follow-Ups to Reporting</a:t>
            </a:r>
          </a:p>
        </p:txBody>
      </p:sp>
      <p:sp>
        <p:nvSpPr>
          <p:cNvPr id="32771" name="Rectangle 3"/>
          <p:cNvSpPr>
            <a:spLocks noGrp="1" noChangeArrowheads="1"/>
          </p:cNvSpPr>
          <p:nvPr>
            <p:ph idx="1"/>
          </p:nvPr>
        </p:nvSpPr>
        <p:spPr>
          <a:xfrm>
            <a:off x="531812" y="1719262"/>
            <a:ext cx="8144644" cy="4878089"/>
          </a:xfrm>
        </p:spPr>
        <p:txBody>
          <a:bodyPr>
            <a:normAutofit/>
          </a:bodyPr>
          <a:lstStyle/>
          <a:p>
            <a:pPr eaLnBrk="1" hangingPunct="1">
              <a:spcBef>
                <a:spcPts val="1800"/>
              </a:spcBef>
            </a:pPr>
            <a:r>
              <a:rPr lang="en-GB" altLang="en-US" sz="2800" dirty="0" smtClean="0"/>
              <a:t>Wide Dissemination of Concluding Observations and Recommendations</a:t>
            </a:r>
          </a:p>
          <a:p>
            <a:pPr>
              <a:spcBef>
                <a:spcPts val="1800"/>
              </a:spcBef>
            </a:pPr>
            <a:r>
              <a:rPr lang="en-GB" altLang="en-US" sz="2800" dirty="0" smtClean="0"/>
              <a:t>Integration </a:t>
            </a:r>
            <a:r>
              <a:rPr lang="en-GB" altLang="en-US" sz="2800" dirty="0"/>
              <a:t>of Concluding Observations and </a:t>
            </a:r>
            <a:r>
              <a:rPr lang="en-GB" altLang="en-US" sz="2800" dirty="0" smtClean="0"/>
              <a:t> </a:t>
            </a:r>
            <a:r>
              <a:rPr lang="en-GB" altLang="en-US" sz="2800" dirty="0" err="1" smtClean="0"/>
              <a:t>Recom</a:t>
            </a:r>
            <a:r>
              <a:rPr lang="en-GB" altLang="en-US" sz="2800" dirty="0" smtClean="0"/>
              <a:t>- </a:t>
            </a:r>
            <a:r>
              <a:rPr lang="en-GB" altLang="en-US" sz="2800" dirty="0" err="1" smtClean="0"/>
              <a:t>mendations</a:t>
            </a:r>
            <a:r>
              <a:rPr lang="en-GB" altLang="en-US" sz="2800" dirty="0" smtClean="0"/>
              <a:t> into government and  UNICEF planning processes</a:t>
            </a:r>
            <a:endParaRPr lang="en-GB" altLang="en-US" sz="2800" dirty="0"/>
          </a:p>
          <a:p>
            <a:pPr eaLnBrk="1" hangingPunct="1">
              <a:spcBef>
                <a:spcPts val="1800"/>
              </a:spcBef>
            </a:pPr>
            <a:r>
              <a:rPr lang="en-GB" altLang="en-US" sz="2800" dirty="0" smtClean="0"/>
              <a:t>Support Capacity Building</a:t>
            </a:r>
          </a:p>
          <a:p>
            <a:pPr eaLnBrk="1" hangingPunct="1">
              <a:spcBef>
                <a:spcPts val="1800"/>
              </a:spcBef>
            </a:pPr>
            <a:r>
              <a:rPr lang="en-GB" altLang="en-US" sz="2800" dirty="0" smtClean="0"/>
              <a:t>Advocacy, Policy Dialogue and Resource         mobilisation</a:t>
            </a:r>
          </a:p>
          <a:p>
            <a:pPr eaLnBrk="1" hangingPunct="1">
              <a:spcBef>
                <a:spcPts val="1800"/>
              </a:spcBef>
            </a:pPr>
            <a:r>
              <a:rPr lang="en-GB" altLang="en-US" sz="2800" dirty="0" smtClean="0"/>
              <a:t>Monitoring and Evaluation</a:t>
            </a:r>
          </a:p>
          <a:p>
            <a:pPr marL="0" indent="0" eaLnBrk="1" hangingPunct="1">
              <a:spcBef>
                <a:spcPts val="1800"/>
              </a:spcBef>
              <a:buNone/>
            </a:pPr>
            <a:endParaRPr lang="en-GB" altLang="en-US" sz="2800" b="1" dirty="0" smtClean="0"/>
          </a:p>
        </p:txBody>
      </p:sp>
      <p:sp>
        <p:nvSpPr>
          <p:cNvPr id="32773" name="Rectangle 4"/>
          <p:cNvSpPr>
            <a:spLocks noChangeArrowheads="1"/>
          </p:cNvSpPr>
          <p:nvPr/>
        </p:nvSpPr>
        <p:spPr bwMode="auto">
          <a:xfrm>
            <a:off x="0" y="6477000"/>
            <a:ext cx="685800" cy="304800"/>
          </a:xfrm>
          <a:prstGeom prst="rect">
            <a:avLst/>
          </a:prstGeom>
          <a:noFill/>
          <a:ln w="9525">
            <a:noFill/>
            <a:miter lim="800000"/>
            <a:headEnd/>
            <a:tailEnd/>
          </a:ln>
        </p:spPr>
        <p:txBody>
          <a:bodyPr/>
          <a:lstStyle/>
          <a:p>
            <a:pPr algn="ctr" eaLnBrk="0" hangingPunct="0"/>
            <a:r>
              <a:rPr lang="en-GB" altLang="en-US" sz="1400" b="0">
                <a:solidFill>
                  <a:srgbClr val="EEEEEE"/>
                </a:solidFill>
                <a:latin typeface="Times New Roman" pitchFamily="18" charset="0"/>
              </a:rPr>
              <a:t>75   </a:t>
            </a:r>
          </a:p>
        </p:txBody>
      </p:sp>
    </p:spTree>
    <p:extLst>
      <p:ext uri="{BB962C8B-B14F-4D97-AF65-F5344CB8AC3E}">
        <p14:creationId xmlns:p14="http://schemas.microsoft.com/office/powerpoint/2010/main" val="1670560644"/>
      </p:ext>
    </p:extLst>
  </p:cSld>
  <p:clrMapOvr>
    <a:masterClrMapping/>
  </p:clrMapOvr>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lgn="ctr">
              <a:buNone/>
            </a:pPr>
            <a:endParaRPr lang="en-US" sz="6000" b="1" smtClean="0"/>
          </a:p>
          <a:p>
            <a:pPr algn="ctr">
              <a:buNone/>
            </a:pPr>
            <a:r>
              <a:rPr lang="en-US" sz="6000" b="1" smtClean="0"/>
              <a:t>Thank </a:t>
            </a:r>
            <a:r>
              <a:rPr lang="en-US" sz="6000" b="1" dirty="0" smtClean="0"/>
              <a:t>You</a:t>
            </a:r>
            <a:endParaRPr lang="en-US" sz="6000" b="1"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dirty="0" smtClean="0"/>
              <a:t>United Nations </a:t>
            </a:r>
            <a:br>
              <a:rPr lang="en-US" b="1" dirty="0" smtClean="0"/>
            </a:br>
            <a:r>
              <a:rPr lang="en-US" b="1" dirty="0" smtClean="0"/>
              <a:t>Charter &amp; UDHR</a:t>
            </a:r>
            <a:endParaRPr lang="en-US" b="1"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4452693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United Nations &amp; UN Charter</a:t>
            </a:r>
            <a:endParaRPr lang="en-US" b="1" dirty="0"/>
          </a:p>
        </p:txBody>
      </p:sp>
      <p:sp>
        <p:nvSpPr>
          <p:cNvPr id="3" name="Content Placeholder 2"/>
          <p:cNvSpPr>
            <a:spLocks noGrp="1"/>
          </p:cNvSpPr>
          <p:nvPr>
            <p:ph idx="1"/>
          </p:nvPr>
        </p:nvSpPr>
        <p:spPr/>
        <p:txBody>
          <a:bodyPr>
            <a:normAutofit/>
          </a:bodyPr>
          <a:lstStyle/>
          <a:p>
            <a:r>
              <a:rPr lang="en-US" b="1" dirty="0" smtClean="0"/>
              <a:t>The United Nations officially came into existence on 24 October 1945</a:t>
            </a:r>
          </a:p>
          <a:p>
            <a:endParaRPr lang="en-US" b="1" dirty="0" smtClean="0"/>
          </a:p>
          <a:p>
            <a:r>
              <a:rPr lang="en-US" b="1" dirty="0" smtClean="0"/>
              <a:t>UN Charter signed on 26 June 1945 but came into force on 24 October 1945</a:t>
            </a:r>
            <a:endParaRPr lang="en-US" b="1"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
            </a:r>
            <a:br>
              <a:rPr lang="en-US" b="1" dirty="0" smtClean="0"/>
            </a:br>
            <a:r>
              <a:rPr lang="en-US" b="1" dirty="0" smtClean="0"/>
              <a:t>UN Charter - WE THE PEOPLES OF THE UNITED NATIONS </a:t>
            </a:r>
            <a:br>
              <a:rPr lang="en-US" b="1" dirty="0" smtClean="0"/>
            </a:br>
            <a:endParaRPr lang="en-US" dirty="0"/>
          </a:p>
        </p:txBody>
      </p:sp>
      <p:sp>
        <p:nvSpPr>
          <p:cNvPr id="3" name="Content Placeholder 2"/>
          <p:cNvSpPr>
            <a:spLocks noGrp="1"/>
          </p:cNvSpPr>
          <p:nvPr>
            <p:ph idx="1"/>
          </p:nvPr>
        </p:nvSpPr>
        <p:spPr/>
        <p:txBody>
          <a:bodyPr>
            <a:normAutofit fontScale="77500" lnSpcReduction="20000"/>
          </a:bodyPr>
          <a:lstStyle/>
          <a:p>
            <a:pPr>
              <a:buNone/>
            </a:pPr>
            <a:r>
              <a:rPr lang="en-US" b="1" dirty="0" smtClean="0"/>
              <a:t>DETERMINED </a:t>
            </a:r>
          </a:p>
          <a:p>
            <a:r>
              <a:rPr lang="en-US" b="1" dirty="0" smtClean="0"/>
              <a:t>to save succeeding generations from the scourge of war, which twice in our lifetime has brought untold sorrow to mankind, and</a:t>
            </a:r>
          </a:p>
          <a:p>
            <a:r>
              <a:rPr lang="en-US" b="1" dirty="0" smtClean="0"/>
              <a:t>to reaffirm faith in fundamental human rights, in the dignity and worth of the human person, in the equal rights of men and women and of nations large and small, and</a:t>
            </a:r>
          </a:p>
          <a:p>
            <a:r>
              <a:rPr lang="en-US" b="1" dirty="0" smtClean="0"/>
              <a:t>to establish conditions under which justice and respect for the obligations arising from treaties and other sources of international law can be maintained, and</a:t>
            </a:r>
          </a:p>
          <a:p>
            <a:r>
              <a:rPr lang="en-US" b="1" dirty="0" smtClean="0"/>
              <a:t>to promote social progress and better standards of life in larger freedom,</a:t>
            </a:r>
          </a:p>
          <a:p>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AND FOR THESE ENDS</a:t>
            </a:r>
            <a:br>
              <a:rPr lang="en-US" b="1" dirty="0" smtClean="0"/>
            </a:br>
            <a:endParaRPr lang="en-US" dirty="0"/>
          </a:p>
        </p:txBody>
      </p:sp>
      <p:sp>
        <p:nvSpPr>
          <p:cNvPr id="3" name="Content Placeholder 2"/>
          <p:cNvSpPr>
            <a:spLocks noGrp="1"/>
          </p:cNvSpPr>
          <p:nvPr>
            <p:ph idx="1"/>
          </p:nvPr>
        </p:nvSpPr>
        <p:spPr/>
        <p:txBody>
          <a:bodyPr>
            <a:normAutofit fontScale="92500" lnSpcReduction="20000"/>
          </a:bodyPr>
          <a:lstStyle/>
          <a:p>
            <a:r>
              <a:rPr lang="en-US" b="1" dirty="0" smtClean="0"/>
              <a:t>to practice tolerance and live together in peace with one another as good </a:t>
            </a:r>
            <a:r>
              <a:rPr lang="en-US" b="1" dirty="0" err="1" smtClean="0"/>
              <a:t>neighbours</a:t>
            </a:r>
            <a:r>
              <a:rPr lang="en-US" b="1" dirty="0" smtClean="0"/>
              <a:t>, and</a:t>
            </a:r>
          </a:p>
          <a:p>
            <a:r>
              <a:rPr lang="en-US" b="1" dirty="0" smtClean="0"/>
              <a:t>to unite our strength to maintain international peace and security, and</a:t>
            </a:r>
          </a:p>
          <a:p>
            <a:r>
              <a:rPr lang="en-US" b="1" dirty="0" smtClean="0"/>
              <a:t>to ensure, by the acceptance of principles and the institution of methods, that armed force shall not be used, save in the common interest, and</a:t>
            </a:r>
          </a:p>
          <a:p>
            <a:r>
              <a:rPr lang="en-US" b="1" dirty="0" smtClean="0">
                <a:solidFill>
                  <a:srgbClr val="C00000"/>
                </a:solidFill>
              </a:rPr>
              <a:t>to employ international machinery for the promotion of the economic and social advancement of all peoples</a:t>
            </a:r>
          </a:p>
          <a:p>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
            </a:r>
            <a:br>
              <a:rPr lang="en-US" b="1" dirty="0" smtClean="0"/>
            </a:br>
            <a:r>
              <a:rPr lang="en-US" b="1" dirty="0" smtClean="0"/>
              <a:t>Article 1</a:t>
            </a:r>
            <a:br>
              <a:rPr lang="en-US" b="1" dirty="0" smtClean="0"/>
            </a:br>
            <a:r>
              <a:rPr lang="en-US" b="1" dirty="0" smtClean="0"/>
              <a:t>Purposes of the United Nations:</a:t>
            </a:r>
            <a:br>
              <a:rPr lang="en-US" b="1" dirty="0" smtClean="0"/>
            </a:br>
            <a:endParaRPr lang="en-US" dirty="0"/>
          </a:p>
        </p:txBody>
      </p:sp>
      <p:sp>
        <p:nvSpPr>
          <p:cNvPr id="3" name="Content Placeholder 2"/>
          <p:cNvSpPr>
            <a:spLocks noGrp="1"/>
          </p:cNvSpPr>
          <p:nvPr>
            <p:ph idx="1"/>
          </p:nvPr>
        </p:nvSpPr>
        <p:spPr/>
        <p:txBody>
          <a:bodyPr>
            <a:normAutofit fontScale="70000" lnSpcReduction="20000"/>
          </a:bodyPr>
          <a:lstStyle/>
          <a:p>
            <a:r>
              <a:rPr lang="en-US" b="1" u="sng" dirty="0" smtClean="0"/>
              <a:t>To maintain international peace and security</a:t>
            </a:r>
          </a:p>
          <a:p>
            <a:pPr>
              <a:buNone/>
            </a:pPr>
            <a:endParaRPr lang="en-US" b="1" dirty="0" smtClean="0"/>
          </a:p>
          <a:p>
            <a:r>
              <a:rPr lang="en-US" b="1" dirty="0"/>
              <a:t>T</a:t>
            </a:r>
            <a:r>
              <a:rPr lang="en-US" b="1" dirty="0" smtClean="0"/>
              <a:t>o develop friendly relations among nations based </a:t>
            </a:r>
            <a:r>
              <a:rPr lang="en-US" b="1" u="sng" dirty="0" smtClean="0"/>
              <a:t>on respect for the principle of equal rights and self-determination of peoples</a:t>
            </a:r>
            <a:r>
              <a:rPr lang="en-US" b="1" dirty="0" smtClean="0"/>
              <a:t>, and to take other appropriate measures to strengthen universal peace;</a:t>
            </a:r>
          </a:p>
          <a:p>
            <a:pPr>
              <a:buNone/>
            </a:pPr>
            <a:endParaRPr lang="en-US" b="1" dirty="0" smtClean="0"/>
          </a:p>
          <a:p>
            <a:r>
              <a:rPr lang="en-US" b="1" dirty="0" smtClean="0"/>
              <a:t>To achieve international co-operation in solving international problems of an economic, social, cultural, or humanitarian character, and in promoting and </a:t>
            </a:r>
            <a:r>
              <a:rPr lang="en-US" b="1" u="sng" dirty="0" smtClean="0"/>
              <a:t>encouraging respect for human rights and for fundamental freedoms for all without distinction as to race, sex, language, or religion; and</a:t>
            </a:r>
          </a:p>
          <a:p>
            <a:pPr>
              <a:buNone/>
            </a:pPr>
            <a:endParaRPr lang="en-US" b="1" dirty="0" smtClean="0"/>
          </a:p>
          <a:p>
            <a:r>
              <a:rPr lang="en-US" b="1" dirty="0" smtClean="0"/>
              <a:t>To be a </a:t>
            </a:r>
            <a:r>
              <a:rPr lang="en-US" b="1" u="sng" dirty="0" smtClean="0"/>
              <a:t>centre for harmonizing the actions </a:t>
            </a:r>
            <a:r>
              <a:rPr lang="en-US" b="1" dirty="0" smtClean="0"/>
              <a:t>of nations in the attainment of these common ends</a:t>
            </a:r>
          </a:p>
          <a:p>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Universal Declaration of Human Rights</a:t>
            </a:r>
            <a:endParaRPr lang="en-US" b="1" dirty="0"/>
          </a:p>
        </p:txBody>
      </p:sp>
      <p:sp>
        <p:nvSpPr>
          <p:cNvPr id="3" name="Content Placeholder 2"/>
          <p:cNvSpPr>
            <a:spLocks noGrp="1"/>
          </p:cNvSpPr>
          <p:nvPr>
            <p:ph idx="1"/>
          </p:nvPr>
        </p:nvSpPr>
        <p:spPr/>
        <p:txBody>
          <a:bodyPr>
            <a:normAutofit/>
          </a:bodyPr>
          <a:lstStyle/>
          <a:p>
            <a:r>
              <a:rPr lang="en-US" b="1" dirty="0" smtClean="0"/>
              <a:t>Adopted by the UN General Assembly on 10 December 1948 </a:t>
            </a:r>
          </a:p>
          <a:p>
            <a:pPr>
              <a:buNone/>
            </a:pPr>
            <a:endParaRPr lang="en-US" b="1" dirty="0" smtClean="0"/>
          </a:p>
          <a:p>
            <a:r>
              <a:rPr lang="en-US" b="1" dirty="0" smtClean="0"/>
              <a:t> To complement the UN Charter with a road map to guarantee the rights of every individual everywhere</a:t>
            </a:r>
            <a:endParaRPr lang="en-US" b="1"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p:txBody>
          <a:bodyPr/>
          <a:lstStyle/>
          <a:p>
            <a:pPr algn="ctr"/>
            <a:r>
              <a:rPr lang="en-US" b="1" dirty="0" smtClean="0">
                <a:latin typeface="Arial" charset="0"/>
              </a:rPr>
              <a:t>Human Rights Instruments(1)</a:t>
            </a:r>
          </a:p>
        </p:txBody>
      </p:sp>
      <p:sp>
        <p:nvSpPr>
          <p:cNvPr id="7171" name="Content Placeholder 2"/>
          <p:cNvSpPr>
            <a:spLocks noGrp="1"/>
          </p:cNvSpPr>
          <p:nvPr>
            <p:ph idx="1"/>
          </p:nvPr>
        </p:nvSpPr>
        <p:spPr>
          <a:xfrm>
            <a:off x="180528" y="1813520"/>
            <a:ext cx="8855968" cy="4495800"/>
          </a:xfrm>
        </p:spPr>
        <p:txBody>
          <a:bodyPr>
            <a:noAutofit/>
          </a:bodyPr>
          <a:lstStyle/>
          <a:p>
            <a:pPr marL="342900" indent="-342900">
              <a:spcBef>
                <a:spcPts val="1800"/>
              </a:spcBef>
              <a:buSzPct val="100000"/>
              <a:buFont typeface="Wingdings" pitchFamily="2" charset="2"/>
              <a:buChar char="§"/>
            </a:pPr>
            <a:r>
              <a:rPr lang="en-GB" altLang="en-US" sz="2800" b="1" dirty="0" smtClean="0"/>
              <a:t>Universal Declaration of Human Rights (1948)</a:t>
            </a:r>
          </a:p>
          <a:p>
            <a:pPr marL="342900" indent="-342900">
              <a:spcBef>
                <a:spcPts val="1800"/>
              </a:spcBef>
              <a:buSzPct val="100000"/>
              <a:buFont typeface="Wingdings" pitchFamily="2" charset="2"/>
              <a:buChar char="§"/>
            </a:pPr>
            <a:r>
              <a:rPr lang="en-US" altLang="en-US" sz="2800" b="1" dirty="0" smtClean="0"/>
              <a:t>Convention on the Elimination of All Forms of Racial          Discrimination (1965)</a:t>
            </a:r>
            <a:endParaRPr lang="en-GB" altLang="en-US" sz="2800" b="1" dirty="0" smtClean="0"/>
          </a:p>
          <a:p>
            <a:pPr marL="342900" indent="-342900">
              <a:spcBef>
                <a:spcPts val="1800"/>
              </a:spcBef>
              <a:buSzPct val="100000"/>
              <a:buFont typeface="Wingdings" pitchFamily="2" charset="2"/>
              <a:buChar char="§"/>
            </a:pPr>
            <a:r>
              <a:rPr lang="en-GB" altLang="en-US" sz="2800" b="1" dirty="0" smtClean="0"/>
              <a:t>Covenant on Civil and Political Rights (1966)</a:t>
            </a:r>
          </a:p>
          <a:p>
            <a:pPr marL="342900" indent="-342900">
              <a:spcBef>
                <a:spcPts val="1800"/>
              </a:spcBef>
              <a:buSzPct val="100000"/>
              <a:buFont typeface="Wingdings" pitchFamily="2" charset="2"/>
              <a:buChar char="§"/>
            </a:pPr>
            <a:r>
              <a:rPr lang="en-GB" altLang="en-US" sz="2800" b="1" dirty="0" smtClean="0"/>
              <a:t>Covenant on Economic, Social and Cultural Rights (1966)</a:t>
            </a:r>
            <a:endParaRPr lang="en-US" altLang="en-US" sz="2800" b="1" dirty="0" smtClean="0"/>
          </a:p>
          <a:p>
            <a:pPr marL="342900" indent="-342900">
              <a:spcBef>
                <a:spcPts val="1800"/>
              </a:spcBef>
              <a:buSzPct val="100000"/>
              <a:buFont typeface="Wingdings" pitchFamily="2" charset="2"/>
              <a:buChar char="§"/>
            </a:pPr>
            <a:r>
              <a:rPr lang="en-US" altLang="en-US" sz="2800" b="1" dirty="0" smtClean="0"/>
              <a:t>Convention on the Elimination of All Form of Discrimination against Women (1979)</a:t>
            </a:r>
          </a:p>
          <a:p>
            <a:pPr marL="342900" indent="-342900">
              <a:lnSpc>
                <a:spcPct val="80000"/>
              </a:lnSpc>
              <a:spcBef>
                <a:spcPts val="1800"/>
              </a:spcBef>
              <a:buFontTx/>
              <a:buChar char="•"/>
            </a:pPr>
            <a:endParaRPr lang="en-US" sz="2800" b="1" dirty="0" smtClean="0">
              <a:latin typeface="Arial" charset="0"/>
            </a:endParaRPr>
          </a:p>
        </p:txBody>
      </p:sp>
    </p:spTree>
    <p:extLst>
      <p:ext uri="{BB962C8B-B14F-4D97-AF65-F5344CB8AC3E}">
        <p14:creationId xmlns:p14="http://schemas.microsoft.com/office/powerpoint/2010/main" val="260967465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90</TotalTime>
  <Words>2041</Words>
  <Application>Microsoft Office PowerPoint</Application>
  <PresentationFormat>On-screen Show (4:3)</PresentationFormat>
  <Paragraphs>237</Paragraphs>
  <Slides>23</Slides>
  <Notes>13</Notes>
  <HiddenSlides>0</HiddenSlides>
  <MMClips>0</MMClips>
  <ScaleCrop>false</ScaleCrop>
  <HeadingPairs>
    <vt:vector size="6" baseType="variant">
      <vt:variant>
        <vt:lpstr>Fonts Used</vt:lpstr>
      </vt:variant>
      <vt:variant>
        <vt:i4>10</vt:i4>
      </vt:variant>
      <vt:variant>
        <vt:lpstr>Theme</vt:lpstr>
      </vt:variant>
      <vt:variant>
        <vt:i4>1</vt:i4>
      </vt:variant>
      <vt:variant>
        <vt:lpstr>Slide Titles</vt:lpstr>
      </vt:variant>
      <vt:variant>
        <vt:i4>23</vt:i4>
      </vt:variant>
    </vt:vector>
  </HeadingPairs>
  <TitlesOfParts>
    <vt:vector size="34" baseType="lpstr">
      <vt:lpstr>Arial Unicode MS</vt:lpstr>
      <vt:lpstr>맑은 고딕</vt:lpstr>
      <vt:lpstr>宋体</vt:lpstr>
      <vt:lpstr>Arial</vt:lpstr>
      <vt:lpstr>Arial Narrow</vt:lpstr>
      <vt:lpstr>Calibri</vt:lpstr>
      <vt:lpstr>Tahoma</vt:lpstr>
      <vt:lpstr>Times</vt:lpstr>
      <vt:lpstr>Times New Roman</vt:lpstr>
      <vt:lpstr>Wingdings</vt:lpstr>
      <vt:lpstr>Office Theme</vt:lpstr>
      <vt:lpstr>PowerPoint Presentation</vt:lpstr>
      <vt:lpstr>PowerPoint Presentation</vt:lpstr>
      <vt:lpstr>United Nations  Charter &amp; UDHR</vt:lpstr>
      <vt:lpstr>United Nations &amp; UN Charter</vt:lpstr>
      <vt:lpstr> UN Charter - WE THE PEOPLES OF THE UNITED NATIONS  </vt:lpstr>
      <vt:lpstr>AND FOR THESE ENDS </vt:lpstr>
      <vt:lpstr> Article 1 Purposes of the United Nations: </vt:lpstr>
      <vt:lpstr>Universal Declaration of Human Rights</vt:lpstr>
      <vt:lpstr>Human Rights Instruments(1)</vt:lpstr>
      <vt:lpstr>Human Rights Instruments(2)</vt:lpstr>
      <vt:lpstr>PowerPoint Presentation</vt:lpstr>
      <vt:lpstr>Convention on the Rights of      the Child (CRC) – 1989 (1)</vt:lpstr>
      <vt:lpstr>Convention on the Rights of      the Child (CRC) – 1989 (2)</vt:lpstr>
      <vt:lpstr>Survival &amp; development rights </vt:lpstr>
      <vt:lpstr>Protection rights and Participation rights  </vt:lpstr>
      <vt:lpstr>The role of governments, families and children  </vt:lpstr>
      <vt:lpstr>Human Rights Principles</vt:lpstr>
      <vt:lpstr>Guiding Principles of CRC(1)</vt:lpstr>
      <vt:lpstr>Guiding Principles of CRC(2)</vt:lpstr>
      <vt:lpstr>    Monitoring Implementation of the CRC </vt:lpstr>
      <vt:lpstr>Reporting Obligations</vt:lpstr>
      <vt:lpstr>Follow-Ups to Reporting</vt:lpstr>
      <vt:lpstr>PowerPoint Presentation</vt:lpstr>
    </vt:vector>
  </TitlesOfParts>
  <Company>Hewlett-Packard</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United Nations Charter &amp; UDHR</dc:title>
  <dc:creator>Raana Syed</dc:creator>
  <cp:lastModifiedBy>Raana Syed</cp:lastModifiedBy>
  <cp:revision>24</cp:revision>
  <dcterms:created xsi:type="dcterms:W3CDTF">2013-07-27T17:43:40Z</dcterms:created>
  <dcterms:modified xsi:type="dcterms:W3CDTF">2017-03-11T17:38:36Z</dcterms:modified>
</cp:coreProperties>
</file>

<file path=docProps/thumbnail.jpeg>
</file>