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comment1.xml" ContentType="application/vnd.openxmlformats-officedocument.presentationml.comment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38"/>
  </p:notesMasterIdLst>
  <p:handoutMasterIdLst>
    <p:handoutMasterId r:id="rId39"/>
  </p:handoutMasterIdLst>
  <p:sldIdLst>
    <p:sldId id="284" r:id="rId2"/>
    <p:sldId id="311" r:id="rId3"/>
    <p:sldId id="312" r:id="rId4"/>
    <p:sldId id="340" r:id="rId5"/>
    <p:sldId id="314" r:id="rId6"/>
    <p:sldId id="315" r:id="rId7"/>
    <p:sldId id="316" r:id="rId8"/>
    <p:sldId id="317" r:id="rId9"/>
    <p:sldId id="318" r:id="rId10"/>
    <p:sldId id="319" r:id="rId11"/>
    <p:sldId id="345" r:id="rId12"/>
    <p:sldId id="320" r:id="rId13"/>
    <p:sldId id="321" r:id="rId14"/>
    <p:sldId id="359" r:id="rId15"/>
    <p:sldId id="323" r:id="rId16"/>
    <p:sldId id="354" r:id="rId17"/>
    <p:sldId id="325" r:id="rId18"/>
    <p:sldId id="355" r:id="rId19"/>
    <p:sldId id="327" r:id="rId20"/>
    <p:sldId id="353" r:id="rId21"/>
    <p:sldId id="348" r:id="rId22"/>
    <p:sldId id="330" r:id="rId23"/>
    <p:sldId id="363" r:id="rId24"/>
    <p:sldId id="347" r:id="rId25"/>
    <p:sldId id="322" r:id="rId26"/>
    <p:sldId id="357" r:id="rId27"/>
    <p:sldId id="358" r:id="rId28"/>
    <p:sldId id="360" r:id="rId29"/>
    <p:sldId id="362" r:id="rId30"/>
    <p:sldId id="328" r:id="rId31"/>
    <p:sldId id="341" r:id="rId32"/>
    <p:sldId id="334" r:id="rId33"/>
    <p:sldId id="336" r:id="rId34"/>
    <p:sldId id="335" r:id="rId35"/>
    <p:sldId id="337" r:id="rId36"/>
    <p:sldId id="338" r:id="rId3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na Boelens" initials="AB" lastIdx="3" clrIdx="0">
    <p:extLst>
      <p:ext uri="{19B8F6BF-5375-455C-9EA6-DF929625EA0E}">
        <p15:presenceInfo xmlns:p15="http://schemas.microsoft.com/office/powerpoint/2012/main" userId="S-1-5-21-889838981-920820592-1903951286-73970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740"/>
    <a:srgbClr val="333399"/>
    <a:srgbClr val="0099FF"/>
    <a:srgbClr val="FBC293"/>
    <a:srgbClr val="F7941D"/>
    <a:srgbClr val="8DC63F"/>
    <a:srgbClr val="E7E200"/>
    <a:srgbClr val="FFFF00"/>
    <a:srgbClr val="FF33CC"/>
    <a:srgbClr val="B9E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721" autoAdjust="0"/>
    <p:restoredTop sz="56825" autoAdjust="0"/>
  </p:normalViewPr>
  <p:slideViewPr>
    <p:cSldViewPr>
      <p:cViewPr varScale="1">
        <p:scale>
          <a:sx n="53" d="100"/>
          <a:sy n="53" d="100"/>
        </p:scale>
        <p:origin x="1398" y="36"/>
      </p:cViewPr>
      <p:guideLst>
        <p:guide orient="horz" pos="2160"/>
        <p:guide pos="2880"/>
      </p:guideLst>
    </p:cSldViewPr>
  </p:slideViewPr>
  <p:outlineViewPr>
    <p:cViewPr>
      <p:scale>
        <a:sx n="33" d="100"/>
        <a:sy n="33" d="100"/>
      </p:scale>
      <p:origin x="0" y="-5904"/>
    </p:cViewPr>
  </p:outlineViewPr>
  <p:notesTextViewPr>
    <p:cViewPr>
      <p:scale>
        <a:sx n="3" d="2"/>
        <a:sy n="3" d="2"/>
      </p:scale>
      <p:origin x="0" y="0"/>
    </p:cViewPr>
  </p:notesTextViewPr>
  <p:sorterViewPr>
    <p:cViewPr varScale="1">
      <p:scale>
        <a:sx n="1" d="1"/>
        <a:sy n="1" d="1"/>
      </p:scale>
      <p:origin x="0" y="-1723"/>
    </p:cViewPr>
  </p:sorterViewPr>
  <p:notesViewPr>
    <p:cSldViewPr>
      <p:cViewPr varScale="1">
        <p:scale>
          <a:sx n="65" d="100"/>
          <a:sy n="65" d="100"/>
        </p:scale>
        <p:origin x="1200"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01-12T14:22:04.524" idx="3">
    <p:pos x="4926" y="3653"/>
    <p:text/>
    <p:extLst>
      <p:ext uri="{C676402C-5697-4E1C-873F-D02D1690AC5C}">
        <p15:threadingInfo xmlns:p15="http://schemas.microsoft.com/office/powerpoint/2012/main" timeZoneBias="300"/>
      </p:ext>
    </p:extLst>
  </p:cm>
</p:cmLst>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5B9A83-4DC3-49B9-9446-9C9789C6E501}" type="doc">
      <dgm:prSet loTypeId="urn:microsoft.com/office/officeart/2005/8/layout/cycle4" loCatId="cycle" qsTypeId="urn:microsoft.com/office/officeart/2005/8/quickstyle/3D2" qsCatId="3D" csTypeId="urn:microsoft.com/office/officeart/2005/8/colors/colorful3" csCatId="colorful" phldr="1"/>
      <dgm:spPr/>
      <dgm:t>
        <a:bodyPr/>
        <a:lstStyle/>
        <a:p>
          <a:endParaRPr lang="en-US"/>
        </a:p>
      </dgm:t>
    </dgm:pt>
    <dgm:pt modelId="{6628DBD8-CB37-4B2A-AA73-D0967256E74B}">
      <dgm:prSet phldrT="[Text]" custT="1">
        <dgm:style>
          <a:lnRef idx="1">
            <a:schemeClr val="accent6"/>
          </a:lnRef>
          <a:fillRef idx="2">
            <a:schemeClr val="accent6"/>
          </a:fillRef>
          <a:effectRef idx="1">
            <a:schemeClr val="accent6"/>
          </a:effectRef>
          <a:fontRef idx="minor">
            <a:schemeClr val="dk1"/>
          </a:fontRef>
        </dgm:style>
      </dgm:prSet>
      <dgm:spPr>
        <a:solidFill>
          <a:schemeClr val="tx2">
            <a:lumMod val="20000"/>
            <a:lumOff val="80000"/>
          </a:schemeClr>
        </a:solidFill>
        <a:ln>
          <a:noFill/>
        </a:ln>
      </dgm:spPr>
      <dgm:t>
        <a:bodyPr/>
        <a:lstStyle/>
        <a:p>
          <a:endParaRPr lang="en-US" sz="1800" dirty="0">
            <a:latin typeface="Arial" panose="020B0604020202020204" pitchFamily="34" charset="0"/>
            <a:cs typeface="Arial" panose="020B0604020202020204" pitchFamily="34" charset="0"/>
          </a:endParaRPr>
        </a:p>
      </dgm:t>
    </dgm:pt>
    <dgm:pt modelId="{28727795-8590-47FC-BA2E-5EABE138CAB9}" type="parTrans" cxnId="{BFD8DB72-2EC9-49B7-B943-D26F46760709}">
      <dgm:prSet/>
      <dgm:spPr/>
      <dgm:t>
        <a:bodyPr/>
        <a:lstStyle/>
        <a:p>
          <a:endParaRPr lang="en-US"/>
        </a:p>
      </dgm:t>
    </dgm:pt>
    <dgm:pt modelId="{20100DF8-051D-47FD-ACA8-5BA190854CC5}" type="sibTrans" cxnId="{BFD8DB72-2EC9-49B7-B943-D26F46760709}">
      <dgm:prSet/>
      <dgm:spPr/>
      <dgm:t>
        <a:bodyPr/>
        <a:lstStyle/>
        <a:p>
          <a:endParaRPr lang="en-US"/>
        </a:p>
      </dgm:t>
    </dgm:pt>
    <dgm:pt modelId="{89817AB9-9516-4BF6-BB9C-BDDF24EAE333}">
      <dgm:prSet phldrT="[Text]" custT="1">
        <dgm:style>
          <a:lnRef idx="1">
            <a:schemeClr val="accent4"/>
          </a:lnRef>
          <a:fillRef idx="2">
            <a:schemeClr val="accent4"/>
          </a:fillRef>
          <a:effectRef idx="1">
            <a:schemeClr val="accent4"/>
          </a:effectRef>
          <a:fontRef idx="minor">
            <a:schemeClr val="dk1"/>
          </a:fontRef>
        </dgm:style>
      </dgm:prSet>
      <dgm:spPr>
        <a:solidFill>
          <a:schemeClr val="tx2">
            <a:lumMod val="40000"/>
            <a:lumOff val="60000"/>
          </a:schemeClr>
        </a:solidFill>
        <a:ln>
          <a:noFill/>
        </a:ln>
      </dgm:spPr>
      <dgm:t>
        <a:bodyPr/>
        <a:lstStyle/>
        <a:p>
          <a:endParaRPr lang="en-US" sz="1600" dirty="0">
            <a:latin typeface="Arial" panose="020B0604020202020204" pitchFamily="34" charset="0"/>
            <a:cs typeface="Arial" panose="020B0604020202020204" pitchFamily="34" charset="0"/>
          </a:endParaRPr>
        </a:p>
      </dgm:t>
    </dgm:pt>
    <dgm:pt modelId="{1300E01E-E544-453A-8C19-775B1093DF9D}" type="parTrans" cxnId="{DFCEDBB5-EE2B-4803-B5A7-84B21797D66D}">
      <dgm:prSet/>
      <dgm:spPr/>
      <dgm:t>
        <a:bodyPr/>
        <a:lstStyle/>
        <a:p>
          <a:endParaRPr lang="en-US"/>
        </a:p>
      </dgm:t>
    </dgm:pt>
    <dgm:pt modelId="{ACED78E8-DA22-4B17-8E49-14BA984A3A49}" type="sibTrans" cxnId="{DFCEDBB5-EE2B-4803-B5A7-84B21797D66D}">
      <dgm:prSet/>
      <dgm:spPr/>
      <dgm:t>
        <a:bodyPr/>
        <a:lstStyle/>
        <a:p>
          <a:endParaRPr lang="en-US"/>
        </a:p>
      </dgm:t>
    </dgm:pt>
    <dgm:pt modelId="{ADA28571-CC71-4097-91B0-59671CBEF473}">
      <dgm:prSet phldrT="[Text]" custT="1">
        <dgm:style>
          <a:lnRef idx="3">
            <a:schemeClr val="lt1"/>
          </a:lnRef>
          <a:fillRef idx="1">
            <a:schemeClr val="accent3"/>
          </a:fillRef>
          <a:effectRef idx="1">
            <a:schemeClr val="accent3"/>
          </a:effectRef>
          <a:fontRef idx="minor">
            <a:schemeClr val="lt1"/>
          </a:fontRef>
        </dgm:style>
      </dgm:prSet>
      <dgm:spPr>
        <a:solidFill>
          <a:schemeClr val="accent1">
            <a:lumMod val="75000"/>
          </a:schemeClr>
        </a:solidFill>
        <a:ln>
          <a:noFill/>
        </a:ln>
      </dgm:spPr>
      <dgm:t>
        <a:bodyPr/>
        <a:lstStyle/>
        <a:p>
          <a:endParaRPr lang="en-US" sz="1600" dirty="0">
            <a:solidFill>
              <a:schemeClr val="bg1"/>
            </a:solidFill>
            <a:latin typeface="Arial" panose="020B0604020202020204" pitchFamily="34" charset="0"/>
            <a:cs typeface="Arial" panose="020B0604020202020204" pitchFamily="34" charset="0"/>
          </a:endParaRPr>
        </a:p>
      </dgm:t>
    </dgm:pt>
    <dgm:pt modelId="{43249C46-7D62-47E5-9935-6F334217C581}" type="parTrans" cxnId="{55509800-E08C-4F24-82E4-4C9F3BA5E11A}">
      <dgm:prSet/>
      <dgm:spPr/>
      <dgm:t>
        <a:bodyPr/>
        <a:lstStyle/>
        <a:p>
          <a:endParaRPr lang="en-US"/>
        </a:p>
      </dgm:t>
    </dgm:pt>
    <dgm:pt modelId="{0A989ED5-F920-4BA7-A84E-501BDDF1CD3A}" type="sibTrans" cxnId="{55509800-E08C-4F24-82E4-4C9F3BA5E11A}">
      <dgm:prSet/>
      <dgm:spPr/>
      <dgm:t>
        <a:bodyPr/>
        <a:lstStyle/>
        <a:p>
          <a:endParaRPr lang="en-US"/>
        </a:p>
      </dgm:t>
    </dgm:pt>
    <dgm:pt modelId="{6B6DEC63-C1E7-4729-BBE1-4931AB4E1FD2}">
      <dgm:prSet phldrT="[Text]" custT="1">
        <dgm:style>
          <a:lnRef idx="1">
            <a:schemeClr val="accent2"/>
          </a:lnRef>
          <a:fillRef idx="2">
            <a:schemeClr val="accent2"/>
          </a:fillRef>
          <a:effectRef idx="1">
            <a:schemeClr val="accent2"/>
          </a:effectRef>
          <a:fontRef idx="minor">
            <a:schemeClr val="dk1"/>
          </a:fontRef>
        </dgm:style>
      </dgm:prSet>
      <dgm:spPr>
        <a:solidFill>
          <a:schemeClr val="accent1">
            <a:lumMod val="50000"/>
          </a:schemeClr>
        </a:solidFill>
        <a:ln>
          <a:noFill/>
        </a:ln>
      </dgm:spPr>
      <dgm:t>
        <a:bodyPr/>
        <a:lstStyle/>
        <a:p>
          <a:endParaRPr lang="en-US" sz="1600" dirty="0">
            <a:solidFill>
              <a:schemeClr val="bg1"/>
            </a:solidFill>
            <a:latin typeface="Arial" panose="020B0604020202020204" pitchFamily="34" charset="0"/>
            <a:cs typeface="Arial" panose="020B0604020202020204" pitchFamily="34" charset="0"/>
          </a:endParaRPr>
        </a:p>
      </dgm:t>
    </dgm:pt>
    <dgm:pt modelId="{2819667E-A9EE-41B1-A942-889C2B59A46E}" type="parTrans" cxnId="{E7290802-9236-4D9A-AEF8-53548C113719}">
      <dgm:prSet/>
      <dgm:spPr/>
      <dgm:t>
        <a:bodyPr/>
        <a:lstStyle/>
        <a:p>
          <a:endParaRPr lang="en-US"/>
        </a:p>
      </dgm:t>
    </dgm:pt>
    <dgm:pt modelId="{433B45F6-5094-487D-A594-50825A5BAE8F}" type="sibTrans" cxnId="{E7290802-9236-4D9A-AEF8-53548C113719}">
      <dgm:prSet/>
      <dgm:spPr/>
      <dgm:t>
        <a:bodyPr/>
        <a:lstStyle/>
        <a:p>
          <a:endParaRPr lang="en-US"/>
        </a:p>
      </dgm:t>
    </dgm:pt>
    <dgm:pt modelId="{C1D86F72-AAA8-4696-A444-C6CB8DFCE911}">
      <dgm:prSet phldrT="[Text]"/>
      <dgm:spPr>
        <a:solidFill>
          <a:schemeClr val="accent1">
            <a:lumMod val="20000"/>
            <a:lumOff val="80000"/>
          </a:schemeClr>
        </a:solidFill>
      </dgm:spPr>
      <dgm:t>
        <a:bodyPr/>
        <a:lstStyle/>
        <a:p>
          <a:endParaRPr lang="en-US"/>
        </a:p>
      </dgm:t>
    </dgm:pt>
    <dgm:pt modelId="{02EAE9D8-0574-4DA4-BCE6-8C932BE2709A}" type="parTrans" cxnId="{3443A69F-9C6A-45E8-86B5-C63425F66972}">
      <dgm:prSet/>
      <dgm:spPr/>
      <dgm:t>
        <a:bodyPr/>
        <a:lstStyle/>
        <a:p>
          <a:endParaRPr lang="en-US"/>
        </a:p>
      </dgm:t>
    </dgm:pt>
    <dgm:pt modelId="{6C993803-6356-44AC-A1D8-FA0F7F5AAD88}" type="sibTrans" cxnId="{3443A69F-9C6A-45E8-86B5-C63425F66972}">
      <dgm:prSet/>
      <dgm:spPr/>
      <dgm:t>
        <a:bodyPr/>
        <a:lstStyle/>
        <a:p>
          <a:endParaRPr lang="en-US"/>
        </a:p>
      </dgm:t>
    </dgm:pt>
    <dgm:pt modelId="{81D7F5B9-F74A-4907-903B-CF43CBF7C3F7}" type="pres">
      <dgm:prSet presAssocID="{3B5B9A83-4DC3-49B9-9446-9C9789C6E501}" presName="cycleMatrixDiagram" presStyleCnt="0">
        <dgm:presLayoutVars>
          <dgm:chMax val="1"/>
          <dgm:dir/>
          <dgm:animLvl val="lvl"/>
          <dgm:resizeHandles val="exact"/>
        </dgm:presLayoutVars>
      </dgm:prSet>
      <dgm:spPr/>
      <dgm:t>
        <a:bodyPr/>
        <a:lstStyle/>
        <a:p>
          <a:endParaRPr lang="en-US"/>
        </a:p>
      </dgm:t>
    </dgm:pt>
    <dgm:pt modelId="{34E00399-86A8-456A-9B9D-48D46EE0A0E6}" type="pres">
      <dgm:prSet presAssocID="{3B5B9A83-4DC3-49B9-9446-9C9789C6E501}" presName="children" presStyleCnt="0"/>
      <dgm:spPr/>
      <dgm:t>
        <a:bodyPr/>
        <a:lstStyle/>
        <a:p>
          <a:endParaRPr lang="en-US"/>
        </a:p>
      </dgm:t>
    </dgm:pt>
    <dgm:pt modelId="{23C75518-BA14-440E-ABB7-1EA6FEFB363F}" type="pres">
      <dgm:prSet presAssocID="{3B5B9A83-4DC3-49B9-9446-9C9789C6E501}" presName="childPlaceholder" presStyleCnt="0"/>
      <dgm:spPr/>
      <dgm:t>
        <a:bodyPr/>
        <a:lstStyle/>
        <a:p>
          <a:endParaRPr lang="en-US"/>
        </a:p>
      </dgm:t>
    </dgm:pt>
    <dgm:pt modelId="{1396C036-EDF6-4A60-94E2-9D96FCAAE901}" type="pres">
      <dgm:prSet presAssocID="{3B5B9A83-4DC3-49B9-9446-9C9789C6E501}" presName="circle" presStyleCnt="0"/>
      <dgm:spPr/>
      <dgm:t>
        <a:bodyPr/>
        <a:lstStyle/>
        <a:p>
          <a:endParaRPr lang="en-US"/>
        </a:p>
      </dgm:t>
    </dgm:pt>
    <dgm:pt modelId="{0C05D221-61BC-4670-AC70-AB1DA49FADED}" type="pres">
      <dgm:prSet presAssocID="{3B5B9A83-4DC3-49B9-9446-9C9789C6E501}" presName="quadrant1" presStyleLbl="node1" presStyleIdx="0" presStyleCnt="4">
        <dgm:presLayoutVars>
          <dgm:chMax val="1"/>
          <dgm:bulletEnabled val="1"/>
        </dgm:presLayoutVars>
      </dgm:prSet>
      <dgm:spPr/>
      <dgm:t>
        <a:bodyPr/>
        <a:lstStyle/>
        <a:p>
          <a:endParaRPr lang="en-US"/>
        </a:p>
      </dgm:t>
    </dgm:pt>
    <dgm:pt modelId="{81E4A531-6A21-4973-82C5-14E2E92A8C58}" type="pres">
      <dgm:prSet presAssocID="{3B5B9A83-4DC3-49B9-9446-9C9789C6E501}" presName="quadrant2" presStyleLbl="node1" presStyleIdx="1" presStyleCnt="4">
        <dgm:presLayoutVars>
          <dgm:chMax val="1"/>
          <dgm:bulletEnabled val="1"/>
        </dgm:presLayoutVars>
      </dgm:prSet>
      <dgm:spPr/>
      <dgm:t>
        <a:bodyPr/>
        <a:lstStyle/>
        <a:p>
          <a:endParaRPr lang="en-US"/>
        </a:p>
      </dgm:t>
    </dgm:pt>
    <dgm:pt modelId="{85304848-8BDA-48C3-8416-DF693913D3C2}" type="pres">
      <dgm:prSet presAssocID="{3B5B9A83-4DC3-49B9-9446-9C9789C6E501}" presName="quadrant3" presStyleLbl="node1" presStyleIdx="2" presStyleCnt="4">
        <dgm:presLayoutVars>
          <dgm:chMax val="1"/>
          <dgm:bulletEnabled val="1"/>
        </dgm:presLayoutVars>
      </dgm:prSet>
      <dgm:spPr/>
      <dgm:t>
        <a:bodyPr/>
        <a:lstStyle/>
        <a:p>
          <a:endParaRPr lang="en-US"/>
        </a:p>
      </dgm:t>
    </dgm:pt>
    <dgm:pt modelId="{CE09BAF7-26CA-4D5C-8C9B-5F5B223296E0}" type="pres">
      <dgm:prSet presAssocID="{3B5B9A83-4DC3-49B9-9446-9C9789C6E501}" presName="quadrant4" presStyleLbl="node1" presStyleIdx="3" presStyleCnt="4">
        <dgm:presLayoutVars>
          <dgm:chMax val="1"/>
          <dgm:bulletEnabled val="1"/>
        </dgm:presLayoutVars>
      </dgm:prSet>
      <dgm:spPr/>
      <dgm:t>
        <a:bodyPr/>
        <a:lstStyle/>
        <a:p>
          <a:endParaRPr lang="en-US"/>
        </a:p>
      </dgm:t>
    </dgm:pt>
    <dgm:pt modelId="{E73265A9-BF61-446A-A7B7-D9FEDB201F91}" type="pres">
      <dgm:prSet presAssocID="{3B5B9A83-4DC3-49B9-9446-9C9789C6E501}" presName="quadrantPlaceholder" presStyleCnt="0"/>
      <dgm:spPr/>
      <dgm:t>
        <a:bodyPr/>
        <a:lstStyle/>
        <a:p>
          <a:endParaRPr lang="en-US"/>
        </a:p>
      </dgm:t>
    </dgm:pt>
    <dgm:pt modelId="{3686D530-B6E8-486D-A459-C807A9732CBA}" type="pres">
      <dgm:prSet presAssocID="{3B5B9A83-4DC3-49B9-9446-9C9789C6E501}" presName="center1" presStyleLbl="fgShp" presStyleIdx="0" presStyleCnt="2" custScaleY="104895"/>
      <dgm:spPr>
        <a:solidFill>
          <a:srgbClr val="F7941D"/>
        </a:solidFill>
        <a:ln>
          <a:solidFill>
            <a:schemeClr val="bg1"/>
          </a:solidFill>
        </a:ln>
        <a:effectLst/>
        <a:scene3d>
          <a:camera prst="orthographicFront"/>
          <a:lightRig rig="threePt" dir="t">
            <a:rot lat="0" lon="0" rev="7500000"/>
          </a:lightRig>
        </a:scene3d>
        <a:sp3d z="152400" extrusionH="63500" prstMaterial="matte">
          <a:contourClr>
            <a:schemeClr val="bg1"/>
          </a:contourClr>
        </a:sp3d>
      </dgm:spPr>
      <dgm:t>
        <a:bodyPr/>
        <a:lstStyle/>
        <a:p>
          <a:endParaRPr lang="en-US"/>
        </a:p>
      </dgm:t>
    </dgm:pt>
    <dgm:pt modelId="{C9A2D01F-39D0-4020-9D5D-FFAB01C00511}" type="pres">
      <dgm:prSet presAssocID="{3B5B9A83-4DC3-49B9-9446-9C9789C6E501}" presName="center2" presStyleLbl="fgShp" presStyleIdx="1" presStyleCnt="2"/>
      <dgm:spPr>
        <a:solidFill>
          <a:srgbClr val="F7941D"/>
        </a:solidFill>
        <a:ln>
          <a:solidFill>
            <a:schemeClr val="bg1"/>
          </a:solidFill>
        </a:ln>
        <a:effectLst/>
        <a:scene3d>
          <a:camera prst="orthographicFront"/>
          <a:lightRig rig="threePt" dir="t">
            <a:rot lat="0" lon="0" rev="7500000"/>
          </a:lightRig>
        </a:scene3d>
        <a:sp3d z="152400" extrusionH="63500" prstMaterial="matte">
          <a:contourClr>
            <a:schemeClr val="bg1"/>
          </a:contourClr>
        </a:sp3d>
      </dgm:spPr>
      <dgm:t>
        <a:bodyPr/>
        <a:lstStyle/>
        <a:p>
          <a:endParaRPr lang="en-US"/>
        </a:p>
      </dgm:t>
    </dgm:pt>
  </dgm:ptLst>
  <dgm:cxnLst>
    <dgm:cxn modelId="{D994D117-5314-468F-ABDF-DE104F5AAA94}" type="presOf" srcId="{3B5B9A83-4DC3-49B9-9446-9C9789C6E501}" destId="{81D7F5B9-F74A-4907-903B-CF43CBF7C3F7}" srcOrd="0" destOrd="0" presId="urn:microsoft.com/office/officeart/2005/8/layout/cycle4"/>
    <dgm:cxn modelId="{31FCC3FA-6385-48C6-A9F5-B60FF6430578}" type="presOf" srcId="{6B6DEC63-C1E7-4729-BBE1-4931AB4E1FD2}" destId="{CE09BAF7-26CA-4D5C-8C9B-5F5B223296E0}" srcOrd="0" destOrd="0" presId="urn:microsoft.com/office/officeart/2005/8/layout/cycle4"/>
    <dgm:cxn modelId="{BFD8DB72-2EC9-49B7-B943-D26F46760709}" srcId="{3B5B9A83-4DC3-49B9-9446-9C9789C6E501}" destId="{6628DBD8-CB37-4B2A-AA73-D0967256E74B}" srcOrd="0" destOrd="0" parTransId="{28727795-8590-47FC-BA2E-5EABE138CAB9}" sibTransId="{20100DF8-051D-47FD-ACA8-5BA190854CC5}"/>
    <dgm:cxn modelId="{E7290802-9236-4D9A-AEF8-53548C113719}" srcId="{3B5B9A83-4DC3-49B9-9446-9C9789C6E501}" destId="{6B6DEC63-C1E7-4729-BBE1-4931AB4E1FD2}" srcOrd="3" destOrd="0" parTransId="{2819667E-A9EE-41B1-A942-889C2B59A46E}" sibTransId="{433B45F6-5094-487D-A594-50825A5BAE8F}"/>
    <dgm:cxn modelId="{55509800-E08C-4F24-82E4-4C9F3BA5E11A}" srcId="{3B5B9A83-4DC3-49B9-9446-9C9789C6E501}" destId="{ADA28571-CC71-4097-91B0-59671CBEF473}" srcOrd="2" destOrd="0" parTransId="{43249C46-7D62-47E5-9935-6F334217C581}" sibTransId="{0A989ED5-F920-4BA7-A84E-501BDDF1CD3A}"/>
    <dgm:cxn modelId="{3443A69F-9C6A-45E8-86B5-C63425F66972}" srcId="{3B5B9A83-4DC3-49B9-9446-9C9789C6E501}" destId="{C1D86F72-AAA8-4696-A444-C6CB8DFCE911}" srcOrd="4" destOrd="0" parTransId="{02EAE9D8-0574-4DA4-BCE6-8C932BE2709A}" sibTransId="{6C993803-6356-44AC-A1D8-FA0F7F5AAD88}"/>
    <dgm:cxn modelId="{7857FAAD-F21A-4E90-A50F-79BFA0B4A51E}" type="presOf" srcId="{89817AB9-9516-4BF6-BB9C-BDDF24EAE333}" destId="{81E4A531-6A21-4973-82C5-14E2E92A8C58}" srcOrd="0" destOrd="0" presId="urn:microsoft.com/office/officeart/2005/8/layout/cycle4"/>
    <dgm:cxn modelId="{7C8FB0B3-CA38-4711-853B-58D6727458E8}" type="presOf" srcId="{ADA28571-CC71-4097-91B0-59671CBEF473}" destId="{85304848-8BDA-48C3-8416-DF693913D3C2}" srcOrd="0" destOrd="0" presId="urn:microsoft.com/office/officeart/2005/8/layout/cycle4"/>
    <dgm:cxn modelId="{DFCEDBB5-EE2B-4803-B5A7-84B21797D66D}" srcId="{3B5B9A83-4DC3-49B9-9446-9C9789C6E501}" destId="{89817AB9-9516-4BF6-BB9C-BDDF24EAE333}" srcOrd="1" destOrd="0" parTransId="{1300E01E-E544-453A-8C19-775B1093DF9D}" sibTransId="{ACED78E8-DA22-4B17-8E49-14BA984A3A49}"/>
    <dgm:cxn modelId="{0490171D-6A81-4C84-8B63-593EA5A6C53E}" type="presOf" srcId="{6628DBD8-CB37-4B2A-AA73-D0967256E74B}" destId="{0C05D221-61BC-4670-AC70-AB1DA49FADED}" srcOrd="0" destOrd="0" presId="urn:microsoft.com/office/officeart/2005/8/layout/cycle4"/>
    <dgm:cxn modelId="{F1ACA954-BEFF-4E26-942D-380B8F81EA15}" type="presParOf" srcId="{81D7F5B9-F74A-4907-903B-CF43CBF7C3F7}" destId="{34E00399-86A8-456A-9B9D-48D46EE0A0E6}" srcOrd="0" destOrd="0" presId="urn:microsoft.com/office/officeart/2005/8/layout/cycle4"/>
    <dgm:cxn modelId="{8E2B52BF-71F4-4C3E-BB48-3780593F64DF}" type="presParOf" srcId="{34E00399-86A8-456A-9B9D-48D46EE0A0E6}" destId="{23C75518-BA14-440E-ABB7-1EA6FEFB363F}" srcOrd="0" destOrd="0" presId="urn:microsoft.com/office/officeart/2005/8/layout/cycle4"/>
    <dgm:cxn modelId="{D1D32B42-AC73-4D9B-B773-0A7EDB8FFAB9}" type="presParOf" srcId="{81D7F5B9-F74A-4907-903B-CF43CBF7C3F7}" destId="{1396C036-EDF6-4A60-94E2-9D96FCAAE901}" srcOrd="1" destOrd="0" presId="urn:microsoft.com/office/officeart/2005/8/layout/cycle4"/>
    <dgm:cxn modelId="{12360A65-A79B-4E79-B74B-E123CF57B243}" type="presParOf" srcId="{1396C036-EDF6-4A60-94E2-9D96FCAAE901}" destId="{0C05D221-61BC-4670-AC70-AB1DA49FADED}" srcOrd="0" destOrd="0" presId="urn:microsoft.com/office/officeart/2005/8/layout/cycle4"/>
    <dgm:cxn modelId="{078F2B52-34D9-4C54-8B77-6F4DF9D67CD9}" type="presParOf" srcId="{1396C036-EDF6-4A60-94E2-9D96FCAAE901}" destId="{81E4A531-6A21-4973-82C5-14E2E92A8C58}" srcOrd="1" destOrd="0" presId="urn:microsoft.com/office/officeart/2005/8/layout/cycle4"/>
    <dgm:cxn modelId="{D627AB36-B59C-4077-A6E3-48BF5864E794}" type="presParOf" srcId="{1396C036-EDF6-4A60-94E2-9D96FCAAE901}" destId="{85304848-8BDA-48C3-8416-DF693913D3C2}" srcOrd="2" destOrd="0" presId="urn:microsoft.com/office/officeart/2005/8/layout/cycle4"/>
    <dgm:cxn modelId="{9776BF7D-FE7E-48BA-91BD-8EB4BE6D0C7F}" type="presParOf" srcId="{1396C036-EDF6-4A60-94E2-9D96FCAAE901}" destId="{CE09BAF7-26CA-4D5C-8C9B-5F5B223296E0}" srcOrd="3" destOrd="0" presId="urn:microsoft.com/office/officeart/2005/8/layout/cycle4"/>
    <dgm:cxn modelId="{7B7845E6-F1BD-4E33-835A-B842ECA9CFE4}" type="presParOf" srcId="{1396C036-EDF6-4A60-94E2-9D96FCAAE901}" destId="{E73265A9-BF61-446A-A7B7-D9FEDB201F91}" srcOrd="4" destOrd="0" presId="urn:microsoft.com/office/officeart/2005/8/layout/cycle4"/>
    <dgm:cxn modelId="{74A5AA82-A2B1-4747-95BE-EDB8B0729F09}" type="presParOf" srcId="{81D7F5B9-F74A-4907-903B-CF43CBF7C3F7}" destId="{3686D530-B6E8-486D-A459-C807A9732CBA}" srcOrd="2" destOrd="0" presId="urn:microsoft.com/office/officeart/2005/8/layout/cycle4"/>
    <dgm:cxn modelId="{13F5129F-6D03-4799-98AA-291AD868F0A7}" type="presParOf" srcId="{81D7F5B9-F74A-4907-903B-CF43CBF7C3F7}" destId="{C9A2D01F-39D0-4020-9D5D-FFAB01C00511}"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52E3DD13-91CC-4497-9AB9-CBF03351E7F1}" type="datetimeFigureOut">
              <a:rPr lang="en-US" smtClean="0"/>
              <a:t>2/1/2017</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A3C2DBD-4E8E-4D6D-B83B-A09FC4E79B82}" type="slidenum">
              <a:rPr lang="en-US" smtClean="0"/>
              <a:t>‹#›</a:t>
            </a:fld>
            <a:endParaRPr lang="en-US"/>
          </a:p>
        </p:txBody>
      </p:sp>
    </p:spTree>
    <p:extLst>
      <p:ext uri="{BB962C8B-B14F-4D97-AF65-F5344CB8AC3E}">
        <p14:creationId xmlns:p14="http://schemas.microsoft.com/office/powerpoint/2010/main" val="2082582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9511EA49-29AB-41F3-B742-D8E09E467646}" type="datetimeFigureOut">
              <a:rPr lang="en-US" smtClean="0"/>
              <a:t>2/1/2017</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4C8259D9-B6BD-43CA-814A-39B5D0E7FDB5}" type="slidenum">
              <a:rPr lang="en-US" smtClean="0"/>
              <a:t>‹#›</a:t>
            </a:fld>
            <a:endParaRPr lang="en-US"/>
          </a:p>
        </p:txBody>
      </p:sp>
    </p:spTree>
    <p:extLst>
      <p:ext uri="{BB962C8B-B14F-4D97-AF65-F5344CB8AC3E}">
        <p14:creationId xmlns:p14="http://schemas.microsoft.com/office/powerpoint/2010/main" val="1010930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1</a:t>
            </a:fld>
            <a:endParaRPr lang="en-US"/>
          </a:p>
        </p:txBody>
      </p:sp>
    </p:spTree>
    <p:extLst>
      <p:ext uri="{BB962C8B-B14F-4D97-AF65-F5344CB8AC3E}">
        <p14:creationId xmlns:p14="http://schemas.microsoft.com/office/powerpoint/2010/main" val="14116812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t>Change initiatives are rarely straightforward</a:t>
            </a:r>
            <a:r>
              <a:rPr lang="en-US" baseline="0" dirty="0" smtClean="0"/>
              <a:t> processes, but happen through multiple and often unpredictable pathways with several aspects to the effort.</a:t>
            </a:r>
          </a:p>
          <a:p>
            <a:endParaRPr lang="en-US" dirty="0" smtClean="0"/>
          </a:p>
          <a:p>
            <a:pPr>
              <a:buClr>
                <a:srgbClr val="0070C0"/>
              </a:buClr>
            </a:pPr>
            <a:r>
              <a:rPr lang="en-US" dirty="0" smtClean="0"/>
              <a:t>All programs are based on a set of assumptions or hypotheses about how the program should work. Sometimes this is clearly spelled out in </a:t>
            </a:r>
            <a:r>
              <a:rPr lang="en-US" dirty="0" err="1" smtClean="0"/>
              <a:t>programme</a:t>
            </a:r>
            <a:r>
              <a:rPr lang="en-US" dirty="0" smtClean="0"/>
              <a:t> documents. Sometimes it is only implicit and must be defined so it can be assessed.</a:t>
            </a:r>
          </a:p>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10</a:t>
            </a:fld>
            <a:endParaRPr lang="en-US"/>
          </a:p>
        </p:txBody>
      </p:sp>
    </p:spTree>
    <p:extLst>
      <p:ext uri="{BB962C8B-B14F-4D97-AF65-F5344CB8AC3E}">
        <p14:creationId xmlns:p14="http://schemas.microsoft.com/office/powerpoint/2010/main" val="14116812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t>Change initiatives are rarely straightforward</a:t>
            </a:r>
            <a:r>
              <a:rPr lang="en-US" baseline="0" dirty="0" smtClean="0"/>
              <a:t> processes, but happen through multiple and often unpredictable pathways with several aspects to the effort.</a:t>
            </a:r>
          </a:p>
          <a:p>
            <a:endParaRPr lang="en-US" dirty="0" smtClean="0"/>
          </a:p>
          <a:p>
            <a:pPr>
              <a:buClr>
                <a:srgbClr val="0070C0"/>
              </a:buClr>
            </a:pPr>
            <a:r>
              <a:rPr lang="en-US" dirty="0" smtClean="0"/>
              <a:t>All programs are based on a set of assumptions or hypotheses about how the program should work. Sometimes this is clearly spelled out in </a:t>
            </a:r>
            <a:r>
              <a:rPr lang="en-US" dirty="0" err="1" smtClean="0"/>
              <a:t>programme</a:t>
            </a:r>
            <a:r>
              <a:rPr lang="en-US" dirty="0" smtClean="0"/>
              <a:t> documents. Sometimes it is only implicit and must be defined so it can be assessed.</a:t>
            </a:r>
          </a:p>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11</a:t>
            </a:fld>
            <a:endParaRPr lang="en-US"/>
          </a:p>
        </p:txBody>
      </p:sp>
    </p:spTree>
    <p:extLst>
      <p:ext uri="{BB962C8B-B14F-4D97-AF65-F5344CB8AC3E}">
        <p14:creationId xmlns:p14="http://schemas.microsoft.com/office/powerpoint/2010/main" val="5414941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12</a:t>
            </a:fld>
            <a:endParaRPr lang="en-US"/>
          </a:p>
        </p:txBody>
      </p:sp>
    </p:spTree>
    <p:extLst>
      <p:ext uri="{BB962C8B-B14F-4D97-AF65-F5344CB8AC3E}">
        <p14:creationId xmlns:p14="http://schemas.microsoft.com/office/powerpoint/2010/main" val="14116812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t>*Break this down into step-by-step guide*</a:t>
            </a:r>
          </a:p>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13</a:t>
            </a:fld>
            <a:endParaRPr lang="en-US"/>
          </a:p>
        </p:txBody>
      </p:sp>
    </p:spTree>
    <p:extLst>
      <p:ext uri="{BB962C8B-B14F-4D97-AF65-F5344CB8AC3E}">
        <p14:creationId xmlns:p14="http://schemas.microsoft.com/office/powerpoint/2010/main" val="14116812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943" indent="-232943" defTabSz="931774">
              <a:buFontTx/>
              <a:buAutoNum type="arabicParenR"/>
              <a:defRPr/>
            </a:pPr>
            <a:r>
              <a:rPr lang="en-US" dirty="0"/>
              <a:t>The first step in constructing a ToC requires the articulation of a vision of change—the future desired situation. </a:t>
            </a:r>
          </a:p>
          <a:p>
            <a:pPr marL="232943" indent="-232943" defTabSz="931774">
              <a:buFontTx/>
              <a:buAutoNum type="arabicParenR"/>
              <a:defRPr/>
            </a:pPr>
            <a:endParaRPr lang="en-US" dirty="0"/>
          </a:p>
          <a:p>
            <a:pPr marL="232943" indent="-232943" defTabSz="931774">
              <a:buFontTx/>
              <a:buAutoNum type="arabicParenR"/>
              <a:defRPr/>
            </a:pPr>
            <a:r>
              <a:rPr lang="en-US" dirty="0"/>
              <a:t>The vision of change provides a </a:t>
            </a:r>
            <a:r>
              <a:rPr lang="en-US" u="sng" dirty="0"/>
              <a:t>solution</a:t>
            </a:r>
            <a:r>
              <a:rPr lang="en-US" dirty="0"/>
              <a:t> to an identified problem or issue. It is a situation in which </a:t>
            </a:r>
            <a:r>
              <a:rPr lang="en-US" u="sng" dirty="0"/>
              <a:t>child rights are met</a:t>
            </a:r>
            <a:r>
              <a:rPr lang="en-US" dirty="0"/>
              <a:t>.</a:t>
            </a:r>
            <a:br>
              <a:rPr lang="en-US" dirty="0"/>
            </a:br>
            <a:endParaRPr lang="en-US" dirty="0"/>
          </a:p>
          <a:p>
            <a:pPr marL="232943" indent="-232943" defTabSz="931774">
              <a:buFontTx/>
              <a:buAutoNum type="arabicParenR"/>
              <a:defRPr/>
            </a:pPr>
            <a:r>
              <a:rPr lang="en-US" dirty="0"/>
              <a:t>Articulating a vision of change derives from evidence, analytical work, and key programming references, such as child rights frameworks, the SDGs and/or national development frameworks. </a:t>
            </a:r>
            <a:br>
              <a:rPr lang="en-US" dirty="0"/>
            </a:br>
            <a:endParaRPr lang="en-US" dirty="0"/>
          </a:p>
          <a:p>
            <a:pPr marL="232943" indent="-232943" defTabSz="931774">
              <a:buFontTx/>
              <a:buAutoNum type="arabicParenR"/>
              <a:defRPr/>
            </a:pPr>
            <a:r>
              <a:rPr lang="en-US" dirty="0"/>
              <a:t>This vision could be realized in the short, medium or long term, depending on the complexity of the problem.</a:t>
            </a:r>
            <a:br>
              <a:rPr lang="en-US" dirty="0"/>
            </a:br>
            <a:endParaRPr lang="en-US" dirty="0"/>
          </a:p>
        </p:txBody>
      </p:sp>
      <p:sp>
        <p:nvSpPr>
          <p:cNvPr id="4" name="Slide Number Placeholder 3"/>
          <p:cNvSpPr>
            <a:spLocks noGrp="1"/>
          </p:cNvSpPr>
          <p:nvPr>
            <p:ph type="sldNum" sz="quarter" idx="10"/>
          </p:nvPr>
        </p:nvSpPr>
        <p:spPr/>
        <p:txBody>
          <a:bodyPr/>
          <a:lstStyle/>
          <a:p>
            <a:fld id="{4C8259D9-B6BD-43CA-814A-39B5D0E7FDB5}" type="slidenum">
              <a:rPr lang="en-US" smtClean="0"/>
              <a:t>14</a:t>
            </a:fld>
            <a:endParaRPr lang="en-US"/>
          </a:p>
        </p:txBody>
      </p:sp>
    </p:spTree>
    <p:extLst>
      <p:ext uri="{BB962C8B-B14F-4D97-AF65-F5344CB8AC3E}">
        <p14:creationId xmlns:p14="http://schemas.microsoft.com/office/powerpoint/2010/main" val="3392757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943" indent="-232943">
              <a:buAutoNum type="arabicParenR"/>
            </a:pPr>
            <a:r>
              <a:rPr lang="en-US" dirty="0"/>
              <a:t>The second step considers the conditions that must exist for the change to happen, as well as the </a:t>
            </a:r>
            <a:r>
              <a:rPr lang="en-US" i="1" dirty="0"/>
              <a:t>hypotheses</a:t>
            </a:r>
            <a:r>
              <a:rPr lang="en-US" dirty="0"/>
              <a:t> or </a:t>
            </a:r>
            <a:r>
              <a:rPr lang="en-US" i="1" dirty="0"/>
              <a:t>pathways</a:t>
            </a:r>
            <a:r>
              <a:rPr lang="en-US" dirty="0"/>
              <a:t> of how change is likely to happen (short and medium </a:t>
            </a:r>
            <a:r>
              <a:rPr lang="en-US" dirty="0" smtClean="0"/>
              <a:t>term changes).</a:t>
            </a:r>
            <a:endParaRPr lang="en-US" dirty="0"/>
          </a:p>
          <a:p>
            <a:pPr marL="232943" indent="-232943">
              <a:buAutoNum type="arabicParenR"/>
            </a:pPr>
            <a:endParaRPr lang="en-US" dirty="0"/>
          </a:p>
          <a:p>
            <a:pPr marL="232943" indent="-232943">
              <a:buAutoNum type="arabicParenR"/>
            </a:pPr>
            <a:r>
              <a:rPr lang="en-US" dirty="0"/>
              <a:t>Working from the future desired situation, conduct a ‘backwards mapping’ to identify the conditions that must exist, the things that need to be in place, to reach the future desired situation</a:t>
            </a:r>
          </a:p>
          <a:p>
            <a:pPr marL="232943" indent="-232943">
              <a:buAutoNum type="arabicParenR"/>
            </a:pPr>
            <a:endParaRPr lang="en-US" dirty="0"/>
          </a:p>
          <a:p>
            <a:pPr marL="232943" indent="-232943">
              <a:buAutoNum type="arabicParenR"/>
            </a:pPr>
            <a:r>
              <a:rPr lang="en-US" dirty="0"/>
              <a:t>Begin to formulate </a:t>
            </a:r>
            <a:r>
              <a:rPr lang="en-US" i="1" dirty="0"/>
              <a:t>hypotheses</a:t>
            </a:r>
            <a:r>
              <a:rPr lang="en-US" dirty="0"/>
              <a:t> or </a:t>
            </a:r>
            <a:r>
              <a:rPr lang="en-US" i="1" dirty="0"/>
              <a:t>pathways</a:t>
            </a:r>
            <a:r>
              <a:rPr lang="en-US" dirty="0"/>
              <a:t> of how change is likely to happen. </a:t>
            </a:r>
          </a:p>
          <a:p>
            <a:pPr marL="232943" indent="-232943">
              <a:buAutoNum type="arabicParenR"/>
            </a:pPr>
            <a:endParaRPr lang="en-US" dirty="0"/>
          </a:p>
          <a:p>
            <a:pPr marL="232943" indent="-232943">
              <a:buAutoNum type="arabicParenR"/>
            </a:pPr>
            <a:r>
              <a:rPr lang="en-US" dirty="0"/>
              <a:t>Developing hypotheses or pathways provides the “building blocks” for change. They examine the </a:t>
            </a:r>
            <a:r>
              <a:rPr lang="en-US" i="1" dirty="0"/>
              <a:t>barriers</a:t>
            </a:r>
            <a:r>
              <a:rPr lang="en-US" dirty="0"/>
              <a:t> and </a:t>
            </a:r>
            <a:r>
              <a:rPr lang="en-US" i="1" dirty="0"/>
              <a:t>bottlenecks</a:t>
            </a:r>
            <a:r>
              <a:rPr lang="en-US" dirty="0"/>
              <a:t>, as well as </a:t>
            </a:r>
            <a:r>
              <a:rPr lang="en-US" i="1" dirty="0"/>
              <a:t>opportunities</a:t>
            </a:r>
            <a:r>
              <a:rPr lang="en-US" dirty="0"/>
              <a:t> for achieving the vision. </a:t>
            </a:r>
          </a:p>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15</a:t>
            </a:fld>
            <a:endParaRPr lang="en-US"/>
          </a:p>
        </p:txBody>
      </p:sp>
    </p:spTree>
    <p:extLst>
      <p:ext uri="{BB962C8B-B14F-4D97-AF65-F5344CB8AC3E}">
        <p14:creationId xmlns:p14="http://schemas.microsoft.com/office/powerpoint/2010/main" val="14116812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943" indent="-232943">
              <a:buAutoNum type="arabicParenR"/>
            </a:pPr>
            <a:r>
              <a:rPr lang="en-US" dirty="0"/>
              <a:t>Change pathways lay the foundation for choices on areas for engagement, for establishing priority actions, and resource allocation.</a:t>
            </a:r>
            <a:br>
              <a:rPr lang="en-US" dirty="0"/>
            </a:br>
            <a:r>
              <a:rPr lang="en-US" dirty="0"/>
              <a:t> </a:t>
            </a:r>
          </a:p>
          <a:p>
            <a:pPr marL="232943" indent="-232943" defTabSz="931774">
              <a:buFontTx/>
              <a:buAutoNum type="arabicParenR"/>
              <a:defRPr/>
            </a:pPr>
            <a:r>
              <a:rPr lang="en-US" dirty="0"/>
              <a:t>Consideration of assumptions and risks through identification of the most important actors who will either </a:t>
            </a:r>
            <a:r>
              <a:rPr lang="en-US" i="1" dirty="0"/>
              <a:t>promote</a:t>
            </a:r>
            <a:r>
              <a:rPr lang="en-US" dirty="0"/>
              <a:t> the changes described or </a:t>
            </a:r>
            <a:r>
              <a:rPr lang="en-US" i="1" dirty="0"/>
              <a:t>hinder</a:t>
            </a:r>
            <a:r>
              <a:rPr lang="en-US" dirty="0"/>
              <a:t> them. </a:t>
            </a:r>
            <a:br>
              <a:rPr lang="en-US" dirty="0"/>
            </a:br>
            <a:endParaRPr lang="en-US" dirty="0"/>
          </a:p>
          <a:p>
            <a:pPr marL="232943" indent="-232943">
              <a:buAutoNum type="arabicParenR"/>
            </a:pPr>
            <a:r>
              <a:rPr lang="en-US" dirty="0"/>
              <a:t>For country settings where risks related to disasters, climate change, conflict, epidemics or other shocks are high, the hypotheses must </a:t>
            </a:r>
            <a:r>
              <a:rPr lang="en-US" i="1" dirty="0"/>
              <a:t>anticipate the ability to prevent or reduce risks through the choice of strategies</a:t>
            </a:r>
            <a:r>
              <a:rPr lang="en-US" dirty="0"/>
              <a:t>.  </a:t>
            </a:r>
            <a:br>
              <a:rPr lang="en-US" dirty="0"/>
            </a:br>
            <a:endParaRPr lang="en-US" dirty="0"/>
          </a:p>
          <a:p>
            <a:pPr marL="232943" indent="-232943">
              <a:buAutoNum type="arabicParenR"/>
            </a:pPr>
            <a:r>
              <a:rPr lang="en-US" dirty="0"/>
              <a:t>Tracing out which action is likely to lead to another.</a:t>
            </a:r>
          </a:p>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16</a:t>
            </a:fld>
            <a:endParaRPr lang="en-US"/>
          </a:p>
        </p:txBody>
      </p:sp>
    </p:spTree>
    <p:extLst>
      <p:ext uri="{BB962C8B-B14F-4D97-AF65-F5344CB8AC3E}">
        <p14:creationId xmlns:p14="http://schemas.microsoft.com/office/powerpoint/2010/main" val="33283214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943" indent="-232943">
              <a:buAutoNum type="arabicParenR"/>
            </a:pPr>
            <a:r>
              <a:rPr lang="en-GB" dirty="0" smtClean="0"/>
              <a:t>Based</a:t>
            </a:r>
            <a:r>
              <a:rPr lang="en-GB" baseline="0" dirty="0" smtClean="0"/>
              <a:t> on considerations formulated in step 1-3; decide </a:t>
            </a:r>
            <a:r>
              <a:rPr lang="en-GB" i="1" baseline="0" dirty="0" smtClean="0"/>
              <a:t>where</a:t>
            </a:r>
            <a:r>
              <a:rPr lang="en-GB" baseline="0" dirty="0" smtClean="0"/>
              <a:t> UNICEF’s contribution will most likely support achievement of the outlined vision of change.</a:t>
            </a:r>
            <a:br>
              <a:rPr lang="en-GB" baseline="0" dirty="0" smtClean="0"/>
            </a:br>
            <a:endParaRPr lang="en-GB" baseline="0" dirty="0" smtClean="0"/>
          </a:p>
          <a:p>
            <a:pPr marL="232943" indent="-232943" defTabSz="931774">
              <a:buFontTx/>
              <a:buAutoNum type="arabicParenR"/>
              <a:defRPr/>
            </a:pPr>
            <a:r>
              <a:rPr lang="en-GB" baseline="0" dirty="0" smtClean="0"/>
              <a:t>Select implementation strategies: on the basis of knowledge of context and evidence of what works; UNICEF’s comparative advantage; risks, considerations of sustainability, and the availability of UNICEF human and financial resources. </a:t>
            </a:r>
            <a:br>
              <a:rPr lang="en-GB" baseline="0" dirty="0" smtClean="0"/>
            </a:br>
            <a:endParaRPr lang="en-GB" baseline="0" dirty="0" smtClean="0"/>
          </a:p>
          <a:p>
            <a:pPr marL="232943" indent="-232943">
              <a:buAutoNum type="arabicParenR"/>
            </a:pPr>
            <a:r>
              <a:rPr lang="en-GB" baseline="0" dirty="0" smtClean="0"/>
              <a:t>“Partnerships” is key implementation strategy, as –by definition- Outcome results are not achieved by UNICEF alone. Partnerships should show what other development partners are doing to achieve the desired change.</a:t>
            </a:r>
          </a:p>
          <a:p>
            <a:pPr marL="232943" indent="-232943">
              <a:buAutoNum type="arabicParenR"/>
            </a:pPr>
            <a:endParaRPr lang="en-GB" baseline="0" dirty="0" smtClean="0"/>
          </a:p>
          <a:p>
            <a:pPr marL="232943" indent="-232943">
              <a:buAutoNum type="arabicParenR"/>
            </a:pPr>
            <a:r>
              <a:rPr lang="en-GB" baseline="0" dirty="0" smtClean="0"/>
              <a:t>Consider and make explicit the </a:t>
            </a:r>
            <a:r>
              <a:rPr lang="en-GB" i="1" baseline="0" dirty="0" smtClean="0"/>
              <a:t>synergies</a:t>
            </a:r>
            <a:r>
              <a:rPr lang="en-GB" baseline="0" dirty="0" smtClean="0"/>
              <a:t> between the different programme areas </a:t>
            </a:r>
          </a:p>
          <a:p>
            <a:pPr marL="232943" indent="-232943">
              <a:buAutoNum type="arabicParenR"/>
            </a:pPr>
            <a:endParaRPr lang="en-GB" baseline="0" dirty="0" smtClean="0"/>
          </a:p>
          <a:p>
            <a:pPr marL="232943" indent="-232943">
              <a:buAutoNum type="arabicParenR"/>
            </a:pPr>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17</a:t>
            </a:fld>
            <a:endParaRPr lang="en-US"/>
          </a:p>
        </p:txBody>
      </p:sp>
    </p:spTree>
    <p:extLst>
      <p:ext uri="{BB962C8B-B14F-4D97-AF65-F5344CB8AC3E}">
        <p14:creationId xmlns:p14="http://schemas.microsoft.com/office/powerpoint/2010/main" val="14116812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943" indent="-232943">
              <a:buAutoNum type="arabicParenR"/>
            </a:pPr>
            <a:r>
              <a:rPr lang="en-GB" baseline="0" dirty="0" smtClean="0"/>
              <a:t>Steps 1 to 4 described the countries anticipated change process, and UNICEF’s contribution.</a:t>
            </a:r>
          </a:p>
          <a:p>
            <a:pPr marL="232943" indent="-232943">
              <a:buAutoNum type="arabicParenR"/>
            </a:pPr>
            <a:endParaRPr lang="en-GB" baseline="0" dirty="0" smtClean="0"/>
          </a:p>
          <a:p>
            <a:pPr marL="232943" indent="-232943" defTabSz="931774">
              <a:buFontTx/>
              <a:buAutoNum type="arabicParenR"/>
              <a:defRPr/>
            </a:pPr>
            <a:r>
              <a:rPr lang="en-GB" baseline="0" dirty="0" smtClean="0"/>
              <a:t>Iteration involves using the ‘because’ and the reverse ‘if … then…’ formula, to make an explicit connection between the different levels of change. (E.g. BECAUSE medium term change 1, 2, and 3 are in place – the future desired situation can be realized. IF short term change 1 is in place, it is likely that medium term change 1 can happen. Etc.)</a:t>
            </a:r>
          </a:p>
          <a:p>
            <a:pPr marL="232943" indent="-232943">
              <a:buAutoNum type="arabicParenR"/>
            </a:pPr>
            <a:endParaRPr lang="en-GB" baseline="0" dirty="0" smtClean="0"/>
          </a:p>
          <a:p>
            <a:pPr marL="232943" indent="-232943">
              <a:buAutoNum type="arabicParenR"/>
            </a:pPr>
            <a:r>
              <a:rPr lang="en-GB" baseline="0" dirty="0" smtClean="0"/>
              <a:t>The next steps involves bringing the change process, UNICEF’s contribution, and the entire logic of change (outcomes and outputs), assumptions, risks, strategies, and partnerships together in a </a:t>
            </a:r>
            <a:r>
              <a:rPr lang="en-GB" u="sng" baseline="0" dirty="0" smtClean="0"/>
              <a:t>visual</a:t>
            </a:r>
            <a:r>
              <a:rPr lang="en-GB" baseline="0" dirty="0" smtClean="0"/>
              <a:t> and </a:t>
            </a:r>
            <a:r>
              <a:rPr lang="en-GB" u="sng" baseline="0" dirty="0" smtClean="0"/>
              <a:t>narrative</a:t>
            </a:r>
            <a:r>
              <a:rPr lang="en-GB" baseline="0" dirty="0" smtClean="0"/>
              <a:t> form. </a:t>
            </a:r>
          </a:p>
          <a:p>
            <a:pPr marL="232943" indent="-232943">
              <a:buAutoNum type="arabicParenR"/>
            </a:pPr>
            <a:endParaRPr lang="en-GB" baseline="0" dirty="0" smtClean="0"/>
          </a:p>
          <a:p>
            <a:pPr marL="232943" indent="-232943">
              <a:buAutoNum type="arabicParenR"/>
            </a:pPr>
            <a:r>
              <a:rPr lang="en-GB" baseline="0" dirty="0" smtClean="0"/>
              <a:t>The narrative is essential, to tell a convincing story of </a:t>
            </a:r>
            <a:r>
              <a:rPr lang="en-GB" u="sng" baseline="0" dirty="0" smtClean="0"/>
              <a:t>how</a:t>
            </a:r>
            <a:r>
              <a:rPr lang="en-GB" baseline="0" dirty="0" smtClean="0"/>
              <a:t> change is expected to happen and </a:t>
            </a:r>
            <a:r>
              <a:rPr lang="en-GB" u="sng" baseline="0" dirty="0" smtClean="0"/>
              <a:t>what</a:t>
            </a:r>
            <a:r>
              <a:rPr lang="en-GB" baseline="0" dirty="0" smtClean="0"/>
              <a:t> UNICEF is expected to contribute. The visual is a simplified (summarized) model of this Theory of Change.</a:t>
            </a:r>
            <a:br>
              <a:rPr lang="en-GB" baseline="0" dirty="0" smtClean="0"/>
            </a:br>
            <a:endParaRPr lang="en-GB" baseline="0" dirty="0" smtClean="0"/>
          </a:p>
          <a:p>
            <a:pPr marL="232943" indent="-232943" defTabSz="931774">
              <a:buFontTx/>
              <a:buAutoNum type="arabicParenR"/>
              <a:defRPr/>
            </a:pPr>
            <a:r>
              <a:rPr lang="en-US" dirty="0">
                <a:latin typeface="Arial" panose="020B0604020202020204" pitchFamily="34" charset="0"/>
                <a:cs typeface="Arial" panose="020B0604020202020204" pitchFamily="34" charset="0"/>
              </a:rPr>
              <a:t>Note: Same ‘if-then’ iterations for ‘Conditions that must exist’ (2) and (3) (not shown on slide for simplicity’s sake)</a:t>
            </a:r>
          </a:p>
          <a:p>
            <a:pPr marL="232943" indent="-232943">
              <a:buAutoNum type="arabicParenR"/>
            </a:pPr>
            <a:endParaRPr lang="en-GB" dirty="0" smtClean="0"/>
          </a:p>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18</a:t>
            </a:fld>
            <a:endParaRPr lang="en-US"/>
          </a:p>
        </p:txBody>
      </p:sp>
    </p:spTree>
    <p:extLst>
      <p:ext uri="{BB962C8B-B14F-4D97-AF65-F5344CB8AC3E}">
        <p14:creationId xmlns:p14="http://schemas.microsoft.com/office/powerpoint/2010/main" val="28672691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Reference</a:t>
            </a:r>
            <a:r>
              <a:rPr lang="en-US" baseline="0" dirty="0" smtClean="0"/>
              <a:t> to be made to the hand-out provided on defining features of </a:t>
            </a:r>
            <a:r>
              <a:rPr lang="en-US" baseline="0" dirty="0" err="1" smtClean="0"/>
              <a:t>ToC</a:t>
            </a:r>
            <a:r>
              <a:rPr lang="en-US" baseline="0" dirty="0" smtClean="0"/>
              <a:t> to lay emphasis on the different aspects of applying the </a:t>
            </a:r>
            <a:r>
              <a:rPr lang="en-US" baseline="0" dirty="0" err="1" smtClean="0"/>
              <a:t>ToC</a:t>
            </a:r>
            <a:r>
              <a:rPr lang="en-US" baseline="0" dirty="0" smtClean="0"/>
              <a:t> approach. </a:t>
            </a:r>
            <a:r>
              <a:rPr lang="en-US" dirty="0" smtClean="0"/>
              <a:t>Implicit amongst these defining features is an understanding of context and the situation. Ultimately, a </a:t>
            </a:r>
            <a:r>
              <a:rPr lang="en-US" dirty="0" err="1" smtClean="0"/>
              <a:t>ToC</a:t>
            </a:r>
            <a:r>
              <a:rPr lang="en-US" dirty="0" smtClean="0"/>
              <a:t> should lead</a:t>
            </a:r>
            <a:r>
              <a:rPr lang="en-US" baseline="0" dirty="0" smtClean="0"/>
              <a:t> to these essential features that constitute a well-designed </a:t>
            </a:r>
            <a:r>
              <a:rPr lang="en-US" baseline="0" dirty="0" err="1" smtClean="0"/>
              <a:t>programme</a:t>
            </a:r>
            <a:r>
              <a:rPr lang="en-US" baseline="0" dirty="0" smtClean="0"/>
              <a:t>. Several of these elements will be further elaborated in subsequent sessions.</a:t>
            </a:r>
            <a:endParaRPr lang="en-US" dirty="0" smtClean="0"/>
          </a:p>
          <a:p>
            <a:endParaRPr lang="en-US" dirty="0" smtClean="0"/>
          </a:p>
          <a:p>
            <a:r>
              <a:rPr lang="en-US" b="1" dirty="0" smtClean="0"/>
              <a:t>Developing results chains</a:t>
            </a:r>
          </a:p>
          <a:p>
            <a:r>
              <a:rPr lang="en-US" dirty="0" smtClean="0"/>
              <a:t>As developed in other</a:t>
            </a:r>
            <a:r>
              <a:rPr lang="en-US" baseline="0" dirty="0" smtClean="0"/>
              <a:t> sessions.</a:t>
            </a:r>
            <a:endParaRPr lang="en-US" dirty="0" smtClean="0"/>
          </a:p>
          <a:p>
            <a:endParaRPr lang="en-US" dirty="0" smtClean="0"/>
          </a:p>
          <a:p>
            <a:r>
              <a:rPr lang="en-US" b="1" dirty="0" smtClean="0"/>
              <a:t>Strategies </a:t>
            </a:r>
          </a:p>
          <a:p>
            <a:pPr algn="l"/>
            <a:r>
              <a:rPr lang="en-US" sz="1400" dirty="0"/>
              <a:t>Strategies provide broad direction for </a:t>
            </a:r>
            <a:r>
              <a:rPr lang="en-US" sz="1400" b="1" dirty="0"/>
              <a:t>how</a:t>
            </a:r>
            <a:r>
              <a:rPr lang="en-US" sz="1400" dirty="0"/>
              <a:t> results will be achieved—which directly influence the types of activities undertaken to achieve a result. </a:t>
            </a:r>
          </a:p>
          <a:p>
            <a:pPr algn="l"/>
            <a:endParaRPr lang="en-US" sz="1400" dirty="0"/>
          </a:p>
          <a:p>
            <a:pPr algn="l"/>
            <a:r>
              <a:rPr lang="en-US" sz="1400" dirty="0"/>
              <a:t>The choice of strategies is based on:</a:t>
            </a:r>
          </a:p>
          <a:p>
            <a:pPr algn="l"/>
            <a:endParaRPr lang="en-US" sz="1400" dirty="0"/>
          </a:p>
          <a:p>
            <a:pPr marL="349415" indent="-349415">
              <a:lnSpc>
                <a:spcPct val="115000"/>
              </a:lnSpc>
              <a:buFont typeface="Wingdings" panose="05000000000000000000" pitchFamily="2" charset="2"/>
              <a:buChar char="ü"/>
            </a:pPr>
            <a:r>
              <a:rPr lang="en-US" dirty="0"/>
              <a:t>Knowledge of what is likely to support the removal of a specific bottlenecks to achieve the intended results</a:t>
            </a:r>
          </a:p>
          <a:p>
            <a:pPr marL="349415" indent="-349415">
              <a:lnSpc>
                <a:spcPct val="115000"/>
              </a:lnSpc>
              <a:buFont typeface="Wingdings" panose="05000000000000000000" pitchFamily="2" charset="2"/>
              <a:buChar char="ü"/>
            </a:pPr>
            <a:r>
              <a:rPr lang="en-US" dirty="0"/>
              <a:t>The comparative impact of different strategies</a:t>
            </a:r>
          </a:p>
          <a:p>
            <a:pPr marL="349415" indent="-349415">
              <a:lnSpc>
                <a:spcPct val="115000"/>
              </a:lnSpc>
              <a:buFont typeface="Wingdings" panose="05000000000000000000" pitchFamily="2" charset="2"/>
              <a:buChar char="ü"/>
            </a:pPr>
            <a:r>
              <a:rPr lang="en-US" dirty="0"/>
              <a:t>Existing knowledge of what works and what doesn’t work</a:t>
            </a:r>
          </a:p>
          <a:p>
            <a:pPr marL="349415" indent="-349415">
              <a:lnSpc>
                <a:spcPct val="115000"/>
              </a:lnSpc>
              <a:buFont typeface="Wingdings" panose="05000000000000000000" pitchFamily="2" charset="2"/>
              <a:buChar char="ü"/>
            </a:pPr>
            <a:r>
              <a:rPr lang="en-US" dirty="0"/>
              <a:t>Practical considerations of effectiveness, affordability and sustainability</a:t>
            </a:r>
          </a:p>
          <a:p>
            <a:endParaRPr lang="en-US" dirty="0" smtClean="0"/>
          </a:p>
          <a:p>
            <a:endParaRPr lang="en-US" dirty="0" smtClean="0"/>
          </a:p>
          <a:p>
            <a:pPr algn="l"/>
            <a:r>
              <a:rPr lang="en-GB" b="1" dirty="0"/>
              <a:t>A</a:t>
            </a:r>
            <a:r>
              <a:rPr lang="en-US" b="1" dirty="0" err="1"/>
              <a:t>ssumptions</a:t>
            </a:r>
            <a:r>
              <a:rPr lang="en-US" b="1" dirty="0"/>
              <a:t> </a:t>
            </a:r>
            <a:r>
              <a:rPr lang="en-US" dirty="0"/>
              <a:t>are variables or factors which </a:t>
            </a:r>
            <a:r>
              <a:rPr lang="en-US" u="sng" dirty="0"/>
              <a:t>need to be in place</a:t>
            </a:r>
            <a:r>
              <a:rPr lang="en-US" dirty="0"/>
              <a:t> for a result to be achieved. Assumptions will be developed in subsequently slides.</a:t>
            </a:r>
          </a:p>
          <a:p>
            <a:pPr algn="l"/>
            <a:endParaRPr lang="en-US" dirty="0"/>
          </a:p>
          <a:p>
            <a:pPr algn="l"/>
            <a:r>
              <a:rPr lang="en-GB" b="1" dirty="0"/>
              <a:t>Risks</a:t>
            </a:r>
            <a:r>
              <a:rPr lang="en-GB" dirty="0"/>
              <a:t> are potential events or occurrences that could adversely affect the achievement of a desired result. </a:t>
            </a:r>
            <a:endParaRPr lang="en-US" dirty="0"/>
          </a:p>
          <a:p>
            <a:pPr algn="l"/>
            <a:r>
              <a:rPr lang="en-GB" dirty="0"/>
              <a:t>Risks are identified and classified according to 1) the likelihood of occurring and 2) the consequence of occurring</a:t>
            </a:r>
          </a:p>
          <a:p>
            <a:pPr algn="l"/>
            <a:endParaRPr lang="en-GB" dirty="0"/>
          </a:p>
          <a:p>
            <a:pPr algn="l"/>
            <a:endParaRPr lang="en-GB" dirty="0"/>
          </a:p>
          <a:p>
            <a:pPr algn="l"/>
            <a:r>
              <a:rPr lang="en-GB" b="1" dirty="0"/>
              <a:t>Indicators</a:t>
            </a:r>
            <a:r>
              <a:rPr lang="en-GB" dirty="0"/>
              <a:t> are measures that show progress on results relative to what was planned at each level of the "results chain"</a:t>
            </a:r>
          </a:p>
          <a:p>
            <a:pPr algn="l"/>
            <a:endParaRPr lang="en-US" dirty="0"/>
          </a:p>
          <a:p>
            <a:pPr algn="l"/>
            <a:r>
              <a:rPr lang="en-GB" dirty="0"/>
              <a:t>To be effective for charting progress toward a result, an indicator must:</a:t>
            </a:r>
            <a:endParaRPr lang="en-US" dirty="0"/>
          </a:p>
          <a:p>
            <a:pPr marL="465887" indent="-465887">
              <a:buFont typeface="Wingdings" panose="05000000000000000000" pitchFamily="2" charset="2"/>
              <a:buChar char="ü"/>
            </a:pPr>
            <a:r>
              <a:rPr lang="it-IT" dirty="0"/>
              <a:t>Have a logical relationship to the expected result</a:t>
            </a:r>
            <a:endParaRPr lang="en-US" dirty="0"/>
          </a:p>
          <a:p>
            <a:pPr marL="465887" indent="-465887">
              <a:buFont typeface="Wingdings" panose="05000000000000000000" pitchFamily="2" charset="2"/>
              <a:buChar char="ü"/>
            </a:pPr>
            <a:r>
              <a:rPr lang="it-IT" dirty="0"/>
              <a:t>Be measurable (can be quantitative or qualitative)</a:t>
            </a:r>
            <a:endParaRPr lang="en-US" dirty="0"/>
          </a:p>
          <a:p>
            <a:pPr marL="465887" indent="-465887">
              <a:buFont typeface="Wingdings" panose="05000000000000000000" pitchFamily="2" charset="2"/>
              <a:buChar char="ü"/>
            </a:pPr>
            <a:r>
              <a:rPr lang="it-IT" dirty="0"/>
              <a:t>Be measured at reasonable intervals</a:t>
            </a:r>
            <a:endParaRPr lang="en-US" dirty="0"/>
          </a:p>
          <a:p>
            <a:pPr algn="l"/>
            <a:endParaRPr lang="en-GB" dirty="0"/>
          </a:p>
          <a:p>
            <a:pPr marL="349415" indent="-349415">
              <a:buFont typeface="Wingdings" panose="05000000000000000000" pitchFamily="2" charset="2"/>
              <a:buChar char="ü"/>
            </a:pPr>
            <a:endParaRPr lang="en-US"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Feedback loops</a:t>
            </a:r>
          </a:p>
          <a:p>
            <a:pPr marL="349415" indent="-349415">
              <a:buFont typeface="Wingdings" panose="05000000000000000000" pitchFamily="2" charset="2"/>
              <a:buChar char="ü"/>
            </a:pPr>
            <a:r>
              <a:rPr lang="en-US" dirty="0">
                <a:latin typeface="Arial" panose="020B0604020202020204" pitchFamily="34" charset="0"/>
                <a:cs typeface="Arial" panose="020B0604020202020204" pitchFamily="34" charset="0"/>
              </a:rPr>
              <a:t>Testing and adjusting the theory of change as conditions evolve or changes are anticipated</a:t>
            </a:r>
          </a:p>
          <a:p>
            <a:pPr marL="349415" indent="-349415">
              <a:buFont typeface="Wingdings" panose="05000000000000000000" pitchFamily="2" charset="2"/>
              <a:buChar char="ü"/>
            </a:pPr>
            <a:endParaRPr lang="en-US" dirty="0">
              <a:latin typeface="Arial" panose="020B0604020202020204" pitchFamily="34" charset="0"/>
              <a:cs typeface="Arial" panose="020B0604020202020204" pitchFamily="34" charset="0"/>
            </a:endParaRPr>
          </a:p>
          <a:p>
            <a:pPr marL="349415" indent="-349415">
              <a:buFont typeface="Wingdings" panose="05000000000000000000" pitchFamily="2" charset="2"/>
              <a:buChar char="ü"/>
            </a:pPr>
            <a:r>
              <a:rPr lang="en-US" dirty="0">
                <a:latin typeface="Arial" panose="020B0604020202020204" pitchFamily="34" charset="0"/>
                <a:cs typeface="Arial" panose="020B0604020202020204" pitchFamily="34" charset="0"/>
              </a:rPr>
              <a:t>Constant consideration of risks and assumptions, and underlying hypothesis to infuse programming with reality-checks</a:t>
            </a:r>
          </a:p>
          <a:p>
            <a:pPr marL="349415" indent="-349415">
              <a:buFont typeface="Wingdings" panose="05000000000000000000" pitchFamily="2" charset="2"/>
              <a:buChar char="ü"/>
            </a:pPr>
            <a:endParaRPr lang="en-US" dirty="0">
              <a:latin typeface="Arial" panose="020B0604020202020204" pitchFamily="34" charset="0"/>
              <a:cs typeface="Arial" panose="020B0604020202020204" pitchFamily="34" charset="0"/>
            </a:endParaRPr>
          </a:p>
          <a:p>
            <a:pPr marL="349415" indent="-349415">
              <a:buFont typeface="Wingdings" panose="05000000000000000000" pitchFamily="2" charset="2"/>
              <a:buChar char="ü"/>
            </a:pPr>
            <a:r>
              <a:rPr lang="en-US" dirty="0">
                <a:latin typeface="Arial" panose="020B0604020202020204" pitchFamily="34" charset="0"/>
                <a:cs typeface="Arial" panose="020B0604020202020204" pitchFamily="34" charset="0"/>
              </a:rPr>
              <a:t>Keeping a pulse on progress with results to enable quick adjustments, as warranted</a:t>
            </a:r>
          </a:p>
          <a:p>
            <a:pPr marL="349415" indent="-349415">
              <a:buFont typeface="Wingdings" panose="05000000000000000000" pitchFamily="2" charset="2"/>
              <a:buChar char="ü"/>
            </a:pPr>
            <a:endParaRPr lang="en-US" dirty="0">
              <a:latin typeface="Arial" panose="020B0604020202020204" pitchFamily="34" charset="0"/>
              <a:cs typeface="Arial" panose="020B0604020202020204" pitchFamily="34" charset="0"/>
            </a:endParaRPr>
          </a:p>
          <a:p>
            <a:pPr marL="349415" indent="-349415">
              <a:buFont typeface="Wingdings" panose="05000000000000000000" pitchFamily="2" charset="2"/>
              <a:buChar char="ü"/>
            </a:pPr>
            <a:r>
              <a:rPr lang="en-US" dirty="0">
                <a:latin typeface="Arial" panose="020B0604020202020204" pitchFamily="34" charset="0"/>
                <a:cs typeface="Arial" panose="020B0604020202020204" pitchFamily="34" charset="0"/>
              </a:rPr>
              <a:t>Flexibility in results chains with the possibility of revisiting at specific moments based on knowledge and changing circumstances</a:t>
            </a:r>
          </a:p>
          <a:p>
            <a:pPr algn="l"/>
            <a:endParaRPr lang="en-US" dirty="0"/>
          </a:p>
          <a:p>
            <a:endParaRPr lang="en-US" dirty="0" smtClean="0"/>
          </a:p>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19</a:t>
            </a:fld>
            <a:endParaRPr lang="en-US"/>
          </a:p>
        </p:txBody>
      </p:sp>
    </p:spTree>
    <p:extLst>
      <p:ext uri="{BB962C8B-B14F-4D97-AF65-F5344CB8AC3E}">
        <p14:creationId xmlns:p14="http://schemas.microsoft.com/office/powerpoint/2010/main" val="14116812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2</a:t>
            </a:fld>
            <a:endParaRPr lang="en-US"/>
          </a:p>
        </p:txBody>
      </p:sp>
    </p:spTree>
    <p:extLst>
      <p:ext uri="{BB962C8B-B14F-4D97-AF65-F5344CB8AC3E}">
        <p14:creationId xmlns:p14="http://schemas.microsoft.com/office/powerpoint/2010/main" val="14116812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8259D9-B6BD-43CA-814A-39B5D0E7FDB5}" type="slidenum">
              <a:rPr lang="en-US" smtClean="0"/>
              <a:t>20</a:t>
            </a:fld>
            <a:endParaRPr lang="en-US"/>
          </a:p>
        </p:txBody>
      </p:sp>
    </p:spTree>
    <p:extLst>
      <p:ext uri="{BB962C8B-B14F-4D97-AF65-F5344CB8AC3E}">
        <p14:creationId xmlns:p14="http://schemas.microsoft.com/office/powerpoint/2010/main" val="18656587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 name="Rectangle 8"/>
          <p:cNvSpPr>
            <a:spLocks noGrp="1" noChangeArrowheads="1"/>
          </p:cNvSpPr>
          <p:nvPr>
            <p:ph type="sldNum" sz="quarter" idx="5"/>
          </p:nvPr>
        </p:nvSpPr>
        <p:spPr>
          <a:ln/>
        </p:spPr>
        <p:txBody>
          <a:bodyPr/>
          <a:lstStyle/>
          <a:p>
            <a:fld id="{72350EA0-6223-4219-B9C7-2127C05919C6}" type="slidenum">
              <a:rPr lang="en-US" altLang="ko-KR"/>
              <a:pPr/>
              <a:t>21</a:t>
            </a:fld>
            <a:endParaRPr lang="en-US" altLang="ko-KR"/>
          </a:p>
        </p:txBody>
      </p:sp>
      <p:sp>
        <p:nvSpPr>
          <p:cNvPr id="7170" name="Rectangle 2"/>
          <p:cNvSpPr>
            <a:spLocks noChangeArrowheads="1"/>
          </p:cNvSpPr>
          <p:nvPr/>
        </p:nvSpPr>
        <p:spPr bwMode="auto">
          <a:xfrm>
            <a:off x="3722152" y="11302261"/>
            <a:ext cx="2847512" cy="594964"/>
          </a:xfrm>
          <a:prstGeom prst="rect">
            <a:avLst/>
          </a:prstGeom>
          <a:noFill/>
          <a:ln w="9525">
            <a:noFill/>
            <a:miter lim="800000"/>
            <a:headEnd/>
            <a:tailEnd/>
          </a:ln>
          <a:effectLst/>
        </p:spPr>
        <p:txBody>
          <a:bodyPr lIns="93959" tIns="47804" rIns="93959" bIns="47804" anchor="b"/>
          <a:lstStyle/>
          <a:p>
            <a:pPr algn="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fld id="{F45D39BD-63C3-40A5-B86C-04C972020E83}" type="slidenum">
              <a:rPr lang="en-US" altLang="ko-KR" sz="1200">
                <a:solidFill>
                  <a:srgbClr val="000000"/>
                </a:solidFill>
                <a:ea typeface="굴림" pitchFamily="50" charset="-127"/>
              </a:rPr>
              <a:pPr algn="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t>21</a:t>
            </a:fld>
            <a:endParaRPr lang="en-US" altLang="ko-KR" sz="1200">
              <a:solidFill>
                <a:srgbClr val="000000"/>
              </a:solidFill>
              <a:ea typeface="굴림" pitchFamily="50" charset="-127"/>
            </a:endParaRPr>
          </a:p>
        </p:txBody>
      </p:sp>
      <p:sp>
        <p:nvSpPr>
          <p:cNvPr id="7171" name="Rectangle 3"/>
          <p:cNvSpPr>
            <a:spLocks noChangeArrowheads="1"/>
          </p:cNvSpPr>
          <p:nvPr/>
        </p:nvSpPr>
        <p:spPr bwMode="auto">
          <a:xfrm>
            <a:off x="2" y="11302261"/>
            <a:ext cx="2847512" cy="594964"/>
          </a:xfrm>
          <a:prstGeom prst="rect">
            <a:avLst/>
          </a:prstGeom>
          <a:noFill/>
          <a:ln w="9525">
            <a:noFill/>
            <a:miter lim="800000"/>
            <a:headEnd/>
            <a:tailEnd/>
          </a:ln>
          <a:effectLst/>
        </p:spPr>
        <p:txBody>
          <a:bodyPr lIns="93959" tIns="47804" rIns="93959" bIns="47804" anchor="b"/>
          <a:lstStyle/>
          <a:p>
            <a:pP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endParaRPr lang="en-US" altLang="ko-KR" sz="1200">
              <a:solidFill>
                <a:srgbClr val="000000"/>
              </a:solidFill>
              <a:ea typeface="굴림" pitchFamily="50" charset="-127"/>
            </a:endParaRPr>
          </a:p>
        </p:txBody>
      </p:sp>
      <p:sp>
        <p:nvSpPr>
          <p:cNvPr id="7172" name="Rectangle 4"/>
          <p:cNvSpPr>
            <a:spLocks noChangeArrowheads="1"/>
          </p:cNvSpPr>
          <p:nvPr/>
        </p:nvSpPr>
        <p:spPr bwMode="auto">
          <a:xfrm>
            <a:off x="2" y="2"/>
            <a:ext cx="2847512" cy="594964"/>
          </a:xfrm>
          <a:prstGeom prst="rect">
            <a:avLst/>
          </a:prstGeom>
          <a:noFill/>
          <a:ln w="9525">
            <a:noFill/>
            <a:miter lim="800000"/>
            <a:headEnd/>
            <a:tailEnd/>
          </a:ln>
          <a:effectLst/>
        </p:spPr>
        <p:txBody>
          <a:bodyPr lIns="93959" tIns="47804" rIns="93959" bIns="47804"/>
          <a:lstStyle/>
          <a:p>
            <a:pP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endParaRPr lang="en-US" altLang="ko-KR" sz="1200">
              <a:solidFill>
                <a:srgbClr val="000000"/>
              </a:solidFill>
              <a:ea typeface="굴림" pitchFamily="50" charset="-127"/>
            </a:endParaRPr>
          </a:p>
        </p:txBody>
      </p:sp>
      <p:sp>
        <p:nvSpPr>
          <p:cNvPr id="7173" name="Rectangle 5"/>
          <p:cNvSpPr>
            <a:spLocks noChangeArrowheads="1"/>
          </p:cNvSpPr>
          <p:nvPr/>
        </p:nvSpPr>
        <p:spPr bwMode="auto">
          <a:xfrm>
            <a:off x="3722152" y="2"/>
            <a:ext cx="2847512" cy="594964"/>
          </a:xfrm>
          <a:prstGeom prst="rect">
            <a:avLst/>
          </a:prstGeom>
          <a:noFill/>
          <a:ln w="9525">
            <a:noFill/>
            <a:miter lim="800000"/>
            <a:headEnd/>
            <a:tailEnd/>
          </a:ln>
          <a:effectLst/>
        </p:spPr>
        <p:txBody>
          <a:bodyPr lIns="93959" tIns="47804" rIns="93959" bIns="47804"/>
          <a:lstStyle/>
          <a:p>
            <a:pPr algn="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endParaRPr lang="en-US" altLang="ko-KR" sz="1200">
              <a:solidFill>
                <a:srgbClr val="000000"/>
              </a:solidFill>
              <a:ea typeface="굴림" pitchFamily="50" charset="-127"/>
            </a:endParaRPr>
          </a:p>
        </p:txBody>
      </p:sp>
      <p:sp>
        <p:nvSpPr>
          <p:cNvPr id="7174" name="Rectangle 6"/>
          <p:cNvSpPr>
            <a:spLocks noChangeArrowheads="1"/>
          </p:cNvSpPr>
          <p:nvPr/>
        </p:nvSpPr>
        <p:spPr bwMode="auto">
          <a:xfrm>
            <a:off x="1110410" y="888317"/>
            <a:ext cx="4351889" cy="4431246"/>
          </a:xfrm>
          <a:prstGeom prst="rect">
            <a:avLst/>
          </a:prstGeom>
          <a:solidFill>
            <a:srgbClr val="FFFFFF"/>
          </a:solidFill>
          <a:ln w="12700">
            <a:solidFill>
              <a:srgbClr val="000000"/>
            </a:solidFill>
            <a:miter lim="800000"/>
            <a:headEnd/>
            <a:tailEnd/>
          </a:ln>
          <a:effectLst/>
        </p:spPr>
        <p:txBody>
          <a:bodyPr wrap="none" lIns="94947" tIns="47474" rIns="94947" bIns="47474" anchor="ctr"/>
          <a:lstStyle/>
          <a:p>
            <a:endParaRPr lang="en-GB"/>
          </a:p>
        </p:txBody>
      </p:sp>
      <p:sp>
        <p:nvSpPr>
          <p:cNvPr id="2" name="Notes Placeholder 1"/>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17241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Assumptions</a:t>
            </a:r>
            <a:r>
              <a:rPr lang="en-US" baseline="0" dirty="0" smtClean="0"/>
              <a:t> can be considered in various ways, in building </a:t>
            </a:r>
            <a:r>
              <a:rPr lang="en-US" baseline="0" dirty="0" err="1" smtClean="0"/>
              <a:t>ToCs</a:t>
            </a:r>
            <a:r>
              <a:rPr lang="en-US" baseline="0" dirty="0" smtClean="0"/>
              <a:t> (developed from </a:t>
            </a:r>
            <a:r>
              <a:rPr lang="en-US" baseline="0" dirty="0" err="1" smtClean="0"/>
              <a:t>Nkwake</a:t>
            </a:r>
            <a:r>
              <a:rPr lang="en-US" baseline="0" dirty="0" smtClean="0"/>
              <a:t>):</a:t>
            </a:r>
          </a:p>
          <a:p>
            <a:endParaRPr lang="en-US" baseline="0" dirty="0" smtClean="0"/>
          </a:p>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22</a:t>
            </a:fld>
            <a:endParaRPr lang="en-US"/>
          </a:p>
        </p:txBody>
      </p:sp>
    </p:spTree>
    <p:extLst>
      <p:ext uri="{BB962C8B-B14F-4D97-AF65-F5344CB8AC3E}">
        <p14:creationId xmlns:p14="http://schemas.microsoft.com/office/powerpoint/2010/main" val="14116812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baseline="0" dirty="0" smtClean="0">
                <a:latin typeface="Arial" panose="020B0604020202020204" pitchFamily="34" charset="0"/>
                <a:cs typeface="Arial" panose="020B0604020202020204" pitchFamily="34" charset="0"/>
              </a:rPr>
              <a:t>Applying a ToC approach means unpacking the assumption we are making in linking a result to an activity. </a:t>
            </a:r>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23</a:t>
            </a:fld>
            <a:endParaRPr lang="en-US"/>
          </a:p>
        </p:txBody>
      </p:sp>
    </p:spTree>
    <p:extLst>
      <p:ext uri="{BB962C8B-B14F-4D97-AF65-F5344CB8AC3E}">
        <p14:creationId xmlns:p14="http://schemas.microsoft.com/office/powerpoint/2010/main" val="36171802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 name="Rectangle 8"/>
          <p:cNvSpPr>
            <a:spLocks noGrp="1" noChangeArrowheads="1"/>
          </p:cNvSpPr>
          <p:nvPr>
            <p:ph type="sldNum" sz="quarter" idx="5"/>
          </p:nvPr>
        </p:nvSpPr>
        <p:spPr>
          <a:ln/>
        </p:spPr>
        <p:txBody>
          <a:bodyPr/>
          <a:lstStyle/>
          <a:p>
            <a:fld id="{DA899AD3-6704-4DCE-9A94-66B622441099}" type="slidenum">
              <a:rPr lang="en-US" altLang="ko-KR"/>
              <a:pPr/>
              <a:t>24</a:t>
            </a:fld>
            <a:endParaRPr lang="en-US" altLang="ko-KR"/>
          </a:p>
        </p:txBody>
      </p:sp>
      <p:sp>
        <p:nvSpPr>
          <p:cNvPr id="9218" name="Rectangle 2"/>
          <p:cNvSpPr>
            <a:spLocks noChangeArrowheads="1"/>
          </p:cNvSpPr>
          <p:nvPr/>
        </p:nvSpPr>
        <p:spPr bwMode="auto">
          <a:xfrm>
            <a:off x="3722152" y="11302261"/>
            <a:ext cx="2847512" cy="594964"/>
          </a:xfrm>
          <a:prstGeom prst="rect">
            <a:avLst/>
          </a:prstGeom>
          <a:noFill/>
          <a:ln w="9525">
            <a:noFill/>
            <a:miter lim="800000"/>
            <a:headEnd/>
            <a:tailEnd/>
          </a:ln>
          <a:effectLst/>
        </p:spPr>
        <p:txBody>
          <a:bodyPr lIns="93959" tIns="47804" rIns="93959" bIns="47804" anchor="b"/>
          <a:lstStyle/>
          <a:p>
            <a:pPr algn="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fld id="{C8C25195-CA95-499A-924D-B68E130A66D0}" type="slidenum">
              <a:rPr lang="en-US" altLang="ko-KR" sz="1200">
                <a:solidFill>
                  <a:srgbClr val="000000"/>
                </a:solidFill>
                <a:ea typeface="굴림" pitchFamily="50" charset="-127"/>
              </a:rPr>
              <a:pPr algn="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t>24</a:t>
            </a:fld>
            <a:endParaRPr lang="en-US" altLang="ko-KR" sz="1200">
              <a:solidFill>
                <a:srgbClr val="000000"/>
              </a:solidFill>
              <a:ea typeface="굴림" pitchFamily="50" charset="-127"/>
            </a:endParaRPr>
          </a:p>
        </p:txBody>
      </p:sp>
      <p:sp>
        <p:nvSpPr>
          <p:cNvPr id="9219" name="Rectangle 3"/>
          <p:cNvSpPr>
            <a:spLocks noChangeArrowheads="1"/>
          </p:cNvSpPr>
          <p:nvPr/>
        </p:nvSpPr>
        <p:spPr bwMode="auto">
          <a:xfrm>
            <a:off x="2" y="11302261"/>
            <a:ext cx="2847512" cy="594964"/>
          </a:xfrm>
          <a:prstGeom prst="rect">
            <a:avLst/>
          </a:prstGeom>
          <a:noFill/>
          <a:ln w="9525">
            <a:noFill/>
            <a:miter lim="800000"/>
            <a:headEnd/>
            <a:tailEnd/>
          </a:ln>
          <a:effectLst/>
        </p:spPr>
        <p:txBody>
          <a:bodyPr lIns="93959" tIns="47804" rIns="93959" bIns="47804" anchor="b"/>
          <a:lstStyle/>
          <a:p>
            <a:pP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endParaRPr lang="en-US" altLang="ko-KR" sz="1200">
              <a:solidFill>
                <a:srgbClr val="000000"/>
              </a:solidFill>
              <a:ea typeface="굴림" pitchFamily="50" charset="-127"/>
            </a:endParaRPr>
          </a:p>
        </p:txBody>
      </p:sp>
      <p:sp>
        <p:nvSpPr>
          <p:cNvPr id="9220" name="Rectangle 4"/>
          <p:cNvSpPr>
            <a:spLocks noChangeArrowheads="1"/>
          </p:cNvSpPr>
          <p:nvPr/>
        </p:nvSpPr>
        <p:spPr bwMode="auto">
          <a:xfrm>
            <a:off x="2" y="2"/>
            <a:ext cx="2847512" cy="594964"/>
          </a:xfrm>
          <a:prstGeom prst="rect">
            <a:avLst/>
          </a:prstGeom>
          <a:noFill/>
          <a:ln w="9525">
            <a:noFill/>
            <a:miter lim="800000"/>
            <a:headEnd/>
            <a:tailEnd/>
          </a:ln>
          <a:effectLst/>
        </p:spPr>
        <p:txBody>
          <a:bodyPr lIns="93959" tIns="47804" rIns="93959" bIns="47804"/>
          <a:lstStyle/>
          <a:p>
            <a:pP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endParaRPr lang="en-US" altLang="ko-KR" sz="1200">
              <a:solidFill>
                <a:srgbClr val="000000"/>
              </a:solidFill>
              <a:ea typeface="굴림" pitchFamily="50" charset="-127"/>
            </a:endParaRPr>
          </a:p>
        </p:txBody>
      </p:sp>
      <p:sp>
        <p:nvSpPr>
          <p:cNvPr id="9221" name="Rectangle 5"/>
          <p:cNvSpPr>
            <a:spLocks noChangeArrowheads="1"/>
          </p:cNvSpPr>
          <p:nvPr/>
        </p:nvSpPr>
        <p:spPr bwMode="auto">
          <a:xfrm>
            <a:off x="3722152" y="2"/>
            <a:ext cx="2847512" cy="594964"/>
          </a:xfrm>
          <a:prstGeom prst="rect">
            <a:avLst/>
          </a:prstGeom>
          <a:noFill/>
          <a:ln w="9525">
            <a:noFill/>
            <a:miter lim="800000"/>
            <a:headEnd/>
            <a:tailEnd/>
          </a:ln>
          <a:effectLst/>
        </p:spPr>
        <p:txBody>
          <a:bodyPr lIns="93959" tIns="47804" rIns="93959" bIns="47804"/>
          <a:lstStyle/>
          <a:p>
            <a:pPr algn="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endParaRPr lang="en-US" altLang="ko-KR" sz="1200">
              <a:solidFill>
                <a:srgbClr val="000000"/>
              </a:solidFill>
              <a:ea typeface="굴림" pitchFamily="50" charset="-127"/>
            </a:endParaRPr>
          </a:p>
        </p:txBody>
      </p:sp>
      <p:sp>
        <p:nvSpPr>
          <p:cNvPr id="9222" name="Rectangle 6"/>
          <p:cNvSpPr>
            <a:spLocks noChangeArrowheads="1"/>
          </p:cNvSpPr>
          <p:nvPr/>
        </p:nvSpPr>
        <p:spPr bwMode="auto">
          <a:xfrm>
            <a:off x="1110410" y="888317"/>
            <a:ext cx="4351889" cy="4431246"/>
          </a:xfrm>
          <a:prstGeom prst="rect">
            <a:avLst/>
          </a:prstGeom>
          <a:solidFill>
            <a:srgbClr val="FFFFFF"/>
          </a:solidFill>
          <a:ln w="12700">
            <a:solidFill>
              <a:srgbClr val="000000"/>
            </a:solidFill>
            <a:miter lim="800000"/>
            <a:headEnd/>
            <a:tailEnd/>
          </a:ln>
          <a:effectLst/>
        </p:spPr>
        <p:txBody>
          <a:bodyPr wrap="none" lIns="94947" tIns="47474" rIns="94947" bIns="47474" anchor="ctr"/>
          <a:lstStyle/>
          <a:p>
            <a:endParaRPr lang="en-GB"/>
          </a:p>
        </p:txBody>
      </p:sp>
      <p:sp>
        <p:nvSpPr>
          <p:cNvPr id="2" name="Notes Placeholder 1"/>
          <p:cNvSpPr>
            <a:spLocks noGrp="1"/>
          </p:cNvSpPr>
          <p:nvPr>
            <p:ph type="body" idx="1"/>
          </p:nvPr>
        </p:nvSpPr>
        <p:spPr/>
        <p:txBody>
          <a:bodyPr/>
          <a:lstStyle/>
          <a:p>
            <a:pPr defTabSz="931774">
              <a:defRPr/>
            </a:pPr>
            <a:r>
              <a:rPr lang="en-US" sz="1100" dirty="0"/>
              <a:t>Essentially, risk to individuals, families, communities and systems, is about the probability of a crisis happening in the future, and what kind of impact it is likely to cause to humans, their assets, systems and infrastructure. Risk is a composite of several elements and for ease of understanding is commonly presented as the formula highlighted</a:t>
            </a:r>
          </a:p>
          <a:p>
            <a:endParaRPr lang="en-US" sz="1100" dirty="0"/>
          </a:p>
        </p:txBody>
      </p:sp>
    </p:spTree>
    <p:extLst>
      <p:ext uri="{BB962C8B-B14F-4D97-AF65-F5344CB8AC3E}">
        <p14:creationId xmlns:p14="http://schemas.microsoft.com/office/powerpoint/2010/main" val="42554261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This example shows the </a:t>
            </a:r>
            <a:r>
              <a:rPr lang="en-US" b="1" dirty="0"/>
              <a:t>current situation </a:t>
            </a:r>
            <a:r>
              <a:rPr lang="en-US" dirty="0"/>
              <a:t>(problem, children’s rights are not met) and a </a:t>
            </a:r>
            <a:r>
              <a:rPr lang="en-US" b="1" dirty="0"/>
              <a:t>vision for change </a:t>
            </a:r>
            <a:r>
              <a:rPr lang="en-US" dirty="0"/>
              <a:t>(long-term solution to the problem, children’s rights are met)</a:t>
            </a:r>
          </a:p>
          <a:p>
            <a:pPr defTabSz="931774">
              <a:defRPr/>
            </a:pPr>
            <a:r>
              <a:rPr lang="en-US" dirty="0"/>
              <a:t/>
            </a:r>
            <a:br>
              <a:rPr lang="en-US" dirty="0"/>
            </a:br>
            <a:endParaRPr lang="en-US" dirty="0"/>
          </a:p>
        </p:txBody>
      </p:sp>
      <p:sp>
        <p:nvSpPr>
          <p:cNvPr id="4" name="Slide Number Placeholder 3"/>
          <p:cNvSpPr>
            <a:spLocks noGrp="1"/>
          </p:cNvSpPr>
          <p:nvPr>
            <p:ph type="sldNum" sz="quarter" idx="10"/>
          </p:nvPr>
        </p:nvSpPr>
        <p:spPr/>
        <p:txBody>
          <a:bodyPr/>
          <a:lstStyle/>
          <a:p>
            <a:fld id="{4C8259D9-B6BD-43CA-814A-39B5D0E7FDB5}" type="slidenum">
              <a:rPr lang="en-US" smtClean="0"/>
              <a:t>25</a:t>
            </a:fld>
            <a:endParaRPr lang="en-US"/>
          </a:p>
        </p:txBody>
      </p:sp>
    </p:spTree>
    <p:extLst>
      <p:ext uri="{BB962C8B-B14F-4D97-AF65-F5344CB8AC3E}">
        <p14:creationId xmlns:p14="http://schemas.microsoft.com/office/powerpoint/2010/main" val="14116812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t>Medium</a:t>
            </a:r>
            <a:r>
              <a:rPr lang="en-US" baseline="0" dirty="0" smtClean="0"/>
              <a:t>-term changes or c</a:t>
            </a:r>
            <a:r>
              <a:rPr lang="en-US" dirty="0" smtClean="0"/>
              <a:t>onditions </a:t>
            </a:r>
            <a:r>
              <a:rPr lang="en-US" dirty="0"/>
              <a:t>that must exist / be in place, in order to reach the desired situation of ‘no more open defecation’ are formulated.</a:t>
            </a:r>
            <a:br>
              <a:rPr lang="en-US" dirty="0"/>
            </a:br>
            <a:endParaRPr lang="en-US" dirty="0"/>
          </a:p>
        </p:txBody>
      </p:sp>
      <p:sp>
        <p:nvSpPr>
          <p:cNvPr id="4" name="Slide Number Placeholder 3"/>
          <p:cNvSpPr>
            <a:spLocks noGrp="1"/>
          </p:cNvSpPr>
          <p:nvPr>
            <p:ph type="sldNum" sz="quarter" idx="10"/>
          </p:nvPr>
        </p:nvSpPr>
        <p:spPr/>
        <p:txBody>
          <a:bodyPr/>
          <a:lstStyle/>
          <a:p>
            <a:fld id="{4C8259D9-B6BD-43CA-814A-39B5D0E7FDB5}" type="slidenum">
              <a:rPr lang="en-US" smtClean="0"/>
              <a:t>26</a:t>
            </a:fld>
            <a:endParaRPr lang="en-US"/>
          </a:p>
        </p:txBody>
      </p:sp>
    </p:spTree>
    <p:extLst>
      <p:ext uri="{BB962C8B-B14F-4D97-AF65-F5344CB8AC3E}">
        <p14:creationId xmlns:p14="http://schemas.microsoft.com/office/powerpoint/2010/main" val="42027797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Short-term changes that contribute to achieving the </a:t>
            </a:r>
            <a:r>
              <a:rPr lang="en-US" dirty="0" smtClean="0"/>
              <a:t>medium-term</a:t>
            </a:r>
            <a:r>
              <a:rPr lang="en-US" baseline="0" dirty="0" smtClean="0"/>
              <a:t> changes</a:t>
            </a:r>
            <a:r>
              <a:rPr lang="en-US" dirty="0" smtClean="0"/>
              <a:t> </a:t>
            </a:r>
            <a:r>
              <a:rPr lang="en-US" dirty="0"/>
              <a:t>that must exist to reach the vision are formulated (can be more than 1 short-term change to contribute to achieving </a:t>
            </a:r>
            <a:r>
              <a:rPr lang="en-US" dirty="0" smtClean="0"/>
              <a:t>1 medium-term</a:t>
            </a:r>
            <a:r>
              <a:rPr lang="en-US" baseline="0" dirty="0" smtClean="0"/>
              <a:t> change</a:t>
            </a:r>
            <a:r>
              <a:rPr lang="en-US" dirty="0" smtClean="0"/>
              <a:t> </a:t>
            </a:r>
            <a:r>
              <a:rPr lang="en-US" dirty="0"/>
              <a:t>that must exist).</a:t>
            </a:r>
            <a:br>
              <a:rPr lang="en-US" dirty="0"/>
            </a:br>
            <a:endParaRPr lang="en-US" dirty="0"/>
          </a:p>
          <a:p>
            <a:pPr defTabSz="931774">
              <a:defRPr/>
            </a:pPr>
            <a:r>
              <a:rPr lang="en-US" dirty="0"/>
              <a:t>Assumptions and risks that may affect the programme are considered. </a:t>
            </a:r>
            <a:br>
              <a:rPr lang="en-US" dirty="0"/>
            </a:br>
            <a:endParaRPr lang="en-US" dirty="0"/>
          </a:p>
        </p:txBody>
      </p:sp>
      <p:sp>
        <p:nvSpPr>
          <p:cNvPr id="4" name="Slide Number Placeholder 3"/>
          <p:cNvSpPr>
            <a:spLocks noGrp="1"/>
          </p:cNvSpPr>
          <p:nvPr>
            <p:ph type="sldNum" sz="quarter" idx="10"/>
          </p:nvPr>
        </p:nvSpPr>
        <p:spPr/>
        <p:txBody>
          <a:bodyPr/>
          <a:lstStyle/>
          <a:p>
            <a:fld id="{4C8259D9-B6BD-43CA-814A-39B5D0E7FDB5}" type="slidenum">
              <a:rPr lang="en-US" smtClean="0"/>
              <a:t>27</a:t>
            </a:fld>
            <a:endParaRPr lang="en-US"/>
          </a:p>
        </p:txBody>
      </p:sp>
    </p:spTree>
    <p:extLst>
      <p:ext uri="{BB962C8B-B14F-4D97-AF65-F5344CB8AC3E}">
        <p14:creationId xmlns:p14="http://schemas.microsoft.com/office/powerpoint/2010/main" val="347503627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Implementation Strategies that UNICEF will utilize are identified. (Implementation Strategies to be worked out in more detail in the narrative.)</a:t>
            </a:r>
            <a:br>
              <a:rPr lang="en-GB" baseline="0" dirty="0" smtClean="0"/>
            </a:br>
            <a:endParaRPr lang="en-GB" baseline="0" dirty="0" smtClean="0"/>
          </a:p>
          <a:p>
            <a:r>
              <a:rPr lang="en-GB" baseline="0" dirty="0" smtClean="0"/>
              <a:t>Other development partners, how UNICEF works with them, and their respective </a:t>
            </a:r>
            <a:r>
              <a:rPr lang="en-GB" i="0" baseline="0" dirty="0" smtClean="0"/>
              <a:t>contributions</a:t>
            </a:r>
            <a:r>
              <a:rPr lang="en-GB" baseline="0" dirty="0" smtClean="0"/>
              <a:t> towards the desired situation are specified, so that it becomes clear how UNICEF and partners will </a:t>
            </a:r>
            <a:r>
              <a:rPr lang="en-GB" i="1" baseline="0" dirty="0" smtClean="0"/>
              <a:t>jointly</a:t>
            </a:r>
            <a:r>
              <a:rPr lang="en-GB" baseline="0" dirty="0" smtClean="0"/>
              <a:t> contribute towards achieving the desired situation. </a:t>
            </a:r>
            <a:br>
              <a:rPr lang="en-GB" baseline="0" dirty="0" smtClean="0"/>
            </a:br>
            <a:endParaRPr lang="en-GB" baseline="0" dirty="0" smtClean="0"/>
          </a:p>
          <a:p>
            <a:r>
              <a:rPr lang="en-GB" baseline="0" dirty="0" smtClean="0"/>
              <a:t>Synergies between programme areas are outlined in the visual (and worked out in more detail in the narrative).</a:t>
            </a:r>
            <a:br>
              <a:rPr lang="en-GB" baseline="0" dirty="0" smtClean="0"/>
            </a:br>
            <a:endParaRPr lang="en-GB" baseline="0" dirty="0" smtClean="0"/>
          </a:p>
          <a:p>
            <a:pPr marL="232943" indent="-232943">
              <a:buAutoNum type="arabicParenR"/>
            </a:pPr>
            <a:endParaRPr lang="en-GB" baseline="0" dirty="0" smtClean="0"/>
          </a:p>
          <a:p>
            <a:pPr marL="232943" indent="-232943">
              <a:buAutoNum type="arabicParenR"/>
            </a:pPr>
            <a:endParaRPr lang="en-GB" baseline="0" dirty="0" smtClean="0"/>
          </a:p>
          <a:p>
            <a:pPr marL="232943" indent="-232943">
              <a:buAutoNum type="arabicParenR"/>
            </a:pPr>
            <a:endParaRPr lang="en-GB" baseline="0" dirty="0" smtClean="0"/>
          </a:p>
          <a:p>
            <a:pPr marL="232943" indent="-232943">
              <a:buAutoNum type="arabicParenR"/>
            </a:pPr>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28</a:t>
            </a:fld>
            <a:endParaRPr lang="en-US"/>
          </a:p>
        </p:txBody>
      </p:sp>
    </p:spTree>
    <p:extLst>
      <p:ext uri="{BB962C8B-B14F-4D97-AF65-F5344CB8AC3E}">
        <p14:creationId xmlns:p14="http://schemas.microsoft.com/office/powerpoint/2010/main" val="275520818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‘if-then’ logic is used to describe how change happens from one level of change to another.</a:t>
            </a:r>
            <a:br>
              <a:rPr lang="en-US" dirty="0"/>
            </a:br>
            <a:endParaRPr lang="en-US" dirty="0"/>
          </a:p>
          <a:p>
            <a:r>
              <a:rPr lang="en-US" dirty="0"/>
              <a:t>For simplicity’s sake, this slide only shows ‘if-then’ logic for one of the </a:t>
            </a:r>
            <a:r>
              <a:rPr lang="en-US" dirty="0" smtClean="0"/>
              <a:t>medium-term changes </a:t>
            </a:r>
            <a:r>
              <a:rPr lang="en-US" dirty="0"/>
              <a:t>to reach the vision, but of course this would need to be done for all conditions identified.</a:t>
            </a:r>
          </a:p>
          <a:p>
            <a:pPr marL="232943" indent="-232943">
              <a:buAutoNum type="arabicParenR"/>
            </a:pPr>
            <a:endParaRPr lang="en-US" dirty="0"/>
          </a:p>
          <a:p>
            <a:pPr marL="232943" indent="-232943">
              <a:buAutoNum type="arabicParenR"/>
            </a:pPr>
            <a:endParaRPr lang="en-US" dirty="0"/>
          </a:p>
          <a:p>
            <a:pPr marL="232943" indent="-232943">
              <a:buAutoNum type="arabicParenR"/>
            </a:pPr>
            <a:endParaRPr lang="en-US" dirty="0"/>
          </a:p>
          <a:p>
            <a:pPr marL="232943" indent="-232943">
              <a:buAutoNum type="arabicParenR"/>
            </a:pPr>
            <a:endParaRPr lang="en-US" dirty="0">
              <a:latin typeface="Arial" panose="020B0604020202020204" pitchFamily="34" charset="0"/>
              <a:cs typeface="Arial" panose="020B0604020202020204" pitchFamily="34" charset="0"/>
            </a:endParaRPr>
          </a:p>
          <a:p>
            <a:pPr marL="232943" indent="-232943">
              <a:buAutoNum type="arabicParenR"/>
            </a:pPr>
            <a:endParaRPr lang="en-GB" dirty="0" smtClean="0"/>
          </a:p>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29</a:t>
            </a:fld>
            <a:endParaRPr lang="en-US"/>
          </a:p>
        </p:txBody>
      </p:sp>
    </p:spTree>
    <p:extLst>
      <p:ext uri="{BB962C8B-B14F-4D97-AF65-F5344CB8AC3E}">
        <p14:creationId xmlns:p14="http://schemas.microsoft.com/office/powerpoint/2010/main" val="1808291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If only he had a solid Theory of Change…</a:t>
            </a:r>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3</a:t>
            </a:fld>
            <a:endParaRPr lang="en-US"/>
          </a:p>
        </p:txBody>
      </p:sp>
    </p:spTree>
    <p:extLst>
      <p:ext uri="{BB962C8B-B14F-4D97-AF65-F5344CB8AC3E}">
        <p14:creationId xmlns:p14="http://schemas.microsoft.com/office/powerpoint/2010/main" val="14116812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t>Facilitator to </a:t>
            </a:r>
            <a:r>
              <a:rPr lang="en-US" dirty="0" err="1" smtClean="0"/>
              <a:t>emphasise</a:t>
            </a:r>
            <a:r>
              <a:rPr lang="en-US" dirty="0" smtClean="0"/>
              <a:t> how</a:t>
            </a:r>
            <a:r>
              <a:rPr lang="en-US" baseline="0" dirty="0" smtClean="0"/>
              <a:t> </a:t>
            </a:r>
            <a:r>
              <a:rPr lang="en-US" baseline="0" dirty="0" err="1" smtClean="0"/>
              <a:t>ToC</a:t>
            </a:r>
            <a:r>
              <a:rPr lang="en-US" baseline="0" dirty="0" smtClean="0"/>
              <a:t> can be applied at different levels (from micro – i.e. an activity – to macro level – i.e. a whole sector) and how this needs to be developed together with stakeholders (cannot be developed on your own). </a:t>
            </a:r>
            <a:endParaRPr lang="en-US" dirty="0" smtClean="0"/>
          </a:p>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30</a:t>
            </a:fld>
            <a:endParaRPr lang="en-US"/>
          </a:p>
        </p:txBody>
      </p:sp>
    </p:spTree>
    <p:extLst>
      <p:ext uri="{BB962C8B-B14F-4D97-AF65-F5344CB8AC3E}">
        <p14:creationId xmlns:p14="http://schemas.microsoft.com/office/powerpoint/2010/main" val="14116812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Situation Analysis</a:t>
            </a:r>
          </a:p>
          <a:p>
            <a:endParaRPr lang="en-US" b="1" u="sng" dirty="0" smtClean="0"/>
          </a:p>
          <a:p>
            <a:pPr defTabSz="931774">
              <a:defRPr/>
            </a:pPr>
            <a:r>
              <a:rPr lang="en-GB" dirty="0"/>
              <a:t>An adequate theory of change begins with an accurate analysis of the existing situation. A good situation analysis recognises elements of context that are especially difficult to predict because they are fluid and unstable, such as the emergence of epidemics or political volatility. In some cases, a situation analysis will be about reframing a problem as a potential opportunity. Theory of change helps identify baseline data that should be collected in relation to the ultimate outcomes.</a:t>
            </a:r>
          </a:p>
          <a:p>
            <a:pPr defTabSz="931774">
              <a:defRPr/>
            </a:pPr>
            <a:endParaRPr lang="en-GB" dirty="0"/>
          </a:p>
          <a:p>
            <a:pPr defTabSz="931774">
              <a:defRPr/>
            </a:pPr>
            <a:r>
              <a:rPr lang="en-GB" b="1" u="sng" dirty="0"/>
              <a:t>Programme Design</a:t>
            </a:r>
            <a:endParaRPr lang="en-US" b="1" u="sng" dirty="0"/>
          </a:p>
          <a:p>
            <a:r>
              <a:rPr lang="en-US" b="0" u="none" dirty="0" smtClean="0"/>
              <a:t>The </a:t>
            </a:r>
            <a:r>
              <a:rPr lang="en-US" b="0" u="none" baseline="0" dirty="0" smtClean="0"/>
              <a:t>theory of change is articulated during the programme design stage, as:</a:t>
            </a:r>
          </a:p>
          <a:p>
            <a:pPr marL="232943" indent="-232943">
              <a:buAutoNum type="arabicParenR"/>
            </a:pPr>
            <a:r>
              <a:rPr lang="en-US" b="0" u="none" baseline="0" dirty="0" smtClean="0"/>
              <a:t>programme areas are </a:t>
            </a:r>
            <a:r>
              <a:rPr lang="en-US" b="0" u="none" baseline="0" dirty="0" err="1" smtClean="0"/>
              <a:t>prioritised</a:t>
            </a:r>
            <a:r>
              <a:rPr lang="en-US" b="0" u="none" baseline="0" dirty="0" smtClean="0"/>
              <a:t>, results formulated and as the interventions that need to bring about the desired change are outlined;</a:t>
            </a:r>
          </a:p>
          <a:p>
            <a:r>
              <a:rPr lang="en-GB" dirty="0"/>
              <a:t>2) programme boundaries are clarified, clarifying where the programme sits, what other areas it interacts with and how it is influenced by its wider context;</a:t>
            </a:r>
          </a:p>
          <a:p>
            <a:pPr defTabSz="931774">
              <a:defRPr/>
            </a:pPr>
            <a:r>
              <a:rPr lang="en-GB" dirty="0"/>
              <a:t>3) outcomes chains are elaborated, giving adequate attention to outcomes that are beyond the direct influence of the programme but that are critical to the programmes success and its potential to make a difference to the main problem;</a:t>
            </a:r>
            <a:endParaRPr lang="en-US" dirty="0"/>
          </a:p>
          <a:p>
            <a:pPr>
              <a:spcAft>
                <a:spcPts val="611"/>
              </a:spcAft>
            </a:pPr>
            <a:r>
              <a:rPr lang="en-GB" dirty="0">
                <a:latin typeface="Garamond" pitchFamily="18" charset="0"/>
              </a:rPr>
              <a:t>4) assumptions that need to be tested are highlighted;</a:t>
            </a:r>
          </a:p>
          <a:p>
            <a:pPr>
              <a:spcAft>
                <a:spcPts val="611"/>
              </a:spcAft>
            </a:pPr>
            <a:r>
              <a:rPr lang="en-GB" dirty="0">
                <a:latin typeface="Garamond" pitchFamily="18" charset="0"/>
              </a:rPr>
              <a:t>5) appropriate participants and partners critical to results achievement are identified.</a:t>
            </a:r>
          </a:p>
          <a:p>
            <a:endParaRPr lang="en-US" dirty="0"/>
          </a:p>
          <a:p>
            <a:r>
              <a:rPr lang="en-GB" b="1" u="sng" dirty="0"/>
              <a:t>Implementation</a:t>
            </a:r>
          </a:p>
          <a:p>
            <a:r>
              <a:rPr lang="en-GB" dirty="0"/>
              <a:t>The testing of the hypotheses which are formulated occurs during the implementation phase. The choice and mix of programme strategies and their corresponding  interventions reflect the hypothesis upon which results the results have been constructed. Testing the validity of the hypothesis through interventions, pilots will support scale up possibilities or eventual modification.</a:t>
            </a:r>
          </a:p>
          <a:p>
            <a:endParaRPr lang="en-GB" dirty="0"/>
          </a:p>
          <a:p>
            <a:r>
              <a:rPr lang="en-GB" b="1" u="sng" dirty="0"/>
              <a:t>Monitoring</a:t>
            </a:r>
          </a:p>
          <a:p>
            <a:r>
              <a:rPr lang="en-US" dirty="0"/>
              <a:t>Theories of change are reviewed collectively at specific moments for continued relevance or adjustments, where necessary. Progress towards the achievement of results is reviewed and the efficacy of the chosen pathway ascertained. Based on evidence from direct interventions, research or evaluations, course corrections are made, if necessary and new insights feed implementation and ongoing situation analysis.</a:t>
            </a:r>
          </a:p>
          <a:p>
            <a:pPr marL="232943" indent="-232943">
              <a:buAutoNum type="arabicParenR"/>
            </a:pPr>
            <a:endParaRPr lang="en-US" b="0" u="none" dirty="0" smtClean="0"/>
          </a:p>
          <a:p>
            <a:r>
              <a:rPr lang="en-US" b="1" u="sng" dirty="0" smtClean="0"/>
              <a:t>Evaluation</a:t>
            </a:r>
          </a:p>
          <a:p>
            <a:r>
              <a:rPr lang="en-US" b="0" u="none" dirty="0" smtClean="0"/>
              <a:t>Programmes,</a:t>
            </a:r>
            <a:r>
              <a:rPr lang="en-US" b="0" u="none" baseline="0" dirty="0" smtClean="0"/>
              <a:t> interventions are evaluated based on the programme theory that includes the theory of change and the theory of action. The assessment of results is based on this theory. An assessment of the counterfactual (analysis of outcome in the absence of the intervention). Learning on the conditions that enabled the achievement of outcomes and assessing its external validity in other situations will support the country offices knowledge management regarding the particular intervention or issue being addressed.</a:t>
            </a:r>
            <a:endParaRPr lang="en-US" b="0" u="none" dirty="0" smtClean="0"/>
          </a:p>
        </p:txBody>
      </p:sp>
      <p:sp>
        <p:nvSpPr>
          <p:cNvPr id="4" name="Slide Number Placeholder 3"/>
          <p:cNvSpPr>
            <a:spLocks noGrp="1"/>
          </p:cNvSpPr>
          <p:nvPr>
            <p:ph type="sldNum" sz="quarter" idx="10"/>
          </p:nvPr>
        </p:nvSpPr>
        <p:spPr/>
        <p:txBody>
          <a:bodyPr/>
          <a:lstStyle/>
          <a:p>
            <a:fld id="{4C8259D9-B6BD-43CA-814A-39B5D0E7FDB5}" type="slidenum">
              <a:rPr lang="en-US" smtClean="0"/>
              <a:t>31</a:t>
            </a:fld>
            <a:endParaRPr lang="en-US"/>
          </a:p>
        </p:txBody>
      </p:sp>
    </p:spTree>
    <p:extLst>
      <p:ext uri="{BB962C8B-B14F-4D97-AF65-F5344CB8AC3E}">
        <p14:creationId xmlns:p14="http://schemas.microsoft.com/office/powerpoint/2010/main" val="7734854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Arial" panose="020B0604020202020204" pitchFamily="34" charset="0"/>
                <a:cs typeface="Arial" panose="020B0604020202020204" pitchFamily="34" charset="0"/>
              </a:rPr>
              <a:t>Worth</a:t>
            </a:r>
            <a:r>
              <a:rPr lang="en-US" baseline="0" dirty="0" smtClean="0">
                <a:latin typeface="Arial" panose="020B0604020202020204" pitchFamily="34" charset="0"/>
                <a:cs typeface="Arial" panose="020B0604020202020204" pitchFamily="34" charset="0"/>
              </a:rPr>
              <a:t> also using to indicate how </a:t>
            </a:r>
            <a:r>
              <a:rPr lang="en-US" baseline="0" dirty="0" err="1" smtClean="0">
                <a:latin typeface="Arial" panose="020B0604020202020204" pitchFamily="34" charset="0"/>
                <a:cs typeface="Arial" panose="020B0604020202020204" pitchFamily="34" charset="0"/>
              </a:rPr>
              <a:t>ToCs</a:t>
            </a:r>
            <a:r>
              <a:rPr lang="en-US" baseline="0" dirty="0" smtClean="0">
                <a:latin typeface="Arial" panose="020B0604020202020204" pitchFamily="34" charset="0"/>
                <a:cs typeface="Arial" panose="020B0604020202020204" pitchFamily="34" charset="0"/>
              </a:rPr>
              <a:t> must not be used rigidly.</a:t>
            </a:r>
            <a:endParaRPr lang="en-US" dirty="0" smtClean="0">
              <a:latin typeface="Arial" panose="020B0604020202020204" pitchFamily="34" charset="0"/>
              <a:cs typeface="Arial" panose="020B0604020202020204" pitchFamily="34" charset="0"/>
            </a:endParaRPr>
          </a:p>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32</a:t>
            </a:fld>
            <a:endParaRPr lang="en-US"/>
          </a:p>
        </p:txBody>
      </p:sp>
    </p:spTree>
    <p:extLst>
      <p:ext uri="{BB962C8B-B14F-4D97-AF65-F5344CB8AC3E}">
        <p14:creationId xmlns:p14="http://schemas.microsoft.com/office/powerpoint/2010/main" val="14116812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i="1" dirty="0" smtClean="0"/>
              <a:t>From the UNICEF Education Peacebuilding project</a:t>
            </a:r>
          </a:p>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33</a:t>
            </a:fld>
            <a:endParaRPr lang="en-US"/>
          </a:p>
        </p:txBody>
      </p:sp>
    </p:spTree>
    <p:extLst>
      <p:ext uri="{BB962C8B-B14F-4D97-AF65-F5344CB8AC3E}">
        <p14:creationId xmlns:p14="http://schemas.microsoft.com/office/powerpoint/2010/main" val="14116812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latin typeface="Arial" panose="020B0604020202020204" pitchFamily="34" charset="0"/>
                <a:cs typeface="Arial" panose="020B0604020202020204" pitchFamily="34" charset="0"/>
              </a:rPr>
              <a:t>Underline</a:t>
            </a:r>
            <a:r>
              <a:rPr lang="en-US" baseline="0" dirty="0" smtClean="0">
                <a:latin typeface="Arial" panose="020B0604020202020204" pitchFamily="34" charset="0"/>
                <a:cs typeface="Arial" panose="020B0604020202020204" pitchFamily="34" charset="0"/>
              </a:rPr>
              <a:t> the critical thinking that encourages applying a </a:t>
            </a:r>
            <a:r>
              <a:rPr lang="en-US" baseline="0" dirty="0" err="1" smtClean="0">
                <a:latin typeface="Arial" panose="020B0604020202020204" pitchFamily="34" charset="0"/>
                <a:cs typeface="Arial" panose="020B0604020202020204" pitchFamily="34" charset="0"/>
              </a:rPr>
              <a:t>ToC</a:t>
            </a:r>
            <a:r>
              <a:rPr lang="en-US" baseline="0" dirty="0" smtClean="0">
                <a:latin typeface="Arial" panose="020B0604020202020204" pitchFamily="34" charset="0"/>
                <a:cs typeface="Arial" panose="020B0604020202020204" pitchFamily="34" charset="0"/>
              </a:rPr>
              <a:t>, focusing on the complexities of the desired change processes rather than the linear and systematic representation that the </a:t>
            </a:r>
            <a:r>
              <a:rPr lang="en-US" baseline="0" dirty="0" err="1" smtClean="0">
                <a:latin typeface="Arial" panose="020B0604020202020204" pitchFamily="34" charset="0"/>
                <a:cs typeface="Arial" panose="020B0604020202020204" pitchFamily="34" charset="0"/>
              </a:rPr>
              <a:t>logframe</a:t>
            </a:r>
            <a:r>
              <a:rPr lang="en-US" baseline="0" dirty="0" smtClean="0">
                <a:latin typeface="Arial" panose="020B0604020202020204" pitchFamily="34" charset="0"/>
                <a:cs typeface="Arial" panose="020B0604020202020204" pitchFamily="34" charset="0"/>
              </a:rPr>
              <a:t> entails. </a:t>
            </a:r>
            <a:endParaRPr lang="en-US" dirty="0" smtClean="0">
              <a:latin typeface="Arial" panose="020B0604020202020204" pitchFamily="34" charset="0"/>
              <a:cs typeface="Arial" panose="020B0604020202020204" pitchFamily="34" charset="0"/>
            </a:endParaRPr>
          </a:p>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34</a:t>
            </a:fld>
            <a:endParaRPr lang="en-US"/>
          </a:p>
        </p:txBody>
      </p:sp>
    </p:spTree>
    <p:extLst>
      <p:ext uri="{BB962C8B-B14F-4D97-AF65-F5344CB8AC3E}">
        <p14:creationId xmlns:p14="http://schemas.microsoft.com/office/powerpoint/2010/main" val="14116812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t>We should avoid the use of jargon at this stage</a:t>
            </a:r>
            <a:r>
              <a:rPr lang="en-US" baseline="0" dirty="0" smtClean="0"/>
              <a:t> and allow people to give free rein to exploring pathways without the strictures of applying RBM conventions. Attention to specific RBM conventions can be gradually brought in during the next session. In the </a:t>
            </a:r>
            <a:r>
              <a:rPr lang="en-US" baseline="0" dirty="0" err="1" smtClean="0"/>
              <a:t>ToC</a:t>
            </a:r>
            <a:r>
              <a:rPr lang="en-US" baseline="0" dirty="0" smtClean="0"/>
              <a:t>, it is important for creativity in thinking through solutions to come through and more pragmatism is built in as participants move towards developing results chains and frameworks.</a:t>
            </a:r>
            <a:endParaRPr lang="en-US" dirty="0" smtClean="0"/>
          </a:p>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35</a:t>
            </a:fld>
            <a:endParaRPr lang="en-US"/>
          </a:p>
        </p:txBody>
      </p:sp>
    </p:spTree>
    <p:extLst>
      <p:ext uri="{BB962C8B-B14F-4D97-AF65-F5344CB8AC3E}">
        <p14:creationId xmlns:p14="http://schemas.microsoft.com/office/powerpoint/2010/main" val="141168121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36</a:t>
            </a:fld>
            <a:endParaRPr lang="en-US"/>
          </a:p>
        </p:txBody>
      </p:sp>
    </p:spTree>
    <p:extLst>
      <p:ext uri="{BB962C8B-B14F-4D97-AF65-F5344CB8AC3E}">
        <p14:creationId xmlns:p14="http://schemas.microsoft.com/office/powerpoint/2010/main" val="14116812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There</a:t>
            </a:r>
            <a:r>
              <a:rPr lang="en-US" baseline="0" dirty="0">
                <a:latin typeface="Arial" panose="020B0604020202020204" pitchFamily="34" charset="0"/>
                <a:cs typeface="Arial" panose="020B0604020202020204" pitchFamily="34" charset="0"/>
              </a:rPr>
              <a:t> are four main stages in the strategic planning process.  This </a:t>
            </a:r>
            <a:r>
              <a:rPr lang="en-US" baseline="0" dirty="0" smtClean="0">
                <a:latin typeface="Arial" panose="020B0604020202020204" pitchFamily="34" charset="0"/>
                <a:cs typeface="Arial" panose="020B0604020202020204" pitchFamily="34" charset="0"/>
              </a:rPr>
              <a:t>second step of the Strategic Planning process focuses on developing a theory of change that will establish how change will occur and results will be achieved. </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F10ED10C-B48A-4782-97B7-DE370DC99A25}" type="slidenum">
              <a:rPr lang="en-US" smtClean="0"/>
              <a:t>4</a:t>
            </a:fld>
            <a:endParaRPr lang="en-US" dirty="0"/>
          </a:p>
        </p:txBody>
      </p:sp>
    </p:spTree>
    <p:extLst>
      <p:ext uri="{BB962C8B-B14F-4D97-AF65-F5344CB8AC3E}">
        <p14:creationId xmlns:p14="http://schemas.microsoft.com/office/powerpoint/2010/main" val="38355614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Wingdings" pitchFamily="2" charset="2"/>
              <a:buNone/>
            </a:pPr>
            <a:r>
              <a:rPr lang="en-US" dirty="0" smtClean="0"/>
              <a:t>Facilitator to seek what the participants know already on </a:t>
            </a:r>
            <a:r>
              <a:rPr lang="en-US" dirty="0" err="1" smtClean="0"/>
              <a:t>ToC</a:t>
            </a:r>
            <a:r>
              <a:rPr lang="en-US" dirty="0" smtClean="0"/>
              <a:t> and if</a:t>
            </a:r>
            <a:r>
              <a:rPr lang="en-US" baseline="0" dirty="0" smtClean="0"/>
              <a:t> this is a game-changer or just a new buzz word. </a:t>
            </a:r>
          </a:p>
          <a:p>
            <a:pPr>
              <a:buFont typeface="Wingdings" pitchFamily="2" charset="2"/>
              <a:buNone/>
            </a:pPr>
            <a:endParaRPr lang="en-US" baseline="0" dirty="0" smtClean="0"/>
          </a:p>
          <a:p>
            <a:pPr>
              <a:buFont typeface="Wingdings" pitchFamily="2" charset="2"/>
              <a:buNone/>
            </a:pPr>
            <a:r>
              <a:rPr lang="en-US" baseline="0" dirty="0" smtClean="0"/>
              <a:t>**Facilitator’s Guide**</a:t>
            </a:r>
          </a:p>
          <a:p>
            <a:pPr>
              <a:buFont typeface="Wingdings" pitchFamily="2" charset="2"/>
              <a:buNone/>
            </a:pPr>
            <a:endParaRPr lang="en-US" baseline="0" dirty="0" smtClean="0"/>
          </a:p>
          <a:p>
            <a:pPr>
              <a:buFont typeface="Wingdings" pitchFamily="2" charset="2"/>
              <a:buNone/>
            </a:pPr>
            <a:r>
              <a:rPr lang="en-US" baseline="0" dirty="0" smtClean="0"/>
              <a:t>-After this slide present short example of Theory of Change in the case of planning a dinner party for friends.</a:t>
            </a:r>
            <a:endParaRPr lang="en-US" dirty="0" smtClean="0"/>
          </a:p>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5</a:t>
            </a:fld>
            <a:endParaRPr lang="en-US"/>
          </a:p>
        </p:txBody>
      </p:sp>
    </p:spTree>
    <p:extLst>
      <p:ext uri="{BB962C8B-B14F-4D97-AF65-F5344CB8AC3E}">
        <p14:creationId xmlns:p14="http://schemas.microsoft.com/office/powerpoint/2010/main" val="14116812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6</a:t>
            </a:fld>
            <a:endParaRPr lang="en-US"/>
          </a:p>
        </p:txBody>
      </p:sp>
    </p:spTree>
    <p:extLst>
      <p:ext uri="{BB962C8B-B14F-4D97-AF65-F5344CB8AC3E}">
        <p14:creationId xmlns:p14="http://schemas.microsoft.com/office/powerpoint/2010/main" val="14116812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t>Pick</a:t>
            </a:r>
            <a:r>
              <a:rPr lang="en-US" baseline="0" dirty="0" smtClean="0"/>
              <a:t> a strategy that plays to your strengths and is reflective of your current situation. Perhaps you’re a good cook and a good host – in which case it may make more sense for you to throw a dinner party. Going door to door as a stranger could be a bit awkward, and friending neighbors on Facebook without talking to them first could be off-putting.</a:t>
            </a:r>
            <a:endParaRPr lang="en-US" dirty="0" smtClean="0"/>
          </a:p>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7</a:t>
            </a:fld>
            <a:endParaRPr lang="en-US"/>
          </a:p>
        </p:txBody>
      </p:sp>
    </p:spTree>
    <p:extLst>
      <p:ext uri="{BB962C8B-B14F-4D97-AF65-F5344CB8AC3E}">
        <p14:creationId xmlns:p14="http://schemas.microsoft.com/office/powerpoint/2010/main" val="14116812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000" dirty="0"/>
              <a:t>Example of my theory of change on how I can become an integral part of a new community. I have moved into a new community and want to feel a part and parcel of that community. I want to be accepted, I want to be able to contribute and be respected within that new community.</a:t>
            </a:r>
          </a:p>
          <a:p>
            <a:endParaRPr lang="en-US" sz="2000" dirty="0"/>
          </a:p>
          <a:p>
            <a:r>
              <a:rPr lang="en-US" sz="2000" dirty="0"/>
              <a:t>There are many pathways you could follow to achieve your desired change</a:t>
            </a:r>
          </a:p>
          <a:p>
            <a:r>
              <a:rPr lang="en-US" sz="2000" dirty="0"/>
              <a:t>Perhaps I could:</a:t>
            </a:r>
          </a:p>
          <a:p>
            <a:pPr lvl="1"/>
            <a:r>
              <a:rPr lang="en-US" sz="1800" dirty="0"/>
              <a:t>Go Door to Door and introduce yourself</a:t>
            </a:r>
          </a:p>
          <a:p>
            <a:pPr lvl="1"/>
            <a:r>
              <a:rPr lang="en-US" sz="1800" dirty="0"/>
              <a:t>Throw a Dinner Party for your neighbours </a:t>
            </a:r>
          </a:p>
          <a:p>
            <a:pPr lvl="1"/>
            <a:r>
              <a:rPr lang="en-US" sz="1800" dirty="0"/>
              <a:t>Get involved in </a:t>
            </a:r>
            <a:r>
              <a:rPr lang="en-US" sz="1800" dirty="0" err="1"/>
              <a:t>neighbourhood</a:t>
            </a:r>
            <a:r>
              <a:rPr lang="en-US" sz="1800" dirty="0"/>
              <a:t> activities</a:t>
            </a:r>
          </a:p>
          <a:p>
            <a:pPr marL="474739" lvl="1" defTabSz="949478"/>
            <a:r>
              <a:rPr lang="en-US" sz="1800" dirty="0"/>
              <a:t>Pick a strategy that plays to your strengths and is reflective of your current situation. Perhaps you’re a good cook and a good host – in which case it may make more sense for you to throw a dinner party. Going door to door as a stranger could be a bit awkward, and friending neighbors on Facebook without talking to them first could be off-putting.</a:t>
            </a:r>
          </a:p>
          <a:p>
            <a:pPr lvl="1"/>
            <a:endParaRPr lang="en-US" sz="1800" dirty="0"/>
          </a:p>
          <a:p>
            <a:r>
              <a:rPr lang="en-US" sz="1800" dirty="0"/>
              <a:t>Which strategy is best or should they be used in combination? </a:t>
            </a:r>
          </a:p>
          <a:p>
            <a:endParaRPr lang="en-US" sz="1800" dirty="0"/>
          </a:p>
          <a:p>
            <a:endParaRPr lang="en-US" sz="1800" dirty="0"/>
          </a:p>
          <a:p>
            <a:r>
              <a:rPr lang="en-US" sz="1800" dirty="0"/>
              <a:t>Now think backwards from your desired situation… what do you need to do ?</a:t>
            </a:r>
          </a:p>
          <a:p>
            <a:pPr lvl="1"/>
            <a:r>
              <a:rPr lang="en-US" sz="1600" dirty="0"/>
              <a:t>Invitations – how many people should you invite? How should the invitations be sent? By mail? Email?</a:t>
            </a:r>
          </a:p>
          <a:p>
            <a:pPr lvl="1"/>
            <a:r>
              <a:rPr lang="en-US" sz="1600" dirty="0"/>
              <a:t>Food &amp; Drinks – What meal should you make? How much? Will you provide wine, or should you ask guests to bring their own drinks?</a:t>
            </a:r>
          </a:p>
          <a:p>
            <a:pPr lvl="1"/>
            <a:r>
              <a:rPr lang="en-US" sz="1600" dirty="0"/>
              <a:t>Entertainment – what music should you play? Will playing a card or board game be a good way of getting to know your neighbors?</a:t>
            </a:r>
          </a:p>
          <a:p>
            <a:endParaRPr lang="en-US" dirty="0" smtClean="0"/>
          </a:p>
          <a:p>
            <a:r>
              <a:rPr lang="en-US" dirty="0" smtClean="0"/>
              <a:t>Your </a:t>
            </a:r>
            <a:r>
              <a:rPr lang="en-US" b="1" u="sng" dirty="0" smtClean="0"/>
              <a:t>outcome</a:t>
            </a:r>
            <a:r>
              <a:rPr lang="en-US" dirty="0" smtClean="0"/>
              <a:t> is community acceptance, </a:t>
            </a:r>
          </a:p>
          <a:p>
            <a:r>
              <a:rPr lang="en-US" dirty="0" smtClean="0"/>
              <a:t>your </a:t>
            </a:r>
            <a:r>
              <a:rPr lang="en-US" b="1" u="sng" dirty="0" smtClean="0"/>
              <a:t>output</a:t>
            </a:r>
            <a:r>
              <a:rPr lang="en-US" dirty="0" smtClean="0"/>
              <a:t> is a dinner party. </a:t>
            </a:r>
          </a:p>
          <a:p>
            <a:r>
              <a:rPr lang="en-US" dirty="0" smtClean="0"/>
              <a:t>What </a:t>
            </a:r>
            <a:r>
              <a:rPr lang="en-US" b="1" u="sng" dirty="0" smtClean="0"/>
              <a:t>activities</a:t>
            </a:r>
            <a:r>
              <a:rPr lang="en-US" dirty="0" smtClean="0"/>
              <a:t> do you need to employ to produce that output?</a:t>
            </a:r>
          </a:p>
          <a:p>
            <a:endParaRPr lang="en-US" dirty="0" smtClean="0"/>
          </a:p>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8</a:t>
            </a:fld>
            <a:endParaRPr lang="en-US"/>
          </a:p>
        </p:txBody>
      </p:sp>
    </p:spTree>
    <p:extLst>
      <p:ext uri="{BB962C8B-B14F-4D97-AF65-F5344CB8AC3E}">
        <p14:creationId xmlns:p14="http://schemas.microsoft.com/office/powerpoint/2010/main" val="14116812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9</a:t>
            </a:fld>
            <a:endParaRPr lang="en-US"/>
          </a:p>
        </p:txBody>
      </p:sp>
    </p:spTree>
    <p:extLst>
      <p:ext uri="{BB962C8B-B14F-4D97-AF65-F5344CB8AC3E}">
        <p14:creationId xmlns:p14="http://schemas.microsoft.com/office/powerpoint/2010/main" val="14116812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2/1/2017</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8" name="Rectangle 2"/>
          <p:cNvSpPr>
            <a:spLocks noChangeArrowheads="1"/>
          </p:cNvSpPr>
          <p:nvPr/>
        </p:nvSpPr>
        <p:spPr bwMode="auto">
          <a:xfrm>
            <a:off x="0" y="0"/>
            <a:ext cx="9144000" cy="1143000"/>
          </a:xfrm>
          <a:prstGeom prst="rect">
            <a:avLst/>
          </a:prstGeom>
          <a:solidFill>
            <a:schemeClr val="accent1"/>
          </a:solidFill>
          <a:ln w="9525">
            <a:noFill/>
            <a:miter lim="800000"/>
            <a:headEnd/>
            <a:tailEnd/>
          </a:ln>
        </p:spPr>
        <p:txBody>
          <a:bodyPr wrap="none" anchor="ctr">
            <a:prstTxWarp prst="textNoShape">
              <a:avLst/>
            </a:prstTxWarp>
          </a:bodyPr>
          <a:lstStyle/>
          <a:p>
            <a:endParaRPr lang="en-US"/>
          </a:p>
        </p:txBody>
      </p:sp>
      <p:sp>
        <p:nvSpPr>
          <p:cNvPr id="18" name="Title 1"/>
          <p:cNvSpPr>
            <a:spLocks noGrp="1"/>
          </p:cNvSpPr>
          <p:nvPr>
            <p:ph type="ctrTitle"/>
          </p:nvPr>
        </p:nvSpPr>
        <p:spPr>
          <a:xfrm>
            <a:off x="579968" y="407987"/>
            <a:ext cx="7772400" cy="506413"/>
          </a:xfrm>
          <a:prstGeom prst="rect">
            <a:avLst/>
          </a:prstGeom>
        </p:spPr>
        <p:txBody>
          <a:bodyPr/>
          <a:lstStyle>
            <a:lvl1pPr algn="l">
              <a:defRPr sz="2800" b="1">
                <a:solidFill>
                  <a:schemeClr val="bg1"/>
                </a:solidFill>
                <a:latin typeface="+mj-lt"/>
                <a:cs typeface="Arial"/>
              </a:defRPr>
            </a:lvl1pPr>
          </a:lstStyle>
          <a:p>
            <a:r>
              <a:rPr lang="en-US" smtClean="0"/>
              <a:t>Click to edit Master title style</a:t>
            </a:r>
            <a:endParaRPr lang="en-US" dirty="0"/>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
        <p:nvSpPr>
          <p:cNvPr id="11" name="Text Placeholder 10"/>
          <p:cNvSpPr>
            <a:spLocks noGrp="1"/>
          </p:cNvSpPr>
          <p:nvPr>
            <p:ph type="body" sz="quarter" idx="14"/>
          </p:nvPr>
        </p:nvSpPr>
        <p:spPr>
          <a:xfrm>
            <a:off x="579439" y="1663700"/>
            <a:ext cx="7954961" cy="3492500"/>
          </a:xfrm>
          <a:prstGeom prst="rect">
            <a:avLst/>
          </a:prstGeom>
        </p:spPr>
        <p:txBody>
          <a:bodyPr vert="horz"/>
          <a:lstStyle>
            <a:lvl1pPr>
              <a:defRPr sz="2800">
                <a:latin typeface="+mn-lt"/>
                <a:cs typeface="Arial"/>
              </a:defRPr>
            </a:lvl1pPr>
            <a:lvl2pPr>
              <a:defRPr sz="2400">
                <a:latin typeface="+mn-lt"/>
                <a:cs typeface="Arial"/>
              </a:defRPr>
            </a:lvl2pPr>
            <a:lvl3pPr>
              <a:defRPr>
                <a:latin typeface="Arial"/>
                <a:cs typeface="Arial"/>
              </a:defRPr>
            </a:lvl3pPr>
          </a:lstStyle>
          <a:p>
            <a:pPr lvl="0"/>
            <a:r>
              <a:rPr lang="en-US" smtClean="0"/>
              <a:t>Click to edit Master text styles</a:t>
            </a:r>
          </a:p>
          <a:p>
            <a:pPr lvl="1"/>
            <a:r>
              <a:rPr lang="en-US" smtClean="0"/>
              <a:t>Second level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2/1/2017</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2/1/2017</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2/1/2017</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2/1/2017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2/1/2017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2/1/2017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2/1/2017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B75DA0A7-E96A-B34A-9F40-5299E03330B9}" type="datetime1">
              <a:rPr lang="en-US" smtClean="0"/>
              <a:pPr/>
              <a:t>2/1/2017</a:t>
            </a:fld>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18" name="Title 1"/>
          <p:cNvSpPr>
            <a:spLocks noGrp="1"/>
          </p:cNvSpPr>
          <p:nvPr>
            <p:ph type="ctrTitle"/>
          </p:nvPr>
        </p:nvSpPr>
        <p:spPr>
          <a:xfrm>
            <a:off x="780519" y="306389"/>
            <a:ext cx="7552800" cy="506413"/>
          </a:xfrm>
          <a:prstGeom prst="rect">
            <a:avLst/>
          </a:prstGeom>
        </p:spPr>
        <p:txBody>
          <a:bodyPr/>
          <a:lstStyle>
            <a:lvl1pPr algn="l">
              <a:defRPr sz="2800" b="0">
                <a:solidFill>
                  <a:srgbClr val="0099FF"/>
                </a:solidFill>
                <a:latin typeface="Arial"/>
                <a:cs typeface="Arial"/>
              </a:defRPr>
            </a:lvl1pPr>
          </a:lstStyle>
          <a:p>
            <a:r>
              <a:rPr lang="en-US" dirty="0"/>
              <a:t>Click to edit Master title style</a:t>
            </a: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endParaRPr lang="en-US" dirty="0"/>
          </a:p>
          <a:p>
            <a:fld id="{20E72F2D-B2AC-6244-8A61-4DB2981BEBB5}" type="slidenum">
              <a:rPr lang="en-US" smtClean="0"/>
              <a:pPr/>
              <a:t>‹#›</a:t>
            </a:fld>
            <a:endParaRPr lang="en-US" dirty="0"/>
          </a:p>
          <a:p>
            <a:endParaRPr lang="en-US" dirty="0"/>
          </a:p>
        </p:txBody>
      </p:sp>
      <p:sp>
        <p:nvSpPr>
          <p:cNvPr id="11" name="Text Placeholder 10"/>
          <p:cNvSpPr>
            <a:spLocks noGrp="1"/>
          </p:cNvSpPr>
          <p:nvPr>
            <p:ph type="body" sz="quarter" idx="14"/>
          </p:nvPr>
        </p:nvSpPr>
        <p:spPr>
          <a:xfrm>
            <a:off x="782635" y="1663700"/>
            <a:ext cx="7954961" cy="3492500"/>
          </a:xfrm>
          <a:prstGeom prst="rect">
            <a:avLst/>
          </a:prstGeom>
        </p:spPr>
        <p:txBody>
          <a:bodyPr vert="horz"/>
          <a:lstStyle>
            <a:lvl1pPr>
              <a:defRPr sz="2800">
                <a:latin typeface="Arial"/>
                <a:cs typeface="Arial"/>
              </a:defRPr>
            </a:lvl1pPr>
            <a:lvl2pPr>
              <a:defRPr sz="2400">
                <a:latin typeface="Arial"/>
                <a:cs typeface="Arial"/>
              </a:defRPr>
            </a:lvl2pPr>
            <a:lvl3pPr>
              <a:defRPr>
                <a:latin typeface="Arial"/>
                <a:cs typeface="Arial"/>
              </a:defRPr>
            </a:lvl3pPr>
          </a:lstStyle>
          <a:p>
            <a:pPr lvl="0"/>
            <a:r>
              <a:rPr lang="en-US" dirty="0"/>
              <a:t>Click to edit Master text styles</a:t>
            </a:r>
          </a:p>
          <a:p>
            <a:pPr lvl="1"/>
            <a:r>
              <a:rPr lang="en-US" dirty="0"/>
              <a:t>Second level</a:t>
            </a:r>
          </a:p>
        </p:txBody>
      </p:sp>
      <p:sp>
        <p:nvSpPr>
          <p:cNvPr id="9" name="Rectangle 2"/>
          <p:cNvSpPr>
            <a:spLocks noChangeArrowheads="1"/>
          </p:cNvSpPr>
          <p:nvPr userDrawn="1"/>
        </p:nvSpPr>
        <p:spPr bwMode="auto">
          <a:xfrm>
            <a:off x="0" y="1588"/>
            <a:ext cx="594360" cy="6856412"/>
          </a:xfrm>
          <a:prstGeom prst="rect">
            <a:avLst/>
          </a:prstGeom>
          <a:solidFill>
            <a:srgbClr val="0099FF"/>
          </a:solidFill>
          <a:ln w="9525">
            <a:noFill/>
            <a:miter lim="800000"/>
            <a:headEnd/>
            <a:tailEnd/>
          </a:ln>
        </p:spPr>
        <p:txBody>
          <a:bodyPr wrap="none" anchor="ctr">
            <a:prstTxWarp prst="textNoShape">
              <a:avLst/>
            </a:prstTxWarp>
          </a:bodyPr>
          <a:lstStyle/>
          <a:p>
            <a:endParaRPr lang="en-US" dirty="0"/>
          </a:p>
        </p:txBody>
      </p:sp>
      <p:cxnSp>
        <p:nvCxnSpPr>
          <p:cNvPr id="22" name="Straight Connector 21"/>
          <p:cNvCxnSpPr/>
          <p:nvPr userDrawn="1"/>
        </p:nvCxnSpPr>
        <p:spPr>
          <a:xfrm>
            <a:off x="895350" y="924456"/>
            <a:ext cx="7740650" cy="1588"/>
          </a:xfrm>
          <a:prstGeom prst="line">
            <a:avLst/>
          </a:prstGeom>
          <a:ln w="50800" cap="flat" cmpd="sng" algn="ctr">
            <a:solidFill>
              <a:srgbClr val="0099FF"/>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179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2/1/2017</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
        <p:nvSpPr>
          <p:cNvPr id="6" name="Rectangle 2"/>
          <p:cNvSpPr>
            <a:spLocks noChangeArrowheads="1"/>
          </p:cNvSpPr>
          <p:nvPr/>
        </p:nvSpPr>
        <p:spPr bwMode="auto">
          <a:xfrm>
            <a:off x="0" y="0"/>
            <a:ext cx="9144000" cy="1143000"/>
          </a:xfrm>
          <a:prstGeom prst="rect">
            <a:avLst/>
          </a:prstGeom>
          <a:solidFill>
            <a:schemeClr val="accent1"/>
          </a:solidFill>
          <a:ln w="9525">
            <a:noFill/>
            <a:miter lim="800000"/>
            <a:headEnd/>
            <a:tailEnd/>
          </a:ln>
        </p:spPr>
        <p:txBody>
          <a:bodyPr wrap="none" anchor="ctr">
            <a:prstTxWarp prst="textNoShape">
              <a:avLst/>
            </a:prstTxWarp>
          </a:bodyPr>
          <a:lstStyle/>
          <a:p>
            <a:endParaRPr lang="en-US"/>
          </a:p>
        </p:txBody>
      </p:sp>
      <p:sp>
        <p:nvSpPr>
          <p:cNvPr id="7" name="Title 1"/>
          <p:cNvSpPr>
            <a:spLocks noGrp="1"/>
          </p:cNvSpPr>
          <p:nvPr>
            <p:ph type="ctrTitle"/>
          </p:nvPr>
        </p:nvSpPr>
        <p:spPr>
          <a:xfrm>
            <a:off x="579968" y="407987"/>
            <a:ext cx="7772400" cy="506413"/>
          </a:xfrm>
          <a:prstGeom prst="rect">
            <a:avLst/>
          </a:prstGeom>
        </p:spPr>
        <p:txBody>
          <a:bodyPr/>
          <a:lstStyle>
            <a:lvl1pPr algn="l">
              <a:defRPr sz="2800" b="1">
                <a:solidFill>
                  <a:schemeClr val="bg1"/>
                </a:solidFill>
                <a:latin typeface="+mn-lt"/>
                <a:cs typeface="Arial"/>
              </a:defRPr>
            </a:lvl1pPr>
          </a:lstStyle>
          <a:p>
            <a:r>
              <a:rPr lang="en-US" smtClean="0"/>
              <a:t>Click to edit Master title style</a:t>
            </a:r>
            <a:endParaRPr lang="en-US" dirty="0"/>
          </a:p>
        </p:txBody>
      </p:sp>
      <p:sp>
        <p:nvSpPr>
          <p:cNvPr id="8" name="Text Placeholder 10"/>
          <p:cNvSpPr>
            <a:spLocks noGrp="1"/>
          </p:cNvSpPr>
          <p:nvPr>
            <p:ph type="body" sz="quarter" idx="14"/>
          </p:nvPr>
        </p:nvSpPr>
        <p:spPr>
          <a:xfrm>
            <a:off x="579439" y="2362200"/>
            <a:ext cx="7954961" cy="2794000"/>
          </a:xfrm>
          <a:prstGeom prst="rect">
            <a:avLst/>
          </a:prstGeom>
        </p:spPr>
        <p:txBody>
          <a:bodyPr vert="horz"/>
          <a:lstStyle>
            <a:lvl1pPr>
              <a:defRPr sz="2800">
                <a:latin typeface="+mn-lt"/>
                <a:cs typeface="Arial"/>
              </a:defRPr>
            </a:lvl1pPr>
            <a:lvl2pPr>
              <a:defRPr sz="2400">
                <a:latin typeface="+mn-lt"/>
                <a:cs typeface="Arial"/>
              </a:defRPr>
            </a:lvl2pPr>
            <a:lvl3pPr>
              <a:defRPr>
                <a:latin typeface="Arial"/>
                <a:cs typeface="Arial"/>
              </a:defRPr>
            </a:lvl3pPr>
          </a:lstStyle>
          <a:p>
            <a:pPr lvl="0"/>
            <a:r>
              <a:rPr lang="en-US" smtClean="0"/>
              <a:t>Click to edit Master text styles</a:t>
            </a:r>
          </a:p>
          <a:p>
            <a:pPr lvl="1"/>
            <a:r>
              <a:rPr lang="en-US" smtClean="0"/>
              <a:t>Second level</a:t>
            </a:r>
          </a:p>
        </p:txBody>
      </p:sp>
      <p:sp>
        <p:nvSpPr>
          <p:cNvPr id="12" name="Text Placeholder 11"/>
          <p:cNvSpPr>
            <a:spLocks noGrp="1"/>
          </p:cNvSpPr>
          <p:nvPr>
            <p:ph type="body" sz="quarter" idx="15" hasCustomPrompt="1"/>
          </p:nvPr>
        </p:nvSpPr>
        <p:spPr>
          <a:xfrm>
            <a:off x="579438" y="1665288"/>
            <a:ext cx="7954962" cy="696912"/>
          </a:xfrm>
          <a:prstGeom prst="rect">
            <a:avLst/>
          </a:prstGeom>
        </p:spPr>
        <p:txBody>
          <a:bodyPr vert="horz"/>
          <a:lstStyle>
            <a:lvl1pPr marL="0">
              <a:spcBef>
                <a:spcPts val="0"/>
              </a:spcBef>
              <a:buFontTx/>
              <a:buNone/>
              <a:defRPr sz="2800" b="1">
                <a:latin typeface="+mn-lt"/>
                <a:cs typeface="Arial"/>
              </a:defRPr>
            </a:lvl1pPr>
            <a:lvl2pPr marL="0">
              <a:spcBef>
                <a:spcPts val="0"/>
              </a:spcBef>
              <a:buFontTx/>
              <a:buNone/>
              <a:defRPr sz="2800" b="1">
                <a:latin typeface="Arial"/>
                <a:cs typeface="Arial"/>
              </a:defRPr>
            </a:lvl2pPr>
            <a:lvl3pPr marL="0">
              <a:spcBef>
                <a:spcPts val="0"/>
              </a:spcBef>
              <a:buFontTx/>
              <a:buNone/>
              <a:defRPr sz="2800" b="1">
                <a:latin typeface="Arial"/>
                <a:cs typeface="Arial"/>
              </a:defRPr>
            </a:lvl3pPr>
            <a:lvl4pPr marL="0">
              <a:spcBef>
                <a:spcPts val="0"/>
              </a:spcBef>
              <a:buFontTx/>
              <a:buNone/>
              <a:defRPr sz="2800" b="1">
                <a:latin typeface="Arial"/>
                <a:cs typeface="Arial"/>
              </a:defRPr>
            </a:lvl4pPr>
            <a:lvl5pPr marL="0">
              <a:spcBef>
                <a:spcPts val="0"/>
              </a:spcBef>
              <a:buFontTx/>
              <a:buNone/>
              <a:defRPr sz="2800" b="1">
                <a:latin typeface="Arial"/>
                <a:cs typeface="Arial"/>
              </a:defRPr>
            </a:lvl5pPr>
          </a:lstStyle>
          <a:p>
            <a:pPr lvl="0"/>
            <a:r>
              <a:rPr lang="en-US" dirty="0" smtClean="0"/>
              <a:t>Click to add subtitle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2/1/2017</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
        <p:nvSpPr>
          <p:cNvPr id="6" name="Rectangle 2"/>
          <p:cNvSpPr>
            <a:spLocks noChangeArrowheads="1"/>
          </p:cNvSpPr>
          <p:nvPr/>
        </p:nvSpPr>
        <p:spPr bwMode="auto">
          <a:xfrm>
            <a:off x="0" y="0"/>
            <a:ext cx="9144000" cy="1143000"/>
          </a:xfrm>
          <a:prstGeom prst="rect">
            <a:avLst/>
          </a:prstGeom>
          <a:solidFill>
            <a:schemeClr val="accent1"/>
          </a:solidFill>
          <a:ln w="9525">
            <a:noFill/>
            <a:miter lim="800000"/>
            <a:headEnd/>
            <a:tailEnd/>
          </a:ln>
        </p:spPr>
        <p:txBody>
          <a:bodyPr wrap="none" anchor="ctr">
            <a:prstTxWarp prst="textNoShape">
              <a:avLst/>
            </a:prstTxWarp>
          </a:bodyPr>
          <a:lstStyle/>
          <a:p>
            <a:endParaRPr lang="en-US"/>
          </a:p>
        </p:txBody>
      </p:sp>
      <p:sp>
        <p:nvSpPr>
          <p:cNvPr id="7" name="Title 1"/>
          <p:cNvSpPr>
            <a:spLocks noGrp="1"/>
          </p:cNvSpPr>
          <p:nvPr>
            <p:ph type="ctrTitle"/>
          </p:nvPr>
        </p:nvSpPr>
        <p:spPr>
          <a:xfrm>
            <a:off x="579968" y="407987"/>
            <a:ext cx="7772400" cy="506413"/>
          </a:xfrm>
          <a:prstGeom prst="rect">
            <a:avLst/>
          </a:prstGeom>
        </p:spPr>
        <p:txBody>
          <a:bodyPr/>
          <a:lstStyle>
            <a:lvl1pPr algn="l">
              <a:defRPr sz="2800" b="0">
                <a:solidFill>
                  <a:schemeClr val="bg1"/>
                </a:solidFill>
                <a:latin typeface="Arial"/>
                <a:cs typeface="Arial"/>
              </a:defRPr>
            </a:lvl1pPr>
          </a:lstStyle>
          <a:p>
            <a:r>
              <a:rPr lang="en-US" smtClean="0"/>
              <a:t>Click to edit Master title style</a:t>
            </a:r>
            <a:endParaRPr lang="en-US" dirty="0"/>
          </a:p>
        </p:txBody>
      </p:sp>
      <p:sp>
        <p:nvSpPr>
          <p:cNvPr id="9" name="Chart Placeholder 8"/>
          <p:cNvSpPr>
            <a:spLocks noGrp="1"/>
          </p:cNvSpPr>
          <p:nvPr>
            <p:ph type="chart" sz="quarter" idx="13"/>
          </p:nvPr>
        </p:nvSpPr>
        <p:spPr>
          <a:xfrm>
            <a:off x="579438" y="2413000"/>
            <a:ext cx="7772400" cy="3162300"/>
          </a:xfrm>
          <a:prstGeom prst="rect">
            <a:avLst/>
          </a:prstGeom>
        </p:spPr>
        <p:txBody>
          <a:bodyPr vert="horz"/>
          <a:lstStyle>
            <a:lvl1pPr>
              <a:defRPr>
                <a:latin typeface="Arial"/>
                <a:cs typeface="Arial"/>
              </a:defRPr>
            </a:lvl1pPr>
          </a:lstStyle>
          <a:p>
            <a:r>
              <a:rPr lang="en-US" smtClean="0"/>
              <a:t>Click icon to add chart</a:t>
            </a:r>
            <a:endParaRPr lang="en-US" dirty="0"/>
          </a:p>
        </p:txBody>
      </p:sp>
      <p:sp>
        <p:nvSpPr>
          <p:cNvPr id="10" name="Text Placeholder 9"/>
          <p:cNvSpPr>
            <a:spLocks noGrp="1"/>
          </p:cNvSpPr>
          <p:nvPr>
            <p:ph type="body" sz="quarter" idx="14"/>
          </p:nvPr>
        </p:nvSpPr>
        <p:spPr>
          <a:xfrm>
            <a:off x="579438" y="1562100"/>
            <a:ext cx="7772400" cy="800100"/>
          </a:xfrm>
          <a:prstGeom prst="rect">
            <a:avLst/>
          </a:prstGeom>
        </p:spPr>
        <p:txBody>
          <a:bodyPr vert="horz"/>
          <a:lstStyle>
            <a:lvl1pPr marL="0">
              <a:spcBef>
                <a:spcPts val="0"/>
              </a:spcBef>
              <a:buFontTx/>
              <a:buNone/>
              <a:defRPr sz="2800">
                <a:latin typeface="Arial"/>
                <a:cs typeface="Arial"/>
              </a:defRPr>
            </a:lvl1pPr>
            <a:lvl2pPr marL="0">
              <a:spcBef>
                <a:spcPts val="0"/>
              </a:spcBef>
              <a:buFontTx/>
              <a:buNone/>
              <a:defRPr sz="2800">
                <a:latin typeface="Arial"/>
                <a:cs typeface="Arial"/>
              </a:defRPr>
            </a:lvl2pPr>
            <a:lvl3pPr marL="0">
              <a:spcBef>
                <a:spcPts val="0"/>
              </a:spcBef>
              <a:buFontTx/>
              <a:buNone/>
              <a:defRPr sz="2800">
                <a:latin typeface="Arial"/>
                <a:cs typeface="Arial"/>
              </a:defRPr>
            </a:lvl3pPr>
            <a:lvl4pPr marL="0">
              <a:spcBef>
                <a:spcPts val="0"/>
              </a:spcBef>
              <a:buFontTx/>
              <a:buNone/>
              <a:defRPr sz="2800">
                <a:latin typeface="Arial"/>
                <a:cs typeface="Arial"/>
              </a:defRPr>
            </a:lvl4pPr>
            <a:lvl5pPr marL="0">
              <a:spcBef>
                <a:spcPts val="0"/>
              </a:spcBef>
              <a:buFontTx/>
              <a:buNone/>
              <a:defRPr sz="2800">
                <a:latin typeface="Arial"/>
                <a:cs typeface="Arial"/>
              </a:defRPr>
            </a:lvl5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2/1/2017</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
        <p:nvSpPr>
          <p:cNvPr id="6" name="Rectangle 5"/>
          <p:cNvSpPr/>
          <p:nvPr/>
        </p:nvSpPr>
        <p:spPr>
          <a:xfrm>
            <a:off x="0" y="0"/>
            <a:ext cx="9144000" cy="6858000"/>
          </a:xfrm>
          <a:prstGeom prst="rect">
            <a:avLst/>
          </a:prstGeom>
          <a:solidFill>
            <a:srgbClr val="0099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descr="UNICEF logo_White.png"/>
          <p:cNvPicPr>
            <a:picLocks noChangeAspect="1"/>
          </p:cNvPicPr>
          <p:nvPr/>
        </p:nvPicPr>
        <p:blipFill>
          <a:blip r:embed="rId2"/>
          <a:stretch>
            <a:fillRect/>
          </a:stretch>
        </p:blipFill>
        <p:spPr>
          <a:xfrm>
            <a:off x="6541467" y="5917067"/>
            <a:ext cx="2012966" cy="483429"/>
          </a:xfrm>
          <a:prstGeom prst="rect">
            <a:avLst/>
          </a:prstGeom>
        </p:spPr>
      </p:pic>
      <p:sp>
        <p:nvSpPr>
          <p:cNvPr id="10" name="Text Placeholder 9"/>
          <p:cNvSpPr>
            <a:spLocks noGrp="1"/>
          </p:cNvSpPr>
          <p:nvPr>
            <p:ph type="body" sz="quarter" idx="13" hasCustomPrompt="1"/>
          </p:nvPr>
        </p:nvSpPr>
        <p:spPr>
          <a:xfrm>
            <a:off x="584200" y="393699"/>
            <a:ext cx="4572000" cy="2606675"/>
          </a:xfrm>
          <a:prstGeom prst="rect">
            <a:avLst/>
          </a:prstGeom>
        </p:spPr>
        <p:txBody>
          <a:bodyPr vert="horz"/>
          <a:lstStyle>
            <a:lvl1pPr marL="0">
              <a:lnSpc>
                <a:spcPts val="2020"/>
              </a:lnSpc>
              <a:spcBef>
                <a:spcPts val="0"/>
              </a:spcBef>
              <a:spcAft>
                <a:spcPts val="300"/>
              </a:spcAft>
              <a:buFontTx/>
              <a:buNone/>
              <a:defRPr sz="1400" baseline="0">
                <a:solidFill>
                  <a:schemeClr val="bg1"/>
                </a:solidFill>
                <a:latin typeface="Arial"/>
                <a:cs typeface="Arial"/>
              </a:defRPr>
            </a:lvl1pPr>
            <a:lvl2pPr marL="0">
              <a:spcBef>
                <a:spcPts val="0"/>
              </a:spcBef>
              <a:buFontTx/>
              <a:buNone/>
              <a:defRPr sz="1400">
                <a:solidFill>
                  <a:schemeClr val="bg1"/>
                </a:solidFill>
                <a:latin typeface="Arial"/>
                <a:cs typeface="Arial"/>
              </a:defRPr>
            </a:lvl2pPr>
            <a:lvl3pPr marL="0">
              <a:spcBef>
                <a:spcPts val="0"/>
              </a:spcBef>
              <a:buFontTx/>
              <a:buNone/>
              <a:defRPr sz="1400">
                <a:solidFill>
                  <a:schemeClr val="bg1"/>
                </a:solidFill>
                <a:latin typeface="Arial"/>
                <a:cs typeface="Arial"/>
              </a:defRPr>
            </a:lvl3pPr>
            <a:lvl4pPr marL="0">
              <a:spcBef>
                <a:spcPts val="0"/>
              </a:spcBef>
              <a:buFontTx/>
              <a:buNone/>
              <a:defRPr sz="1400">
                <a:solidFill>
                  <a:schemeClr val="bg1"/>
                </a:solidFill>
                <a:latin typeface="Arial"/>
                <a:cs typeface="Arial"/>
              </a:defRPr>
            </a:lvl4pPr>
            <a:lvl5pPr marL="0">
              <a:spcBef>
                <a:spcPts val="0"/>
              </a:spcBef>
              <a:buFontTx/>
              <a:buNone/>
              <a:defRPr sz="1400">
                <a:solidFill>
                  <a:schemeClr val="bg1"/>
                </a:solidFill>
                <a:latin typeface="Arial"/>
                <a:cs typeface="Arial"/>
              </a:defRPr>
            </a:lvl5pPr>
          </a:lstStyle>
          <a:p>
            <a:pPr lvl="0"/>
            <a:r>
              <a:rPr lang="en-US" dirty="0" smtClean="0"/>
              <a:t>For more information please contact</a:t>
            </a:r>
          </a:p>
          <a:p>
            <a:pPr lvl="0"/>
            <a:endParaRPr lang="en-US" dirty="0" smtClean="0"/>
          </a:p>
          <a:p>
            <a:pPr lvl="0"/>
            <a:r>
              <a:rPr lang="en-US" dirty="0" smtClean="0"/>
              <a:t>Click to edit name</a:t>
            </a:r>
          </a:p>
          <a:p>
            <a:pPr lvl="0"/>
            <a:r>
              <a:rPr lang="en-US" dirty="0" smtClean="0"/>
              <a:t>Title</a:t>
            </a:r>
          </a:p>
          <a:p>
            <a:pPr lvl="0"/>
            <a:r>
              <a:rPr lang="en-US" dirty="0" smtClean="0"/>
              <a:t>Telephone and email address</a:t>
            </a:r>
          </a:p>
        </p:txBody>
      </p:sp>
      <p:sp>
        <p:nvSpPr>
          <p:cNvPr id="11" name="Text Placeholder 14"/>
          <p:cNvSpPr>
            <a:spLocks noGrp="1"/>
          </p:cNvSpPr>
          <p:nvPr>
            <p:ph type="body" sz="quarter" idx="15" hasCustomPrompt="1"/>
          </p:nvPr>
        </p:nvSpPr>
        <p:spPr>
          <a:xfrm>
            <a:off x="584200" y="3479800"/>
            <a:ext cx="4572000" cy="3169719"/>
          </a:xfrm>
          <a:prstGeom prst="rect">
            <a:avLst/>
          </a:prstGeom>
        </p:spPr>
        <p:txBody>
          <a:bodyPr vert="horz"/>
          <a:lstStyle>
            <a:lvl1pPr marL="0" marR="0" indent="0" algn="l" defTabSz="457200" rtl="0" eaLnBrk="1" fontAlgn="auto" latinLnBrk="0" hangingPunct="1">
              <a:lnSpc>
                <a:spcPts val="1920"/>
              </a:lnSpc>
              <a:spcBef>
                <a:spcPts val="0"/>
              </a:spcBef>
              <a:spcAft>
                <a:spcPts val="300"/>
              </a:spcAft>
              <a:buClrTx/>
              <a:buSzTx/>
              <a:buFontTx/>
              <a:buNone/>
              <a:tabLst/>
              <a:defRPr sz="1400" baseline="0">
                <a:solidFill>
                  <a:srgbClr val="FFFFFF"/>
                </a:solidFill>
                <a:latin typeface="Arial"/>
                <a:cs typeface="Arial"/>
              </a:defRPr>
            </a:lvl1pPr>
            <a:lvl2pPr marL="0">
              <a:spcBef>
                <a:spcPts val="0"/>
              </a:spcBef>
              <a:buFontTx/>
              <a:buNone/>
              <a:defRPr sz="1400">
                <a:solidFill>
                  <a:srgbClr val="FFFFFF"/>
                </a:solidFill>
                <a:latin typeface="Arial"/>
                <a:cs typeface="Arial"/>
              </a:defRPr>
            </a:lvl2pPr>
            <a:lvl3pPr marL="0">
              <a:spcBef>
                <a:spcPts val="0"/>
              </a:spcBef>
              <a:buFontTx/>
              <a:buNone/>
              <a:defRPr sz="1400">
                <a:solidFill>
                  <a:srgbClr val="FFFFFF"/>
                </a:solidFill>
                <a:latin typeface="Arial"/>
                <a:cs typeface="Arial"/>
              </a:defRPr>
            </a:lvl3pPr>
            <a:lvl4pPr marL="0">
              <a:spcBef>
                <a:spcPts val="0"/>
              </a:spcBef>
              <a:buFontTx/>
              <a:buNone/>
              <a:defRPr sz="1400">
                <a:solidFill>
                  <a:srgbClr val="FFFFFF"/>
                </a:solidFill>
                <a:latin typeface="Arial"/>
                <a:cs typeface="Arial"/>
              </a:defRPr>
            </a:lvl4pPr>
            <a:lvl5pPr marL="0">
              <a:spcBef>
                <a:spcPts val="0"/>
              </a:spcBef>
              <a:buFontTx/>
              <a:buNone/>
              <a:defRPr sz="1400">
                <a:solidFill>
                  <a:srgbClr val="FFFFFF"/>
                </a:solidFill>
                <a:latin typeface="Arial"/>
                <a:cs typeface="Arial"/>
              </a:defRPr>
            </a:lvl5pPr>
          </a:lstStyle>
          <a:p>
            <a:pPr lvl="0"/>
            <a:r>
              <a:rPr lang="en-US" dirty="0" smtClean="0"/>
              <a:t>Click to edit back cover information</a:t>
            </a:r>
          </a:p>
          <a:p>
            <a:pPr lvl="0"/>
            <a:r>
              <a:rPr lang="en-US" dirty="0" smtClean="0"/>
              <a:t>Click to edit back cover information</a:t>
            </a:r>
          </a:p>
          <a:p>
            <a:pPr lvl="0"/>
            <a:r>
              <a:rPr lang="en-US" dirty="0" smtClean="0"/>
              <a:t>Click to edit back cover information</a:t>
            </a:r>
          </a:p>
          <a:p>
            <a:pPr marL="0" marR="0" lvl="0" indent="-342900" algn="l" defTabSz="457200" rtl="0" eaLnBrk="1" fontAlgn="auto" latinLnBrk="0" hangingPunct="1">
              <a:lnSpc>
                <a:spcPts val="2020"/>
              </a:lnSpc>
              <a:spcBef>
                <a:spcPts val="0"/>
              </a:spcBef>
              <a:spcAft>
                <a:spcPts val="800"/>
              </a:spcAft>
              <a:buClrTx/>
              <a:buSzTx/>
              <a:buFontTx/>
              <a:buNone/>
              <a:tabLst/>
              <a:defRPr/>
            </a:pPr>
            <a:r>
              <a:rPr lang="en-US" dirty="0" smtClean="0"/>
              <a:t>Click to edit back cover information</a:t>
            </a:r>
          </a:p>
          <a:p>
            <a:pPr lvl="0"/>
            <a:endParaRPr lang="en-US" dirty="0" smtClean="0"/>
          </a:p>
          <a:p>
            <a:pPr lvl="0"/>
            <a:r>
              <a:rPr lang="en-US" dirty="0" smtClean="0"/>
              <a:t>Click to edit back cover information</a:t>
            </a:r>
          </a:p>
          <a:p>
            <a:pPr lvl="0"/>
            <a:r>
              <a:rPr lang="en-US" dirty="0" smtClean="0"/>
              <a:t>Click to edit back cover information</a:t>
            </a:r>
          </a:p>
          <a:p>
            <a:pPr lvl="0"/>
            <a:endParaRPr lang="en-US" dirty="0" smtClean="0"/>
          </a:p>
          <a:p>
            <a:pPr lvl="0"/>
            <a:r>
              <a:rPr lang="en-US" dirty="0" smtClean="0"/>
              <a:t>Cover photo © goes here</a:t>
            </a:r>
          </a:p>
          <a:p>
            <a:pPr marL="0" marR="0" lvl="0" indent="-342900" algn="l" defTabSz="457200" rtl="0" eaLnBrk="1" fontAlgn="auto" latinLnBrk="0" hangingPunct="1">
              <a:lnSpc>
                <a:spcPts val="2020"/>
              </a:lnSpc>
              <a:spcBef>
                <a:spcPts val="0"/>
              </a:spcBef>
              <a:spcAft>
                <a:spcPts val="800"/>
              </a:spcAft>
              <a:buClrTx/>
              <a:buSzTx/>
              <a:buFontTx/>
              <a:buNone/>
              <a:tabLst/>
              <a:defRPr/>
            </a:pPr>
            <a:r>
              <a:rPr lang="en-US" dirty="0" smtClean="0"/>
              <a:t>Inside photo © goes here</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2/1/2017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2/1/2017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2/1/2017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60E7B928-FF05-4680-B9E6-9CBF46CCBEEC}" type="datetimeFigureOut">
              <a:rPr lang="en-US" smtClean="0"/>
              <a:t>2/1/2017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11EA07C-EE9C-40C2-ADB5-5ED734F62BC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comments" Target="../comments/commen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0.xml"/><Relationship Id="rId1" Type="http://schemas.openxmlformats.org/officeDocument/2006/relationships/slideLayout" Target="../slideLayouts/slideLayout6.xml"/><Relationship Id="rId5" Type="http://schemas.openxmlformats.org/officeDocument/2006/relationships/image" Target="../media/image19.jpeg"/><Relationship Id="rId4" Type="http://schemas.openxmlformats.org/officeDocument/2006/relationships/image" Target="../media/image18.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rotWithShape="1">
          <a:blip r:embed="rId3">
            <a:extLst>
              <a:ext uri="{28A0092B-C50C-407E-A947-70E740481C1C}">
                <a14:useLocalDpi xmlns:a14="http://schemas.microsoft.com/office/drawing/2010/main" val="0"/>
              </a:ext>
            </a:extLst>
          </a:blip>
          <a:srcRect b="33502"/>
          <a:stretch/>
        </p:blipFill>
        <p:spPr>
          <a:xfrm>
            <a:off x="0" y="2700337"/>
            <a:ext cx="9144001" cy="4386263"/>
          </a:xfrm>
          <a:prstGeom prst="rect">
            <a:avLst/>
          </a:prstGeom>
        </p:spPr>
      </p:pic>
      <p:sp>
        <p:nvSpPr>
          <p:cNvPr id="23" name="Rectangle 21"/>
          <p:cNvSpPr>
            <a:spLocks noChangeArrowheads="1"/>
          </p:cNvSpPr>
          <p:nvPr/>
        </p:nvSpPr>
        <p:spPr bwMode="auto">
          <a:xfrm>
            <a:off x="0" y="0"/>
            <a:ext cx="9144000" cy="28956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24" name="Rectangle 21"/>
          <p:cNvSpPr>
            <a:spLocks noChangeArrowheads="1"/>
          </p:cNvSpPr>
          <p:nvPr/>
        </p:nvSpPr>
        <p:spPr bwMode="auto">
          <a:xfrm>
            <a:off x="-8262" y="5943600"/>
            <a:ext cx="9160523" cy="1143000"/>
          </a:xfrm>
          <a:prstGeom prst="rect">
            <a:avLst/>
          </a:prstGeom>
          <a:solidFill>
            <a:srgbClr val="0099FF"/>
          </a:solidFill>
          <a:ln w="9525">
            <a:noFill/>
            <a:miter lim="800000"/>
            <a:headEnd/>
            <a:tailEnd/>
          </a:ln>
        </p:spPr>
        <p:txBody>
          <a:bodyPr wrap="none" anchor="ctr">
            <a:prstTxWarp prst="textNoShape">
              <a:avLst/>
            </a:prstTxWarp>
          </a:bodyPr>
          <a:lstStyle/>
          <a:p>
            <a:endParaRPr lang="en-US" b="1">
              <a:solidFill>
                <a:schemeClr val="bg1"/>
              </a:solidFill>
            </a:endParaRPr>
          </a:p>
        </p:txBody>
      </p:sp>
      <p:pic>
        <p:nvPicPr>
          <p:cNvPr id="27" name="Picture 25"/>
          <p:cNvPicPr>
            <a:picLocks noChangeAspect="1" noChangeArrowheads="1"/>
          </p:cNvPicPr>
          <p:nvPr/>
        </p:nvPicPr>
        <p:blipFill>
          <a:blip r:embed="rId4"/>
          <a:srcRect/>
          <a:stretch>
            <a:fillRect/>
          </a:stretch>
        </p:blipFill>
        <p:spPr bwMode="auto">
          <a:xfrm>
            <a:off x="6934200" y="6130940"/>
            <a:ext cx="1763974" cy="422260"/>
          </a:xfrm>
          <a:prstGeom prst="rect">
            <a:avLst/>
          </a:prstGeom>
          <a:noFill/>
          <a:ln w="9525">
            <a:noFill/>
            <a:miter lim="800000"/>
            <a:headEnd/>
            <a:tailEnd/>
          </a:ln>
        </p:spPr>
      </p:pic>
      <p:sp>
        <p:nvSpPr>
          <p:cNvPr id="30" name="Text Box 27"/>
          <p:cNvSpPr txBox="1">
            <a:spLocks noChangeArrowheads="1"/>
          </p:cNvSpPr>
          <p:nvPr/>
        </p:nvSpPr>
        <p:spPr bwMode="auto">
          <a:xfrm>
            <a:off x="546100" y="395962"/>
            <a:ext cx="8051800" cy="1323439"/>
          </a:xfrm>
          <a:prstGeom prst="rect">
            <a:avLst/>
          </a:prstGeom>
          <a:noFill/>
          <a:ln w="9525">
            <a:noFill/>
            <a:miter lim="800000"/>
            <a:headEnd/>
            <a:tailEnd/>
          </a:ln>
        </p:spPr>
        <p:txBody>
          <a:bodyPr wrap="square">
            <a:prstTxWarp prst="textNoShape">
              <a:avLst/>
            </a:prstTxWarp>
            <a:spAutoFit/>
          </a:bodyPr>
          <a:lstStyle/>
          <a:p>
            <a:pPr algn="ctr">
              <a:lnSpc>
                <a:spcPts val="4800"/>
              </a:lnSpc>
              <a:spcBef>
                <a:spcPct val="50000"/>
              </a:spcBef>
            </a:pPr>
            <a:r>
              <a:rPr lang="en-GB" sz="4000" b="1" dirty="0">
                <a:solidFill>
                  <a:schemeClr val="bg1"/>
                </a:solidFill>
                <a:latin typeface="Arial" panose="020B0604020202020204" pitchFamily="34" charset="0"/>
                <a:cs typeface="Arial" panose="020B0604020202020204" pitchFamily="34" charset="0"/>
              </a:rPr>
              <a:t>Applying the Theory of </a:t>
            </a:r>
            <a:r>
              <a:rPr lang="en-GB" sz="4000" b="1" dirty="0" smtClean="0">
                <a:solidFill>
                  <a:schemeClr val="bg1"/>
                </a:solidFill>
                <a:latin typeface="Arial" panose="020B0604020202020204" pitchFamily="34" charset="0"/>
                <a:cs typeface="Arial" panose="020B0604020202020204" pitchFamily="34" charset="0"/>
              </a:rPr>
              <a:t>Change Approach</a:t>
            </a:r>
          </a:p>
        </p:txBody>
      </p:sp>
      <p:cxnSp>
        <p:nvCxnSpPr>
          <p:cNvPr id="14" name="Straight Connector 13"/>
          <p:cNvCxnSpPr/>
          <p:nvPr/>
        </p:nvCxnSpPr>
        <p:spPr>
          <a:xfrm>
            <a:off x="-8262" y="2894012"/>
            <a:ext cx="9144000" cy="1588"/>
          </a:xfrm>
          <a:prstGeom prst="line">
            <a:avLst/>
          </a:prstGeom>
          <a:ln w="50800" cap="flat" cmpd="sng" algn="ctr">
            <a:solidFill>
              <a:schemeClr val="bg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9" name="Straight Connector 13"/>
          <p:cNvCxnSpPr/>
          <p:nvPr/>
        </p:nvCxnSpPr>
        <p:spPr>
          <a:xfrm>
            <a:off x="-8261" y="5933273"/>
            <a:ext cx="9160522" cy="10327"/>
          </a:xfrm>
          <a:prstGeom prst="line">
            <a:avLst/>
          </a:prstGeom>
          <a:ln w="50800" cap="flat" cmpd="sng" algn="ctr">
            <a:solidFill>
              <a:schemeClr val="bg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 name="Retângulo 1"/>
          <p:cNvSpPr/>
          <p:nvPr/>
        </p:nvSpPr>
        <p:spPr>
          <a:xfrm>
            <a:off x="346789" y="6029980"/>
            <a:ext cx="1863011" cy="523220"/>
          </a:xfrm>
          <a:prstGeom prst="rect">
            <a:avLst/>
          </a:prstGeom>
        </p:spPr>
        <p:txBody>
          <a:bodyPr wrap="none">
            <a:spAutoFit/>
          </a:bodyPr>
          <a:lstStyle/>
          <a:p>
            <a:pPr lvl="0" algn="ctr"/>
            <a:r>
              <a:rPr lang="en-US" sz="2800" b="1" dirty="0">
                <a:solidFill>
                  <a:prstClr val="white"/>
                </a:solidFill>
                <a:latin typeface="Arial" panose="020B0604020202020204" pitchFamily="34" charset="0"/>
                <a:cs typeface="Arial" panose="020B0604020202020204" pitchFamily="34" charset="0"/>
              </a:rPr>
              <a:t>Session 4</a:t>
            </a:r>
            <a:endParaRPr lang="en-US" sz="2800" b="1" dirty="0">
              <a:solidFill>
                <a:schemeClr val="bg1"/>
              </a:solidFill>
              <a:latin typeface="Arial Bold"/>
              <a:cs typeface="Arial Bold"/>
            </a:endParaRPr>
          </a:p>
        </p:txBody>
      </p:sp>
    </p:spTree>
    <p:extLst>
      <p:ext uri="{BB962C8B-B14F-4D97-AF65-F5344CB8AC3E}">
        <p14:creationId xmlns:p14="http://schemas.microsoft.com/office/powerpoint/2010/main" val="26049140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651164" y="228600"/>
            <a:ext cx="7121236" cy="461665"/>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400" b="1" dirty="0" smtClean="0">
                <a:solidFill>
                  <a:schemeClr val="bg1"/>
                </a:solidFill>
                <a:latin typeface="Arial" panose="020B0604020202020204" pitchFamily="34" charset="0"/>
                <a:cs typeface="Arial" panose="020B0604020202020204" pitchFamily="34" charset="0"/>
              </a:rPr>
              <a:t>Understanding the Theory of Change Approach</a:t>
            </a:r>
          </a:p>
        </p:txBody>
      </p:sp>
      <p:sp>
        <p:nvSpPr>
          <p:cNvPr id="28" name="Text Placeholder 2"/>
          <p:cNvSpPr txBox="1">
            <a:spLocks/>
          </p:cNvSpPr>
          <p:nvPr/>
        </p:nvSpPr>
        <p:spPr>
          <a:xfrm>
            <a:off x="807899" y="4311650"/>
            <a:ext cx="8487900" cy="50927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1200"/>
              </a:spcBef>
              <a:buNone/>
            </a:pPr>
            <a:endParaRPr lang="en-US" sz="2000" dirty="0">
              <a:latin typeface="Arial" panose="020B0604020202020204" pitchFamily="34" charset="0"/>
              <a:cs typeface="Arial" panose="020B0604020202020204" pitchFamily="34" charset="0"/>
            </a:endParaRPr>
          </a:p>
        </p:txBody>
      </p:sp>
      <p:sp>
        <p:nvSpPr>
          <p:cNvPr id="11" name="Rectangle 10"/>
          <p:cNvSpPr/>
          <p:nvPr/>
        </p:nvSpPr>
        <p:spPr>
          <a:xfrm>
            <a:off x="1044151" y="1378320"/>
            <a:ext cx="7061876" cy="1791016"/>
          </a:xfrm>
          <a:prstGeom prst="rect">
            <a:avLst/>
          </a:prstGeom>
          <a:solidFill>
            <a:schemeClr val="bg1">
              <a:lumMod val="95000"/>
            </a:schemeClr>
          </a:solidFill>
          <a:ln>
            <a:solidFill>
              <a:schemeClr val="bg1">
                <a:lumMod val="85000"/>
              </a:schemeClr>
            </a:solidFill>
          </a:ln>
        </p:spPr>
        <p:txBody>
          <a:bodyPr wrap="square" anchor="ctr">
            <a:noAutofit/>
          </a:bodyPr>
          <a:lstStyle/>
          <a:p>
            <a:pPr>
              <a:spcBef>
                <a:spcPts val="1200"/>
              </a:spcBef>
            </a:pPr>
            <a:r>
              <a:rPr lang="en-US" sz="2400" dirty="0">
                <a:latin typeface="Arial" panose="020B0604020202020204" pitchFamily="34" charset="0"/>
                <a:cs typeface="Arial" panose="020B0604020202020204" pitchFamily="34" charset="0"/>
              </a:rPr>
              <a:t>A structured thinking process that allows groups to turn their theories or hypotheses about what needs to change and how into a “causal or </a:t>
            </a:r>
            <a:r>
              <a:rPr lang="en-US" sz="2400" b="1" dirty="0">
                <a:solidFill>
                  <a:srgbClr val="0099FF"/>
                </a:solidFill>
                <a:latin typeface="Arial" panose="020B0604020202020204" pitchFamily="34" charset="0"/>
                <a:cs typeface="Arial" panose="020B0604020202020204" pitchFamily="34" charset="0"/>
              </a:rPr>
              <a:t>change pathway</a:t>
            </a:r>
            <a:r>
              <a:rPr lang="en-US" sz="2400" dirty="0">
                <a:latin typeface="Arial" panose="020B0604020202020204" pitchFamily="34" charset="0"/>
                <a:cs typeface="Arial" panose="020B0604020202020204" pitchFamily="34" charset="0"/>
              </a:rPr>
              <a:t>”</a:t>
            </a:r>
          </a:p>
        </p:txBody>
      </p:sp>
      <p:sp>
        <p:nvSpPr>
          <p:cNvPr id="13" name="Rectangle 12"/>
          <p:cNvSpPr/>
          <p:nvPr/>
        </p:nvSpPr>
        <p:spPr>
          <a:xfrm>
            <a:off x="1050329" y="3952762"/>
            <a:ext cx="7055698" cy="1862978"/>
          </a:xfrm>
          <a:prstGeom prst="rect">
            <a:avLst/>
          </a:prstGeom>
          <a:solidFill>
            <a:schemeClr val="bg1">
              <a:lumMod val="95000"/>
            </a:schemeClr>
          </a:solidFill>
          <a:ln>
            <a:solidFill>
              <a:schemeClr val="bg1">
                <a:lumMod val="85000"/>
              </a:schemeClr>
            </a:solidFill>
          </a:ln>
        </p:spPr>
        <p:txBody>
          <a:bodyPr wrap="square" anchor="ctr">
            <a:noAutofit/>
          </a:bodyPr>
          <a:lstStyle/>
          <a:p>
            <a:pPr>
              <a:spcBef>
                <a:spcPts val="1200"/>
              </a:spcBef>
            </a:pPr>
            <a:r>
              <a:rPr lang="en-US" sz="2400" dirty="0">
                <a:latin typeface="Arial" panose="020B0604020202020204" pitchFamily="34" charset="0"/>
                <a:cs typeface="Arial" panose="020B0604020202020204" pitchFamily="34" charset="0"/>
              </a:rPr>
              <a:t>A </a:t>
            </a:r>
            <a:r>
              <a:rPr lang="en-US" sz="2400" b="1" dirty="0">
                <a:solidFill>
                  <a:srgbClr val="0099FF"/>
                </a:solidFill>
                <a:latin typeface="Arial" panose="020B0604020202020204" pitchFamily="34" charset="0"/>
                <a:cs typeface="Arial" panose="020B0604020202020204" pitchFamily="34" charset="0"/>
              </a:rPr>
              <a:t>representation</a:t>
            </a:r>
            <a:r>
              <a:rPr lang="en-US" sz="2400" dirty="0">
                <a:solidFill>
                  <a:srgbClr val="0099FF"/>
                </a:solidFill>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of how results will be achieved in a development undertaking and the markers that will permit measurement of whether or not a policy, programme or project remains on track. </a:t>
            </a:r>
          </a:p>
        </p:txBody>
      </p:sp>
      <p:pic>
        <p:nvPicPr>
          <p:cNvPr id="12" name="Picture 11"/>
          <p:cNvPicPr>
            <a:picLocks noChangeAspect="1"/>
          </p:cNvPicPr>
          <p:nvPr/>
        </p:nvPicPr>
        <p:blipFill>
          <a:blip r:embed="rId3"/>
          <a:stretch>
            <a:fillRect/>
          </a:stretch>
        </p:blipFill>
        <p:spPr>
          <a:xfrm>
            <a:off x="304800" y="1979416"/>
            <a:ext cx="572910" cy="588824"/>
          </a:xfrm>
          <a:prstGeom prst="rect">
            <a:avLst/>
          </a:prstGeom>
        </p:spPr>
      </p:pic>
      <p:pic>
        <p:nvPicPr>
          <p:cNvPr id="14" name="Picture 13"/>
          <p:cNvPicPr>
            <a:picLocks noChangeAspect="1"/>
          </p:cNvPicPr>
          <p:nvPr/>
        </p:nvPicPr>
        <p:blipFill>
          <a:blip r:embed="rId3"/>
          <a:stretch>
            <a:fillRect/>
          </a:stretch>
        </p:blipFill>
        <p:spPr>
          <a:xfrm>
            <a:off x="304800" y="4589839"/>
            <a:ext cx="572910" cy="588824"/>
          </a:xfrm>
          <a:prstGeom prst="rect">
            <a:avLst/>
          </a:prstGeom>
        </p:spPr>
      </p:pic>
    </p:spTree>
    <p:extLst>
      <p:ext uri="{BB962C8B-B14F-4D97-AF65-F5344CB8AC3E}">
        <p14:creationId xmlns:p14="http://schemas.microsoft.com/office/powerpoint/2010/main" val="11520957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651164" y="228600"/>
            <a:ext cx="7121236" cy="461665"/>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400" b="1" dirty="0" smtClean="0">
                <a:solidFill>
                  <a:schemeClr val="bg1"/>
                </a:solidFill>
                <a:latin typeface="Arial" panose="020B0604020202020204" pitchFamily="34" charset="0"/>
                <a:cs typeface="Arial" panose="020B0604020202020204" pitchFamily="34" charset="0"/>
              </a:rPr>
              <a:t>Understanding the Theory of Change Approach</a:t>
            </a:r>
          </a:p>
        </p:txBody>
      </p:sp>
      <p:sp>
        <p:nvSpPr>
          <p:cNvPr id="28" name="Text Placeholder 2"/>
          <p:cNvSpPr txBox="1">
            <a:spLocks/>
          </p:cNvSpPr>
          <p:nvPr/>
        </p:nvSpPr>
        <p:spPr>
          <a:xfrm>
            <a:off x="754863" y="4311650"/>
            <a:ext cx="8487900" cy="50927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1200"/>
              </a:spcBef>
              <a:buNone/>
            </a:pPr>
            <a:endParaRPr lang="en-US" sz="2000" dirty="0">
              <a:latin typeface="Arial" panose="020B0604020202020204" pitchFamily="34" charset="0"/>
              <a:cs typeface="Arial" panose="020B0604020202020204" pitchFamily="34" charset="0"/>
            </a:endParaRPr>
          </a:p>
        </p:txBody>
      </p:sp>
      <p:sp>
        <p:nvSpPr>
          <p:cNvPr id="14" name="Rectangle 13"/>
          <p:cNvSpPr/>
          <p:nvPr/>
        </p:nvSpPr>
        <p:spPr>
          <a:xfrm>
            <a:off x="1208903" y="3254989"/>
            <a:ext cx="7055698" cy="1328605"/>
          </a:xfrm>
          <a:prstGeom prst="rect">
            <a:avLst/>
          </a:prstGeom>
          <a:solidFill>
            <a:schemeClr val="bg1">
              <a:lumMod val="95000"/>
            </a:schemeClr>
          </a:solidFill>
          <a:ln>
            <a:solidFill>
              <a:schemeClr val="bg1">
                <a:lumMod val="85000"/>
              </a:schemeClr>
            </a:solidFill>
          </a:ln>
        </p:spPr>
        <p:txBody>
          <a:bodyPr wrap="square" anchor="ctr">
            <a:noAutofit/>
          </a:bodyPr>
          <a:lstStyle/>
          <a:p>
            <a:pPr>
              <a:spcBef>
                <a:spcPts val="1200"/>
              </a:spcBef>
            </a:pPr>
            <a:r>
              <a:rPr lang="en-US" sz="2400" dirty="0">
                <a:latin typeface="Arial" panose="020B0604020202020204" pitchFamily="34" charset="0"/>
                <a:cs typeface="Arial" panose="020B0604020202020204" pitchFamily="34" charset="0"/>
              </a:rPr>
              <a:t>Simply put…….“</a:t>
            </a:r>
            <a:r>
              <a:rPr lang="en-US" sz="2400" i="1" dirty="0">
                <a:latin typeface="Arial" panose="020B0604020202020204" pitchFamily="34" charset="0"/>
                <a:cs typeface="Arial" panose="020B0604020202020204" pitchFamily="34" charset="0"/>
              </a:rPr>
              <a:t>If X happens, then Y should happen</a:t>
            </a:r>
            <a:r>
              <a:rPr lang="en-US" sz="2400" dirty="0">
                <a:latin typeface="Arial" panose="020B0604020202020204" pitchFamily="34" charset="0"/>
                <a:cs typeface="Arial" panose="020B0604020202020204" pitchFamily="34" charset="0"/>
              </a:rPr>
              <a:t>”, </a:t>
            </a:r>
            <a:r>
              <a:rPr lang="en-US" sz="2400" b="1" dirty="0">
                <a:solidFill>
                  <a:srgbClr val="0099FF"/>
                </a:solidFill>
                <a:latin typeface="Arial" panose="020B0604020202020204" pitchFamily="34" charset="0"/>
                <a:cs typeface="Arial" panose="020B0604020202020204" pitchFamily="34" charset="0"/>
              </a:rPr>
              <a:t>because</a:t>
            </a:r>
            <a:r>
              <a:rPr lang="en-US" sz="2400" dirty="0">
                <a:latin typeface="Arial" panose="020B0604020202020204" pitchFamily="34" charset="0"/>
                <a:cs typeface="Arial" panose="020B0604020202020204" pitchFamily="34" charset="0"/>
              </a:rPr>
              <a:t>…</a:t>
            </a:r>
          </a:p>
        </p:txBody>
      </p:sp>
      <p:sp>
        <p:nvSpPr>
          <p:cNvPr id="15" name="Rectangle 14"/>
          <p:cNvSpPr/>
          <p:nvPr/>
        </p:nvSpPr>
        <p:spPr>
          <a:xfrm>
            <a:off x="1208903" y="5152499"/>
            <a:ext cx="7055698" cy="1281842"/>
          </a:xfrm>
          <a:prstGeom prst="rect">
            <a:avLst/>
          </a:prstGeom>
          <a:solidFill>
            <a:schemeClr val="bg1">
              <a:lumMod val="95000"/>
            </a:schemeClr>
          </a:solidFill>
          <a:ln>
            <a:solidFill>
              <a:schemeClr val="bg1">
                <a:lumMod val="85000"/>
              </a:schemeClr>
            </a:solidFill>
          </a:ln>
        </p:spPr>
        <p:txBody>
          <a:bodyPr wrap="square" anchor="ctr">
            <a:noAutofit/>
          </a:bodyPr>
          <a:lstStyle/>
          <a:p>
            <a:pPr>
              <a:spcBef>
                <a:spcPts val="1200"/>
              </a:spcBef>
            </a:pPr>
            <a:r>
              <a:rPr lang="en-US" sz="2400" dirty="0">
                <a:latin typeface="Arial" panose="020B0604020202020204" pitchFamily="34" charset="0"/>
                <a:cs typeface="Arial" panose="020B0604020202020204" pitchFamily="34" charset="0"/>
              </a:rPr>
              <a:t>Explains  </a:t>
            </a:r>
            <a:r>
              <a:rPr lang="en-US" sz="2400" b="1" dirty="0">
                <a:solidFill>
                  <a:srgbClr val="0099FF"/>
                </a:solidFill>
                <a:latin typeface="Arial" panose="020B0604020202020204" pitchFamily="34" charset="0"/>
                <a:cs typeface="Arial" panose="020B0604020202020204" pitchFamily="34" charset="0"/>
              </a:rPr>
              <a:t>what</a:t>
            </a:r>
            <a:r>
              <a:rPr lang="en-US" sz="2400" dirty="0">
                <a:solidFill>
                  <a:srgbClr val="0099FF"/>
                </a:solidFill>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results will be achieved and </a:t>
            </a:r>
            <a:r>
              <a:rPr lang="en-US" sz="2400" b="1" dirty="0">
                <a:solidFill>
                  <a:srgbClr val="0099FF"/>
                </a:solidFill>
                <a:latin typeface="Arial" panose="020B0604020202020204" pitchFamily="34" charset="0"/>
                <a:cs typeface="Arial" panose="020B0604020202020204" pitchFamily="34" charset="0"/>
              </a:rPr>
              <a:t>how</a:t>
            </a:r>
            <a:r>
              <a:rPr lang="en-US" sz="2400" dirty="0">
                <a:solidFill>
                  <a:srgbClr val="0099FF"/>
                </a:solidFill>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one level of results, such as outputs, leads to another level of results – outcomes</a:t>
            </a:r>
          </a:p>
        </p:txBody>
      </p:sp>
      <p:sp>
        <p:nvSpPr>
          <p:cNvPr id="27" name="Rectangle 26"/>
          <p:cNvSpPr/>
          <p:nvPr/>
        </p:nvSpPr>
        <p:spPr>
          <a:xfrm>
            <a:off x="1208903" y="1481114"/>
            <a:ext cx="7055698" cy="1166870"/>
          </a:xfrm>
          <a:prstGeom prst="rect">
            <a:avLst/>
          </a:prstGeom>
          <a:solidFill>
            <a:schemeClr val="bg1">
              <a:lumMod val="95000"/>
            </a:schemeClr>
          </a:solidFill>
          <a:ln>
            <a:solidFill>
              <a:schemeClr val="bg1">
                <a:lumMod val="85000"/>
              </a:schemeClr>
            </a:solidFill>
          </a:ln>
        </p:spPr>
        <p:txBody>
          <a:bodyPr wrap="square" anchor="ctr">
            <a:noAutofit/>
          </a:bodyPr>
          <a:lstStyle/>
          <a:p>
            <a:pPr>
              <a:spcBef>
                <a:spcPts val="1200"/>
              </a:spcBef>
            </a:pPr>
            <a:r>
              <a:rPr lang="en-US" sz="2400" dirty="0">
                <a:latin typeface="Arial" panose="020B0604020202020204" pitchFamily="34" charset="0"/>
                <a:cs typeface="Arial" panose="020B0604020202020204" pitchFamily="34" charset="0"/>
              </a:rPr>
              <a:t>A set of and </a:t>
            </a:r>
            <a:r>
              <a:rPr lang="en-US" sz="2400" b="1" dirty="0">
                <a:solidFill>
                  <a:srgbClr val="0099FF"/>
                </a:solidFill>
                <a:latin typeface="Arial" panose="020B0604020202020204" pitchFamily="34" charset="0"/>
                <a:cs typeface="Arial" panose="020B0604020202020204" pitchFamily="34" charset="0"/>
              </a:rPr>
              <a:t>critical</a:t>
            </a:r>
            <a:r>
              <a:rPr lang="en-US" sz="2400" dirty="0">
                <a:solidFill>
                  <a:srgbClr val="0099FF"/>
                </a:solidFill>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assumptions that make up a causal pathway of change forms the basis of the program design.</a:t>
            </a:r>
          </a:p>
        </p:txBody>
      </p:sp>
      <p:pic>
        <p:nvPicPr>
          <p:cNvPr id="2" name="Picture 1"/>
          <p:cNvPicPr>
            <a:picLocks noChangeAspect="1"/>
          </p:cNvPicPr>
          <p:nvPr/>
        </p:nvPicPr>
        <p:blipFill>
          <a:blip r:embed="rId3"/>
          <a:stretch>
            <a:fillRect/>
          </a:stretch>
        </p:blipFill>
        <p:spPr>
          <a:xfrm>
            <a:off x="561824" y="1787216"/>
            <a:ext cx="572910" cy="588824"/>
          </a:xfrm>
          <a:prstGeom prst="rect">
            <a:avLst/>
          </a:prstGeom>
        </p:spPr>
      </p:pic>
      <p:pic>
        <p:nvPicPr>
          <p:cNvPr id="17" name="Picture 16"/>
          <p:cNvPicPr>
            <a:picLocks noChangeAspect="1"/>
          </p:cNvPicPr>
          <p:nvPr/>
        </p:nvPicPr>
        <p:blipFill>
          <a:blip r:embed="rId3"/>
          <a:stretch>
            <a:fillRect/>
          </a:stretch>
        </p:blipFill>
        <p:spPr>
          <a:xfrm>
            <a:off x="561824" y="3584589"/>
            <a:ext cx="572910" cy="588824"/>
          </a:xfrm>
          <a:prstGeom prst="rect">
            <a:avLst/>
          </a:prstGeom>
        </p:spPr>
      </p:pic>
      <p:pic>
        <p:nvPicPr>
          <p:cNvPr id="18" name="Picture 17"/>
          <p:cNvPicPr>
            <a:picLocks noChangeAspect="1"/>
          </p:cNvPicPr>
          <p:nvPr/>
        </p:nvPicPr>
        <p:blipFill>
          <a:blip r:embed="rId3"/>
          <a:stretch>
            <a:fillRect/>
          </a:stretch>
        </p:blipFill>
        <p:spPr>
          <a:xfrm>
            <a:off x="561824" y="5499008"/>
            <a:ext cx="572910" cy="588824"/>
          </a:xfrm>
          <a:prstGeom prst="rect">
            <a:avLst/>
          </a:prstGeom>
        </p:spPr>
      </p:pic>
    </p:spTree>
    <p:extLst>
      <p:ext uri="{BB962C8B-B14F-4D97-AF65-F5344CB8AC3E}">
        <p14:creationId xmlns:p14="http://schemas.microsoft.com/office/powerpoint/2010/main" val="9036224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p>
        </p:txBody>
      </p:sp>
      <p:sp>
        <p:nvSpPr>
          <p:cNvPr id="30" name="Text Box 27"/>
          <p:cNvSpPr txBox="1">
            <a:spLocks noChangeArrowheads="1"/>
          </p:cNvSpPr>
          <p:nvPr/>
        </p:nvSpPr>
        <p:spPr bwMode="auto">
          <a:xfrm>
            <a:off x="592944" y="195590"/>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smtClean="0">
                <a:solidFill>
                  <a:schemeClr val="bg1"/>
                </a:solidFill>
                <a:latin typeface="Arial" panose="020B0604020202020204" pitchFamily="34" charset="0"/>
                <a:cs typeface="Arial" panose="020B0604020202020204" pitchFamily="34" charset="0"/>
              </a:rPr>
              <a:t>Purpose</a:t>
            </a:r>
            <a:endParaRPr lang="en-GB" sz="3200" b="1" dirty="0" smtClean="0">
              <a:solidFill>
                <a:schemeClr val="bg1"/>
              </a:solidFill>
              <a:latin typeface="Arial" panose="020B0604020202020204" pitchFamily="34" charset="0"/>
              <a:cs typeface="Arial" panose="020B0604020202020204" pitchFamily="34" charset="0"/>
            </a:endParaRPr>
          </a:p>
        </p:txBody>
      </p:sp>
      <p:sp>
        <p:nvSpPr>
          <p:cNvPr id="11" name="Rectangle 10"/>
          <p:cNvSpPr/>
          <p:nvPr/>
        </p:nvSpPr>
        <p:spPr>
          <a:xfrm>
            <a:off x="1044151" y="1109990"/>
            <a:ext cx="7055698" cy="914400"/>
          </a:xfrm>
          <a:prstGeom prst="rect">
            <a:avLst/>
          </a:prstGeom>
          <a:solidFill>
            <a:schemeClr val="bg1">
              <a:lumMod val="85000"/>
            </a:schemeClr>
          </a:solidFill>
        </p:spPr>
        <p:txBody>
          <a:bodyPr wrap="square" anchor="ctr">
            <a:noAutofit/>
          </a:bodyPr>
          <a:lstStyle/>
          <a:p>
            <a:pPr>
              <a:spcBef>
                <a:spcPts val="1200"/>
              </a:spcBef>
            </a:pPr>
            <a:r>
              <a:rPr lang="en-GB" sz="2200" dirty="0">
                <a:latin typeface="Arial" panose="020B0604020202020204" pitchFamily="34" charset="0"/>
                <a:cs typeface="Arial" panose="020B0604020202020204" pitchFamily="34" charset="0"/>
              </a:rPr>
              <a:t>Essential to good RBM, as ToCs help organisations map the processes that contribute to desired change</a:t>
            </a:r>
          </a:p>
        </p:txBody>
      </p:sp>
      <p:sp>
        <p:nvSpPr>
          <p:cNvPr id="12" name="Rectangle 11"/>
          <p:cNvSpPr/>
          <p:nvPr/>
        </p:nvSpPr>
        <p:spPr>
          <a:xfrm>
            <a:off x="1044151" y="2144575"/>
            <a:ext cx="7055698" cy="914400"/>
          </a:xfrm>
          <a:prstGeom prst="rect">
            <a:avLst/>
          </a:prstGeom>
          <a:solidFill>
            <a:schemeClr val="bg1">
              <a:lumMod val="85000"/>
            </a:schemeClr>
          </a:solidFill>
        </p:spPr>
        <p:txBody>
          <a:bodyPr wrap="square" anchor="ctr">
            <a:noAutofit/>
          </a:bodyPr>
          <a:lstStyle/>
          <a:p>
            <a:pPr>
              <a:spcBef>
                <a:spcPts val="1200"/>
              </a:spcBef>
            </a:pPr>
            <a:r>
              <a:rPr lang="en-US" sz="2200" dirty="0" smtClean="0">
                <a:latin typeface="Arial" panose="020B0604020202020204" pitchFamily="34" charset="0"/>
                <a:cs typeface="Arial" panose="020B0604020202020204" pitchFamily="34" charset="0"/>
              </a:rPr>
              <a:t>Presents an easy-to-understand </a:t>
            </a:r>
            <a:r>
              <a:rPr lang="en-US" sz="2200" b="1" dirty="0" smtClean="0">
                <a:solidFill>
                  <a:srgbClr val="0099FF"/>
                </a:solidFill>
                <a:latin typeface="Arial" panose="020B0604020202020204" pitchFamily="34" charset="0"/>
                <a:cs typeface="Arial" panose="020B0604020202020204" pitchFamily="34" charset="0"/>
              </a:rPr>
              <a:t>vision</a:t>
            </a:r>
            <a:r>
              <a:rPr lang="en-US" sz="2200" dirty="0" smtClean="0">
                <a:solidFill>
                  <a:srgbClr val="0099FF"/>
                </a:solidFill>
                <a:latin typeface="Arial" panose="020B0604020202020204" pitchFamily="34" charset="0"/>
                <a:cs typeface="Arial" panose="020B0604020202020204" pitchFamily="34" charset="0"/>
              </a:rPr>
              <a:t> </a:t>
            </a:r>
            <a:r>
              <a:rPr lang="en-US" sz="2200" dirty="0" smtClean="0">
                <a:latin typeface="Arial" panose="020B0604020202020204" pitchFamily="34" charset="0"/>
                <a:cs typeface="Arial" panose="020B0604020202020204" pitchFamily="34" charset="0"/>
              </a:rPr>
              <a:t>of how a desired result will be achieved</a:t>
            </a:r>
            <a:endParaRPr lang="en-US" sz="2200" dirty="0">
              <a:latin typeface="Arial" panose="020B0604020202020204" pitchFamily="34" charset="0"/>
              <a:cs typeface="Arial" panose="020B0604020202020204" pitchFamily="34" charset="0"/>
            </a:endParaRPr>
          </a:p>
        </p:txBody>
      </p:sp>
      <p:sp>
        <p:nvSpPr>
          <p:cNvPr id="13" name="Rectangle 12"/>
          <p:cNvSpPr/>
          <p:nvPr/>
        </p:nvSpPr>
        <p:spPr>
          <a:xfrm>
            <a:off x="1044151" y="3179160"/>
            <a:ext cx="7055698" cy="914400"/>
          </a:xfrm>
          <a:prstGeom prst="rect">
            <a:avLst/>
          </a:prstGeom>
          <a:solidFill>
            <a:schemeClr val="bg1">
              <a:lumMod val="85000"/>
            </a:schemeClr>
          </a:solidFill>
        </p:spPr>
        <p:txBody>
          <a:bodyPr wrap="square" anchor="ctr">
            <a:noAutofit/>
          </a:bodyPr>
          <a:lstStyle/>
          <a:p>
            <a:pPr>
              <a:spcBef>
                <a:spcPts val="1200"/>
              </a:spcBef>
            </a:pPr>
            <a:r>
              <a:rPr lang="en-US" sz="2200" dirty="0">
                <a:latin typeface="Arial" panose="020B0604020202020204" pitchFamily="34" charset="0"/>
                <a:cs typeface="Arial" panose="020B0604020202020204" pitchFamily="34" charset="0"/>
              </a:rPr>
              <a:t>Presents a logical and realistic change </a:t>
            </a:r>
            <a:r>
              <a:rPr lang="en-US" sz="2200" b="1" dirty="0">
                <a:solidFill>
                  <a:srgbClr val="0099FF"/>
                </a:solidFill>
                <a:latin typeface="Arial" panose="020B0604020202020204" pitchFamily="34" charset="0"/>
                <a:cs typeface="Arial" panose="020B0604020202020204" pitchFamily="34" charset="0"/>
              </a:rPr>
              <a:t>pathway</a:t>
            </a:r>
            <a:r>
              <a:rPr lang="en-US" sz="2200" dirty="0">
                <a:solidFill>
                  <a:srgbClr val="0099FF"/>
                </a:solidFill>
                <a:latin typeface="Arial" panose="020B0604020202020204" pitchFamily="34" charset="0"/>
                <a:cs typeface="Arial" panose="020B0604020202020204" pitchFamily="34" charset="0"/>
              </a:rPr>
              <a:t> </a:t>
            </a:r>
            <a:r>
              <a:rPr lang="en-US" sz="2200" dirty="0">
                <a:latin typeface="Arial" panose="020B0604020202020204" pitchFamily="34" charset="0"/>
                <a:cs typeface="Arial" panose="020B0604020202020204" pitchFamily="34" charset="0"/>
              </a:rPr>
              <a:t>which guides the development of annual plans and activities</a:t>
            </a:r>
          </a:p>
        </p:txBody>
      </p:sp>
      <p:sp>
        <p:nvSpPr>
          <p:cNvPr id="21" name="Rectangle 20"/>
          <p:cNvSpPr/>
          <p:nvPr/>
        </p:nvSpPr>
        <p:spPr>
          <a:xfrm>
            <a:off x="1044151" y="4213745"/>
            <a:ext cx="7055698" cy="914400"/>
          </a:xfrm>
          <a:prstGeom prst="rect">
            <a:avLst/>
          </a:prstGeom>
          <a:solidFill>
            <a:schemeClr val="bg1">
              <a:lumMod val="85000"/>
            </a:schemeClr>
          </a:solidFill>
        </p:spPr>
        <p:txBody>
          <a:bodyPr wrap="square" anchor="ctr">
            <a:noAutofit/>
          </a:bodyPr>
          <a:lstStyle/>
          <a:p>
            <a:pPr>
              <a:spcBef>
                <a:spcPts val="1200"/>
              </a:spcBef>
            </a:pPr>
            <a:r>
              <a:rPr lang="en-US" sz="2200" b="1" dirty="0">
                <a:solidFill>
                  <a:srgbClr val="0099FF"/>
                </a:solidFill>
                <a:latin typeface="Arial" panose="020B0604020202020204" pitchFamily="34" charset="0"/>
                <a:cs typeface="Arial" panose="020B0604020202020204" pitchFamily="34" charset="0"/>
              </a:rPr>
              <a:t>Test</a:t>
            </a:r>
            <a:r>
              <a:rPr lang="en-US" sz="2200" b="1" dirty="0">
                <a:latin typeface="Arial" panose="020B0604020202020204" pitchFamily="34" charset="0"/>
                <a:cs typeface="Arial" panose="020B0604020202020204" pitchFamily="34" charset="0"/>
              </a:rPr>
              <a:t> </a:t>
            </a:r>
            <a:r>
              <a:rPr lang="en-US" sz="2200" dirty="0">
                <a:latin typeface="Arial" panose="020B0604020202020204" pitchFamily="34" charset="0"/>
                <a:cs typeface="Arial" panose="020B0604020202020204" pitchFamily="34" charset="0"/>
              </a:rPr>
              <a:t>and demonstrate the programme logic</a:t>
            </a:r>
          </a:p>
        </p:txBody>
      </p:sp>
      <p:sp>
        <p:nvSpPr>
          <p:cNvPr id="22" name="Rectangle 21"/>
          <p:cNvSpPr/>
          <p:nvPr/>
        </p:nvSpPr>
        <p:spPr>
          <a:xfrm>
            <a:off x="1044151" y="5248330"/>
            <a:ext cx="7055698" cy="914400"/>
          </a:xfrm>
          <a:prstGeom prst="rect">
            <a:avLst/>
          </a:prstGeom>
          <a:solidFill>
            <a:schemeClr val="bg1">
              <a:lumMod val="85000"/>
            </a:schemeClr>
          </a:solidFill>
        </p:spPr>
        <p:txBody>
          <a:bodyPr wrap="square" anchor="ctr">
            <a:noAutofit/>
          </a:bodyPr>
          <a:lstStyle/>
          <a:p>
            <a:pPr>
              <a:spcBef>
                <a:spcPts val="1200"/>
              </a:spcBef>
            </a:pPr>
            <a:r>
              <a:rPr lang="en-US" sz="2200" dirty="0">
                <a:latin typeface="Arial" panose="020B0604020202020204" pitchFamily="34" charset="0"/>
                <a:cs typeface="Arial" panose="020B0604020202020204" pitchFamily="34" charset="0"/>
              </a:rPr>
              <a:t>Essential tool for effective </a:t>
            </a:r>
            <a:r>
              <a:rPr lang="en-US" sz="2200" b="1" dirty="0">
                <a:solidFill>
                  <a:srgbClr val="0099FF"/>
                </a:solidFill>
                <a:latin typeface="Arial" panose="020B0604020202020204" pitchFamily="34" charset="0"/>
                <a:cs typeface="Arial" panose="020B0604020202020204" pitchFamily="34" charset="0"/>
              </a:rPr>
              <a:t>monitoring</a:t>
            </a:r>
            <a:r>
              <a:rPr lang="en-US" sz="2200" dirty="0">
                <a:solidFill>
                  <a:srgbClr val="0099FF"/>
                </a:solidFill>
                <a:latin typeface="Arial" panose="020B0604020202020204" pitchFamily="34" charset="0"/>
                <a:cs typeface="Arial" panose="020B0604020202020204" pitchFamily="34" charset="0"/>
              </a:rPr>
              <a:t> </a:t>
            </a:r>
            <a:r>
              <a:rPr lang="en-US" sz="2200" dirty="0">
                <a:latin typeface="Arial" panose="020B0604020202020204" pitchFamily="34" charset="0"/>
                <a:cs typeface="Arial" panose="020B0604020202020204" pitchFamily="34" charset="0"/>
              </a:rPr>
              <a:t>and </a:t>
            </a:r>
            <a:r>
              <a:rPr lang="en-US" sz="2200" b="1" dirty="0">
                <a:solidFill>
                  <a:srgbClr val="0099FF"/>
                </a:solidFill>
                <a:latin typeface="Arial" panose="020B0604020202020204" pitchFamily="34" charset="0"/>
                <a:cs typeface="Arial" panose="020B0604020202020204" pitchFamily="34" charset="0"/>
              </a:rPr>
              <a:t>evaluation</a:t>
            </a:r>
          </a:p>
        </p:txBody>
      </p:sp>
      <p:pic>
        <p:nvPicPr>
          <p:cNvPr id="24" name="Picture 4" descr="http://www.mophie.com/shop/media/wysiwyg/ps-plus-icon-che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1328261"/>
            <a:ext cx="534603" cy="534603"/>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http://www.mophie.com/shop/media/wysiwyg/ps-plus-icon-che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0999" y="2334473"/>
            <a:ext cx="534603" cy="534603"/>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http://www.mophie.com/shop/media/wysiwyg/ps-plus-icon-che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0999" y="3369058"/>
            <a:ext cx="534603" cy="534603"/>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 descr="http://www.mophie.com/shop/media/wysiwyg/ps-plus-icon-che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0999" y="4403643"/>
            <a:ext cx="534603" cy="534603"/>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descr="http://www.mophie.com/shop/media/wysiwyg/ps-plus-icon-che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0999" y="5438228"/>
            <a:ext cx="534603" cy="5346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8818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21" grpId="0" animBg="1"/>
      <p:bldP spid="2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793292" y="195590"/>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smtClean="0">
                <a:solidFill>
                  <a:schemeClr val="bg1"/>
                </a:solidFill>
                <a:latin typeface="Arial" panose="020B0604020202020204" pitchFamily="34" charset="0"/>
                <a:cs typeface="Arial" panose="020B0604020202020204" pitchFamily="34" charset="0"/>
              </a:rPr>
              <a:t>Creating a Theory of Change</a:t>
            </a:r>
          </a:p>
        </p:txBody>
      </p:sp>
      <p:sp>
        <p:nvSpPr>
          <p:cNvPr id="20" name="Text Placeholder 2"/>
          <p:cNvSpPr txBox="1">
            <a:spLocks/>
          </p:cNvSpPr>
          <p:nvPr/>
        </p:nvSpPr>
        <p:spPr>
          <a:xfrm>
            <a:off x="1219200" y="3208299"/>
            <a:ext cx="7924800" cy="297701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a:spcBef>
                <a:spcPts val="1200"/>
              </a:spcBef>
            </a:pPr>
            <a:endParaRPr lang="en-US" sz="2000" dirty="0">
              <a:latin typeface="Arial" panose="020B0604020202020204" pitchFamily="34" charset="0"/>
              <a:cs typeface="Arial" panose="020B0604020202020204" pitchFamily="34" charset="0"/>
            </a:endParaRPr>
          </a:p>
        </p:txBody>
      </p:sp>
      <p:sp>
        <p:nvSpPr>
          <p:cNvPr id="11" name="Oval 10"/>
          <p:cNvSpPr/>
          <p:nvPr/>
        </p:nvSpPr>
        <p:spPr>
          <a:xfrm>
            <a:off x="374192" y="1251411"/>
            <a:ext cx="457200" cy="45720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bg1"/>
                </a:solidFill>
                <a:latin typeface="Arial" panose="020B0604020202020204" pitchFamily="34" charset="0"/>
                <a:cs typeface="Arial" panose="020B0604020202020204" pitchFamily="34" charset="0"/>
              </a:rPr>
              <a:t>1</a:t>
            </a:r>
            <a:endParaRPr lang="en-US" b="1" dirty="0">
              <a:solidFill>
                <a:schemeClr val="bg1"/>
              </a:solidFill>
              <a:latin typeface="Arial" panose="020B0604020202020204" pitchFamily="34" charset="0"/>
              <a:cs typeface="Arial" panose="020B0604020202020204" pitchFamily="34" charset="0"/>
            </a:endParaRPr>
          </a:p>
        </p:txBody>
      </p:sp>
      <p:sp>
        <p:nvSpPr>
          <p:cNvPr id="12" name="Rectangle 11"/>
          <p:cNvSpPr/>
          <p:nvPr/>
        </p:nvSpPr>
        <p:spPr>
          <a:xfrm>
            <a:off x="1017493" y="1095365"/>
            <a:ext cx="7109014" cy="769292"/>
          </a:xfrm>
          <a:prstGeom prst="rect">
            <a:avLst/>
          </a:prstGeom>
          <a:solidFill>
            <a:schemeClr val="bg1">
              <a:lumMod val="85000"/>
            </a:schemeClr>
          </a:solidFill>
          <a:ln w="3175">
            <a:solidFill>
              <a:srgbClr val="0099FF"/>
            </a:solidFill>
          </a:ln>
        </p:spPr>
        <p:txBody>
          <a:bodyPr wrap="square" anchor="ctr">
            <a:noAutofit/>
          </a:bodyPr>
          <a:lstStyle/>
          <a:p>
            <a:pPr>
              <a:spcBef>
                <a:spcPts val="1200"/>
              </a:spcBef>
            </a:pPr>
            <a:r>
              <a:rPr lang="en-US" sz="2000" dirty="0" smtClean="0">
                <a:latin typeface="Arial" panose="020B0604020202020204" pitchFamily="34" charset="0"/>
                <a:cs typeface="Arial" panose="020B0604020202020204" pitchFamily="34" charset="0"/>
              </a:rPr>
              <a:t>Articulate a vision for change; the desired future situation </a:t>
            </a:r>
            <a:endParaRPr lang="en-US" sz="2000" dirty="0">
              <a:latin typeface="Arial" panose="020B0604020202020204" pitchFamily="34" charset="0"/>
              <a:cs typeface="Arial" panose="020B0604020202020204" pitchFamily="34" charset="0"/>
            </a:endParaRPr>
          </a:p>
        </p:txBody>
      </p:sp>
      <p:sp>
        <p:nvSpPr>
          <p:cNvPr id="13" name="Rectangle 12"/>
          <p:cNvSpPr/>
          <p:nvPr/>
        </p:nvSpPr>
        <p:spPr>
          <a:xfrm>
            <a:off x="1017493" y="2286216"/>
            <a:ext cx="7109014" cy="769292"/>
          </a:xfrm>
          <a:prstGeom prst="rect">
            <a:avLst/>
          </a:prstGeom>
          <a:solidFill>
            <a:schemeClr val="bg1">
              <a:lumMod val="85000"/>
            </a:schemeClr>
          </a:solidFill>
          <a:ln w="3175">
            <a:solidFill>
              <a:srgbClr val="0099FF"/>
            </a:solidFill>
          </a:ln>
        </p:spPr>
        <p:txBody>
          <a:bodyPr wrap="square" anchor="ctr">
            <a:noAutofit/>
          </a:bodyPr>
          <a:lstStyle/>
          <a:p>
            <a:pPr>
              <a:spcBef>
                <a:spcPts val="1200"/>
              </a:spcBef>
            </a:pPr>
            <a:r>
              <a:rPr lang="en-US" sz="2000" dirty="0">
                <a:latin typeface="Arial" panose="020B0604020202020204" pitchFamily="34" charset="0"/>
                <a:cs typeface="Arial" panose="020B0604020202020204" pitchFamily="34" charset="0"/>
              </a:rPr>
              <a:t>Conduct a “backwards mapping” to identify </a:t>
            </a:r>
            <a:r>
              <a:rPr lang="en-US" sz="2000" dirty="0" smtClean="0">
                <a:latin typeface="Arial" panose="020B0604020202020204" pitchFamily="34" charset="0"/>
                <a:cs typeface="Arial" panose="020B0604020202020204" pitchFamily="34" charset="0"/>
              </a:rPr>
              <a:t>the necessary conditions for change (short and medium term)</a:t>
            </a:r>
            <a:endParaRPr lang="en-US" sz="2000" dirty="0">
              <a:latin typeface="Arial" panose="020B0604020202020204" pitchFamily="34" charset="0"/>
              <a:cs typeface="Arial" panose="020B0604020202020204" pitchFamily="34" charset="0"/>
            </a:endParaRPr>
          </a:p>
        </p:txBody>
      </p:sp>
      <p:sp>
        <p:nvSpPr>
          <p:cNvPr id="14" name="Rectangle 13"/>
          <p:cNvSpPr/>
          <p:nvPr/>
        </p:nvSpPr>
        <p:spPr>
          <a:xfrm>
            <a:off x="1017493" y="3477067"/>
            <a:ext cx="7109014" cy="769292"/>
          </a:xfrm>
          <a:prstGeom prst="rect">
            <a:avLst/>
          </a:prstGeom>
          <a:solidFill>
            <a:schemeClr val="bg1">
              <a:lumMod val="85000"/>
            </a:schemeClr>
          </a:solidFill>
          <a:ln w="3175">
            <a:solidFill>
              <a:srgbClr val="0099FF"/>
            </a:solidFill>
          </a:ln>
        </p:spPr>
        <p:txBody>
          <a:bodyPr wrap="square" anchor="ctr">
            <a:noAutofit/>
          </a:bodyPr>
          <a:lstStyle/>
          <a:p>
            <a:pPr>
              <a:spcBef>
                <a:spcPts val="1200"/>
              </a:spcBef>
            </a:pPr>
            <a:r>
              <a:rPr lang="en-US" sz="2000" dirty="0">
                <a:latin typeface="Arial" panose="020B0604020202020204" pitchFamily="34" charset="0"/>
                <a:cs typeface="Arial" panose="020B0604020202020204" pitchFamily="34" charset="0"/>
              </a:rPr>
              <a:t>Identify </a:t>
            </a:r>
            <a:r>
              <a:rPr lang="en-US" sz="2000" dirty="0" smtClean="0">
                <a:latin typeface="Arial" panose="020B0604020202020204" pitchFamily="34" charset="0"/>
                <a:cs typeface="Arial" panose="020B0604020202020204" pitchFamily="34" charset="0"/>
              </a:rPr>
              <a:t>actions needed </a:t>
            </a:r>
            <a:r>
              <a:rPr lang="en-US" sz="2000" dirty="0">
                <a:latin typeface="Arial" panose="020B0604020202020204" pitchFamily="34" charset="0"/>
                <a:cs typeface="Arial" panose="020B0604020202020204" pitchFamily="34" charset="0"/>
              </a:rPr>
              <a:t>to create </a:t>
            </a:r>
            <a:r>
              <a:rPr lang="en-US" sz="2000" dirty="0" smtClean="0">
                <a:latin typeface="Arial" panose="020B0604020202020204" pitchFamily="34" charset="0"/>
                <a:cs typeface="Arial" panose="020B0604020202020204" pitchFamily="34" charset="0"/>
              </a:rPr>
              <a:t>conditions for change, including assumptions &amp; risks that shape how change occurs</a:t>
            </a:r>
            <a:endParaRPr lang="en-US" sz="2000" dirty="0">
              <a:latin typeface="Arial" panose="020B0604020202020204" pitchFamily="34" charset="0"/>
              <a:cs typeface="Arial" panose="020B0604020202020204" pitchFamily="34" charset="0"/>
            </a:endParaRPr>
          </a:p>
        </p:txBody>
      </p:sp>
      <p:sp>
        <p:nvSpPr>
          <p:cNvPr id="15" name="Rectangle 14"/>
          <p:cNvSpPr/>
          <p:nvPr/>
        </p:nvSpPr>
        <p:spPr>
          <a:xfrm>
            <a:off x="1017493" y="4663545"/>
            <a:ext cx="7109014" cy="769292"/>
          </a:xfrm>
          <a:prstGeom prst="rect">
            <a:avLst/>
          </a:prstGeom>
          <a:solidFill>
            <a:schemeClr val="bg1">
              <a:lumMod val="85000"/>
            </a:schemeClr>
          </a:solidFill>
          <a:ln w="3175">
            <a:solidFill>
              <a:srgbClr val="0099FF"/>
            </a:solidFill>
          </a:ln>
        </p:spPr>
        <p:txBody>
          <a:bodyPr wrap="square" anchor="ctr">
            <a:noAutofit/>
          </a:bodyPr>
          <a:lstStyle/>
          <a:p>
            <a:pPr lvl="0"/>
            <a:r>
              <a:rPr lang="en-US" sz="2000" dirty="0" smtClean="0">
                <a:latin typeface="Arial" panose="020B0604020202020204" pitchFamily="34" charset="0"/>
                <a:cs typeface="Arial" panose="020B0604020202020204" pitchFamily="34" charset="0"/>
              </a:rPr>
              <a:t>Articulate UNICEF’s contribution to the change effort</a:t>
            </a:r>
            <a:endParaRPr lang="en-US" sz="2000" dirty="0">
              <a:latin typeface="Arial" panose="020B0604020202020204" pitchFamily="34" charset="0"/>
              <a:cs typeface="Arial" panose="020B0604020202020204" pitchFamily="34" charset="0"/>
            </a:endParaRPr>
          </a:p>
        </p:txBody>
      </p:sp>
      <p:sp>
        <p:nvSpPr>
          <p:cNvPr id="16" name="Rectangle 15"/>
          <p:cNvSpPr/>
          <p:nvPr/>
        </p:nvSpPr>
        <p:spPr>
          <a:xfrm>
            <a:off x="1017493" y="5850023"/>
            <a:ext cx="7109014" cy="769292"/>
          </a:xfrm>
          <a:prstGeom prst="rect">
            <a:avLst/>
          </a:prstGeom>
          <a:solidFill>
            <a:schemeClr val="bg1">
              <a:lumMod val="85000"/>
            </a:schemeClr>
          </a:solidFill>
          <a:ln w="3175">
            <a:solidFill>
              <a:srgbClr val="0099FF"/>
            </a:solidFill>
          </a:ln>
        </p:spPr>
        <p:txBody>
          <a:bodyPr wrap="square" anchor="ctr">
            <a:noAutofit/>
          </a:bodyPr>
          <a:lstStyle/>
          <a:p>
            <a:pPr>
              <a:spcBef>
                <a:spcPts val="1200"/>
              </a:spcBef>
            </a:pPr>
            <a:r>
              <a:rPr lang="en-US" sz="2000" dirty="0">
                <a:latin typeface="Arial" panose="020B0604020202020204" pitchFamily="34" charset="0"/>
                <a:cs typeface="Arial" panose="020B0604020202020204" pitchFamily="34" charset="0"/>
              </a:rPr>
              <a:t>Write a narrative </a:t>
            </a:r>
            <a:r>
              <a:rPr lang="en-US" sz="2000" dirty="0" smtClean="0">
                <a:latin typeface="Arial" panose="020B0604020202020204" pitchFamily="34" charset="0"/>
                <a:cs typeface="Arial" panose="020B0604020202020204" pitchFamily="34" charset="0"/>
              </a:rPr>
              <a:t>to bring the change process, and UNICEF’s contribution to it, together, using ‘if….then…’ logic</a:t>
            </a:r>
            <a:endParaRPr lang="en-US" sz="2000" dirty="0">
              <a:latin typeface="Arial" panose="020B0604020202020204" pitchFamily="34" charset="0"/>
              <a:cs typeface="Arial" panose="020B0604020202020204" pitchFamily="34" charset="0"/>
            </a:endParaRPr>
          </a:p>
        </p:txBody>
      </p:sp>
      <p:sp>
        <p:nvSpPr>
          <p:cNvPr id="17" name="Oval 16"/>
          <p:cNvSpPr/>
          <p:nvPr/>
        </p:nvSpPr>
        <p:spPr>
          <a:xfrm>
            <a:off x="374192" y="2442262"/>
            <a:ext cx="457200" cy="45720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bg1"/>
                </a:solidFill>
                <a:latin typeface="Arial" panose="020B0604020202020204" pitchFamily="34" charset="0"/>
                <a:cs typeface="Arial" panose="020B0604020202020204" pitchFamily="34" charset="0"/>
              </a:rPr>
              <a:t>2</a:t>
            </a:r>
          </a:p>
        </p:txBody>
      </p:sp>
      <p:sp>
        <p:nvSpPr>
          <p:cNvPr id="18" name="Oval 17"/>
          <p:cNvSpPr/>
          <p:nvPr/>
        </p:nvSpPr>
        <p:spPr>
          <a:xfrm>
            <a:off x="374192" y="3625493"/>
            <a:ext cx="457200" cy="45720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bg1"/>
                </a:solidFill>
                <a:latin typeface="Arial" panose="020B0604020202020204" pitchFamily="34" charset="0"/>
                <a:cs typeface="Arial" panose="020B0604020202020204" pitchFamily="34" charset="0"/>
              </a:rPr>
              <a:t>3</a:t>
            </a:r>
          </a:p>
        </p:txBody>
      </p:sp>
      <p:sp>
        <p:nvSpPr>
          <p:cNvPr id="19" name="Oval 18"/>
          <p:cNvSpPr/>
          <p:nvPr/>
        </p:nvSpPr>
        <p:spPr>
          <a:xfrm>
            <a:off x="374192" y="4819591"/>
            <a:ext cx="457200" cy="45720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bg1"/>
                </a:solidFill>
                <a:latin typeface="Arial" panose="020B0604020202020204" pitchFamily="34" charset="0"/>
                <a:cs typeface="Arial" panose="020B0604020202020204" pitchFamily="34" charset="0"/>
              </a:rPr>
              <a:t>4</a:t>
            </a:r>
          </a:p>
        </p:txBody>
      </p:sp>
      <p:sp>
        <p:nvSpPr>
          <p:cNvPr id="27" name="Oval 26"/>
          <p:cNvSpPr/>
          <p:nvPr/>
        </p:nvSpPr>
        <p:spPr>
          <a:xfrm>
            <a:off x="374192" y="6006069"/>
            <a:ext cx="457200" cy="45720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bg1"/>
                </a:solidFill>
                <a:latin typeface="Arial" panose="020B0604020202020204" pitchFamily="34" charset="0"/>
                <a:cs typeface="Arial" panose="020B0604020202020204" pitchFamily="34" charset="0"/>
              </a:rPr>
              <a:t>5</a:t>
            </a:r>
          </a:p>
        </p:txBody>
      </p:sp>
    </p:spTree>
    <p:extLst>
      <p:ext uri="{BB962C8B-B14F-4D97-AF65-F5344CB8AC3E}">
        <p14:creationId xmlns:p14="http://schemas.microsoft.com/office/powerpoint/2010/main" val="3448414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animBg="1"/>
      <p:bldP spid="19" grpId="0" animBg="1"/>
      <p:bldP spid="2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679739" y="164812"/>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smtClean="0">
                <a:solidFill>
                  <a:schemeClr val="bg1"/>
                </a:solidFill>
                <a:latin typeface="Arial" panose="020B0604020202020204" pitchFamily="34" charset="0"/>
                <a:cs typeface="Arial" panose="020B0604020202020204" pitchFamily="34" charset="0"/>
              </a:rPr>
              <a:t>Creating a Theory of Change</a:t>
            </a:r>
          </a:p>
        </p:txBody>
      </p:sp>
      <p:sp>
        <p:nvSpPr>
          <p:cNvPr id="12" name="Text Placeholder 2"/>
          <p:cNvSpPr txBox="1">
            <a:spLocks/>
          </p:cNvSpPr>
          <p:nvPr/>
        </p:nvSpPr>
        <p:spPr>
          <a:xfrm>
            <a:off x="914400" y="918065"/>
            <a:ext cx="7391400" cy="82578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spcBef>
                <a:spcPts val="0"/>
              </a:spcBef>
              <a:buNone/>
            </a:pPr>
            <a:r>
              <a:rPr lang="en-US" sz="2400" b="1" dirty="0" smtClean="0">
                <a:latin typeface="Arial" panose="020B0604020202020204" pitchFamily="34" charset="0"/>
                <a:cs typeface="Arial" panose="020B0604020202020204" pitchFamily="34" charset="0"/>
              </a:rPr>
              <a:t>Articulation of a vision for change</a:t>
            </a:r>
            <a:endParaRPr lang="en-US" sz="2400" b="1" dirty="0">
              <a:latin typeface="Arial" panose="020B0604020202020204" pitchFamily="34" charset="0"/>
              <a:cs typeface="Arial" panose="020B0604020202020204" pitchFamily="34" charset="0"/>
            </a:endParaRPr>
          </a:p>
        </p:txBody>
      </p:sp>
      <p:sp>
        <p:nvSpPr>
          <p:cNvPr id="36" name="Rectangle 9"/>
          <p:cNvSpPr/>
          <p:nvPr/>
        </p:nvSpPr>
        <p:spPr>
          <a:xfrm>
            <a:off x="1219200" y="1830165"/>
            <a:ext cx="6553200" cy="565754"/>
          </a:xfrm>
          <a:prstGeom prst="rect">
            <a:avLst/>
          </a:prstGeom>
          <a:solidFill>
            <a:srgbClr val="009740"/>
          </a:solidFill>
          <a:ln w="12700"/>
          <a:effectLst/>
        </p:spPr>
        <p:style>
          <a:lnRef idx="3">
            <a:schemeClr val="lt1"/>
          </a:lnRef>
          <a:fillRef idx="1">
            <a:schemeClr val="accent1"/>
          </a:fillRef>
          <a:effectRef idx="1">
            <a:schemeClr val="accent1"/>
          </a:effectRef>
          <a:fontRef idx="minor">
            <a:schemeClr val="lt1"/>
          </a:fontRef>
        </p:style>
        <p:txBody>
          <a:bodyPr rtlCol="0" anchor="ctr"/>
          <a:lstStyle/>
          <a:p>
            <a:pPr algn="ctr"/>
            <a:r>
              <a:rPr lang="en-US" sz="2800" b="1" dirty="0" smtClean="0">
                <a:latin typeface="Arial" panose="020B0604020202020204" pitchFamily="34" charset="0"/>
                <a:cs typeface="Arial" panose="020B0604020202020204" pitchFamily="34" charset="0"/>
              </a:rPr>
              <a:t>FUTURE DESIRED SITUATION</a:t>
            </a:r>
            <a:endParaRPr lang="en-US" sz="2800" b="1" dirty="0">
              <a:latin typeface="Arial" panose="020B0604020202020204" pitchFamily="34" charset="0"/>
              <a:cs typeface="Arial" panose="020B0604020202020204" pitchFamily="34" charset="0"/>
            </a:endParaRPr>
          </a:p>
        </p:txBody>
      </p:sp>
      <p:sp>
        <p:nvSpPr>
          <p:cNvPr id="41" name="Rectangle 20"/>
          <p:cNvSpPr/>
          <p:nvPr/>
        </p:nvSpPr>
        <p:spPr>
          <a:xfrm>
            <a:off x="1219200" y="6116273"/>
            <a:ext cx="6553199" cy="513127"/>
          </a:xfrm>
          <a:prstGeom prst="rect">
            <a:avLst/>
          </a:prstGeom>
          <a:solidFill>
            <a:srgbClr val="333399"/>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2800" b="1" dirty="0">
                <a:latin typeface="Arial" panose="020B0604020202020204" pitchFamily="34" charset="0"/>
                <a:cs typeface="Arial" panose="020B0604020202020204" pitchFamily="34" charset="0"/>
              </a:rPr>
              <a:t>CURRENT SITUATION</a:t>
            </a:r>
          </a:p>
        </p:txBody>
      </p:sp>
      <p:sp>
        <p:nvSpPr>
          <p:cNvPr id="10" name="Oval 9"/>
          <p:cNvSpPr/>
          <p:nvPr/>
        </p:nvSpPr>
        <p:spPr>
          <a:xfrm>
            <a:off x="152400" y="1079212"/>
            <a:ext cx="548640" cy="54864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solidFill>
                  <a:schemeClr val="bg1"/>
                </a:solidFill>
                <a:latin typeface="Arial" panose="020B0604020202020204" pitchFamily="34" charset="0"/>
                <a:cs typeface="Arial" panose="020B0604020202020204" pitchFamily="34" charset="0"/>
              </a:rPr>
              <a:t>1</a:t>
            </a:r>
            <a:endParaRPr lang="en-US" sz="2800" b="1" dirty="0">
              <a:solidFill>
                <a:schemeClr val="bg1"/>
              </a:solidFill>
              <a:latin typeface="Arial" panose="020B0604020202020204" pitchFamily="34" charset="0"/>
              <a:cs typeface="Arial" panose="020B0604020202020204" pitchFamily="34" charset="0"/>
            </a:endParaRPr>
          </a:p>
        </p:txBody>
      </p:sp>
      <p:cxnSp>
        <p:nvCxnSpPr>
          <p:cNvPr id="3" name="Straight Connector 2"/>
          <p:cNvCxnSpPr/>
          <p:nvPr/>
        </p:nvCxnSpPr>
        <p:spPr>
          <a:xfrm>
            <a:off x="952500" y="1524000"/>
            <a:ext cx="70866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76970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762000" y="199843"/>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smtClean="0">
                <a:solidFill>
                  <a:schemeClr val="bg1"/>
                </a:solidFill>
                <a:latin typeface="Arial" panose="020B0604020202020204" pitchFamily="34" charset="0"/>
                <a:cs typeface="Arial" panose="020B0604020202020204" pitchFamily="34" charset="0"/>
              </a:rPr>
              <a:t>Creating a Theory of Change</a:t>
            </a:r>
          </a:p>
        </p:txBody>
      </p:sp>
      <p:sp>
        <p:nvSpPr>
          <p:cNvPr id="12" name="Text Placeholder 2"/>
          <p:cNvSpPr txBox="1">
            <a:spLocks/>
          </p:cNvSpPr>
          <p:nvPr/>
        </p:nvSpPr>
        <p:spPr>
          <a:xfrm>
            <a:off x="617624" y="1082737"/>
            <a:ext cx="8213551" cy="82578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lgn="ctr">
              <a:spcBef>
                <a:spcPts val="0"/>
              </a:spcBef>
              <a:buNone/>
            </a:pPr>
            <a:r>
              <a:rPr lang="en-US" sz="2400" b="1" dirty="0" smtClean="0">
                <a:latin typeface="Arial" panose="020B0604020202020204" pitchFamily="34" charset="0"/>
                <a:cs typeface="Arial" panose="020B0604020202020204" pitchFamily="34" charset="0"/>
              </a:rPr>
              <a:t>Identification of necessary conditions for change</a:t>
            </a:r>
            <a:endParaRPr lang="en-US" sz="2400" b="1" dirty="0">
              <a:latin typeface="Arial" panose="020B0604020202020204" pitchFamily="34" charset="0"/>
              <a:cs typeface="Arial" panose="020B0604020202020204" pitchFamily="34" charset="0"/>
            </a:endParaRPr>
          </a:p>
        </p:txBody>
      </p:sp>
      <p:sp>
        <p:nvSpPr>
          <p:cNvPr id="32" name="Left Arrow 19"/>
          <p:cNvSpPr/>
          <p:nvPr/>
        </p:nvSpPr>
        <p:spPr>
          <a:xfrm rot="5400000">
            <a:off x="4359300" y="2644383"/>
            <a:ext cx="463918" cy="343319"/>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sz="1600" b="1" dirty="0">
              <a:solidFill>
                <a:schemeClr val="bg1"/>
              </a:solidFill>
            </a:endParaRPr>
          </a:p>
        </p:txBody>
      </p:sp>
      <p:sp>
        <p:nvSpPr>
          <p:cNvPr id="33" name="Left Arrow 19"/>
          <p:cNvSpPr/>
          <p:nvPr/>
        </p:nvSpPr>
        <p:spPr>
          <a:xfrm rot="5400000">
            <a:off x="6710197" y="2662403"/>
            <a:ext cx="463918" cy="320713"/>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sz="1600" b="1" dirty="0">
              <a:solidFill>
                <a:schemeClr val="bg1"/>
              </a:solidFill>
            </a:endParaRPr>
          </a:p>
        </p:txBody>
      </p:sp>
      <p:sp>
        <p:nvSpPr>
          <p:cNvPr id="34" name="Left Arrow 19"/>
          <p:cNvSpPr/>
          <p:nvPr/>
        </p:nvSpPr>
        <p:spPr>
          <a:xfrm rot="5400000">
            <a:off x="2010786" y="2630698"/>
            <a:ext cx="463916" cy="370688"/>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sz="1600" b="1" dirty="0">
              <a:solidFill>
                <a:schemeClr val="bg1"/>
              </a:solidFill>
            </a:endParaRPr>
          </a:p>
        </p:txBody>
      </p:sp>
      <p:sp>
        <p:nvSpPr>
          <p:cNvPr id="38" name="Rectangle 14"/>
          <p:cNvSpPr/>
          <p:nvPr/>
        </p:nvSpPr>
        <p:spPr>
          <a:xfrm>
            <a:off x="1215680" y="3079262"/>
            <a:ext cx="1883539" cy="1492738"/>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Medium term change - 1 </a:t>
            </a:r>
            <a:endParaRPr lang="en-US" sz="1600" b="1" dirty="0">
              <a:solidFill>
                <a:schemeClr val="tx1"/>
              </a:solidFill>
              <a:latin typeface="Arial" panose="020B0604020202020204" pitchFamily="34" charset="0"/>
              <a:cs typeface="Arial" panose="020B0604020202020204" pitchFamily="34" charset="0"/>
            </a:endParaRPr>
          </a:p>
        </p:txBody>
      </p:sp>
      <p:sp>
        <p:nvSpPr>
          <p:cNvPr id="39" name="Rectangle 16"/>
          <p:cNvSpPr/>
          <p:nvPr/>
        </p:nvSpPr>
        <p:spPr>
          <a:xfrm>
            <a:off x="3555273" y="3082460"/>
            <a:ext cx="1883539" cy="1489540"/>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a:solidFill>
                  <a:schemeClr val="tx1"/>
                </a:solidFill>
                <a:latin typeface="Arial" panose="020B0604020202020204" pitchFamily="34" charset="0"/>
                <a:cs typeface="Arial" panose="020B0604020202020204" pitchFamily="34" charset="0"/>
              </a:rPr>
              <a:t>Medium term change - </a:t>
            </a:r>
            <a:r>
              <a:rPr lang="en-US" sz="1600" b="1" dirty="0" smtClean="0">
                <a:solidFill>
                  <a:schemeClr val="tx1"/>
                </a:solidFill>
                <a:latin typeface="Arial" panose="020B0604020202020204" pitchFamily="34" charset="0"/>
                <a:cs typeface="Arial" panose="020B0604020202020204" pitchFamily="34" charset="0"/>
              </a:rPr>
              <a:t>2 </a:t>
            </a:r>
            <a:endParaRPr lang="en-US" sz="1600" b="1" dirty="0">
              <a:solidFill>
                <a:schemeClr val="tx1"/>
              </a:solidFill>
              <a:latin typeface="Arial" panose="020B0604020202020204" pitchFamily="34" charset="0"/>
              <a:cs typeface="Arial" panose="020B0604020202020204" pitchFamily="34" charset="0"/>
            </a:endParaRPr>
          </a:p>
          <a:p>
            <a:pPr algn="ctr"/>
            <a:endParaRPr lang="en-US" sz="1600" b="1" dirty="0">
              <a:solidFill>
                <a:schemeClr val="tx1"/>
              </a:solidFill>
              <a:latin typeface="Arial" panose="020B0604020202020204" pitchFamily="34" charset="0"/>
              <a:cs typeface="Arial" panose="020B0604020202020204" pitchFamily="34" charset="0"/>
            </a:endParaRPr>
          </a:p>
        </p:txBody>
      </p:sp>
      <p:sp>
        <p:nvSpPr>
          <p:cNvPr id="40" name="Rectangle 17"/>
          <p:cNvSpPr/>
          <p:nvPr/>
        </p:nvSpPr>
        <p:spPr>
          <a:xfrm>
            <a:off x="5894867" y="3082460"/>
            <a:ext cx="1874014" cy="1489540"/>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a:solidFill>
                  <a:schemeClr val="tx1"/>
                </a:solidFill>
                <a:latin typeface="Arial" panose="020B0604020202020204" pitchFamily="34" charset="0"/>
                <a:cs typeface="Arial" panose="020B0604020202020204" pitchFamily="34" charset="0"/>
              </a:rPr>
              <a:t>Medium term change - </a:t>
            </a:r>
            <a:r>
              <a:rPr lang="en-US" sz="1600" b="1" dirty="0" smtClean="0">
                <a:solidFill>
                  <a:schemeClr val="tx1"/>
                </a:solidFill>
                <a:latin typeface="Arial" panose="020B0604020202020204" pitchFamily="34" charset="0"/>
                <a:cs typeface="Arial" panose="020B0604020202020204" pitchFamily="34" charset="0"/>
              </a:rPr>
              <a:t>3 </a:t>
            </a:r>
            <a:endParaRPr lang="en-US" sz="1600" b="1" dirty="0">
              <a:solidFill>
                <a:schemeClr val="tx1"/>
              </a:solidFill>
              <a:latin typeface="Arial" panose="020B0604020202020204" pitchFamily="34" charset="0"/>
              <a:cs typeface="Arial" panose="020B0604020202020204" pitchFamily="34" charset="0"/>
            </a:endParaRPr>
          </a:p>
        </p:txBody>
      </p:sp>
      <p:sp>
        <p:nvSpPr>
          <p:cNvPr id="16" name="Oval 15"/>
          <p:cNvSpPr/>
          <p:nvPr/>
        </p:nvSpPr>
        <p:spPr>
          <a:xfrm>
            <a:off x="125036" y="1110033"/>
            <a:ext cx="548640" cy="54864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solidFill>
                  <a:schemeClr val="bg1"/>
                </a:solidFill>
                <a:latin typeface="Arial" panose="020B0604020202020204" pitchFamily="34" charset="0"/>
                <a:cs typeface="Arial" panose="020B0604020202020204" pitchFamily="34" charset="0"/>
              </a:rPr>
              <a:t>2</a:t>
            </a:r>
            <a:endParaRPr lang="en-US" sz="2800" b="1" dirty="0">
              <a:solidFill>
                <a:schemeClr val="bg1"/>
              </a:solidFill>
              <a:latin typeface="Arial" panose="020B0604020202020204" pitchFamily="34" charset="0"/>
              <a:cs typeface="Arial" panose="020B0604020202020204" pitchFamily="34" charset="0"/>
            </a:endParaRPr>
          </a:p>
        </p:txBody>
      </p:sp>
      <p:cxnSp>
        <p:nvCxnSpPr>
          <p:cNvPr id="17" name="Straight Connector 16"/>
          <p:cNvCxnSpPr/>
          <p:nvPr/>
        </p:nvCxnSpPr>
        <p:spPr>
          <a:xfrm>
            <a:off x="990600" y="1799813"/>
            <a:ext cx="74676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8" name="Rectangle 9"/>
          <p:cNvSpPr/>
          <p:nvPr/>
        </p:nvSpPr>
        <p:spPr>
          <a:xfrm>
            <a:off x="1215680" y="1963216"/>
            <a:ext cx="6553200" cy="565754"/>
          </a:xfrm>
          <a:prstGeom prst="rect">
            <a:avLst/>
          </a:prstGeom>
          <a:solidFill>
            <a:srgbClr val="009740"/>
          </a:solidFill>
          <a:ln w="12700"/>
          <a:effectLst/>
        </p:spPr>
        <p:style>
          <a:lnRef idx="3">
            <a:schemeClr val="lt1"/>
          </a:lnRef>
          <a:fillRef idx="1">
            <a:schemeClr val="accent1"/>
          </a:fillRef>
          <a:effectRef idx="1">
            <a:schemeClr val="accent1"/>
          </a:effectRef>
          <a:fontRef idx="minor">
            <a:schemeClr val="lt1"/>
          </a:fontRef>
        </p:style>
        <p:txBody>
          <a:bodyPr rtlCol="0" anchor="ctr"/>
          <a:lstStyle/>
          <a:p>
            <a:pPr algn="ctr"/>
            <a:r>
              <a:rPr lang="en-US" sz="2800" b="1" dirty="0" smtClean="0">
                <a:latin typeface="Arial" panose="020B0604020202020204" pitchFamily="34" charset="0"/>
                <a:cs typeface="Arial" panose="020B0604020202020204" pitchFamily="34" charset="0"/>
              </a:rPr>
              <a:t>FUTURE DESIRED SITUATION</a:t>
            </a:r>
            <a:endParaRPr lang="en-US" sz="2800" b="1" dirty="0">
              <a:latin typeface="Arial" panose="020B0604020202020204" pitchFamily="34" charset="0"/>
              <a:cs typeface="Arial" panose="020B0604020202020204" pitchFamily="34" charset="0"/>
            </a:endParaRPr>
          </a:p>
        </p:txBody>
      </p:sp>
      <p:sp>
        <p:nvSpPr>
          <p:cNvPr id="19" name="Rectangle 20"/>
          <p:cNvSpPr/>
          <p:nvPr/>
        </p:nvSpPr>
        <p:spPr>
          <a:xfrm>
            <a:off x="1219200" y="6116273"/>
            <a:ext cx="6553199" cy="513127"/>
          </a:xfrm>
          <a:prstGeom prst="rect">
            <a:avLst/>
          </a:prstGeom>
          <a:solidFill>
            <a:srgbClr val="333399"/>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2800" b="1" dirty="0">
                <a:latin typeface="Arial" panose="020B0604020202020204" pitchFamily="34" charset="0"/>
                <a:cs typeface="Arial" panose="020B0604020202020204" pitchFamily="34" charset="0"/>
              </a:rPr>
              <a:t>CURRENT SITUATION</a:t>
            </a:r>
          </a:p>
        </p:txBody>
      </p:sp>
      <p:sp>
        <p:nvSpPr>
          <p:cNvPr id="2" name="Right Brace 1"/>
          <p:cNvSpPr/>
          <p:nvPr/>
        </p:nvSpPr>
        <p:spPr>
          <a:xfrm>
            <a:off x="7664778" y="2528970"/>
            <a:ext cx="457128" cy="3587302"/>
          </a:xfrm>
          <a:prstGeom prst="rightBrace">
            <a:avLst>
              <a:gd name="adj1" fmla="val 8333"/>
              <a:gd name="adj2" fmla="val 49751"/>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 name="Rectangle 2"/>
          <p:cNvSpPr/>
          <p:nvPr/>
        </p:nvSpPr>
        <p:spPr>
          <a:xfrm rot="5400000">
            <a:off x="6538049" y="3828048"/>
            <a:ext cx="4114801" cy="878305"/>
          </a:xfrm>
          <a:prstGeom prst="rect">
            <a:avLst/>
          </a:prstGeom>
          <a:gradFill>
            <a:gsLst>
              <a:gs pos="100000">
                <a:schemeClr val="accent1">
                  <a:tint val="100000"/>
                  <a:shade val="100000"/>
                  <a:satMod val="13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latin typeface="Arial" panose="020B0604020202020204" pitchFamily="34" charset="0"/>
                <a:cs typeface="Arial" panose="020B0604020202020204" pitchFamily="34" charset="0"/>
              </a:rPr>
              <a:t>Hypotheses </a:t>
            </a:r>
            <a:r>
              <a:rPr lang="en-US" sz="2000" dirty="0" smtClean="0">
                <a:latin typeface="Arial" panose="020B0604020202020204" pitchFamily="34" charset="0"/>
                <a:cs typeface="Arial" panose="020B0604020202020204" pitchFamily="34" charset="0"/>
              </a:rPr>
              <a:t>of how change </a:t>
            </a:r>
          </a:p>
          <a:p>
            <a:pPr algn="ctr"/>
            <a:r>
              <a:rPr lang="en-US" sz="2000" dirty="0" smtClean="0">
                <a:latin typeface="Arial" panose="020B0604020202020204" pitchFamily="34" charset="0"/>
                <a:cs typeface="Arial" panose="020B0604020202020204" pitchFamily="34" charset="0"/>
              </a:rPr>
              <a:t>is likely to happen</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573202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679738" y="164029"/>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smtClean="0">
                <a:solidFill>
                  <a:schemeClr val="bg1"/>
                </a:solidFill>
                <a:latin typeface="Arial" panose="020B0604020202020204" pitchFamily="34" charset="0"/>
                <a:cs typeface="Arial" panose="020B0604020202020204" pitchFamily="34" charset="0"/>
              </a:rPr>
              <a:t>Creating a Theory of Change</a:t>
            </a:r>
          </a:p>
        </p:txBody>
      </p:sp>
      <p:sp>
        <p:nvSpPr>
          <p:cNvPr id="27" name="Oval 26"/>
          <p:cNvSpPr/>
          <p:nvPr/>
        </p:nvSpPr>
        <p:spPr>
          <a:xfrm>
            <a:off x="125036" y="1110033"/>
            <a:ext cx="548640" cy="54864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solidFill>
                  <a:schemeClr val="bg1"/>
                </a:solidFill>
                <a:latin typeface="Arial" panose="020B0604020202020204" pitchFamily="34" charset="0"/>
                <a:cs typeface="Arial" panose="020B0604020202020204" pitchFamily="34" charset="0"/>
              </a:rPr>
              <a:t>3</a:t>
            </a:r>
          </a:p>
        </p:txBody>
      </p:sp>
      <p:sp>
        <p:nvSpPr>
          <p:cNvPr id="29" name="Text Placeholder 2"/>
          <p:cNvSpPr txBox="1">
            <a:spLocks/>
          </p:cNvSpPr>
          <p:nvPr/>
        </p:nvSpPr>
        <p:spPr>
          <a:xfrm>
            <a:off x="873582" y="913334"/>
            <a:ext cx="8213551" cy="82578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lgn="ctr">
              <a:spcBef>
                <a:spcPts val="0"/>
              </a:spcBef>
              <a:buNone/>
            </a:pPr>
            <a:r>
              <a:rPr lang="en-US" sz="2400" b="1" dirty="0" smtClean="0">
                <a:latin typeface="Arial" panose="020B0604020202020204" pitchFamily="34" charset="0"/>
                <a:cs typeface="Arial" panose="020B0604020202020204" pitchFamily="34" charset="0"/>
              </a:rPr>
              <a:t>Identification of actions to create </a:t>
            </a:r>
            <a:br>
              <a:rPr lang="en-US" sz="2400" b="1" dirty="0" smtClean="0">
                <a:latin typeface="Arial" panose="020B0604020202020204" pitchFamily="34" charset="0"/>
                <a:cs typeface="Arial" panose="020B0604020202020204" pitchFamily="34" charset="0"/>
              </a:rPr>
            </a:br>
            <a:r>
              <a:rPr lang="en-US" sz="2400" b="1" dirty="0" smtClean="0">
                <a:latin typeface="Arial" panose="020B0604020202020204" pitchFamily="34" charset="0"/>
                <a:cs typeface="Arial" panose="020B0604020202020204" pitchFamily="34" charset="0"/>
              </a:rPr>
              <a:t>conditions for change</a:t>
            </a:r>
            <a:endParaRPr lang="en-US" sz="2400" b="1" dirty="0">
              <a:latin typeface="Arial" panose="020B0604020202020204" pitchFamily="34" charset="0"/>
              <a:cs typeface="Arial" panose="020B0604020202020204" pitchFamily="34" charset="0"/>
            </a:endParaRPr>
          </a:p>
        </p:txBody>
      </p:sp>
      <p:cxnSp>
        <p:nvCxnSpPr>
          <p:cNvPr id="31" name="Straight Connector 30"/>
          <p:cNvCxnSpPr/>
          <p:nvPr/>
        </p:nvCxnSpPr>
        <p:spPr>
          <a:xfrm>
            <a:off x="1203526" y="1740187"/>
            <a:ext cx="71628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6" name="Rectangle 9"/>
          <p:cNvSpPr/>
          <p:nvPr/>
        </p:nvSpPr>
        <p:spPr>
          <a:xfrm>
            <a:off x="1447800" y="1828800"/>
            <a:ext cx="6553200" cy="565754"/>
          </a:xfrm>
          <a:prstGeom prst="rect">
            <a:avLst/>
          </a:prstGeom>
          <a:solidFill>
            <a:srgbClr val="009740"/>
          </a:solidFill>
          <a:ln w="12700"/>
          <a:effectLst/>
        </p:spPr>
        <p:style>
          <a:lnRef idx="3">
            <a:schemeClr val="lt1"/>
          </a:lnRef>
          <a:fillRef idx="1">
            <a:schemeClr val="accent1"/>
          </a:fillRef>
          <a:effectRef idx="1">
            <a:schemeClr val="accent1"/>
          </a:effectRef>
          <a:fontRef idx="minor">
            <a:schemeClr val="lt1"/>
          </a:fontRef>
        </p:style>
        <p:txBody>
          <a:bodyPr rtlCol="0" anchor="ctr"/>
          <a:lstStyle/>
          <a:p>
            <a:pPr algn="ctr"/>
            <a:r>
              <a:rPr lang="en-US" sz="2800" b="1" dirty="0" smtClean="0">
                <a:latin typeface="Arial" panose="020B0604020202020204" pitchFamily="34" charset="0"/>
                <a:cs typeface="Arial" panose="020B0604020202020204" pitchFamily="34" charset="0"/>
              </a:rPr>
              <a:t>FUTURE DESIRED SITUATION</a:t>
            </a:r>
            <a:endParaRPr lang="en-US" sz="2800" b="1" dirty="0">
              <a:latin typeface="Arial" panose="020B0604020202020204" pitchFamily="34" charset="0"/>
              <a:cs typeface="Arial" panose="020B0604020202020204" pitchFamily="34" charset="0"/>
            </a:endParaRPr>
          </a:p>
        </p:txBody>
      </p:sp>
      <p:sp>
        <p:nvSpPr>
          <p:cNvPr id="47" name="Rectangle 20"/>
          <p:cNvSpPr/>
          <p:nvPr/>
        </p:nvSpPr>
        <p:spPr>
          <a:xfrm>
            <a:off x="1446557" y="6115031"/>
            <a:ext cx="6553199" cy="513127"/>
          </a:xfrm>
          <a:prstGeom prst="rect">
            <a:avLst/>
          </a:prstGeom>
          <a:solidFill>
            <a:srgbClr val="333399"/>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2800" b="1" dirty="0">
                <a:latin typeface="Arial" panose="020B0604020202020204" pitchFamily="34" charset="0"/>
                <a:cs typeface="Arial" panose="020B0604020202020204" pitchFamily="34" charset="0"/>
              </a:rPr>
              <a:t>CURRENT SITUATION</a:t>
            </a:r>
          </a:p>
        </p:txBody>
      </p:sp>
      <p:sp>
        <p:nvSpPr>
          <p:cNvPr id="28" name="Left Arrow 19"/>
          <p:cNvSpPr/>
          <p:nvPr/>
        </p:nvSpPr>
        <p:spPr>
          <a:xfrm rot="5400000">
            <a:off x="2256606" y="3567331"/>
            <a:ext cx="399671" cy="350418"/>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32" name="Rectangle 14"/>
          <p:cNvSpPr/>
          <p:nvPr/>
        </p:nvSpPr>
        <p:spPr>
          <a:xfrm>
            <a:off x="1446557" y="3962400"/>
            <a:ext cx="1883539" cy="691327"/>
          </a:xfrm>
          <a:prstGeom prst="rect">
            <a:avLst/>
          </a:prstGeom>
          <a:solidFill>
            <a:schemeClr val="accent1">
              <a:lumMod val="60000"/>
              <a:lumOff val="40000"/>
            </a:schemeClr>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smtClean="0">
                <a:latin typeface="Arial" panose="020B0604020202020204" pitchFamily="34" charset="0"/>
                <a:cs typeface="Arial" panose="020B0604020202020204" pitchFamily="34" charset="0"/>
              </a:rPr>
              <a:t>Short term </a:t>
            </a:r>
            <a:r>
              <a:rPr lang="en-US" sz="1600" b="1" dirty="0">
                <a:latin typeface="Arial" panose="020B0604020202020204" pitchFamily="34" charset="0"/>
                <a:cs typeface="Arial" panose="020B0604020202020204" pitchFamily="34" charset="0"/>
              </a:rPr>
              <a:t>change - 1</a:t>
            </a:r>
          </a:p>
        </p:txBody>
      </p:sp>
      <p:sp>
        <p:nvSpPr>
          <p:cNvPr id="33" name="Rectangle 16"/>
          <p:cNvSpPr/>
          <p:nvPr/>
        </p:nvSpPr>
        <p:spPr>
          <a:xfrm>
            <a:off x="3838680" y="3933218"/>
            <a:ext cx="1883539" cy="710030"/>
          </a:xfrm>
          <a:prstGeom prst="rect">
            <a:avLst/>
          </a:prstGeom>
          <a:solidFill>
            <a:schemeClr val="accent1">
              <a:lumMod val="60000"/>
              <a:lumOff val="40000"/>
            </a:schemeClr>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smtClean="0">
                <a:latin typeface="Arial" panose="020B0604020202020204" pitchFamily="34" charset="0"/>
                <a:cs typeface="Arial" panose="020B0604020202020204" pitchFamily="34" charset="0"/>
              </a:rPr>
              <a:t>Short term </a:t>
            </a:r>
            <a:r>
              <a:rPr lang="en-US" sz="1600" b="1" dirty="0">
                <a:latin typeface="Arial" panose="020B0604020202020204" pitchFamily="34" charset="0"/>
                <a:cs typeface="Arial" panose="020B0604020202020204" pitchFamily="34" charset="0"/>
              </a:rPr>
              <a:t>change - 2</a:t>
            </a:r>
          </a:p>
        </p:txBody>
      </p:sp>
      <p:sp>
        <p:nvSpPr>
          <p:cNvPr id="34" name="Rectangle 17"/>
          <p:cNvSpPr/>
          <p:nvPr/>
        </p:nvSpPr>
        <p:spPr>
          <a:xfrm>
            <a:off x="6023161" y="3962400"/>
            <a:ext cx="1874014" cy="708163"/>
          </a:xfrm>
          <a:prstGeom prst="rect">
            <a:avLst/>
          </a:prstGeom>
          <a:solidFill>
            <a:schemeClr val="accent1">
              <a:lumMod val="60000"/>
              <a:lumOff val="40000"/>
            </a:schemeClr>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smtClean="0">
                <a:latin typeface="Arial" panose="020B0604020202020204" pitchFamily="34" charset="0"/>
                <a:cs typeface="Arial" panose="020B0604020202020204" pitchFamily="34" charset="0"/>
              </a:rPr>
              <a:t>Short term </a:t>
            </a:r>
            <a:r>
              <a:rPr lang="en-US" sz="1600" b="1" dirty="0">
                <a:latin typeface="Arial" panose="020B0604020202020204" pitchFamily="34" charset="0"/>
                <a:cs typeface="Arial" panose="020B0604020202020204" pitchFamily="34" charset="0"/>
              </a:rPr>
              <a:t>change - 3</a:t>
            </a:r>
          </a:p>
        </p:txBody>
      </p:sp>
      <p:sp>
        <p:nvSpPr>
          <p:cNvPr id="36" name="TextBox 35"/>
          <p:cNvSpPr txBox="1"/>
          <p:nvPr/>
        </p:nvSpPr>
        <p:spPr>
          <a:xfrm>
            <a:off x="3942250" y="5029200"/>
            <a:ext cx="1676401" cy="338554"/>
          </a:xfrm>
          <a:prstGeom prst="rect">
            <a:avLst/>
          </a:prstGeom>
          <a:solidFill>
            <a:schemeClr val="bg1">
              <a:lumMod val="75000"/>
            </a:schemeClr>
          </a:solidFill>
          <a:ln w="19050">
            <a:solidFill>
              <a:schemeClr val="bg2">
                <a:lumMod val="75000"/>
              </a:schemeClr>
            </a:solidFill>
          </a:ln>
        </p:spPr>
        <p:txBody>
          <a:bodyPr wrap="square" rtlCol="0">
            <a:spAutoFit/>
          </a:bodyPr>
          <a:lstStyle/>
          <a:p>
            <a:pPr algn="ctr"/>
            <a:r>
              <a:rPr lang="en-US" sz="1600" b="1" dirty="0" smtClean="0">
                <a:latin typeface="Arial" panose="020B0604020202020204" pitchFamily="34" charset="0"/>
                <a:cs typeface="Arial" panose="020B0604020202020204" pitchFamily="34" charset="0"/>
              </a:rPr>
              <a:t>Activities</a:t>
            </a:r>
            <a:endParaRPr lang="en-US" sz="1600" b="1" dirty="0">
              <a:latin typeface="Arial" panose="020B0604020202020204" pitchFamily="34" charset="0"/>
              <a:cs typeface="Arial" panose="020B0604020202020204" pitchFamily="34" charset="0"/>
            </a:endParaRPr>
          </a:p>
        </p:txBody>
      </p:sp>
      <p:sp>
        <p:nvSpPr>
          <p:cNvPr id="41" name="TextBox 40"/>
          <p:cNvSpPr txBox="1"/>
          <p:nvPr/>
        </p:nvSpPr>
        <p:spPr>
          <a:xfrm>
            <a:off x="1659888" y="5029200"/>
            <a:ext cx="1524000" cy="338554"/>
          </a:xfrm>
          <a:prstGeom prst="rect">
            <a:avLst/>
          </a:prstGeom>
          <a:solidFill>
            <a:schemeClr val="bg1">
              <a:lumMod val="75000"/>
            </a:schemeClr>
          </a:solidFill>
          <a:ln w="19050">
            <a:solidFill>
              <a:schemeClr val="bg2">
                <a:lumMod val="75000"/>
              </a:schemeClr>
            </a:solidFill>
          </a:ln>
        </p:spPr>
        <p:txBody>
          <a:bodyPr wrap="square" rtlCol="0">
            <a:spAutoFit/>
          </a:bodyPr>
          <a:lstStyle/>
          <a:p>
            <a:pPr algn="ctr"/>
            <a:r>
              <a:rPr lang="en-US" sz="1600" b="1" dirty="0" smtClean="0">
                <a:latin typeface="Arial" panose="020B0604020202020204" pitchFamily="34" charset="0"/>
                <a:cs typeface="Arial" panose="020B0604020202020204" pitchFamily="34" charset="0"/>
              </a:rPr>
              <a:t>Activities</a:t>
            </a:r>
          </a:p>
        </p:txBody>
      </p:sp>
      <p:sp>
        <p:nvSpPr>
          <p:cNvPr id="48" name="TextBox 47"/>
          <p:cNvSpPr txBox="1"/>
          <p:nvPr/>
        </p:nvSpPr>
        <p:spPr>
          <a:xfrm>
            <a:off x="6195374" y="5029200"/>
            <a:ext cx="1676401" cy="338554"/>
          </a:xfrm>
          <a:prstGeom prst="rect">
            <a:avLst/>
          </a:prstGeom>
          <a:solidFill>
            <a:schemeClr val="bg1">
              <a:lumMod val="75000"/>
            </a:schemeClr>
          </a:solidFill>
          <a:ln w="19050">
            <a:solidFill>
              <a:schemeClr val="bg2">
                <a:lumMod val="75000"/>
              </a:schemeClr>
            </a:solidFill>
          </a:ln>
        </p:spPr>
        <p:txBody>
          <a:bodyPr wrap="square" rtlCol="0">
            <a:spAutoFit/>
          </a:bodyPr>
          <a:lstStyle/>
          <a:p>
            <a:pPr algn="ctr"/>
            <a:r>
              <a:rPr lang="en-US" sz="1600" b="1" dirty="0" smtClean="0">
                <a:latin typeface="Arial" panose="020B0604020202020204" pitchFamily="34" charset="0"/>
                <a:cs typeface="Arial" panose="020B0604020202020204" pitchFamily="34" charset="0"/>
              </a:rPr>
              <a:t>Activities</a:t>
            </a:r>
            <a:endParaRPr lang="en-US" sz="1600" b="1" dirty="0">
              <a:latin typeface="Arial" panose="020B0604020202020204" pitchFamily="34" charset="0"/>
              <a:cs typeface="Arial" panose="020B0604020202020204" pitchFamily="34" charset="0"/>
            </a:endParaRPr>
          </a:p>
        </p:txBody>
      </p:sp>
      <p:sp>
        <p:nvSpPr>
          <p:cNvPr id="49" name="TextBox 48"/>
          <p:cNvSpPr txBox="1"/>
          <p:nvPr/>
        </p:nvSpPr>
        <p:spPr>
          <a:xfrm>
            <a:off x="2631652" y="5637742"/>
            <a:ext cx="1524000" cy="338554"/>
          </a:xfrm>
          <a:prstGeom prst="rect">
            <a:avLst/>
          </a:prstGeom>
          <a:solidFill>
            <a:schemeClr val="bg1">
              <a:lumMod val="75000"/>
            </a:schemeClr>
          </a:solidFill>
          <a:ln w="19050">
            <a:solidFill>
              <a:schemeClr val="bg2">
                <a:lumMod val="75000"/>
              </a:schemeClr>
            </a:solidFill>
          </a:ln>
        </p:spPr>
        <p:txBody>
          <a:bodyPr wrap="square" rtlCol="0">
            <a:spAutoFit/>
          </a:bodyPr>
          <a:lstStyle/>
          <a:p>
            <a:pPr algn="ctr"/>
            <a:r>
              <a:rPr lang="en-US" sz="1600" b="1" dirty="0" smtClean="0">
                <a:latin typeface="Arial" panose="020B0604020202020204" pitchFamily="34" charset="0"/>
                <a:cs typeface="Arial" panose="020B0604020202020204" pitchFamily="34" charset="0"/>
              </a:rPr>
              <a:t>Activities</a:t>
            </a:r>
          </a:p>
        </p:txBody>
      </p:sp>
      <p:sp>
        <p:nvSpPr>
          <p:cNvPr id="50" name="TextBox 49"/>
          <p:cNvSpPr txBox="1"/>
          <p:nvPr/>
        </p:nvSpPr>
        <p:spPr>
          <a:xfrm>
            <a:off x="5261161" y="5639742"/>
            <a:ext cx="1524000" cy="338554"/>
          </a:xfrm>
          <a:prstGeom prst="rect">
            <a:avLst/>
          </a:prstGeom>
          <a:solidFill>
            <a:schemeClr val="bg1">
              <a:lumMod val="75000"/>
            </a:schemeClr>
          </a:solidFill>
          <a:ln w="19050">
            <a:solidFill>
              <a:schemeClr val="bg2">
                <a:lumMod val="75000"/>
              </a:schemeClr>
            </a:solidFill>
          </a:ln>
        </p:spPr>
        <p:txBody>
          <a:bodyPr wrap="square" rtlCol="0">
            <a:spAutoFit/>
          </a:bodyPr>
          <a:lstStyle/>
          <a:p>
            <a:pPr algn="ctr"/>
            <a:r>
              <a:rPr lang="en-US" sz="1600" b="1" dirty="0" smtClean="0">
                <a:latin typeface="Arial" panose="020B0604020202020204" pitchFamily="34" charset="0"/>
                <a:cs typeface="Arial" panose="020B0604020202020204" pitchFamily="34" charset="0"/>
              </a:rPr>
              <a:t>Activities</a:t>
            </a:r>
          </a:p>
        </p:txBody>
      </p:sp>
      <p:sp>
        <p:nvSpPr>
          <p:cNvPr id="55" name="Left Arrow 19"/>
          <p:cNvSpPr/>
          <p:nvPr/>
        </p:nvSpPr>
        <p:spPr>
          <a:xfrm rot="5400000">
            <a:off x="4529992" y="3587804"/>
            <a:ext cx="399671" cy="315662"/>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56" name="Left Arrow 19"/>
          <p:cNvSpPr/>
          <p:nvPr/>
        </p:nvSpPr>
        <p:spPr>
          <a:xfrm rot="5400000">
            <a:off x="2181570" y="2375878"/>
            <a:ext cx="399671" cy="343220"/>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57" name="Left Arrow 19"/>
          <p:cNvSpPr/>
          <p:nvPr/>
        </p:nvSpPr>
        <p:spPr>
          <a:xfrm rot="5400000">
            <a:off x="4529991" y="2330490"/>
            <a:ext cx="399671" cy="391861"/>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58" name="Left Arrow 19"/>
          <p:cNvSpPr/>
          <p:nvPr/>
        </p:nvSpPr>
        <p:spPr>
          <a:xfrm rot="5400000">
            <a:off x="6787312" y="2363987"/>
            <a:ext cx="399671" cy="403973"/>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66" name="Left Arrow 19"/>
          <p:cNvSpPr/>
          <p:nvPr/>
        </p:nvSpPr>
        <p:spPr>
          <a:xfrm rot="5400000">
            <a:off x="6704974" y="3563353"/>
            <a:ext cx="399671" cy="398424"/>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67" name="Left Arrow 19"/>
          <p:cNvSpPr/>
          <p:nvPr/>
        </p:nvSpPr>
        <p:spPr>
          <a:xfrm rot="5400000">
            <a:off x="2181570" y="4642149"/>
            <a:ext cx="399671" cy="343220"/>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68" name="Left Arrow 19"/>
          <p:cNvSpPr/>
          <p:nvPr/>
        </p:nvSpPr>
        <p:spPr>
          <a:xfrm rot="5400000">
            <a:off x="4448363" y="4661360"/>
            <a:ext cx="399671" cy="304800"/>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69" name="Left Arrow 19"/>
          <p:cNvSpPr/>
          <p:nvPr/>
        </p:nvSpPr>
        <p:spPr>
          <a:xfrm rot="5400000">
            <a:off x="6619222" y="4697482"/>
            <a:ext cx="399671" cy="304800"/>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70" name="Left Arrow 19"/>
          <p:cNvSpPr/>
          <p:nvPr/>
        </p:nvSpPr>
        <p:spPr>
          <a:xfrm rot="5400000">
            <a:off x="2896078" y="5342247"/>
            <a:ext cx="399671" cy="248230"/>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71" name="Left Arrow 19"/>
          <p:cNvSpPr/>
          <p:nvPr/>
        </p:nvSpPr>
        <p:spPr>
          <a:xfrm rot="5400000">
            <a:off x="3904888" y="5344014"/>
            <a:ext cx="399671" cy="324950"/>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72" name="Left Arrow 19"/>
          <p:cNvSpPr/>
          <p:nvPr/>
        </p:nvSpPr>
        <p:spPr>
          <a:xfrm rot="5400000">
            <a:off x="5290639" y="5314068"/>
            <a:ext cx="399671" cy="312951"/>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73" name="Left Arrow 19"/>
          <p:cNvSpPr/>
          <p:nvPr/>
        </p:nvSpPr>
        <p:spPr>
          <a:xfrm rot="5400000">
            <a:off x="6520080" y="5366405"/>
            <a:ext cx="399671" cy="276167"/>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35" name="Rectangle 14"/>
          <p:cNvSpPr/>
          <p:nvPr/>
        </p:nvSpPr>
        <p:spPr>
          <a:xfrm>
            <a:off x="1446557" y="2700993"/>
            <a:ext cx="1883539" cy="866755"/>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Medium term change - 1 </a:t>
            </a:r>
            <a:endParaRPr lang="en-US" sz="1600" b="1" dirty="0">
              <a:solidFill>
                <a:schemeClr val="tx1"/>
              </a:solidFill>
              <a:latin typeface="Arial" panose="020B0604020202020204" pitchFamily="34" charset="0"/>
              <a:cs typeface="Arial" panose="020B0604020202020204" pitchFamily="34" charset="0"/>
            </a:endParaRPr>
          </a:p>
        </p:txBody>
      </p:sp>
      <p:sp>
        <p:nvSpPr>
          <p:cNvPr id="37" name="Rectangle 14"/>
          <p:cNvSpPr/>
          <p:nvPr/>
        </p:nvSpPr>
        <p:spPr>
          <a:xfrm>
            <a:off x="3757984" y="2709366"/>
            <a:ext cx="1883539" cy="866755"/>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a:solidFill>
                  <a:schemeClr val="tx1"/>
                </a:solidFill>
                <a:latin typeface="Arial" panose="020B0604020202020204" pitchFamily="34" charset="0"/>
                <a:cs typeface="Arial" panose="020B0604020202020204" pitchFamily="34" charset="0"/>
              </a:rPr>
              <a:t>Medium term change - </a:t>
            </a:r>
            <a:r>
              <a:rPr lang="en-US" sz="1600" b="1" dirty="0" smtClean="0">
                <a:solidFill>
                  <a:schemeClr val="tx1"/>
                </a:solidFill>
                <a:latin typeface="Arial" panose="020B0604020202020204" pitchFamily="34" charset="0"/>
                <a:cs typeface="Arial" panose="020B0604020202020204" pitchFamily="34" charset="0"/>
              </a:rPr>
              <a:t>2 </a:t>
            </a:r>
            <a:endParaRPr lang="en-US" sz="1600" b="1" dirty="0">
              <a:solidFill>
                <a:schemeClr val="tx1"/>
              </a:solidFill>
              <a:latin typeface="Arial" panose="020B0604020202020204" pitchFamily="34" charset="0"/>
              <a:cs typeface="Arial" panose="020B0604020202020204" pitchFamily="34" charset="0"/>
            </a:endParaRPr>
          </a:p>
        </p:txBody>
      </p:sp>
      <p:sp>
        <p:nvSpPr>
          <p:cNvPr id="38" name="Rectangle 14"/>
          <p:cNvSpPr/>
          <p:nvPr/>
        </p:nvSpPr>
        <p:spPr>
          <a:xfrm>
            <a:off x="6091804" y="2757911"/>
            <a:ext cx="1883539" cy="866755"/>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a:solidFill>
                  <a:schemeClr val="tx1"/>
                </a:solidFill>
                <a:latin typeface="Arial" panose="020B0604020202020204" pitchFamily="34" charset="0"/>
                <a:cs typeface="Arial" panose="020B0604020202020204" pitchFamily="34" charset="0"/>
              </a:rPr>
              <a:t>Medium term change - </a:t>
            </a:r>
            <a:r>
              <a:rPr lang="en-US" sz="1600" b="1" dirty="0" smtClean="0">
                <a:solidFill>
                  <a:schemeClr val="tx1"/>
                </a:solidFill>
                <a:latin typeface="Arial" panose="020B0604020202020204" pitchFamily="34" charset="0"/>
                <a:cs typeface="Arial" panose="020B0604020202020204" pitchFamily="34" charset="0"/>
              </a:rPr>
              <a:t>3 </a:t>
            </a:r>
            <a:endParaRPr lang="en-US" sz="1600" b="1" dirty="0">
              <a:solidFill>
                <a:schemeClr val="tx1"/>
              </a:solidFill>
              <a:latin typeface="Arial" panose="020B0604020202020204" pitchFamily="34" charset="0"/>
              <a:cs typeface="Arial" panose="020B0604020202020204" pitchFamily="34" charset="0"/>
            </a:endParaRPr>
          </a:p>
          <a:p>
            <a:pPr algn="ctr"/>
            <a:r>
              <a:rPr lang="en-US" sz="1600" b="1" dirty="0" smtClean="0">
                <a:solidFill>
                  <a:schemeClr val="tx1"/>
                </a:solidFill>
                <a:latin typeface="Arial" panose="020B0604020202020204" pitchFamily="34" charset="0"/>
                <a:cs typeface="Arial" panose="020B0604020202020204" pitchFamily="34" charset="0"/>
              </a:rPr>
              <a:t> </a:t>
            </a:r>
            <a:endParaRPr lang="en-US" sz="1600" b="1" dirty="0">
              <a:solidFill>
                <a:schemeClr val="tx1"/>
              </a:solidFill>
              <a:latin typeface="Arial" panose="020B0604020202020204" pitchFamily="34" charset="0"/>
              <a:cs typeface="Arial" panose="020B0604020202020204" pitchFamily="34" charset="0"/>
            </a:endParaRPr>
          </a:p>
        </p:txBody>
      </p:sp>
      <p:sp>
        <p:nvSpPr>
          <p:cNvPr id="42" name="TextBox 41"/>
          <p:cNvSpPr txBox="1"/>
          <p:nvPr/>
        </p:nvSpPr>
        <p:spPr>
          <a:xfrm rot="16200000">
            <a:off x="4503906" y="1404042"/>
            <a:ext cx="400110" cy="2337458"/>
          </a:xfrm>
          <a:prstGeom prst="rect">
            <a:avLst/>
          </a:prstGeom>
          <a:solidFill>
            <a:srgbClr val="FFFF00">
              <a:alpha val="60000"/>
            </a:srgbClr>
          </a:solidFill>
          <a:ln>
            <a:solidFill>
              <a:srgbClr val="FFFF00"/>
            </a:solidFill>
          </a:ln>
        </p:spPr>
        <p:style>
          <a:lnRef idx="2">
            <a:schemeClr val="accent2"/>
          </a:lnRef>
          <a:fillRef idx="1">
            <a:schemeClr val="lt1"/>
          </a:fillRef>
          <a:effectRef idx="0">
            <a:schemeClr val="accent2"/>
          </a:effectRef>
          <a:fontRef idx="minor">
            <a:schemeClr val="dk1"/>
          </a:fontRef>
        </p:style>
        <p:txBody>
          <a:bodyPr vert="vert" wrap="square" rtlCol="0">
            <a:spAutoFit/>
          </a:bodyPr>
          <a:lstStyle/>
          <a:p>
            <a:pPr algn="ctr"/>
            <a:r>
              <a:rPr lang="fr-FR" sz="1400" b="1" dirty="0" smtClean="0">
                <a:latin typeface="Arial" pitchFamily="34" charset="0"/>
                <a:cs typeface="Arial" pitchFamily="34" charset="0"/>
              </a:rPr>
              <a:t>Assumptions and </a:t>
            </a:r>
            <a:r>
              <a:rPr lang="fr-BE" sz="1400" b="1" dirty="0" smtClean="0">
                <a:latin typeface="Arial" pitchFamily="34" charset="0"/>
                <a:cs typeface="Arial" pitchFamily="34" charset="0"/>
              </a:rPr>
              <a:t>Risks</a:t>
            </a:r>
            <a:endParaRPr lang="fr-BE" sz="1400" b="1" dirty="0">
              <a:latin typeface="Arial" pitchFamily="34" charset="0"/>
              <a:cs typeface="Arial" pitchFamily="34" charset="0"/>
            </a:endParaRPr>
          </a:p>
        </p:txBody>
      </p:sp>
      <p:sp>
        <p:nvSpPr>
          <p:cNvPr id="43" name="TextBox 42"/>
          <p:cNvSpPr txBox="1"/>
          <p:nvPr/>
        </p:nvSpPr>
        <p:spPr>
          <a:xfrm rot="16200000">
            <a:off x="4550138" y="3675217"/>
            <a:ext cx="400110" cy="2296724"/>
          </a:xfrm>
          <a:prstGeom prst="rect">
            <a:avLst/>
          </a:prstGeom>
          <a:solidFill>
            <a:srgbClr val="FFFF00">
              <a:alpha val="60000"/>
            </a:srgbClr>
          </a:solidFill>
          <a:ln>
            <a:solidFill>
              <a:srgbClr val="FFFF00"/>
            </a:solidFill>
          </a:ln>
        </p:spPr>
        <p:style>
          <a:lnRef idx="2">
            <a:schemeClr val="accent2"/>
          </a:lnRef>
          <a:fillRef idx="1">
            <a:schemeClr val="lt1"/>
          </a:fillRef>
          <a:effectRef idx="0">
            <a:schemeClr val="accent2"/>
          </a:effectRef>
          <a:fontRef idx="minor">
            <a:schemeClr val="dk1"/>
          </a:fontRef>
        </p:style>
        <p:txBody>
          <a:bodyPr vert="vert" wrap="square" rtlCol="0">
            <a:spAutoFit/>
          </a:bodyPr>
          <a:lstStyle/>
          <a:p>
            <a:pPr algn="ctr"/>
            <a:r>
              <a:rPr lang="fr-FR" sz="1400" b="1" dirty="0" smtClean="0">
                <a:latin typeface="Arial" pitchFamily="34" charset="0"/>
                <a:cs typeface="Arial" pitchFamily="34" charset="0"/>
              </a:rPr>
              <a:t>Assumptions and </a:t>
            </a:r>
            <a:r>
              <a:rPr lang="fr-BE" sz="1400" b="1" dirty="0" smtClean="0">
                <a:latin typeface="Arial" pitchFamily="34" charset="0"/>
                <a:cs typeface="Arial" pitchFamily="34" charset="0"/>
              </a:rPr>
              <a:t>Risks</a:t>
            </a:r>
            <a:endParaRPr lang="fr-BE" sz="1400" b="1" dirty="0">
              <a:latin typeface="Arial" pitchFamily="34" charset="0"/>
              <a:cs typeface="Arial" pitchFamily="34" charset="0"/>
            </a:endParaRPr>
          </a:p>
        </p:txBody>
      </p:sp>
      <p:sp>
        <p:nvSpPr>
          <p:cNvPr id="44" name="TextBox 43"/>
          <p:cNvSpPr txBox="1"/>
          <p:nvPr/>
        </p:nvSpPr>
        <p:spPr>
          <a:xfrm rot="16200000">
            <a:off x="4529771" y="2583490"/>
            <a:ext cx="400110" cy="2337458"/>
          </a:xfrm>
          <a:prstGeom prst="rect">
            <a:avLst/>
          </a:prstGeom>
          <a:solidFill>
            <a:srgbClr val="FFFF00">
              <a:alpha val="60000"/>
            </a:srgbClr>
          </a:solidFill>
          <a:ln>
            <a:solidFill>
              <a:srgbClr val="FFFF00"/>
            </a:solidFill>
          </a:ln>
        </p:spPr>
        <p:style>
          <a:lnRef idx="2">
            <a:schemeClr val="accent2"/>
          </a:lnRef>
          <a:fillRef idx="1">
            <a:schemeClr val="lt1"/>
          </a:fillRef>
          <a:effectRef idx="0">
            <a:schemeClr val="accent2"/>
          </a:effectRef>
          <a:fontRef idx="minor">
            <a:schemeClr val="dk1"/>
          </a:fontRef>
        </p:style>
        <p:txBody>
          <a:bodyPr vert="vert" wrap="square" rtlCol="0">
            <a:spAutoFit/>
          </a:bodyPr>
          <a:lstStyle/>
          <a:p>
            <a:pPr algn="ctr"/>
            <a:r>
              <a:rPr lang="fr-FR" sz="1400" b="1" dirty="0" smtClean="0">
                <a:latin typeface="Arial" pitchFamily="34" charset="0"/>
                <a:cs typeface="Arial" pitchFamily="34" charset="0"/>
              </a:rPr>
              <a:t>Assumptions and </a:t>
            </a:r>
            <a:r>
              <a:rPr lang="fr-BE" sz="1400" b="1" dirty="0" smtClean="0">
                <a:latin typeface="Arial" pitchFamily="34" charset="0"/>
                <a:cs typeface="Arial" pitchFamily="34" charset="0"/>
              </a:rPr>
              <a:t>Risks</a:t>
            </a:r>
            <a:endParaRPr lang="fr-BE" sz="1400" b="1" dirty="0">
              <a:latin typeface="Arial" pitchFamily="34" charset="0"/>
              <a:cs typeface="Arial" pitchFamily="34" charset="0"/>
            </a:endParaRPr>
          </a:p>
        </p:txBody>
      </p:sp>
      <p:sp>
        <p:nvSpPr>
          <p:cNvPr id="2" name="Left Brace 1"/>
          <p:cNvSpPr/>
          <p:nvPr/>
        </p:nvSpPr>
        <p:spPr>
          <a:xfrm>
            <a:off x="790558" y="2372715"/>
            <a:ext cx="550004" cy="3603581"/>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9" name="TextBox 38"/>
          <p:cNvSpPr txBox="1"/>
          <p:nvPr/>
        </p:nvSpPr>
        <p:spPr>
          <a:xfrm>
            <a:off x="176062" y="2145564"/>
            <a:ext cx="615553" cy="3969467"/>
          </a:xfrm>
          <a:prstGeom prst="rect">
            <a:avLst/>
          </a:prstGeom>
          <a:noFill/>
        </p:spPr>
        <p:txBody>
          <a:bodyPr vert="vert270" wrap="square" rtlCol="0">
            <a:spAutoFit/>
          </a:bodyPr>
          <a:lstStyle/>
          <a:p>
            <a:r>
              <a:rPr lang="en-US" sz="2800" dirty="0" smtClean="0">
                <a:solidFill>
                  <a:srgbClr val="0099FF"/>
                </a:solidFill>
                <a:latin typeface="Arial" panose="020B0604020202020204" pitchFamily="34" charset="0"/>
                <a:cs typeface="Arial" panose="020B0604020202020204" pitchFamily="34" charset="0"/>
              </a:rPr>
              <a:t>Conditions for change</a:t>
            </a:r>
            <a:endParaRPr lang="en-US" sz="2800" dirty="0">
              <a:solidFill>
                <a:srgbClr val="0099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50179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Line Callout 1 8"/>
          <p:cNvSpPr/>
          <p:nvPr/>
        </p:nvSpPr>
        <p:spPr>
          <a:xfrm>
            <a:off x="0" y="2480789"/>
            <a:ext cx="1234864" cy="435085"/>
          </a:xfrm>
          <a:prstGeom prst="borderCallout1">
            <a:avLst>
              <a:gd name="adj1" fmla="val 98358"/>
              <a:gd name="adj2" fmla="val 75307"/>
              <a:gd name="adj3" fmla="val 609255"/>
              <a:gd name="adj4" fmla="val 411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latin typeface="Arial" panose="020B0604020202020204" pitchFamily="34" charset="0"/>
                <a:cs typeface="Arial" panose="020B0604020202020204" pitchFamily="34" charset="0"/>
              </a:rPr>
              <a:t>CONTEXT</a:t>
            </a:r>
            <a:endParaRPr lang="en-US" sz="1600" b="1" dirty="0">
              <a:latin typeface="Arial" panose="020B0604020202020204" pitchFamily="34" charset="0"/>
              <a:cs typeface="Arial" panose="020B0604020202020204" pitchFamily="34" charset="0"/>
            </a:endParaRPr>
          </a:p>
        </p:txBody>
      </p:sp>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651164" y="228600"/>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smtClean="0">
                <a:solidFill>
                  <a:schemeClr val="bg1"/>
                </a:solidFill>
                <a:latin typeface="Arial" panose="020B0604020202020204" pitchFamily="34" charset="0"/>
                <a:cs typeface="Arial" panose="020B0604020202020204" pitchFamily="34" charset="0"/>
              </a:rPr>
              <a:t>Creating a Theory of Change</a:t>
            </a:r>
          </a:p>
        </p:txBody>
      </p:sp>
      <p:sp>
        <p:nvSpPr>
          <p:cNvPr id="12" name="Text Placeholder 2"/>
          <p:cNvSpPr txBox="1">
            <a:spLocks/>
          </p:cNvSpPr>
          <p:nvPr/>
        </p:nvSpPr>
        <p:spPr>
          <a:xfrm>
            <a:off x="864116" y="964150"/>
            <a:ext cx="8213551" cy="82578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lgn="ctr">
              <a:spcBef>
                <a:spcPts val="0"/>
              </a:spcBef>
              <a:buNone/>
            </a:pPr>
            <a:r>
              <a:rPr lang="en-US" sz="2400" b="1" dirty="0" smtClean="0">
                <a:latin typeface="Arial" panose="020B0604020202020204" pitchFamily="34" charset="0"/>
                <a:cs typeface="Arial" panose="020B0604020202020204" pitchFamily="34" charset="0"/>
              </a:rPr>
              <a:t>Articulation of UNICEF’s contribution </a:t>
            </a:r>
            <a:br>
              <a:rPr lang="en-US" sz="2400" b="1" dirty="0" smtClean="0">
                <a:latin typeface="Arial" panose="020B0604020202020204" pitchFamily="34" charset="0"/>
                <a:cs typeface="Arial" panose="020B0604020202020204" pitchFamily="34" charset="0"/>
              </a:rPr>
            </a:br>
            <a:r>
              <a:rPr lang="en-US" sz="2400" b="1" dirty="0" smtClean="0">
                <a:latin typeface="Arial" panose="020B0604020202020204" pitchFamily="34" charset="0"/>
                <a:cs typeface="Arial" panose="020B0604020202020204" pitchFamily="34" charset="0"/>
              </a:rPr>
              <a:t>to the change effort</a:t>
            </a:r>
            <a:endParaRPr lang="en-US" sz="2400" b="1" dirty="0">
              <a:latin typeface="Arial" panose="020B0604020202020204" pitchFamily="34" charset="0"/>
              <a:cs typeface="Arial" panose="020B0604020202020204" pitchFamily="34" charset="0"/>
            </a:endParaRPr>
          </a:p>
        </p:txBody>
      </p:sp>
      <p:sp>
        <p:nvSpPr>
          <p:cNvPr id="27" name="Oval 26"/>
          <p:cNvSpPr/>
          <p:nvPr/>
        </p:nvSpPr>
        <p:spPr>
          <a:xfrm>
            <a:off x="125036" y="1110033"/>
            <a:ext cx="548640" cy="54864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solidFill>
                  <a:schemeClr val="bg1"/>
                </a:solidFill>
                <a:latin typeface="Arial" panose="020B0604020202020204" pitchFamily="34" charset="0"/>
                <a:cs typeface="Arial" panose="020B0604020202020204" pitchFamily="34" charset="0"/>
              </a:rPr>
              <a:t>4</a:t>
            </a:r>
            <a:endParaRPr lang="en-US" sz="2800" b="1" dirty="0">
              <a:solidFill>
                <a:schemeClr val="bg1"/>
              </a:solidFill>
              <a:latin typeface="Arial" panose="020B0604020202020204" pitchFamily="34" charset="0"/>
              <a:cs typeface="Arial" panose="020B0604020202020204" pitchFamily="34" charset="0"/>
            </a:endParaRPr>
          </a:p>
        </p:txBody>
      </p:sp>
      <p:sp>
        <p:nvSpPr>
          <p:cNvPr id="47" name="Rectangle 9"/>
          <p:cNvSpPr/>
          <p:nvPr/>
        </p:nvSpPr>
        <p:spPr>
          <a:xfrm>
            <a:off x="1428908" y="1828800"/>
            <a:ext cx="6553200" cy="565754"/>
          </a:xfrm>
          <a:prstGeom prst="rect">
            <a:avLst/>
          </a:prstGeom>
          <a:solidFill>
            <a:srgbClr val="009740"/>
          </a:solidFill>
          <a:ln w="12700"/>
          <a:effectLst/>
        </p:spPr>
        <p:style>
          <a:lnRef idx="3">
            <a:schemeClr val="lt1"/>
          </a:lnRef>
          <a:fillRef idx="1">
            <a:schemeClr val="accent1"/>
          </a:fillRef>
          <a:effectRef idx="1">
            <a:schemeClr val="accent1"/>
          </a:effectRef>
          <a:fontRef idx="minor">
            <a:schemeClr val="lt1"/>
          </a:fontRef>
        </p:style>
        <p:txBody>
          <a:bodyPr rtlCol="0" anchor="ctr"/>
          <a:lstStyle/>
          <a:p>
            <a:pPr algn="ctr"/>
            <a:r>
              <a:rPr lang="en-US" sz="2800" b="1" dirty="0" smtClean="0">
                <a:latin typeface="Arial" panose="020B0604020202020204" pitchFamily="34" charset="0"/>
                <a:cs typeface="Arial" panose="020B0604020202020204" pitchFamily="34" charset="0"/>
              </a:rPr>
              <a:t>FUTURE DESIRED SITUATION</a:t>
            </a:r>
            <a:endParaRPr lang="en-US" sz="2800" b="1" dirty="0">
              <a:latin typeface="Arial" panose="020B0604020202020204" pitchFamily="34" charset="0"/>
              <a:cs typeface="Arial" panose="020B0604020202020204" pitchFamily="34" charset="0"/>
            </a:endParaRPr>
          </a:p>
        </p:txBody>
      </p:sp>
      <p:sp>
        <p:nvSpPr>
          <p:cNvPr id="48" name="Rectangle 20"/>
          <p:cNvSpPr/>
          <p:nvPr/>
        </p:nvSpPr>
        <p:spPr>
          <a:xfrm>
            <a:off x="1438276" y="6257638"/>
            <a:ext cx="6553199" cy="513127"/>
          </a:xfrm>
          <a:prstGeom prst="rect">
            <a:avLst/>
          </a:prstGeom>
          <a:solidFill>
            <a:srgbClr val="333399"/>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2800" b="1" dirty="0">
                <a:latin typeface="Arial" panose="020B0604020202020204" pitchFamily="34" charset="0"/>
                <a:cs typeface="Arial" panose="020B0604020202020204" pitchFamily="34" charset="0"/>
              </a:rPr>
              <a:t>CURRENT SITUATION</a:t>
            </a:r>
          </a:p>
        </p:txBody>
      </p:sp>
      <p:cxnSp>
        <p:nvCxnSpPr>
          <p:cNvPr id="55" name="Straight Connector 54"/>
          <p:cNvCxnSpPr/>
          <p:nvPr/>
        </p:nvCxnSpPr>
        <p:spPr>
          <a:xfrm>
            <a:off x="990600" y="1828800"/>
            <a:ext cx="75438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1759527" y="3636706"/>
            <a:ext cx="2107684" cy="2227104"/>
          </a:xfrm>
          <a:prstGeom prst="rect">
            <a:avLst/>
          </a:prstGeom>
          <a:gradFill>
            <a:gsLst>
              <a:gs pos="0">
                <a:srgbClr val="333399"/>
              </a:gs>
              <a:gs pos="100000">
                <a:schemeClr val="accent1"/>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rgbClr val="FFFF00"/>
                </a:solidFill>
                <a:latin typeface="Arial" panose="020B0604020202020204" pitchFamily="34" charset="0"/>
                <a:cs typeface="Arial" panose="020B0604020202020204" pitchFamily="34" charset="0"/>
              </a:rPr>
              <a:t>UNICEF Implementation Strategies</a:t>
            </a:r>
            <a:r>
              <a:rPr lang="en-US" sz="2000" b="1" dirty="0" smtClean="0">
                <a:latin typeface="Arial" panose="020B0604020202020204" pitchFamily="34" charset="0"/>
                <a:cs typeface="Arial" panose="020B0604020202020204" pitchFamily="34" charset="0"/>
              </a:rPr>
              <a:t/>
            </a:r>
            <a:br>
              <a:rPr lang="en-US" sz="2000" b="1"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that serve to achieve desired situation</a:t>
            </a:r>
            <a:endParaRPr lang="en-US" sz="2000" dirty="0">
              <a:latin typeface="Arial" panose="020B0604020202020204" pitchFamily="34" charset="0"/>
              <a:cs typeface="Arial" panose="020B0604020202020204" pitchFamily="34" charset="0"/>
            </a:endParaRPr>
          </a:p>
        </p:txBody>
      </p:sp>
      <p:sp>
        <p:nvSpPr>
          <p:cNvPr id="45" name="Rectangle 44"/>
          <p:cNvSpPr/>
          <p:nvPr/>
        </p:nvSpPr>
        <p:spPr>
          <a:xfrm>
            <a:off x="6477000" y="3623303"/>
            <a:ext cx="1868606" cy="2201704"/>
          </a:xfrm>
          <a:prstGeom prst="rect">
            <a:avLst/>
          </a:prstGeom>
          <a:gradFill>
            <a:gsLst>
              <a:gs pos="0">
                <a:srgbClr val="333399"/>
              </a:gs>
              <a:gs pos="100000">
                <a:schemeClr val="accent1"/>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rgbClr val="FFFF00"/>
                </a:solidFill>
                <a:latin typeface="Arial" panose="020B0604020202020204" pitchFamily="34" charset="0"/>
                <a:cs typeface="Arial" panose="020B0604020202020204" pitchFamily="34" charset="0"/>
              </a:rPr>
              <a:t>Synergies</a:t>
            </a:r>
          </a:p>
          <a:p>
            <a:pPr algn="ctr"/>
            <a:r>
              <a:rPr lang="en-US" sz="2000" dirty="0" smtClean="0">
                <a:solidFill>
                  <a:schemeClr val="bg1"/>
                </a:solidFill>
                <a:latin typeface="Arial" panose="020B0604020202020204" pitchFamily="34" charset="0"/>
                <a:cs typeface="Arial" panose="020B0604020202020204" pitchFamily="34" charset="0"/>
              </a:rPr>
              <a:t>Between programme areas</a:t>
            </a:r>
          </a:p>
          <a:p>
            <a:pPr algn="ctr"/>
            <a:endParaRPr lang="en-US" dirty="0"/>
          </a:p>
        </p:txBody>
      </p:sp>
      <p:sp>
        <p:nvSpPr>
          <p:cNvPr id="46" name="Rectangle 45"/>
          <p:cNvSpPr/>
          <p:nvPr/>
        </p:nvSpPr>
        <p:spPr>
          <a:xfrm>
            <a:off x="4084844" y="3623303"/>
            <a:ext cx="2152492" cy="2227104"/>
          </a:xfrm>
          <a:prstGeom prst="rect">
            <a:avLst/>
          </a:prstGeom>
          <a:gradFill>
            <a:gsLst>
              <a:gs pos="0">
                <a:srgbClr val="333399"/>
              </a:gs>
              <a:gs pos="100000">
                <a:schemeClr val="accent1"/>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rgbClr val="FFFF00"/>
                </a:solidFill>
                <a:latin typeface="Arial" panose="020B0604020202020204" pitchFamily="34" charset="0"/>
                <a:cs typeface="Arial" panose="020B0604020202020204" pitchFamily="34" charset="0"/>
              </a:rPr>
              <a:t>Partnerships</a:t>
            </a:r>
          </a:p>
          <a:p>
            <a:pPr algn="ctr"/>
            <a:r>
              <a:rPr lang="en-US" sz="2000" dirty="0" smtClean="0">
                <a:solidFill>
                  <a:schemeClr val="bg1"/>
                </a:solidFill>
                <a:latin typeface="Arial" panose="020B0604020202020204" pitchFamily="34" charset="0"/>
                <a:cs typeface="Arial" panose="020B0604020202020204" pitchFamily="34" charset="0"/>
              </a:rPr>
              <a:t>Contribution of other partners to achieve desired</a:t>
            </a:r>
          </a:p>
          <a:p>
            <a:pPr algn="ctr"/>
            <a:r>
              <a:rPr lang="en-US" sz="2000" dirty="0" smtClean="0">
                <a:solidFill>
                  <a:schemeClr val="bg1"/>
                </a:solidFill>
                <a:latin typeface="Arial" panose="020B0604020202020204" pitchFamily="34" charset="0"/>
                <a:cs typeface="Arial" panose="020B0604020202020204" pitchFamily="34" charset="0"/>
              </a:rPr>
              <a:t>situation</a:t>
            </a:r>
            <a:endParaRPr lang="en-US" sz="2000" dirty="0">
              <a:solidFill>
                <a:schemeClr val="bg1"/>
              </a:solidFill>
              <a:latin typeface="Arial" panose="020B0604020202020204" pitchFamily="34" charset="0"/>
              <a:cs typeface="Arial" panose="020B0604020202020204" pitchFamily="34" charset="0"/>
            </a:endParaRPr>
          </a:p>
        </p:txBody>
      </p:sp>
      <p:sp>
        <p:nvSpPr>
          <p:cNvPr id="6" name="Isosceles Triangle 5"/>
          <p:cNvSpPr/>
          <p:nvPr/>
        </p:nvSpPr>
        <p:spPr>
          <a:xfrm>
            <a:off x="1759527" y="2509034"/>
            <a:ext cx="6471594" cy="740263"/>
          </a:xfrm>
          <a:prstGeom prst="triangle">
            <a:avLst>
              <a:gd name="adj" fmla="val 49774"/>
            </a:avLst>
          </a:prstGeom>
          <a:gradFill>
            <a:gsLst>
              <a:gs pos="0">
                <a:schemeClr val="accent1"/>
              </a:gs>
              <a:gs pos="100000">
                <a:srgbClr val="00B050"/>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solidFill>
                  <a:srgbClr val="FFFF00"/>
                </a:solidFill>
              </a:rPr>
              <a:t>CHANGE</a:t>
            </a:r>
            <a:endParaRPr lang="en-US" sz="2400" b="1" dirty="0">
              <a:solidFill>
                <a:srgbClr val="FFFF00"/>
              </a:solidFill>
            </a:endParaRPr>
          </a:p>
        </p:txBody>
      </p:sp>
      <p:sp>
        <p:nvSpPr>
          <p:cNvPr id="7" name="Right Arrow 6"/>
          <p:cNvSpPr/>
          <p:nvPr/>
        </p:nvSpPr>
        <p:spPr>
          <a:xfrm>
            <a:off x="0" y="3035314"/>
            <a:ext cx="1752600" cy="1066800"/>
          </a:xfrm>
          <a:prstGeom prst="rightArrow">
            <a:avLst/>
          </a:prstGeom>
          <a:gradFill>
            <a:gsLst>
              <a:gs pos="100000">
                <a:srgbClr val="333399"/>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t>RISKS</a:t>
            </a:r>
            <a:endParaRPr lang="en-US" b="1" dirty="0"/>
          </a:p>
        </p:txBody>
      </p:sp>
      <p:sp>
        <p:nvSpPr>
          <p:cNvPr id="19" name="Right Arrow 18"/>
          <p:cNvSpPr/>
          <p:nvPr/>
        </p:nvSpPr>
        <p:spPr>
          <a:xfrm>
            <a:off x="0" y="3931986"/>
            <a:ext cx="1752600" cy="1066800"/>
          </a:xfrm>
          <a:prstGeom prst="rightArrow">
            <a:avLst/>
          </a:prstGeom>
          <a:gradFill>
            <a:gsLst>
              <a:gs pos="100000">
                <a:srgbClr val="333399"/>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latin typeface="Arial" panose="020B0604020202020204" pitchFamily="34" charset="0"/>
                <a:cs typeface="Arial" panose="020B0604020202020204" pitchFamily="34" charset="0"/>
              </a:rPr>
              <a:t>ASSUMP-TIONS</a:t>
            </a:r>
            <a:endParaRPr lang="en-US" sz="1600" b="1" dirty="0">
              <a:latin typeface="Arial" panose="020B0604020202020204" pitchFamily="34" charset="0"/>
              <a:cs typeface="Arial" panose="020B0604020202020204" pitchFamily="34" charset="0"/>
            </a:endParaRPr>
          </a:p>
        </p:txBody>
      </p:sp>
      <p:sp>
        <p:nvSpPr>
          <p:cNvPr id="20" name="Right Arrow 19"/>
          <p:cNvSpPr/>
          <p:nvPr/>
        </p:nvSpPr>
        <p:spPr>
          <a:xfrm>
            <a:off x="0" y="4883334"/>
            <a:ext cx="1752600" cy="1066800"/>
          </a:xfrm>
          <a:prstGeom prst="rightArrow">
            <a:avLst/>
          </a:prstGeom>
          <a:gradFill>
            <a:gsLst>
              <a:gs pos="100000">
                <a:srgbClr val="333399"/>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latin typeface="Arial" panose="020B0604020202020204" pitchFamily="34" charset="0"/>
                <a:cs typeface="Arial" panose="020B0604020202020204" pitchFamily="34" charset="0"/>
              </a:rPr>
              <a:t>OPPORTU-NITIES</a:t>
            </a:r>
            <a:endParaRPr lang="en-US" sz="1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404108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679738" y="164029"/>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smtClean="0">
                <a:solidFill>
                  <a:schemeClr val="bg1"/>
                </a:solidFill>
                <a:latin typeface="Arial" panose="020B0604020202020204" pitchFamily="34" charset="0"/>
                <a:cs typeface="Arial" panose="020B0604020202020204" pitchFamily="34" charset="0"/>
              </a:rPr>
              <a:t>Creating a Theory of Change</a:t>
            </a:r>
          </a:p>
        </p:txBody>
      </p:sp>
      <p:sp>
        <p:nvSpPr>
          <p:cNvPr id="27" name="Oval 26"/>
          <p:cNvSpPr/>
          <p:nvPr/>
        </p:nvSpPr>
        <p:spPr>
          <a:xfrm>
            <a:off x="125036" y="1110033"/>
            <a:ext cx="548640" cy="54864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solidFill>
                  <a:schemeClr val="bg1"/>
                </a:solidFill>
                <a:latin typeface="Arial" panose="020B0604020202020204" pitchFamily="34" charset="0"/>
                <a:cs typeface="Arial" panose="020B0604020202020204" pitchFamily="34" charset="0"/>
              </a:rPr>
              <a:t>5</a:t>
            </a:r>
          </a:p>
        </p:txBody>
      </p:sp>
      <p:sp>
        <p:nvSpPr>
          <p:cNvPr id="29" name="Text Placeholder 2"/>
          <p:cNvSpPr txBox="1">
            <a:spLocks/>
          </p:cNvSpPr>
          <p:nvPr/>
        </p:nvSpPr>
        <p:spPr>
          <a:xfrm>
            <a:off x="653204" y="1025496"/>
            <a:ext cx="8213551" cy="82578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lgn="ctr">
              <a:spcBef>
                <a:spcPts val="0"/>
              </a:spcBef>
              <a:buNone/>
            </a:pPr>
            <a:r>
              <a:rPr lang="en-US" sz="2400" b="1" dirty="0" smtClean="0">
                <a:latin typeface="Arial" panose="020B0604020202020204" pitchFamily="34" charset="0"/>
                <a:cs typeface="Arial" panose="020B0604020202020204" pitchFamily="34" charset="0"/>
              </a:rPr>
              <a:t>Iteration and bringing it together</a:t>
            </a:r>
            <a:endParaRPr lang="en-US" sz="2400" b="1" dirty="0">
              <a:latin typeface="Arial" panose="020B0604020202020204" pitchFamily="34" charset="0"/>
              <a:cs typeface="Arial" panose="020B0604020202020204" pitchFamily="34" charset="0"/>
            </a:endParaRPr>
          </a:p>
        </p:txBody>
      </p:sp>
      <p:cxnSp>
        <p:nvCxnSpPr>
          <p:cNvPr id="31" name="Straight Connector 30"/>
          <p:cNvCxnSpPr/>
          <p:nvPr/>
        </p:nvCxnSpPr>
        <p:spPr>
          <a:xfrm>
            <a:off x="1203526" y="1740187"/>
            <a:ext cx="71628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6" name="Rectangle 9"/>
          <p:cNvSpPr/>
          <p:nvPr/>
        </p:nvSpPr>
        <p:spPr>
          <a:xfrm>
            <a:off x="1447800" y="1828800"/>
            <a:ext cx="6553200" cy="565754"/>
          </a:xfrm>
          <a:prstGeom prst="rect">
            <a:avLst/>
          </a:prstGeom>
          <a:solidFill>
            <a:srgbClr val="009740"/>
          </a:solidFill>
          <a:ln w="12700"/>
          <a:effectLst/>
        </p:spPr>
        <p:style>
          <a:lnRef idx="3">
            <a:schemeClr val="lt1"/>
          </a:lnRef>
          <a:fillRef idx="1">
            <a:schemeClr val="accent1"/>
          </a:fillRef>
          <a:effectRef idx="1">
            <a:schemeClr val="accent1"/>
          </a:effectRef>
          <a:fontRef idx="minor">
            <a:schemeClr val="lt1"/>
          </a:fontRef>
        </p:style>
        <p:txBody>
          <a:bodyPr rtlCol="0" anchor="ctr"/>
          <a:lstStyle/>
          <a:p>
            <a:pPr algn="ctr"/>
            <a:r>
              <a:rPr lang="en-US" sz="2800" b="1" dirty="0" smtClean="0">
                <a:latin typeface="Arial" panose="020B0604020202020204" pitchFamily="34" charset="0"/>
                <a:cs typeface="Arial" panose="020B0604020202020204" pitchFamily="34" charset="0"/>
              </a:rPr>
              <a:t>FUTURE DESIRED SITUATION</a:t>
            </a:r>
            <a:endParaRPr lang="en-US" sz="2800" b="1" dirty="0">
              <a:latin typeface="Arial" panose="020B0604020202020204" pitchFamily="34" charset="0"/>
              <a:cs typeface="Arial" panose="020B0604020202020204" pitchFamily="34" charset="0"/>
            </a:endParaRPr>
          </a:p>
        </p:txBody>
      </p:sp>
      <p:sp>
        <p:nvSpPr>
          <p:cNvPr id="47" name="Rectangle 20"/>
          <p:cNvSpPr/>
          <p:nvPr/>
        </p:nvSpPr>
        <p:spPr>
          <a:xfrm>
            <a:off x="1446557" y="6115031"/>
            <a:ext cx="6553199" cy="513127"/>
          </a:xfrm>
          <a:prstGeom prst="rect">
            <a:avLst/>
          </a:prstGeom>
          <a:solidFill>
            <a:srgbClr val="333399"/>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2800" b="1" dirty="0">
                <a:latin typeface="Arial" panose="020B0604020202020204" pitchFamily="34" charset="0"/>
                <a:cs typeface="Arial" panose="020B0604020202020204" pitchFamily="34" charset="0"/>
              </a:rPr>
              <a:t>CURRENT SITUATION</a:t>
            </a:r>
          </a:p>
        </p:txBody>
      </p:sp>
      <p:sp>
        <p:nvSpPr>
          <p:cNvPr id="39" name="Left Brace 38"/>
          <p:cNvSpPr/>
          <p:nvPr/>
        </p:nvSpPr>
        <p:spPr>
          <a:xfrm>
            <a:off x="635323" y="1872691"/>
            <a:ext cx="633780" cy="4754802"/>
          </a:xfrm>
          <a:prstGeom prst="leftBrace">
            <a:avLst>
              <a:gd name="adj1" fmla="val 22894"/>
              <a:gd name="adj2" fmla="val 50117"/>
            </a:avLst>
          </a:prstGeom>
          <a:noFill/>
          <a:ln w="31750">
            <a:solidFill>
              <a:srgbClr val="0099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0" name="TextBox 39"/>
          <p:cNvSpPr txBox="1"/>
          <p:nvPr/>
        </p:nvSpPr>
        <p:spPr>
          <a:xfrm>
            <a:off x="92981" y="2707318"/>
            <a:ext cx="615553" cy="2812308"/>
          </a:xfrm>
          <a:prstGeom prst="rect">
            <a:avLst/>
          </a:prstGeom>
          <a:noFill/>
        </p:spPr>
        <p:txBody>
          <a:bodyPr vert="vert270" wrap="square" rtlCol="0">
            <a:spAutoFit/>
          </a:bodyPr>
          <a:lstStyle/>
          <a:p>
            <a:r>
              <a:rPr lang="en-US" sz="2800" dirty="0" smtClean="0">
                <a:solidFill>
                  <a:srgbClr val="0099FF"/>
                </a:solidFill>
                <a:latin typeface="Arial" panose="020B0604020202020204" pitchFamily="34" charset="0"/>
                <a:cs typeface="Arial" panose="020B0604020202020204" pitchFamily="34" charset="0"/>
              </a:rPr>
              <a:t>Write a Narrative</a:t>
            </a:r>
            <a:endParaRPr lang="en-US" sz="2800" dirty="0">
              <a:solidFill>
                <a:srgbClr val="0099FF"/>
              </a:solidFill>
              <a:latin typeface="Arial" panose="020B0604020202020204" pitchFamily="34" charset="0"/>
              <a:cs typeface="Arial" panose="020B0604020202020204" pitchFamily="34" charset="0"/>
            </a:endParaRPr>
          </a:p>
        </p:txBody>
      </p:sp>
      <p:sp>
        <p:nvSpPr>
          <p:cNvPr id="53" name="Line Callout 2 52"/>
          <p:cNvSpPr/>
          <p:nvPr/>
        </p:nvSpPr>
        <p:spPr>
          <a:xfrm>
            <a:off x="4983246" y="3391418"/>
            <a:ext cx="2817728" cy="673895"/>
          </a:xfrm>
          <a:prstGeom prst="borderCallout2">
            <a:avLst>
              <a:gd name="adj1" fmla="val 32407"/>
              <a:gd name="adj2" fmla="val -237"/>
              <a:gd name="adj3" fmla="val 77932"/>
              <a:gd name="adj4" fmla="val -10820"/>
              <a:gd name="adj5" fmla="val 76508"/>
              <a:gd name="adj6" fmla="val -57588"/>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r>
              <a:rPr lang="en-US" b="1" dirty="0" smtClean="0">
                <a:solidFill>
                  <a:schemeClr val="tx1"/>
                </a:solidFill>
                <a:latin typeface="Arial" panose="020B0604020202020204" pitchFamily="34" charset="0"/>
                <a:cs typeface="Arial" panose="020B0604020202020204" pitchFamily="34" charset="0"/>
              </a:rPr>
              <a:t>IF </a:t>
            </a:r>
            <a:r>
              <a:rPr lang="en-US" b="1" dirty="0">
                <a:solidFill>
                  <a:schemeClr val="tx1"/>
                </a:solidFill>
                <a:latin typeface="Arial" panose="020B0604020202020204" pitchFamily="34" charset="0"/>
                <a:cs typeface="Arial" panose="020B0604020202020204" pitchFamily="34" charset="0"/>
              </a:rPr>
              <a:t>x</a:t>
            </a:r>
            <a:r>
              <a:rPr lang="en-US" b="1" dirty="0" smtClean="0">
                <a:solidFill>
                  <a:schemeClr val="tx1"/>
                </a:solidFill>
                <a:latin typeface="Arial" panose="020B0604020202020204" pitchFamily="34" charset="0"/>
                <a:cs typeface="Arial" panose="020B0604020202020204" pitchFamily="34" charset="0"/>
              </a:rPr>
              <a:t> is in place, THEN </a:t>
            </a:r>
            <a:r>
              <a:rPr lang="en-US" b="1" dirty="0">
                <a:solidFill>
                  <a:schemeClr val="tx1"/>
                </a:solidFill>
                <a:latin typeface="Arial" panose="020B0604020202020204" pitchFamily="34" charset="0"/>
                <a:cs typeface="Arial" panose="020B0604020202020204" pitchFamily="34" charset="0"/>
              </a:rPr>
              <a:t>Y</a:t>
            </a:r>
            <a:r>
              <a:rPr lang="en-US" b="1" dirty="0" smtClean="0">
                <a:solidFill>
                  <a:schemeClr val="tx1"/>
                </a:solidFill>
                <a:latin typeface="Arial" panose="020B0604020202020204" pitchFamily="34" charset="0"/>
                <a:cs typeface="Arial" panose="020B0604020202020204" pitchFamily="34" charset="0"/>
              </a:rPr>
              <a:t> </a:t>
            </a:r>
          </a:p>
          <a:p>
            <a:r>
              <a:rPr lang="en-US" b="1" dirty="0" smtClean="0">
                <a:solidFill>
                  <a:schemeClr val="tx1"/>
                </a:solidFill>
                <a:latin typeface="Arial" panose="020B0604020202020204" pitchFamily="34" charset="0"/>
                <a:cs typeface="Arial" panose="020B0604020202020204" pitchFamily="34" charset="0"/>
              </a:rPr>
              <a:t>is likely to happen</a:t>
            </a:r>
            <a:endParaRPr lang="en-US" b="1" dirty="0">
              <a:solidFill>
                <a:schemeClr val="tx1"/>
              </a:solidFill>
              <a:latin typeface="Arial" panose="020B0604020202020204" pitchFamily="34" charset="0"/>
              <a:cs typeface="Arial" panose="020B0604020202020204" pitchFamily="34" charset="0"/>
            </a:endParaRPr>
          </a:p>
        </p:txBody>
      </p:sp>
      <p:sp>
        <p:nvSpPr>
          <p:cNvPr id="62" name="Left Arrow 19"/>
          <p:cNvSpPr/>
          <p:nvPr/>
        </p:nvSpPr>
        <p:spPr>
          <a:xfrm rot="5400000">
            <a:off x="2941566" y="4779650"/>
            <a:ext cx="481725" cy="325487"/>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64" name="Left Arrow 19"/>
          <p:cNvSpPr/>
          <p:nvPr/>
        </p:nvSpPr>
        <p:spPr>
          <a:xfrm rot="5400000">
            <a:off x="3098215" y="2451662"/>
            <a:ext cx="454349" cy="343220"/>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65" name="Left Arrow 19"/>
          <p:cNvSpPr/>
          <p:nvPr/>
        </p:nvSpPr>
        <p:spPr>
          <a:xfrm rot="5400000">
            <a:off x="3020584" y="3684239"/>
            <a:ext cx="399671" cy="343220"/>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74" name="Line Callout 2 73"/>
          <p:cNvSpPr/>
          <p:nvPr/>
        </p:nvSpPr>
        <p:spPr>
          <a:xfrm>
            <a:off x="4973603" y="4482154"/>
            <a:ext cx="2097293" cy="537967"/>
          </a:xfrm>
          <a:prstGeom prst="borderCallout2">
            <a:avLst>
              <a:gd name="adj1" fmla="val 41629"/>
              <a:gd name="adj2" fmla="val -436"/>
              <a:gd name="adj3" fmla="val 100362"/>
              <a:gd name="adj4" fmla="val -14268"/>
              <a:gd name="adj5" fmla="val 99266"/>
              <a:gd name="adj6" fmla="val -88980"/>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latin typeface="Arial" panose="020B0604020202020204" pitchFamily="34" charset="0"/>
                <a:cs typeface="Arial" panose="020B0604020202020204" pitchFamily="34" charset="0"/>
              </a:rPr>
              <a:t>IF… THEN …</a:t>
            </a:r>
            <a:endParaRPr lang="en-US" b="1" dirty="0">
              <a:solidFill>
                <a:schemeClr val="tx1"/>
              </a:solidFill>
              <a:latin typeface="Arial" panose="020B0604020202020204" pitchFamily="34" charset="0"/>
              <a:cs typeface="Arial" panose="020B0604020202020204" pitchFamily="34" charset="0"/>
            </a:endParaRPr>
          </a:p>
        </p:txBody>
      </p:sp>
      <p:sp>
        <p:nvSpPr>
          <p:cNvPr id="75" name="Line Callout 2 74"/>
          <p:cNvSpPr/>
          <p:nvPr/>
        </p:nvSpPr>
        <p:spPr>
          <a:xfrm>
            <a:off x="4973604" y="2506229"/>
            <a:ext cx="2097293" cy="406485"/>
          </a:xfrm>
          <a:prstGeom prst="borderCallout2">
            <a:avLst>
              <a:gd name="adj1" fmla="val 51854"/>
              <a:gd name="adj2" fmla="val -436"/>
              <a:gd name="adj3" fmla="val 52492"/>
              <a:gd name="adj4" fmla="val -25167"/>
              <a:gd name="adj5" fmla="val 50563"/>
              <a:gd name="adj6" fmla="val -78598"/>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latin typeface="Arial" panose="020B0604020202020204" pitchFamily="34" charset="0"/>
                <a:cs typeface="Arial" panose="020B0604020202020204" pitchFamily="34" charset="0"/>
              </a:rPr>
              <a:t>IF… THEN …</a:t>
            </a:r>
            <a:endParaRPr lang="en-US" b="1" dirty="0">
              <a:solidFill>
                <a:schemeClr val="tx1"/>
              </a:solidFill>
              <a:latin typeface="Arial" panose="020B0604020202020204" pitchFamily="34" charset="0"/>
              <a:cs typeface="Arial" panose="020B0604020202020204" pitchFamily="34" charset="0"/>
            </a:endParaRPr>
          </a:p>
        </p:txBody>
      </p:sp>
      <p:sp>
        <p:nvSpPr>
          <p:cNvPr id="77" name="Rectangle 14"/>
          <p:cNvSpPr/>
          <p:nvPr/>
        </p:nvSpPr>
        <p:spPr>
          <a:xfrm>
            <a:off x="2467369" y="2833411"/>
            <a:ext cx="1883539" cy="866755"/>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Medium term change - 1 </a:t>
            </a:r>
            <a:endParaRPr lang="en-US" sz="1600" b="1" dirty="0">
              <a:solidFill>
                <a:schemeClr val="tx1"/>
              </a:solidFill>
              <a:latin typeface="Arial" panose="020B0604020202020204" pitchFamily="34" charset="0"/>
              <a:cs typeface="Arial" panose="020B0604020202020204" pitchFamily="34" charset="0"/>
            </a:endParaRPr>
          </a:p>
        </p:txBody>
      </p:sp>
      <p:sp>
        <p:nvSpPr>
          <p:cNvPr id="79" name="Rectangle 14"/>
          <p:cNvSpPr/>
          <p:nvPr/>
        </p:nvSpPr>
        <p:spPr>
          <a:xfrm>
            <a:off x="2511728" y="4059811"/>
            <a:ext cx="1883539" cy="691327"/>
          </a:xfrm>
          <a:prstGeom prst="rect">
            <a:avLst/>
          </a:prstGeom>
          <a:solidFill>
            <a:schemeClr val="accent1">
              <a:lumMod val="60000"/>
              <a:lumOff val="40000"/>
            </a:schemeClr>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smtClean="0">
                <a:latin typeface="Arial" panose="020B0604020202020204" pitchFamily="34" charset="0"/>
                <a:cs typeface="Arial" panose="020B0604020202020204" pitchFamily="34" charset="0"/>
              </a:rPr>
              <a:t>Short term </a:t>
            </a:r>
            <a:r>
              <a:rPr lang="en-US" sz="1600" b="1" dirty="0">
                <a:latin typeface="Arial" panose="020B0604020202020204" pitchFamily="34" charset="0"/>
                <a:cs typeface="Arial" panose="020B0604020202020204" pitchFamily="34" charset="0"/>
              </a:rPr>
              <a:t>change - 1</a:t>
            </a:r>
          </a:p>
        </p:txBody>
      </p:sp>
      <p:sp>
        <p:nvSpPr>
          <p:cNvPr id="26" name="TextBox 25"/>
          <p:cNvSpPr txBox="1"/>
          <p:nvPr/>
        </p:nvSpPr>
        <p:spPr>
          <a:xfrm>
            <a:off x="2511727" y="5207446"/>
            <a:ext cx="1883539" cy="830997"/>
          </a:xfrm>
          <a:prstGeom prst="rect">
            <a:avLst/>
          </a:prstGeom>
          <a:solidFill>
            <a:schemeClr val="bg1">
              <a:lumMod val="75000"/>
            </a:schemeClr>
          </a:solidFill>
          <a:ln w="19050">
            <a:solidFill>
              <a:schemeClr val="bg2">
                <a:lumMod val="75000"/>
              </a:schemeClr>
            </a:solidFill>
          </a:ln>
        </p:spPr>
        <p:txBody>
          <a:bodyPr wrap="square" rtlCol="0">
            <a:spAutoFit/>
          </a:bodyPr>
          <a:lstStyle/>
          <a:p>
            <a:pPr algn="ctr"/>
            <a:endParaRPr lang="en-US" sz="1600" b="1" dirty="0" smtClean="0">
              <a:latin typeface="Arial" panose="020B0604020202020204" pitchFamily="34" charset="0"/>
              <a:cs typeface="Arial" panose="020B0604020202020204" pitchFamily="34" charset="0"/>
            </a:endParaRPr>
          </a:p>
          <a:p>
            <a:pPr algn="ctr"/>
            <a:r>
              <a:rPr lang="en-US" sz="1600" b="1" dirty="0" smtClean="0">
                <a:latin typeface="Arial" panose="020B0604020202020204" pitchFamily="34" charset="0"/>
                <a:cs typeface="Arial" panose="020B0604020202020204" pitchFamily="34" charset="0"/>
              </a:rPr>
              <a:t>Strategies</a:t>
            </a:r>
            <a:endParaRPr lang="en-US" sz="1600" b="1" dirty="0">
              <a:latin typeface="Arial" panose="020B0604020202020204" pitchFamily="34" charset="0"/>
              <a:cs typeface="Arial" panose="020B0604020202020204" pitchFamily="34" charset="0"/>
            </a:endParaRPr>
          </a:p>
          <a:p>
            <a:pPr algn="ctr"/>
            <a:endParaRPr lang="en-US" sz="1600" b="1" dirty="0" smtClean="0">
              <a:latin typeface="Arial" panose="020B0604020202020204" pitchFamily="34" charset="0"/>
              <a:cs typeface="Arial" panose="020B0604020202020204" pitchFamily="34" charset="0"/>
            </a:endParaRPr>
          </a:p>
        </p:txBody>
      </p:sp>
      <p:sp>
        <p:nvSpPr>
          <p:cNvPr id="9" name="Pentagon 8"/>
          <p:cNvSpPr/>
          <p:nvPr/>
        </p:nvSpPr>
        <p:spPr>
          <a:xfrm>
            <a:off x="1066800" y="2506229"/>
            <a:ext cx="1347713" cy="3497707"/>
          </a:xfrm>
          <a:prstGeom prst="homePlate">
            <a:avLst>
              <a:gd name="adj" fmla="val 51136"/>
            </a:avLst>
          </a:prstGeom>
          <a:gradFill>
            <a:gsLst>
              <a:gs pos="0">
                <a:srgbClr val="333399"/>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latin typeface="Arial" panose="020B0604020202020204" pitchFamily="34" charset="0"/>
                <a:cs typeface="Arial" panose="020B0604020202020204" pitchFamily="34" charset="0"/>
              </a:rPr>
              <a:t>Context</a:t>
            </a:r>
          </a:p>
          <a:p>
            <a:pPr algn="ctr"/>
            <a:endParaRPr lang="en-US" sz="1600" b="1" dirty="0">
              <a:latin typeface="Arial" panose="020B0604020202020204" pitchFamily="34" charset="0"/>
              <a:cs typeface="Arial" panose="020B0604020202020204" pitchFamily="34" charset="0"/>
            </a:endParaRPr>
          </a:p>
          <a:p>
            <a:pPr algn="ctr"/>
            <a:r>
              <a:rPr lang="en-US" sz="1600" b="1" dirty="0" smtClean="0">
                <a:latin typeface="Arial" panose="020B0604020202020204" pitchFamily="34" charset="0"/>
                <a:cs typeface="Arial" panose="020B0604020202020204" pitchFamily="34" charset="0"/>
              </a:rPr>
              <a:t>Risks</a:t>
            </a:r>
          </a:p>
          <a:p>
            <a:pPr algn="ctr"/>
            <a:endParaRPr lang="en-US" sz="1600" b="1" dirty="0">
              <a:latin typeface="Arial" panose="020B0604020202020204" pitchFamily="34" charset="0"/>
              <a:cs typeface="Arial" panose="020B0604020202020204" pitchFamily="34" charset="0"/>
            </a:endParaRPr>
          </a:p>
          <a:p>
            <a:pPr algn="ctr"/>
            <a:r>
              <a:rPr lang="en-US" sz="1600" b="1" dirty="0" smtClean="0">
                <a:latin typeface="Arial" panose="020B0604020202020204" pitchFamily="34" charset="0"/>
                <a:cs typeface="Arial" panose="020B0604020202020204" pitchFamily="34" charset="0"/>
              </a:rPr>
              <a:t>Assump-tions</a:t>
            </a:r>
          </a:p>
          <a:p>
            <a:pPr algn="ctr"/>
            <a:endParaRPr lang="en-US" sz="1600" b="1" dirty="0">
              <a:latin typeface="Arial" panose="020B0604020202020204" pitchFamily="34" charset="0"/>
              <a:cs typeface="Arial" panose="020B0604020202020204" pitchFamily="34" charset="0"/>
            </a:endParaRPr>
          </a:p>
          <a:p>
            <a:pPr algn="ctr"/>
            <a:r>
              <a:rPr lang="en-US" sz="1600" b="1" dirty="0" smtClean="0">
                <a:latin typeface="Arial" panose="020B0604020202020204" pitchFamily="34" charset="0"/>
                <a:cs typeface="Arial" panose="020B0604020202020204" pitchFamily="34" charset="0"/>
              </a:rPr>
              <a:t>Partner-ships</a:t>
            </a:r>
            <a:endParaRPr lang="en-US" sz="1600" b="1" dirty="0">
              <a:latin typeface="Arial" panose="020B0604020202020204" pitchFamily="34" charset="0"/>
              <a:cs typeface="Arial" panose="020B0604020202020204" pitchFamily="34" charset="0"/>
            </a:endParaRPr>
          </a:p>
        </p:txBody>
      </p:sp>
      <p:cxnSp>
        <p:nvCxnSpPr>
          <p:cNvPr id="11" name="Straight Arrow Connector 10"/>
          <p:cNvCxnSpPr/>
          <p:nvPr/>
        </p:nvCxnSpPr>
        <p:spPr>
          <a:xfrm>
            <a:off x="8110619" y="2394554"/>
            <a:ext cx="0" cy="59390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7970115" y="2940903"/>
            <a:ext cx="366570" cy="369332"/>
          </a:xfrm>
          <a:prstGeom prst="rect">
            <a:avLst/>
          </a:prstGeom>
          <a:noFill/>
        </p:spPr>
        <p:txBody>
          <a:bodyPr wrap="square" rtlCol="0">
            <a:spAutoFit/>
          </a:bodyPr>
          <a:lstStyle/>
          <a:p>
            <a:r>
              <a:rPr lang="en-US" dirty="0">
                <a:solidFill>
                  <a:schemeClr val="tx2"/>
                </a:solidFill>
              </a:rPr>
              <a:t>X</a:t>
            </a:r>
          </a:p>
        </p:txBody>
      </p:sp>
      <p:sp>
        <p:nvSpPr>
          <p:cNvPr id="42" name="TextBox 41"/>
          <p:cNvSpPr txBox="1"/>
          <p:nvPr/>
        </p:nvSpPr>
        <p:spPr>
          <a:xfrm>
            <a:off x="7989679" y="3901001"/>
            <a:ext cx="366570" cy="369332"/>
          </a:xfrm>
          <a:prstGeom prst="rect">
            <a:avLst/>
          </a:prstGeom>
          <a:noFill/>
        </p:spPr>
        <p:txBody>
          <a:bodyPr wrap="square" rtlCol="0">
            <a:spAutoFit/>
          </a:bodyPr>
          <a:lstStyle/>
          <a:p>
            <a:endParaRPr lang="en-US" dirty="0">
              <a:solidFill>
                <a:schemeClr val="tx2"/>
              </a:solidFill>
            </a:endParaRPr>
          </a:p>
        </p:txBody>
      </p:sp>
      <p:cxnSp>
        <p:nvCxnSpPr>
          <p:cNvPr id="44" name="Straight Arrow Connector 43"/>
          <p:cNvCxnSpPr/>
          <p:nvPr/>
        </p:nvCxnSpPr>
        <p:spPr>
          <a:xfrm>
            <a:off x="8110619" y="3307626"/>
            <a:ext cx="0" cy="80584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a:off x="7949333" y="4113472"/>
            <a:ext cx="366570" cy="369332"/>
          </a:xfrm>
          <a:prstGeom prst="rect">
            <a:avLst/>
          </a:prstGeom>
          <a:noFill/>
        </p:spPr>
        <p:txBody>
          <a:bodyPr wrap="square" rtlCol="0">
            <a:spAutoFit/>
          </a:bodyPr>
          <a:lstStyle/>
          <a:p>
            <a:r>
              <a:rPr lang="en-US" dirty="0">
                <a:solidFill>
                  <a:schemeClr val="tx2"/>
                </a:solidFill>
              </a:rPr>
              <a:t>X</a:t>
            </a:r>
          </a:p>
        </p:txBody>
      </p:sp>
      <p:cxnSp>
        <p:nvCxnSpPr>
          <p:cNvPr id="48" name="Straight Arrow Connector 47"/>
          <p:cNvCxnSpPr/>
          <p:nvPr/>
        </p:nvCxnSpPr>
        <p:spPr>
          <a:xfrm>
            <a:off x="8110619" y="4428872"/>
            <a:ext cx="0" cy="80584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rot="5400000">
            <a:off x="7025913" y="3604239"/>
            <a:ext cx="2788703" cy="369332"/>
          </a:xfrm>
          <a:prstGeom prst="rect">
            <a:avLst/>
          </a:prstGeom>
          <a:noFill/>
        </p:spPr>
        <p:txBody>
          <a:bodyPr wrap="square" rtlCol="0">
            <a:spAutoFit/>
          </a:bodyPr>
          <a:lstStyle/>
          <a:p>
            <a:r>
              <a:rPr lang="en-US" dirty="0" smtClean="0">
                <a:solidFill>
                  <a:schemeClr val="tx2"/>
                </a:solidFill>
                <a:latin typeface="Arial" panose="020B0604020202020204" pitchFamily="34" charset="0"/>
                <a:cs typeface="Arial" panose="020B0604020202020204" pitchFamily="34" charset="0"/>
              </a:rPr>
              <a:t>Conditions for change </a:t>
            </a:r>
            <a:endParaRPr lang="en-US" dirty="0">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448980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571780" y="195590"/>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a:solidFill>
                  <a:schemeClr val="bg1"/>
                </a:solidFill>
                <a:latin typeface="Arial" panose="020B0604020202020204" pitchFamily="34" charset="0"/>
                <a:cs typeface="Arial" panose="020B0604020202020204" pitchFamily="34" charset="0"/>
              </a:rPr>
              <a:t>Defining Features</a:t>
            </a:r>
            <a:endParaRPr lang="en-GB" sz="2800" b="1" dirty="0" smtClean="0">
              <a:solidFill>
                <a:schemeClr val="bg1"/>
              </a:solidFill>
              <a:latin typeface="Arial" panose="020B0604020202020204" pitchFamily="34" charset="0"/>
              <a:cs typeface="Arial" panose="020B0604020202020204" pitchFamily="34" charset="0"/>
            </a:endParaRPr>
          </a:p>
        </p:txBody>
      </p:sp>
      <p:sp>
        <p:nvSpPr>
          <p:cNvPr id="2" name="Retângulo 1"/>
          <p:cNvSpPr/>
          <p:nvPr/>
        </p:nvSpPr>
        <p:spPr>
          <a:xfrm>
            <a:off x="914400" y="1033747"/>
            <a:ext cx="7922812" cy="446276"/>
          </a:xfrm>
          <a:prstGeom prst="rect">
            <a:avLst/>
          </a:prstGeom>
        </p:spPr>
        <p:txBody>
          <a:bodyPr wrap="square">
            <a:spAutoFit/>
          </a:bodyPr>
          <a:lstStyle/>
          <a:p>
            <a:r>
              <a:rPr lang="en-GB" sz="2300" dirty="0" smtClean="0">
                <a:latin typeface="Arial" panose="020B0604020202020204" pitchFamily="34" charset="0"/>
                <a:cs typeface="Arial" panose="020B0604020202020204" pitchFamily="34" charset="0"/>
              </a:rPr>
              <a:t>For </a:t>
            </a:r>
            <a:r>
              <a:rPr lang="en-GB" sz="2300" dirty="0">
                <a:latin typeface="Arial" panose="020B0604020202020204" pitchFamily="34" charset="0"/>
                <a:cs typeface="Arial" panose="020B0604020202020204" pitchFamily="34" charset="0"/>
              </a:rPr>
              <a:t>UNICEF, applying a theory of change approach implies</a:t>
            </a:r>
            <a:r>
              <a:rPr lang="en-GB" sz="2300" dirty="0" smtClean="0">
                <a:latin typeface="Arial" panose="020B0604020202020204" pitchFamily="34" charset="0"/>
                <a:cs typeface="Arial" panose="020B0604020202020204" pitchFamily="34" charset="0"/>
              </a:rPr>
              <a:t>:</a:t>
            </a:r>
            <a:endParaRPr lang="en-GB" sz="2300" dirty="0">
              <a:latin typeface="Arial" panose="020B0604020202020204" pitchFamily="34" charset="0"/>
              <a:cs typeface="Arial" panose="020B0604020202020204" pitchFamily="34" charset="0"/>
            </a:endParaRPr>
          </a:p>
        </p:txBody>
      </p:sp>
      <p:sp>
        <p:nvSpPr>
          <p:cNvPr id="12" name="Right Arrow 11"/>
          <p:cNvSpPr/>
          <p:nvPr/>
        </p:nvSpPr>
        <p:spPr>
          <a:xfrm>
            <a:off x="306788" y="2075176"/>
            <a:ext cx="295835" cy="235433"/>
          </a:xfrm>
          <a:prstGeom prst="rightArrow">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Picture 4" descr="http://www.mophie.com/shop/media/wysiwyg/ps-plus-icon-che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6788" y="1668772"/>
            <a:ext cx="534603" cy="534603"/>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http://www.mophie.com/shop/media/wysiwyg/ps-plus-icon-che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852" y="2531317"/>
            <a:ext cx="534603" cy="53460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http://www.mophie.com/shop/media/wysiwyg/ps-plus-icon-che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851" y="3422304"/>
            <a:ext cx="534603" cy="53460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http://www.mophie.com/shop/media/wysiwyg/ps-plus-icon-che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850" y="4285793"/>
            <a:ext cx="534603" cy="534603"/>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990600" y="1600200"/>
            <a:ext cx="7055698" cy="740664"/>
          </a:xfrm>
          <a:prstGeom prst="rect">
            <a:avLst/>
          </a:prstGeom>
          <a:solidFill>
            <a:schemeClr val="bg1">
              <a:lumMod val="85000"/>
            </a:schemeClr>
          </a:solidFill>
        </p:spPr>
        <p:txBody>
          <a:bodyPr wrap="square" anchor="ctr">
            <a:noAutofit/>
          </a:bodyPr>
          <a:lstStyle/>
          <a:p>
            <a:pPr lvl="0">
              <a:lnSpc>
                <a:spcPct val="120000"/>
              </a:lnSpc>
              <a:spcBef>
                <a:spcPts val="600"/>
              </a:spcBef>
              <a:spcAft>
                <a:spcPts val="600"/>
              </a:spcAft>
            </a:pPr>
            <a:r>
              <a:rPr lang="en-GB" sz="2200" dirty="0">
                <a:latin typeface="Arial" panose="020B0604020202020204" pitchFamily="34" charset="0"/>
                <a:cs typeface="Arial" panose="020B0604020202020204" pitchFamily="34" charset="0"/>
              </a:rPr>
              <a:t>Developing a coherent </a:t>
            </a:r>
            <a:r>
              <a:rPr lang="en-GB" sz="2200" b="1" dirty="0">
                <a:solidFill>
                  <a:srgbClr val="0099FF"/>
                </a:solidFill>
                <a:latin typeface="Arial" panose="020B0604020202020204" pitchFamily="34" charset="0"/>
                <a:cs typeface="Arial" panose="020B0604020202020204" pitchFamily="34" charset="0"/>
              </a:rPr>
              <a:t>results chain </a:t>
            </a:r>
            <a:r>
              <a:rPr lang="en-GB" sz="2200" dirty="0">
                <a:latin typeface="Arial" panose="020B0604020202020204" pitchFamily="34" charset="0"/>
                <a:cs typeface="Arial" panose="020B0604020202020204" pitchFamily="34" charset="0"/>
              </a:rPr>
              <a:t>that charts the course of achieving a desired change</a:t>
            </a:r>
            <a:endParaRPr lang="en-US" sz="2200" b="1" dirty="0">
              <a:latin typeface="Arial" panose="020B0604020202020204" pitchFamily="34" charset="0"/>
              <a:cs typeface="Arial" panose="020B0604020202020204" pitchFamily="34" charset="0"/>
            </a:endParaRPr>
          </a:p>
        </p:txBody>
      </p:sp>
      <p:sp>
        <p:nvSpPr>
          <p:cNvPr id="19" name="Rectangle 18"/>
          <p:cNvSpPr/>
          <p:nvPr/>
        </p:nvSpPr>
        <p:spPr>
          <a:xfrm>
            <a:off x="990600" y="2459737"/>
            <a:ext cx="7055698" cy="740664"/>
          </a:xfrm>
          <a:prstGeom prst="rect">
            <a:avLst/>
          </a:prstGeom>
          <a:solidFill>
            <a:schemeClr val="bg1">
              <a:lumMod val="85000"/>
            </a:schemeClr>
          </a:solidFill>
        </p:spPr>
        <p:txBody>
          <a:bodyPr wrap="square" anchor="ctr">
            <a:noAutofit/>
          </a:bodyPr>
          <a:lstStyle/>
          <a:p>
            <a:pPr>
              <a:lnSpc>
                <a:spcPct val="120000"/>
              </a:lnSpc>
              <a:spcBef>
                <a:spcPts val="600"/>
              </a:spcBef>
              <a:spcAft>
                <a:spcPts val="600"/>
              </a:spcAft>
            </a:pPr>
            <a:r>
              <a:rPr lang="en-GB" sz="2200" dirty="0">
                <a:latin typeface="Arial" panose="020B0604020202020204" pitchFamily="34" charset="0"/>
                <a:cs typeface="Arial" panose="020B0604020202020204" pitchFamily="34" charset="0"/>
              </a:rPr>
              <a:t>Identifying </a:t>
            </a:r>
            <a:r>
              <a:rPr lang="en-GB" sz="2200" b="1" dirty="0" smtClean="0">
                <a:solidFill>
                  <a:srgbClr val="0099FF"/>
                </a:solidFill>
                <a:latin typeface="Arial" panose="020B0604020202020204" pitchFamily="34" charset="0"/>
                <a:cs typeface="Arial" panose="020B0604020202020204" pitchFamily="34" charset="0"/>
              </a:rPr>
              <a:t>implementation </a:t>
            </a:r>
            <a:r>
              <a:rPr lang="en-GB" sz="2200" b="1" dirty="0">
                <a:solidFill>
                  <a:srgbClr val="0099FF"/>
                </a:solidFill>
                <a:latin typeface="Arial" panose="020B0604020202020204" pitchFamily="34" charset="0"/>
                <a:cs typeface="Arial" panose="020B0604020202020204" pitchFamily="34" charset="0"/>
              </a:rPr>
              <a:t>strategies </a:t>
            </a:r>
            <a:r>
              <a:rPr lang="en-GB" sz="2200" dirty="0">
                <a:latin typeface="Arial" panose="020B0604020202020204" pitchFamily="34" charset="0"/>
                <a:cs typeface="Arial" panose="020B0604020202020204" pitchFamily="34" charset="0"/>
              </a:rPr>
              <a:t>that support actions to move from one result level to another</a:t>
            </a:r>
          </a:p>
        </p:txBody>
      </p:sp>
      <p:sp>
        <p:nvSpPr>
          <p:cNvPr id="20" name="Rectangle 19"/>
          <p:cNvSpPr/>
          <p:nvPr/>
        </p:nvSpPr>
        <p:spPr>
          <a:xfrm>
            <a:off x="990600" y="3319274"/>
            <a:ext cx="7055698" cy="740664"/>
          </a:xfrm>
          <a:prstGeom prst="rect">
            <a:avLst/>
          </a:prstGeom>
          <a:solidFill>
            <a:schemeClr val="bg1">
              <a:lumMod val="85000"/>
            </a:schemeClr>
          </a:solidFill>
        </p:spPr>
        <p:txBody>
          <a:bodyPr wrap="square" anchor="ctr">
            <a:noAutofit/>
          </a:bodyPr>
          <a:lstStyle/>
          <a:p>
            <a:pPr>
              <a:lnSpc>
                <a:spcPct val="120000"/>
              </a:lnSpc>
              <a:spcBef>
                <a:spcPts val="600"/>
              </a:spcBef>
              <a:spcAft>
                <a:spcPts val="600"/>
              </a:spcAft>
            </a:pPr>
            <a:r>
              <a:rPr lang="en-GB" sz="2200" dirty="0">
                <a:latin typeface="Arial" panose="020B0604020202020204" pitchFamily="34" charset="0"/>
                <a:cs typeface="Arial" panose="020B0604020202020204" pitchFamily="34" charset="0"/>
              </a:rPr>
              <a:t>Considering how </a:t>
            </a:r>
            <a:r>
              <a:rPr lang="en-GB" sz="2200" b="1" dirty="0">
                <a:solidFill>
                  <a:srgbClr val="0099FF"/>
                </a:solidFill>
                <a:latin typeface="Arial" panose="020B0604020202020204" pitchFamily="34" charset="0"/>
                <a:cs typeface="Arial" panose="020B0604020202020204" pitchFamily="34" charset="0"/>
              </a:rPr>
              <a:t>assumptions</a:t>
            </a:r>
            <a:r>
              <a:rPr lang="en-GB" sz="2200" dirty="0">
                <a:solidFill>
                  <a:srgbClr val="0099FF"/>
                </a:solidFill>
                <a:latin typeface="Arial" panose="020B0604020202020204" pitchFamily="34" charset="0"/>
                <a:cs typeface="Arial" panose="020B0604020202020204" pitchFamily="34" charset="0"/>
              </a:rPr>
              <a:t> </a:t>
            </a:r>
            <a:r>
              <a:rPr lang="en-GB" sz="2200" dirty="0">
                <a:latin typeface="Arial" panose="020B0604020202020204" pitchFamily="34" charset="0"/>
                <a:cs typeface="Arial" panose="020B0604020202020204" pitchFamily="34" charset="0"/>
              </a:rPr>
              <a:t>shape and influence </a:t>
            </a:r>
            <a:r>
              <a:rPr lang="en-US" sz="2200" dirty="0">
                <a:latin typeface="Arial" panose="020B0604020202020204" pitchFamily="34" charset="0"/>
                <a:cs typeface="Arial" panose="020B0604020202020204" pitchFamily="34" charset="0"/>
              </a:rPr>
              <a:t>results</a:t>
            </a:r>
          </a:p>
        </p:txBody>
      </p:sp>
      <p:sp>
        <p:nvSpPr>
          <p:cNvPr id="21" name="Rectangle 20"/>
          <p:cNvSpPr/>
          <p:nvPr/>
        </p:nvSpPr>
        <p:spPr>
          <a:xfrm>
            <a:off x="990600" y="4178811"/>
            <a:ext cx="7055698" cy="740664"/>
          </a:xfrm>
          <a:prstGeom prst="rect">
            <a:avLst/>
          </a:prstGeom>
          <a:solidFill>
            <a:schemeClr val="bg1">
              <a:lumMod val="85000"/>
            </a:schemeClr>
          </a:solidFill>
        </p:spPr>
        <p:txBody>
          <a:bodyPr wrap="square" anchor="ctr">
            <a:noAutofit/>
          </a:bodyPr>
          <a:lstStyle/>
          <a:p>
            <a:pPr lvl="0">
              <a:lnSpc>
                <a:spcPct val="120000"/>
              </a:lnSpc>
              <a:spcBef>
                <a:spcPts val="600"/>
              </a:spcBef>
              <a:spcAft>
                <a:spcPts val="600"/>
              </a:spcAft>
            </a:pPr>
            <a:r>
              <a:rPr lang="en-GB" sz="2200" dirty="0" smtClean="0">
                <a:latin typeface="Arial" panose="020B0604020202020204" pitchFamily="34" charset="0"/>
                <a:cs typeface="Arial" panose="020B0604020202020204" pitchFamily="34" charset="0"/>
              </a:rPr>
              <a:t>Identifying </a:t>
            </a:r>
            <a:r>
              <a:rPr lang="en-GB" sz="2200" b="1" dirty="0" smtClean="0">
                <a:solidFill>
                  <a:srgbClr val="0099FF"/>
                </a:solidFill>
                <a:latin typeface="Arial" panose="020B0604020202020204" pitchFamily="34" charset="0"/>
                <a:cs typeface="Arial" panose="020B0604020202020204" pitchFamily="34" charset="0"/>
              </a:rPr>
              <a:t>risks</a:t>
            </a:r>
            <a:r>
              <a:rPr lang="en-GB" sz="2200" b="1" dirty="0" smtClean="0">
                <a:latin typeface="Arial" panose="020B0604020202020204" pitchFamily="34" charset="0"/>
                <a:cs typeface="Arial" panose="020B0604020202020204" pitchFamily="34" charset="0"/>
              </a:rPr>
              <a:t> </a:t>
            </a:r>
            <a:r>
              <a:rPr lang="en-GB" sz="2200" dirty="0" smtClean="0">
                <a:latin typeface="Arial" panose="020B0604020202020204" pitchFamily="34" charset="0"/>
                <a:cs typeface="Arial" panose="020B0604020202020204" pitchFamily="34" charset="0"/>
              </a:rPr>
              <a:t>to achieving results</a:t>
            </a:r>
            <a:endParaRPr lang="en-US" sz="2200" dirty="0">
              <a:latin typeface="Arial" panose="020B0604020202020204" pitchFamily="34" charset="0"/>
              <a:cs typeface="Arial" panose="020B0604020202020204" pitchFamily="34" charset="0"/>
            </a:endParaRPr>
          </a:p>
        </p:txBody>
      </p:sp>
      <p:sp>
        <p:nvSpPr>
          <p:cNvPr id="22" name="Rectangle 21"/>
          <p:cNvSpPr/>
          <p:nvPr/>
        </p:nvSpPr>
        <p:spPr>
          <a:xfrm>
            <a:off x="990600" y="5036307"/>
            <a:ext cx="7055698" cy="740664"/>
          </a:xfrm>
          <a:prstGeom prst="rect">
            <a:avLst/>
          </a:prstGeom>
          <a:solidFill>
            <a:schemeClr val="bg1">
              <a:lumMod val="85000"/>
            </a:schemeClr>
          </a:solidFill>
        </p:spPr>
        <p:txBody>
          <a:bodyPr wrap="square" anchor="ctr">
            <a:noAutofit/>
          </a:bodyPr>
          <a:lstStyle/>
          <a:p>
            <a:pPr lvl="0">
              <a:lnSpc>
                <a:spcPct val="120000"/>
              </a:lnSpc>
              <a:spcBef>
                <a:spcPts val="600"/>
              </a:spcBef>
              <a:spcAft>
                <a:spcPts val="600"/>
              </a:spcAft>
            </a:pPr>
            <a:r>
              <a:rPr lang="en-GB" sz="2000" dirty="0">
                <a:latin typeface="Arial" panose="020B0604020202020204" pitchFamily="34" charset="0"/>
                <a:cs typeface="Arial" panose="020B0604020202020204" pitchFamily="34" charset="0"/>
              </a:rPr>
              <a:t>Selecting </a:t>
            </a:r>
            <a:r>
              <a:rPr lang="en-GB" sz="2000" b="1" dirty="0">
                <a:solidFill>
                  <a:srgbClr val="0099FF"/>
                </a:solidFill>
                <a:latin typeface="Arial" panose="020B0604020202020204" pitchFamily="34" charset="0"/>
                <a:cs typeface="Arial" panose="020B0604020202020204" pitchFamily="34" charset="0"/>
              </a:rPr>
              <a:t>indicators</a:t>
            </a:r>
            <a:r>
              <a:rPr lang="en-GB" sz="2000" dirty="0">
                <a:solidFill>
                  <a:srgbClr val="0099FF"/>
                </a:solidFill>
                <a:latin typeface="Arial" panose="020B0604020202020204" pitchFamily="34" charset="0"/>
                <a:cs typeface="Arial" panose="020B0604020202020204" pitchFamily="34" charset="0"/>
              </a:rPr>
              <a:t> </a:t>
            </a:r>
            <a:r>
              <a:rPr lang="en-GB" sz="2000" dirty="0">
                <a:latin typeface="Arial" panose="020B0604020202020204" pitchFamily="34" charset="0"/>
                <a:cs typeface="Arial" panose="020B0604020202020204" pitchFamily="34" charset="0"/>
              </a:rPr>
              <a:t>and determining how data on progress and performance will be collected</a:t>
            </a:r>
          </a:p>
        </p:txBody>
      </p:sp>
      <p:sp>
        <p:nvSpPr>
          <p:cNvPr id="24" name="Rectangle 23"/>
          <p:cNvSpPr/>
          <p:nvPr/>
        </p:nvSpPr>
        <p:spPr>
          <a:xfrm>
            <a:off x="990600" y="5893803"/>
            <a:ext cx="7055698" cy="744065"/>
          </a:xfrm>
          <a:prstGeom prst="rect">
            <a:avLst/>
          </a:prstGeom>
          <a:solidFill>
            <a:schemeClr val="bg1">
              <a:lumMod val="85000"/>
            </a:schemeClr>
          </a:solidFill>
        </p:spPr>
        <p:txBody>
          <a:bodyPr wrap="square" anchor="ctr">
            <a:noAutofit/>
          </a:bodyPr>
          <a:lstStyle/>
          <a:p>
            <a:pPr lvl="0">
              <a:lnSpc>
                <a:spcPct val="120000"/>
              </a:lnSpc>
              <a:spcBef>
                <a:spcPts val="600"/>
              </a:spcBef>
              <a:spcAft>
                <a:spcPts val="600"/>
              </a:spcAft>
            </a:pPr>
            <a:r>
              <a:rPr lang="en-GB" sz="2200" dirty="0">
                <a:latin typeface="Arial" panose="020B0604020202020204" pitchFamily="34" charset="0"/>
                <a:cs typeface="Arial" panose="020B0604020202020204" pitchFamily="34" charset="0"/>
              </a:rPr>
              <a:t>Considering how </a:t>
            </a:r>
            <a:r>
              <a:rPr lang="en-US" sz="2200" dirty="0">
                <a:latin typeface="Arial" panose="020B0604020202020204" pitchFamily="34" charset="0"/>
                <a:cs typeface="Arial" panose="020B0604020202020204" pitchFamily="34" charset="0"/>
              </a:rPr>
              <a:t>to </a:t>
            </a:r>
            <a:r>
              <a:rPr lang="en-US" sz="2200" b="1" dirty="0">
                <a:solidFill>
                  <a:srgbClr val="0099FF"/>
                </a:solidFill>
                <a:latin typeface="Arial" panose="020B0604020202020204" pitchFamily="34" charset="0"/>
                <a:cs typeface="Arial" panose="020B0604020202020204" pitchFamily="34" charset="0"/>
              </a:rPr>
              <a:t>feedback</a:t>
            </a:r>
            <a:r>
              <a:rPr lang="en-US" sz="2200" b="1" dirty="0">
                <a:latin typeface="Arial" panose="020B0604020202020204" pitchFamily="34" charset="0"/>
                <a:cs typeface="Arial" panose="020B0604020202020204" pitchFamily="34" charset="0"/>
              </a:rPr>
              <a:t> </a:t>
            </a:r>
            <a:r>
              <a:rPr lang="en-US" sz="2200" dirty="0">
                <a:latin typeface="Arial" panose="020B0604020202020204" pitchFamily="34" charset="0"/>
                <a:cs typeface="Arial" panose="020B0604020202020204" pitchFamily="34" charset="0"/>
              </a:rPr>
              <a:t>and </a:t>
            </a:r>
            <a:r>
              <a:rPr lang="en-US" sz="2200" b="1" dirty="0">
                <a:solidFill>
                  <a:srgbClr val="0099FF"/>
                </a:solidFill>
                <a:latin typeface="Arial" panose="020B0604020202020204" pitchFamily="34" charset="0"/>
                <a:cs typeface="Arial" panose="020B0604020202020204" pitchFamily="34" charset="0"/>
              </a:rPr>
              <a:t>use</a:t>
            </a:r>
            <a:r>
              <a:rPr lang="en-US" sz="2200" b="1" dirty="0">
                <a:latin typeface="Arial" panose="020B0604020202020204" pitchFamily="34" charset="0"/>
                <a:cs typeface="Arial" panose="020B0604020202020204" pitchFamily="34" charset="0"/>
              </a:rPr>
              <a:t> </a:t>
            </a:r>
            <a:r>
              <a:rPr lang="en-US" sz="2200" dirty="0">
                <a:latin typeface="Arial" panose="020B0604020202020204" pitchFamily="34" charset="0"/>
                <a:cs typeface="Arial" panose="020B0604020202020204" pitchFamily="34" charset="0"/>
              </a:rPr>
              <a:t>information on performance</a:t>
            </a:r>
          </a:p>
        </p:txBody>
      </p:sp>
      <p:pic>
        <p:nvPicPr>
          <p:cNvPr id="25" name="Picture 4" descr="http://www.mophie.com/shop/media/wysiwyg/ps-plus-icon-che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850" y="5136346"/>
            <a:ext cx="534603" cy="534603"/>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http://www.mophie.com/shop/media/wysiwyg/ps-plus-icon-che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849" y="5998533"/>
            <a:ext cx="534603" cy="5346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0125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381000" y="76200"/>
            <a:ext cx="3886200" cy="707886"/>
          </a:xfrm>
          <a:prstGeom prst="rect">
            <a:avLst/>
          </a:prstGeom>
          <a:noFill/>
          <a:ln w="9525">
            <a:noFill/>
            <a:miter lim="800000"/>
            <a:headEnd/>
            <a:tailEnd/>
          </a:ln>
        </p:spPr>
        <p:txBody>
          <a:bodyPr wrap="square">
            <a:prstTxWarp prst="textNoShape">
              <a:avLst/>
            </a:prstTxWarp>
            <a:spAutoFit/>
          </a:bodyPr>
          <a:lstStyle/>
          <a:p>
            <a:pPr algn="ctr">
              <a:lnSpc>
                <a:spcPts val="4800"/>
              </a:lnSpc>
              <a:spcBef>
                <a:spcPct val="50000"/>
              </a:spcBef>
            </a:pPr>
            <a:r>
              <a:rPr lang="en-GB" sz="2800" b="1" dirty="0">
                <a:solidFill>
                  <a:schemeClr val="bg1"/>
                </a:solidFill>
                <a:latin typeface="Arial" panose="020B0604020202020204" pitchFamily="34" charset="0"/>
                <a:cs typeface="Arial" panose="020B0604020202020204" pitchFamily="34" charset="0"/>
              </a:rPr>
              <a:t>Session Objectives</a:t>
            </a:r>
            <a:endParaRPr lang="en-GB" sz="2800" b="1" dirty="0" smtClean="0">
              <a:solidFill>
                <a:schemeClr val="bg1"/>
              </a:solidFill>
              <a:latin typeface="Arial" panose="020B0604020202020204" pitchFamily="34" charset="0"/>
              <a:cs typeface="Arial" panose="020B0604020202020204" pitchFamily="34" charset="0"/>
            </a:endParaRPr>
          </a:p>
        </p:txBody>
      </p:sp>
      <p:sp>
        <p:nvSpPr>
          <p:cNvPr id="11" name="Text Placeholder 2"/>
          <p:cNvSpPr txBox="1">
            <a:spLocks/>
          </p:cNvSpPr>
          <p:nvPr/>
        </p:nvSpPr>
        <p:spPr>
          <a:xfrm>
            <a:off x="443411" y="1327150"/>
            <a:ext cx="8259761" cy="31369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Aft>
                <a:spcPts val="600"/>
              </a:spcAft>
              <a:buFont typeface="Wingdings" panose="05000000000000000000" pitchFamily="2" charset="2"/>
              <a:buChar char="ü"/>
            </a:pPr>
            <a:r>
              <a:rPr lang="en-US" sz="2800" dirty="0" smtClean="0">
                <a:latin typeface="Arial" panose="020B0604020202020204" pitchFamily="34" charset="0"/>
                <a:cs typeface="Arial" panose="020B0604020202020204" pitchFamily="34" charset="0"/>
              </a:rPr>
              <a:t>Have a common understanding on how to apply a Theory of Change approach</a:t>
            </a:r>
          </a:p>
          <a:p>
            <a:pPr>
              <a:spcAft>
                <a:spcPts val="600"/>
              </a:spcAft>
              <a:buFont typeface="Wingdings" panose="05000000000000000000" pitchFamily="2" charset="2"/>
              <a:buChar char="ü"/>
            </a:pPr>
            <a:endParaRPr lang="en-US" sz="1800" dirty="0" smtClean="0">
              <a:latin typeface="Arial" panose="020B0604020202020204" pitchFamily="34" charset="0"/>
              <a:cs typeface="Arial" panose="020B0604020202020204" pitchFamily="34" charset="0"/>
            </a:endParaRPr>
          </a:p>
          <a:p>
            <a:pPr>
              <a:spcAft>
                <a:spcPts val="600"/>
              </a:spcAft>
              <a:buFont typeface="Wingdings" panose="05000000000000000000" pitchFamily="2" charset="2"/>
              <a:buChar char="ü"/>
            </a:pPr>
            <a:r>
              <a:rPr lang="en-US" sz="2800" dirty="0" smtClean="0">
                <a:latin typeface="Arial" panose="020B0604020202020204" pitchFamily="34" charset="0"/>
                <a:cs typeface="Arial" panose="020B0604020202020204" pitchFamily="34" charset="0"/>
              </a:rPr>
              <a:t>Understand the process for developing a Theory of Change</a:t>
            </a:r>
          </a:p>
          <a:p>
            <a:pPr>
              <a:spcAft>
                <a:spcPts val="600"/>
              </a:spcAft>
              <a:buFont typeface="Wingdings" panose="05000000000000000000" pitchFamily="2" charset="2"/>
              <a:buChar char="ü"/>
            </a:pPr>
            <a:endParaRPr lang="en-US" sz="1800" dirty="0" smtClean="0">
              <a:latin typeface="Arial" panose="020B0604020202020204" pitchFamily="34" charset="0"/>
              <a:cs typeface="Arial" panose="020B0604020202020204" pitchFamily="34" charset="0"/>
            </a:endParaRPr>
          </a:p>
          <a:p>
            <a:pPr>
              <a:spcAft>
                <a:spcPts val="600"/>
              </a:spcAft>
              <a:buFont typeface="Wingdings" panose="05000000000000000000" pitchFamily="2" charset="2"/>
              <a:buChar char="ü"/>
            </a:pPr>
            <a:r>
              <a:rPr lang="en-US" sz="2800" dirty="0" smtClean="0">
                <a:latin typeface="Arial" panose="020B0604020202020204" pitchFamily="34" charset="0"/>
                <a:cs typeface="Arial" panose="020B0604020202020204" pitchFamily="34" charset="0"/>
              </a:rPr>
              <a:t>Be able to articulate the Theory of Change underpinning a programme</a:t>
            </a:r>
            <a:endParaRPr lang="en-US" sz="2800" dirty="0">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5173" y="4876800"/>
            <a:ext cx="1376707" cy="1720884"/>
          </a:xfrm>
          <a:prstGeom prst="rect">
            <a:avLst/>
          </a:prstGeom>
        </p:spPr>
      </p:pic>
    </p:spTree>
    <p:extLst>
      <p:ext uri="{BB962C8B-B14F-4D97-AF65-F5344CB8AC3E}">
        <p14:creationId xmlns:p14="http://schemas.microsoft.com/office/powerpoint/2010/main" val="12939807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a:xfrm>
            <a:off x="274464" y="990600"/>
            <a:ext cx="8643393" cy="5791200"/>
          </a:xfrm>
        </p:spPr>
        <p:txBody>
          <a:bodyPr/>
          <a:lstStyle/>
          <a:p>
            <a:r>
              <a:rPr lang="en-US" sz="2000" dirty="0" smtClean="0">
                <a:latin typeface="Arial" panose="020B0604020202020204" pitchFamily="34" charset="0"/>
                <a:cs typeface="Arial" panose="020B0604020202020204" pitchFamily="34" charset="0"/>
              </a:rPr>
              <a:t>Strategies </a:t>
            </a:r>
            <a:r>
              <a:rPr lang="en-US" sz="2000" dirty="0">
                <a:latin typeface="Arial" panose="020B0604020202020204" pitchFamily="34" charset="0"/>
                <a:cs typeface="Arial" panose="020B0604020202020204" pitchFamily="34" charset="0"/>
              </a:rPr>
              <a:t>are key to building theories of change as they </a:t>
            </a:r>
            <a:r>
              <a:rPr lang="en-US" sz="2000" dirty="0" smtClean="0">
                <a:latin typeface="Arial" panose="020B0604020202020204" pitchFamily="34" charset="0"/>
                <a:cs typeface="Arial" panose="020B0604020202020204" pitchFamily="34" charset="0"/>
              </a:rPr>
              <a:t>provide broad direction for </a:t>
            </a:r>
            <a:r>
              <a:rPr lang="en-US" sz="2000" b="1" dirty="0" smtClean="0">
                <a:latin typeface="Arial" panose="020B0604020202020204" pitchFamily="34" charset="0"/>
                <a:cs typeface="Arial" panose="020B0604020202020204" pitchFamily="34" charset="0"/>
              </a:rPr>
              <a:t>how</a:t>
            </a:r>
            <a:r>
              <a:rPr lang="en-US" sz="2000" dirty="0" smtClean="0">
                <a:latin typeface="Arial" panose="020B0604020202020204" pitchFamily="34" charset="0"/>
                <a:cs typeface="Arial" panose="020B0604020202020204" pitchFamily="34" charset="0"/>
              </a:rPr>
              <a:t> change happens, and directly influence the types of activities and interventions needed to achieve results.</a:t>
            </a:r>
          </a:p>
          <a:p>
            <a:pPr marL="0" indent="0">
              <a:buNone/>
            </a:pPr>
            <a:endParaRPr lang="en-US" sz="2000" dirty="0" smtClean="0">
              <a:latin typeface="Arial" panose="020B0604020202020204" pitchFamily="34" charset="0"/>
              <a:cs typeface="Arial" panose="020B0604020202020204" pitchFamily="34" charset="0"/>
            </a:endParaRPr>
          </a:p>
          <a:p>
            <a:r>
              <a:rPr lang="en-US" sz="2000" dirty="0">
                <a:latin typeface="Arial" pitchFamily="34" charset="0"/>
                <a:cs typeface="Arial" panose="020B0604020202020204" pitchFamily="34" charset="0"/>
              </a:rPr>
              <a:t>The choice of strategy(</a:t>
            </a:r>
            <a:r>
              <a:rPr lang="en-US" sz="2000" dirty="0" err="1">
                <a:latin typeface="Arial" pitchFamily="34" charset="0"/>
                <a:cs typeface="Arial" panose="020B0604020202020204" pitchFamily="34" charset="0"/>
              </a:rPr>
              <a:t>ies</a:t>
            </a:r>
            <a:r>
              <a:rPr lang="en-US" sz="2000" dirty="0">
                <a:latin typeface="Arial" pitchFamily="34" charset="0"/>
                <a:cs typeface="Arial" panose="020B0604020202020204" pitchFamily="34" charset="0"/>
              </a:rPr>
              <a:t>) is based on:</a:t>
            </a:r>
          </a:p>
          <a:p>
            <a:pPr lvl="1">
              <a:buFont typeface="Courier New" panose="02070309020205020404" pitchFamily="49" charset="0"/>
              <a:buChar char="o"/>
            </a:pPr>
            <a:r>
              <a:rPr lang="en-US" sz="2000" dirty="0">
                <a:latin typeface="Arial" pitchFamily="34" charset="0"/>
                <a:cs typeface="Arial" panose="020B0604020202020204" pitchFamily="34" charset="0"/>
              </a:rPr>
              <a:t>UNICEF’s </a:t>
            </a:r>
            <a:r>
              <a:rPr lang="en-US" sz="2000" dirty="0" smtClean="0">
                <a:latin typeface="Arial" pitchFamily="34" charset="0"/>
                <a:cs typeface="Arial" panose="020B0604020202020204" pitchFamily="34" charset="0"/>
              </a:rPr>
              <a:t>values and comparative advantage</a:t>
            </a:r>
            <a:endParaRPr lang="en-US" sz="2000" dirty="0">
              <a:latin typeface="Arial" pitchFamily="34" charset="0"/>
              <a:cs typeface="Arial" panose="020B0604020202020204" pitchFamily="34" charset="0"/>
            </a:endParaRPr>
          </a:p>
          <a:p>
            <a:pPr lvl="1">
              <a:buFont typeface="Courier New" panose="02070309020205020404" pitchFamily="49" charset="0"/>
              <a:buChar char="o"/>
            </a:pPr>
            <a:r>
              <a:rPr lang="en-US" sz="2000" dirty="0">
                <a:latin typeface="Arial" pitchFamily="34" charset="0"/>
                <a:cs typeface="Arial" panose="020B0604020202020204" pitchFamily="34" charset="0"/>
              </a:rPr>
              <a:t>Awareness of how change is really achieved in the local </a:t>
            </a:r>
            <a:r>
              <a:rPr lang="en-US" sz="2000" dirty="0" smtClean="0">
                <a:latin typeface="Arial" pitchFamily="34" charset="0"/>
                <a:cs typeface="Arial" panose="020B0604020202020204" pitchFamily="34" charset="0"/>
              </a:rPr>
              <a:t>context, including risks</a:t>
            </a:r>
            <a:endParaRPr lang="en-US" sz="2000" dirty="0">
              <a:latin typeface="Arial" pitchFamily="34" charset="0"/>
              <a:cs typeface="Arial" panose="020B0604020202020204" pitchFamily="34" charset="0"/>
            </a:endParaRPr>
          </a:p>
          <a:p>
            <a:pPr lvl="1">
              <a:buFont typeface="Courier New" panose="02070309020205020404" pitchFamily="49" charset="0"/>
              <a:buChar char="o"/>
            </a:pPr>
            <a:r>
              <a:rPr lang="en-US" sz="2000" dirty="0" smtClean="0">
                <a:latin typeface="Arial" pitchFamily="34" charset="0"/>
                <a:cs typeface="Arial" panose="020B0604020202020204" pitchFamily="34" charset="0"/>
              </a:rPr>
              <a:t>Considerations </a:t>
            </a:r>
            <a:r>
              <a:rPr lang="en-US" sz="2000" dirty="0">
                <a:latin typeface="Arial" pitchFamily="34" charset="0"/>
                <a:cs typeface="Arial" panose="020B0604020202020204" pitchFamily="34" charset="0"/>
              </a:rPr>
              <a:t>of effectiveness, </a:t>
            </a:r>
            <a:r>
              <a:rPr lang="en-US" sz="2000" dirty="0" smtClean="0">
                <a:latin typeface="Arial" pitchFamily="34" charset="0"/>
                <a:cs typeface="Arial" panose="020B0604020202020204" pitchFamily="34" charset="0"/>
              </a:rPr>
              <a:t>sustainability, and availability of UNICEF human and financial resources</a:t>
            </a:r>
          </a:p>
          <a:p>
            <a:pPr lvl="1">
              <a:buFont typeface="Courier New" panose="02070309020205020404" pitchFamily="49" charset="0"/>
              <a:buChar char="o"/>
            </a:pPr>
            <a:endParaRPr lang="en-US" sz="2000" dirty="0">
              <a:latin typeface="Arial"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A useful starting point is to consider the strategies that UNICEF considers important in achieving results. These include: </a:t>
            </a:r>
          </a:p>
          <a:p>
            <a:endParaRPr lang="en-US" sz="2000" dirty="0" smtClean="0"/>
          </a:p>
          <a:p>
            <a:endParaRPr lang="en-US" sz="2000" dirty="0" smtClean="0">
              <a:latin typeface="Arial" pitchFamily="34" charset="0"/>
            </a:endParaRPr>
          </a:p>
          <a:p>
            <a:pPr marL="0" indent="0">
              <a:buNone/>
            </a:pPr>
            <a:endParaRPr lang="en-US" sz="2000" i="1" dirty="0"/>
          </a:p>
        </p:txBody>
      </p:sp>
      <p:sp>
        <p:nvSpPr>
          <p:cNvPr id="6" name="Rectangle 5"/>
          <p:cNvSpPr/>
          <p:nvPr/>
        </p:nvSpPr>
        <p:spPr>
          <a:xfrm>
            <a:off x="862360" y="5562600"/>
            <a:ext cx="7467600" cy="1066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lvl="1"/>
            <a:r>
              <a:rPr lang="en-US" dirty="0">
                <a:latin typeface="Arial" panose="020B0604020202020204" pitchFamily="34" charset="0"/>
                <a:cs typeface="Arial" panose="020B0604020202020204" pitchFamily="34" charset="0"/>
              </a:rPr>
              <a:t>Capacity Development; Evidence Generation, Policy Dialogue and Advocacy; Partnerships;  South-South and Triangular Cooperation; Innovation; Cross-Sectoral Linkages; Service Delivery</a:t>
            </a:r>
          </a:p>
          <a:p>
            <a:endParaRPr lang="en-US" sz="1050" dirty="0">
              <a:latin typeface="Arial" pitchFamily="34" charset="0"/>
              <a:cs typeface="Arial" panose="020B0604020202020204" pitchFamily="34" charset="0"/>
            </a:endParaRPr>
          </a:p>
        </p:txBody>
      </p:sp>
      <p:sp>
        <p:nvSpPr>
          <p:cNvPr id="5"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2" name="Title 1"/>
          <p:cNvSpPr>
            <a:spLocks noGrp="1"/>
          </p:cNvSpPr>
          <p:nvPr>
            <p:ph type="title"/>
          </p:nvPr>
        </p:nvSpPr>
        <p:spPr>
          <a:xfrm>
            <a:off x="247426" y="0"/>
            <a:ext cx="8667974" cy="914400"/>
          </a:xfrm>
        </p:spPr>
        <p:txBody>
          <a:bodyPr/>
          <a:lstStyle/>
          <a:p>
            <a:r>
              <a:rPr lang="en-US" sz="3600" b="1" dirty="0" smtClean="0">
                <a:solidFill>
                  <a:schemeClr val="bg1"/>
                </a:solidFill>
              </a:rPr>
              <a:t>Identifying Implementation Strategies</a:t>
            </a:r>
            <a:endParaRPr lang="en-US" sz="3600" b="1" dirty="0">
              <a:solidFill>
                <a:schemeClr val="bg1"/>
              </a:solidFill>
            </a:endParaRPr>
          </a:p>
        </p:txBody>
      </p:sp>
    </p:spTree>
    <p:extLst>
      <p:ext uri="{BB962C8B-B14F-4D97-AF65-F5344CB8AC3E}">
        <p14:creationId xmlns:p14="http://schemas.microsoft.com/office/powerpoint/2010/main" val="4627476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6146" name="Rectangle 2"/>
          <p:cNvSpPr>
            <a:spLocks noGrp="1" noChangeArrowheads="1"/>
          </p:cNvSpPr>
          <p:nvPr>
            <p:ph type="ctrTitle" idx="4294967295"/>
          </p:nvPr>
        </p:nvSpPr>
        <p:spPr>
          <a:xfrm>
            <a:off x="76200" y="203994"/>
            <a:ext cx="4800600" cy="506412"/>
          </a:xfrm>
          <a:prstGeom prst="rect">
            <a:avLst/>
          </a:prstGeom>
          <a:noFill/>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ko-KR" sz="3200" b="1" dirty="0" smtClean="0">
                <a:solidFill>
                  <a:schemeClr val="bg1"/>
                </a:solidFill>
              </a:rPr>
              <a:t>Defining Assumptions</a:t>
            </a:r>
            <a:endParaRPr lang="en-US" altLang="ko-KR" sz="3200" b="1" dirty="0">
              <a:solidFill>
                <a:schemeClr val="bg1"/>
              </a:solidFill>
            </a:endParaRPr>
          </a:p>
        </p:txBody>
      </p:sp>
      <p:sp>
        <p:nvSpPr>
          <p:cNvPr id="6147" name="Rectangle 3"/>
          <p:cNvSpPr>
            <a:spLocks noGrp="1" noChangeArrowheads="1"/>
          </p:cNvSpPr>
          <p:nvPr>
            <p:ph type="body" sz="quarter" idx="4294967295"/>
          </p:nvPr>
        </p:nvSpPr>
        <p:spPr>
          <a:xfrm>
            <a:off x="381000" y="1295400"/>
            <a:ext cx="8077200" cy="5410200"/>
          </a:xfrm>
          <a:prstGeom prst="rect">
            <a:avLst/>
          </a:prstGeom>
          <a:noFill/>
          <a:ln/>
        </p:spPr>
        <p:txBody>
          <a:bodyPr/>
          <a:lstStyle/>
          <a:p>
            <a:pPr marL="0" indent="0">
              <a:spcBef>
                <a:spcPts val="0"/>
              </a:spcBef>
              <a:spcAft>
                <a:spcPts val="1200"/>
              </a:spcAft>
              <a:buClr>
                <a:srgbClr val="000000"/>
              </a:buClr>
              <a:buNone/>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sz="2400" b="1" dirty="0">
                <a:latin typeface="Arial" panose="020B0604020202020204" pitchFamily="34" charset="0"/>
                <a:cs typeface="Arial" panose="020B0604020202020204" pitchFamily="34" charset="0"/>
              </a:rPr>
              <a:t>Assumptions </a:t>
            </a:r>
            <a:r>
              <a:rPr lang="en-US" sz="2400" dirty="0" smtClean="0">
                <a:latin typeface="Arial" panose="020B0604020202020204" pitchFamily="34" charset="0"/>
                <a:cs typeface="Arial" panose="020B0604020202020204" pitchFamily="34" charset="0"/>
              </a:rPr>
              <a:t>are variables or factors which </a:t>
            </a:r>
            <a:r>
              <a:rPr lang="en-US" sz="2400" u="sng" dirty="0" smtClean="0">
                <a:latin typeface="Arial" panose="020B0604020202020204" pitchFamily="34" charset="0"/>
                <a:cs typeface="Arial" panose="020B0604020202020204" pitchFamily="34" charset="0"/>
              </a:rPr>
              <a:t>need </a:t>
            </a:r>
            <a:r>
              <a:rPr lang="en-US" sz="2400" u="sng" dirty="0">
                <a:latin typeface="Arial" panose="020B0604020202020204" pitchFamily="34" charset="0"/>
                <a:cs typeface="Arial" panose="020B0604020202020204" pitchFamily="34" charset="0"/>
              </a:rPr>
              <a:t>to be in place</a:t>
            </a:r>
            <a:r>
              <a:rPr lang="en-US" sz="2400" dirty="0">
                <a:latin typeface="Arial" panose="020B0604020202020204" pitchFamily="34" charset="0"/>
                <a:cs typeface="Arial" panose="020B0604020202020204" pitchFamily="34" charset="0"/>
              </a:rPr>
              <a:t> for </a:t>
            </a:r>
            <a:r>
              <a:rPr lang="en-US" sz="2400" dirty="0" smtClean="0">
                <a:latin typeface="Arial" panose="020B0604020202020204" pitchFamily="34" charset="0"/>
                <a:cs typeface="Arial" panose="020B0604020202020204" pitchFamily="34" charset="0"/>
              </a:rPr>
              <a:t>a result </a:t>
            </a:r>
            <a:r>
              <a:rPr lang="en-US" sz="2400" dirty="0">
                <a:latin typeface="Arial" panose="020B0604020202020204" pitchFamily="34" charset="0"/>
                <a:cs typeface="Arial" panose="020B0604020202020204" pitchFamily="34" charset="0"/>
              </a:rPr>
              <a:t>to be </a:t>
            </a:r>
            <a:r>
              <a:rPr lang="en-US" sz="2400" dirty="0" smtClean="0">
                <a:latin typeface="Arial" panose="020B0604020202020204" pitchFamily="34" charset="0"/>
                <a:cs typeface="Arial" panose="020B0604020202020204" pitchFamily="34" charset="0"/>
              </a:rPr>
              <a:t>achieved</a:t>
            </a:r>
          </a:p>
          <a:p>
            <a:pPr marL="0" indent="0">
              <a:spcBef>
                <a:spcPts val="0"/>
              </a:spcBef>
              <a:spcAft>
                <a:spcPts val="1200"/>
              </a:spcAft>
              <a:buClr>
                <a:srgbClr val="000000"/>
              </a:buClr>
              <a:buNone/>
              <a:tabLst>
                <a:tab pos="858838" algn="l"/>
                <a:tab pos="1773238" algn="l"/>
                <a:tab pos="2687638" algn="l"/>
                <a:tab pos="3602038" algn="l"/>
                <a:tab pos="4516438" algn="l"/>
                <a:tab pos="5430838" algn="l"/>
                <a:tab pos="6345238" algn="l"/>
                <a:tab pos="7259638" algn="l"/>
                <a:tab pos="8174038" algn="l"/>
                <a:tab pos="9088438" algn="l"/>
                <a:tab pos="10002838" algn="l"/>
              </a:tabLst>
            </a:pPr>
            <a:endParaRPr lang="en-US" altLang="ko-KR" sz="2400" dirty="0">
              <a:latin typeface="Arial" panose="020B0604020202020204" pitchFamily="34" charset="0"/>
              <a:cs typeface="Arial" panose="020B0604020202020204" pitchFamily="34" charset="0"/>
            </a:endParaRPr>
          </a:p>
          <a:p>
            <a:pPr marL="0" indent="0">
              <a:spcBef>
                <a:spcPts val="0"/>
              </a:spcBef>
              <a:spcAft>
                <a:spcPts val="1200"/>
              </a:spcAft>
              <a:buClr>
                <a:srgbClr val="000000"/>
              </a:buClr>
              <a:buNone/>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altLang="ko-KR" sz="2400" dirty="0" smtClean="0">
                <a:latin typeface="Arial" panose="020B0604020202020204" pitchFamily="34" charset="0"/>
                <a:ea typeface="굴림" pitchFamily="50" charset="-127"/>
                <a:cs typeface="Arial" panose="020B0604020202020204" pitchFamily="34" charset="0"/>
              </a:rPr>
              <a:t>Examples:</a:t>
            </a:r>
          </a:p>
          <a:p>
            <a:pPr lvl="1" indent="-342900">
              <a:spcBef>
                <a:spcPts val="0"/>
              </a:spcBef>
              <a:spcAft>
                <a:spcPts val="1200"/>
              </a:spcAft>
              <a:buClr>
                <a:srgbClr val="000000"/>
              </a:buClr>
              <a:buFont typeface="Courier New" panose="02070309020205020404" pitchFamily="49" charset="0"/>
              <a:buChar char="o"/>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altLang="ko-KR" sz="2400" dirty="0" smtClean="0">
                <a:latin typeface="Arial" panose="020B0604020202020204" pitchFamily="34" charset="0"/>
                <a:ea typeface="굴림" pitchFamily="50" charset="-127"/>
                <a:cs typeface="Arial" panose="020B0604020202020204" pitchFamily="34" charset="0"/>
              </a:rPr>
              <a:t>Other partners will successfully implement their own plans</a:t>
            </a:r>
          </a:p>
          <a:p>
            <a:pPr lvl="1" indent="-342900">
              <a:spcBef>
                <a:spcPts val="0"/>
              </a:spcBef>
              <a:spcAft>
                <a:spcPts val="1200"/>
              </a:spcAft>
              <a:buClr>
                <a:srgbClr val="000000"/>
              </a:buClr>
              <a:buFont typeface="Courier New" panose="02070309020205020404" pitchFamily="49" charset="0"/>
              <a:buChar char="o"/>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altLang="ko-KR" sz="2400" dirty="0" smtClean="0">
                <a:latin typeface="Arial" panose="020B0604020202020204" pitchFamily="34" charset="0"/>
                <a:ea typeface="굴림" pitchFamily="50" charset="-127"/>
                <a:cs typeface="Arial" panose="020B0604020202020204" pitchFamily="34" charset="0"/>
              </a:rPr>
              <a:t>The national economy will improve as predicted</a:t>
            </a:r>
          </a:p>
          <a:p>
            <a:pPr lvl="1" indent="-342900">
              <a:spcBef>
                <a:spcPts val="0"/>
              </a:spcBef>
              <a:spcAft>
                <a:spcPts val="1200"/>
              </a:spcAft>
              <a:buClr>
                <a:srgbClr val="000000"/>
              </a:buClr>
              <a:buFont typeface="Courier New" panose="02070309020205020404" pitchFamily="49" charset="0"/>
              <a:buChar char="o"/>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altLang="ko-KR" sz="2400" dirty="0" smtClean="0">
                <a:latin typeface="Arial" panose="020B0604020202020204" pitchFamily="34" charset="0"/>
                <a:ea typeface="굴림" pitchFamily="50" charset="-127"/>
                <a:cs typeface="Arial" panose="020B0604020202020204" pitchFamily="34" charset="0"/>
              </a:rPr>
              <a:t>Donors will provide needed OR funding to UNICEF</a:t>
            </a:r>
          </a:p>
          <a:p>
            <a:pPr marL="400050" lvl="1" indent="0">
              <a:spcBef>
                <a:spcPts val="0"/>
              </a:spcBef>
              <a:spcAft>
                <a:spcPts val="1200"/>
              </a:spcAft>
              <a:buClr>
                <a:srgbClr val="000000"/>
              </a:buClr>
              <a:buNone/>
              <a:tabLst>
                <a:tab pos="858838" algn="l"/>
                <a:tab pos="1773238" algn="l"/>
                <a:tab pos="2687638" algn="l"/>
                <a:tab pos="3602038" algn="l"/>
                <a:tab pos="4516438" algn="l"/>
                <a:tab pos="5430838" algn="l"/>
                <a:tab pos="6345238" algn="l"/>
                <a:tab pos="7259638" algn="l"/>
                <a:tab pos="8174038" algn="l"/>
                <a:tab pos="9088438" algn="l"/>
                <a:tab pos="10002838" algn="l"/>
              </a:tabLst>
            </a:pPr>
            <a:endParaRPr lang="en-US" altLang="ko-KR" sz="2400" dirty="0" smtClean="0">
              <a:ea typeface="굴림" pitchFamily="50" charset="-127"/>
            </a:endParaRPr>
          </a:p>
        </p:txBody>
      </p:sp>
    </p:spTree>
    <p:extLst>
      <p:ext uri="{BB962C8B-B14F-4D97-AF65-F5344CB8AC3E}">
        <p14:creationId xmlns:p14="http://schemas.microsoft.com/office/powerpoint/2010/main" val="1702492104"/>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304800" y="195590"/>
            <a:ext cx="7121236" cy="523220"/>
          </a:xfrm>
          <a:prstGeom prst="rect">
            <a:avLst/>
          </a:prstGeom>
          <a:noFill/>
          <a:ln w="9525">
            <a:noFill/>
            <a:miter lim="800000"/>
            <a:headEnd/>
            <a:tailEnd/>
          </a:ln>
        </p:spPr>
        <p:txBody>
          <a:bodyPr wrap="square">
            <a:prstTxWarp prst="textNoShape">
              <a:avLst/>
            </a:prstTxWarp>
            <a:spAutoFit/>
          </a:bodyPr>
          <a:lstStyle/>
          <a:p>
            <a:pPr algn="ctr"/>
            <a:r>
              <a:rPr lang="en-US" sz="2800" b="1" dirty="0">
                <a:solidFill>
                  <a:schemeClr val="bg1"/>
                </a:solidFill>
                <a:latin typeface="Arial"/>
                <a:cs typeface="Arial"/>
              </a:rPr>
              <a:t>The Criticality of Assumptions in </a:t>
            </a:r>
            <a:r>
              <a:rPr lang="en-US" sz="2800" b="1" dirty="0" err="1">
                <a:solidFill>
                  <a:schemeClr val="bg1"/>
                </a:solidFill>
                <a:latin typeface="Arial"/>
                <a:cs typeface="Arial"/>
              </a:rPr>
              <a:t>ToCs</a:t>
            </a:r>
            <a:endParaRPr lang="en-US" sz="2800" b="1" dirty="0">
              <a:solidFill>
                <a:schemeClr val="bg1"/>
              </a:solidFill>
              <a:latin typeface="Arial"/>
              <a:cs typeface="Arial"/>
            </a:endParaRPr>
          </a:p>
        </p:txBody>
      </p:sp>
      <p:graphicFrame>
        <p:nvGraphicFramePr>
          <p:cNvPr id="14" name="Diagram 7"/>
          <p:cNvGraphicFramePr/>
          <p:nvPr>
            <p:extLst>
              <p:ext uri="{D42A27DB-BD31-4B8C-83A1-F6EECF244321}">
                <p14:modId xmlns:p14="http://schemas.microsoft.com/office/powerpoint/2010/main" val="1645911148"/>
              </p:ext>
            </p:extLst>
          </p:nvPr>
        </p:nvGraphicFramePr>
        <p:xfrm>
          <a:off x="533400" y="1295400"/>
          <a:ext cx="8023931"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p:cNvSpPr txBox="1"/>
          <p:nvPr/>
        </p:nvSpPr>
        <p:spPr>
          <a:xfrm>
            <a:off x="2926080" y="2208341"/>
            <a:ext cx="1524000" cy="1200329"/>
          </a:xfrm>
          <a:prstGeom prst="rect">
            <a:avLst/>
          </a:prstGeom>
          <a:noFill/>
        </p:spPr>
        <p:txBody>
          <a:bodyPr wrap="square" rtlCol="0">
            <a:spAutoFit/>
          </a:bodyPr>
          <a:lstStyle/>
          <a:p>
            <a:pPr lvl="0"/>
            <a:r>
              <a:rPr lang="en-US" dirty="0">
                <a:latin typeface="Arial" panose="020B0604020202020204" pitchFamily="34" charset="0"/>
                <a:cs typeface="Arial" panose="020B0604020202020204" pitchFamily="34" charset="0"/>
              </a:rPr>
              <a:t>What are the Root Causes of the focus problem?</a:t>
            </a:r>
          </a:p>
        </p:txBody>
      </p:sp>
      <p:sp>
        <p:nvSpPr>
          <p:cNvPr id="6" name="TextBox 5"/>
          <p:cNvSpPr txBox="1"/>
          <p:nvPr/>
        </p:nvSpPr>
        <p:spPr>
          <a:xfrm>
            <a:off x="4800600" y="2009001"/>
            <a:ext cx="1752600" cy="1754326"/>
          </a:xfrm>
          <a:prstGeom prst="rect">
            <a:avLst/>
          </a:prstGeom>
          <a:noFill/>
        </p:spPr>
        <p:txBody>
          <a:bodyPr wrap="square" rtlCol="0">
            <a:spAutoFit/>
          </a:bodyPr>
          <a:lstStyle/>
          <a:p>
            <a:pPr lvl="0"/>
            <a:r>
              <a:rPr lang="en-US" dirty="0">
                <a:latin typeface="Arial" panose="020B0604020202020204" pitchFamily="34" charset="0"/>
                <a:cs typeface="Arial" panose="020B0604020202020204" pitchFamily="34" charset="0"/>
              </a:rPr>
              <a:t>What is the most appropriate </a:t>
            </a:r>
            <a:r>
              <a:rPr lang="en-US" dirty="0" smtClean="0">
                <a:latin typeface="Arial" panose="020B0604020202020204" pitchFamily="34" charset="0"/>
                <a:cs typeface="Arial" panose="020B0604020202020204" pitchFamily="34" charset="0"/>
              </a:rPr>
              <a:t>programme / policy </a:t>
            </a:r>
            <a:r>
              <a:rPr lang="en-US" dirty="0">
                <a:latin typeface="Arial" panose="020B0604020202020204" pitchFamily="34" charset="0"/>
                <a:cs typeface="Arial" panose="020B0604020202020204" pitchFamily="34" charset="0"/>
              </a:rPr>
              <a:t>strategy alternative?</a:t>
            </a:r>
          </a:p>
        </p:txBody>
      </p:sp>
      <p:sp>
        <p:nvSpPr>
          <p:cNvPr id="7" name="TextBox 6"/>
          <p:cNvSpPr txBox="1"/>
          <p:nvPr/>
        </p:nvSpPr>
        <p:spPr>
          <a:xfrm>
            <a:off x="2857500" y="3962400"/>
            <a:ext cx="1592580" cy="1477328"/>
          </a:xfrm>
          <a:prstGeom prst="rect">
            <a:avLst/>
          </a:prstGeom>
          <a:noFill/>
        </p:spPr>
        <p:txBody>
          <a:bodyPr wrap="square" rtlCol="0">
            <a:spAutoFit/>
          </a:bodyPr>
          <a:lstStyle/>
          <a:p>
            <a:pPr lvl="0"/>
            <a:r>
              <a:rPr lang="en-US" dirty="0">
                <a:solidFill>
                  <a:schemeClr val="bg1"/>
                </a:solidFill>
                <a:latin typeface="Arial" panose="020B0604020202020204" pitchFamily="34" charset="0"/>
                <a:cs typeface="Arial" panose="020B0604020202020204" pitchFamily="34" charset="0"/>
              </a:rPr>
              <a:t>What are the preconditions beyond the stakeholders’ control?</a:t>
            </a:r>
          </a:p>
        </p:txBody>
      </p:sp>
      <p:sp>
        <p:nvSpPr>
          <p:cNvPr id="8" name="TextBox 7"/>
          <p:cNvSpPr txBox="1"/>
          <p:nvPr/>
        </p:nvSpPr>
        <p:spPr>
          <a:xfrm>
            <a:off x="4880610" y="3962400"/>
            <a:ext cx="1592580" cy="1477328"/>
          </a:xfrm>
          <a:prstGeom prst="rect">
            <a:avLst/>
          </a:prstGeom>
          <a:noFill/>
        </p:spPr>
        <p:txBody>
          <a:bodyPr wrap="square" rtlCol="0">
            <a:spAutoFit/>
          </a:bodyPr>
          <a:lstStyle/>
          <a:p>
            <a:pPr lvl="0"/>
            <a:r>
              <a:rPr lang="en-US" dirty="0">
                <a:solidFill>
                  <a:schemeClr val="bg1"/>
                </a:solidFill>
                <a:latin typeface="Arial" panose="020B0604020202020204" pitchFamily="34" charset="0"/>
                <a:cs typeface="Arial" panose="020B0604020202020204" pitchFamily="34" charset="0"/>
              </a:rPr>
              <a:t>How will </a:t>
            </a:r>
            <a:r>
              <a:rPr lang="en-US" dirty="0" smtClean="0">
                <a:solidFill>
                  <a:schemeClr val="bg1"/>
                </a:solidFill>
                <a:latin typeface="Arial" panose="020B0604020202020204" pitchFamily="34" charset="0"/>
                <a:cs typeface="Arial" panose="020B0604020202020204" pitchFamily="34" charset="0"/>
              </a:rPr>
              <a:t>programme </a:t>
            </a:r>
            <a:r>
              <a:rPr lang="en-US" dirty="0">
                <a:solidFill>
                  <a:schemeClr val="bg1"/>
                </a:solidFill>
                <a:latin typeface="Arial" panose="020B0604020202020204" pitchFamily="34" charset="0"/>
                <a:cs typeface="Arial" panose="020B0604020202020204" pitchFamily="34" charset="0"/>
              </a:rPr>
              <a:t>outputs turn into intended outcomes?</a:t>
            </a:r>
          </a:p>
        </p:txBody>
      </p:sp>
      <p:sp>
        <p:nvSpPr>
          <p:cNvPr id="3" name="Rectangle 2"/>
          <p:cNvSpPr/>
          <p:nvPr/>
        </p:nvSpPr>
        <p:spPr>
          <a:xfrm>
            <a:off x="304800" y="1111611"/>
            <a:ext cx="1905000" cy="897390"/>
          </a:xfrm>
          <a:prstGeom prst="rect">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t>Some Key Questions</a:t>
            </a:r>
            <a:endParaRPr lang="en-US" sz="2400" b="1" dirty="0"/>
          </a:p>
        </p:txBody>
      </p:sp>
    </p:spTree>
    <p:extLst>
      <p:ext uri="{BB962C8B-B14F-4D97-AF65-F5344CB8AC3E}">
        <p14:creationId xmlns:p14="http://schemas.microsoft.com/office/powerpoint/2010/main" val="30901106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7" name="Conector reto 106"/>
          <p:cNvCxnSpPr/>
          <p:nvPr/>
        </p:nvCxnSpPr>
        <p:spPr>
          <a:xfrm flipV="1">
            <a:off x="4845952" y="5181600"/>
            <a:ext cx="381000" cy="1"/>
          </a:xfrm>
          <a:prstGeom prst="line">
            <a:avLst/>
          </a:prstGeom>
          <a:ln>
            <a:solidFill>
              <a:srgbClr val="333399"/>
            </a:solidFill>
          </a:ln>
          <a:effectLst/>
        </p:spPr>
        <p:style>
          <a:lnRef idx="2">
            <a:schemeClr val="accent1"/>
          </a:lnRef>
          <a:fillRef idx="0">
            <a:schemeClr val="accent1"/>
          </a:fillRef>
          <a:effectRef idx="1">
            <a:schemeClr val="accent1"/>
          </a:effectRef>
          <a:fontRef idx="minor">
            <a:schemeClr val="tx1"/>
          </a:fontRef>
        </p:style>
      </p:cxnSp>
      <p:cxnSp>
        <p:nvCxnSpPr>
          <p:cNvPr id="106" name="Conector reto 105"/>
          <p:cNvCxnSpPr/>
          <p:nvPr/>
        </p:nvCxnSpPr>
        <p:spPr>
          <a:xfrm flipV="1">
            <a:off x="4858395" y="3804958"/>
            <a:ext cx="381000" cy="1"/>
          </a:xfrm>
          <a:prstGeom prst="line">
            <a:avLst/>
          </a:prstGeom>
          <a:ln>
            <a:solidFill>
              <a:srgbClr val="333399"/>
            </a:solidFill>
          </a:ln>
        </p:spPr>
        <p:style>
          <a:lnRef idx="2">
            <a:schemeClr val="accent1"/>
          </a:lnRef>
          <a:fillRef idx="0">
            <a:schemeClr val="accent1"/>
          </a:fillRef>
          <a:effectRef idx="1">
            <a:schemeClr val="accent1"/>
          </a:effectRef>
          <a:fontRef idx="minor">
            <a:schemeClr val="tx1"/>
          </a:fontRef>
        </p:style>
      </p:cxnSp>
      <p:cxnSp>
        <p:nvCxnSpPr>
          <p:cNvPr id="103" name="Conector reto 102"/>
          <p:cNvCxnSpPr/>
          <p:nvPr/>
        </p:nvCxnSpPr>
        <p:spPr>
          <a:xfrm flipV="1">
            <a:off x="4876800" y="2513591"/>
            <a:ext cx="381000" cy="1"/>
          </a:xfrm>
          <a:prstGeom prst="line">
            <a:avLst/>
          </a:prstGeom>
          <a:ln>
            <a:solidFill>
              <a:srgbClr val="333399"/>
            </a:solidFill>
          </a:ln>
          <a:effectLst/>
        </p:spPr>
        <p:style>
          <a:lnRef idx="2">
            <a:schemeClr val="accent1"/>
          </a:lnRef>
          <a:fillRef idx="0">
            <a:schemeClr val="accent1"/>
          </a:fillRef>
          <a:effectRef idx="1">
            <a:schemeClr val="accent1"/>
          </a:effectRef>
          <a:fontRef idx="minor">
            <a:schemeClr val="tx1"/>
          </a:fontRef>
        </p:style>
      </p:cxnSp>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651164" y="228600"/>
            <a:ext cx="7121236" cy="523220"/>
          </a:xfrm>
          <a:prstGeom prst="rect">
            <a:avLst/>
          </a:prstGeom>
          <a:noFill/>
          <a:ln w="9525">
            <a:noFill/>
            <a:miter lim="800000"/>
            <a:headEnd/>
            <a:tailEnd/>
          </a:ln>
        </p:spPr>
        <p:txBody>
          <a:bodyPr wrap="square">
            <a:prstTxWarp prst="textNoShape">
              <a:avLst/>
            </a:prstTxWarp>
            <a:spAutoFit/>
          </a:bodyPr>
          <a:lstStyle/>
          <a:p>
            <a:r>
              <a:rPr lang="en-US" sz="2800" b="1" dirty="0" smtClean="0">
                <a:solidFill>
                  <a:schemeClr val="bg1"/>
                </a:solidFill>
                <a:latin typeface="Arial" panose="020B0604020202020204" pitchFamily="34" charset="0"/>
                <a:cs typeface="Arial" panose="020B0604020202020204" pitchFamily="34" charset="0"/>
              </a:rPr>
              <a:t>Assumptions </a:t>
            </a:r>
            <a:r>
              <a:rPr lang="en-US" sz="2800" b="1" dirty="0">
                <a:solidFill>
                  <a:schemeClr val="bg1"/>
                </a:solidFill>
                <a:latin typeface="Arial" panose="020B0604020202020204" pitchFamily="34" charset="0"/>
                <a:cs typeface="Arial" panose="020B0604020202020204" pitchFamily="34" charset="0"/>
              </a:rPr>
              <a:t>in </a:t>
            </a:r>
            <a:r>
              <a:rPr lang="en-US" sz="2800" b="1" dirty="0" smtClean="0">
                <a:solidFill>
                  <a:schemeClr val="bg1"/>
                </a:solidFill>
                <a:latin typeface="Arial" panose="020B0604020202020204" pitchFamily="34" charset="0"/>
                <a:cs typeface="Arial" panose="020B0604020202020204" pitchFamily="34" charset="0"/>
              </a:rPr>
              <a:t>a Pathway of Change</a:t>
            </a:r>
            <a:endParaRPr lang="en-US" sz="2800" b="1" dirty="0">
              <a:solidFill>
                <a:schemeClr val="bg1"/>
              </a:solidFill>
              <a:latin typeface="Arial" panose="020B0604020202020204" pitchFamily="34" charset="0"/>
              <a:cs typeface="Arial" panose="020B0604020202020204" pitchFamily="34" charset="0"/>
            </a:endParaRPr>
          </a:p>
        </p:txBody>
      </p:sp>
      <p:sp>
        <p:nvSpPr>
          <p:cNvPr id="43" name="Text Box 12"/>
          <p:cNvSpPr txBox="1">
            <a:spLocks noChangeArrowheads="1"/>
          </p:cNvSpPr>
          <p:nvPr/>
        </p:nvSpPr>
        <p:spPr bwMode="auto">
          <a:xfrm>
            <a:off x="5490716" y="1295400"/>
            <a:ext cx="3272282" cy="1118300"/>
          </a:xfrm>
          <a:prstGeom prst="rect">
            <a:avLst/>
          </a:prstGeom>
          <a:solidFill>
            <a:schemeClr val="accent3">
              <a:lumMod val="40000"/>
              <a:lumOff val="60000"/>
            </a:schemeClr>
          </a:solidFill>
          <a:ln>
            <a:headEnd/>
            <a:tailEnd/>
          </a:ln>
          <a:effectLst/>
        </p:spPr>
        <p:style>
          <a:lnRef idx="1">
            <a:schemeClr val="accent3"/>
          </a:lnRef>
          <a:fillRef idx="2">
            <a:schemeClr val="accent3"/>
          </a:fillRef>
          <a:effectRef idx="1">
            <a:schemeClr val="accent3"/>
          </a:effectRef>
          <a:fontRef idx="minor">
            <a:schemeClr val="dk1"/>
          </a:fontRef>
        </p:style>
        <p:txBody>
          <a:bodyPr/>
          <a:lstStyle/>
          <a:p>
            <a:r>
              <a:rPr lang="en-US" sz="1400" b="1" dirty="0">
                <a:latin typeface="Arial" panose="020B0604020202020204" pitchFamily="34" charset="0"/>
                <a:cs typeface="Arial" panose="020B0604020202020204" pitchFamily="34" charset="0"/>
              </a:rPr>
              <a:t>Assumptions: </a:t>
            </a:r>
            <a:r>
              <a:rPr lang="en-US" sz="1400" dirty="0">
                <a:latin typeface="Arial" panose="020B0604020202020204" pitchFamily="34" charset="0"/>
                <a:cs typeface="Arial" panose="020B0604020202020204" pitchFamily="34" charset="0"/>
              </a:rPr>
              <a:t>How are </a:t>
            </a:r>
            <a:r>
              <a:rPr lang="en-US" sz="1400" dirty="0" err="1">
                <a:latin typeface="Arial" panose="020B0604020202020204" pitchFamily="34" charset="0"/>
                <a:cs typeface="Arial" panose="020B0604020202020204" pitchFamily="34" charset="0"/>
              </a:rPr>
              <a:t>behavioural</a:t>
            </a:r>
            <a:r>
              <a:rPr lang="en-US" sz="1400" dirty="0">
                <a:latin typeface="Arial" panose="020B0604020202020204" pitchFamily="34" charset="0"/>
                <a:cs typeface="Arial" panose="020B0604020202020204" pitchFamily="34" charset="0"/>
              </a:rPr>
              <a:t> changes in the target population expected to influence the desired end result? </a:t>
            </a:r>
            <a:r>
              <a:rPr lang="en-US" sz="1400" i="1" dirty="0">
                <a:latin typeface="Arial" panose="020B0604020202020204" pitchFamily="34" charset="0"/>
                <a:cs typeface="Arial" panose="020B0604020202020204" pitchFamily="34" charset="0"/>
              </a:rPr>
              <a:t>What has to happen? What factors influence these processes?</a:t>
            </a:r>
          </a:p>
          <a:p>
            <a:endParaRPr lang="en-US" sz="1400" dirty="0">
              <a:latin typeface="Times New Roman" pitchFamily="18" charset="0"/>
              <a:cs typeface="Times New Roman" pitchFamily="18" charset="0"/>
            </a:endParaRPr>
          </a:p>
        </p:txBody>
      </p:sp>
      <p:sp>
        <p:nvSpPr>
          <p:cNvPr id="45" name="Text Box 14"/>
          <p:cNvSpPr txBox="1">
            <a:spLocks noChangeArrowheads="1"/>
          </p:cNvSpPr>
          <p:nvPr/>
        </p:nvSpPr>
        <p:spPr bwMode="auto">
          <a:xfrm>
            <a:off x="5489877" y="2614389"/>
            <a:ext cx="3273121" cy="1329540"/>
          </a:xfrm>
          <a:prstGeom prst="rect">
            <a:avLst/>
          </a:prstGeom>
          <a:solidFill>
            <a:schemeClr val="accent3">
              <a:lumMod val="40000"/>
              <a:lumOff val="60000"/>
            </a:schemeClr>
          </a:solidFill>
          <a:ln>
            <a:headEnd/>
            <a:tailEnd/>
          </a:ln>
          <a:effectLst/>
        </p:spPr>
        <p:style>
          <a:lnRef idx="1">
            <a:schemeClr val="accent3"/>
          </a:lnRef>
          <a:fillRef idx="2">
            <a:schemeClr val="accent3"/>
          </a:fillRef>
          <a:effectRef idx="1">
            <a:schemeClr val="accent3"/>
          </a:effectRef>
          <a:fontRef idx="minor">
            <a:schemeClr val="dk1"/>
          </a:fontRef>
        </p:style>
        <p:txBody>
          <a:bodyPr/>
          <a:lstStyle/>
          <a:p>
            <a:r>
              <a:rPr lang="en-US" sz="1400" b="1" dirty="0">
                <a:latin typeface="Arial" panose="020B0604020202020204" pitchFamily="34" charset="0"/>
                <a:cs typeface="Arial" panose="020B0604020202020204" pitchFamily="34" charset="0"/>
              </a:rPr>
              <a:t>Assumptions: </a:t>
            </a:r>
            <a:r>
              <a:rPr lang="en-US" sz="1400" dirty="0">
                <a:latin typeface="Arial" panose="020B0604020202020204" pitchFamily="34" charset="0"/>
                <a:cs typeface="Arial" panose="020B0604020202020204" pitchFamily="34" charset="0"/>
              </a:rPr>
              <a:t>How are changes in knowledge, attitudes, skills, opportunities and/or incentives expected to change </a:t>
            </a:r>
            <a:r>
              <a:rPr lang="en-US" sz="1400" dirty="0" err="1">
                <a:latin typeface="Arial" panose="020B0604020202020204" pitchFamily="34" charset="0"/>
                <a:cs typeface="Arial" panose="020B0604020202020204" pitchFamily="34" charset="0"/>
              </a:rPr>
              <a:t>behaviour</a:t>
            </a:r>
            <a:r>
              <a:rPr lang="en-US" sz="1400" dirty="0">
                <a:latin typeface="Arial" panose="020B0604020202020204" pitchFamily="34" charset="0"/>
                <a:cs typeface="Arial" panose="020B0604020202020204" pitchFamily="34" charset="0"/>
              </a:rPr>
              <a:t>? </a:t>
            </a:r>
            <a:endParaRPr lang="en-US" sz="1400" dirty="0" smtClean="0">
              <a:latin typeface="Arial" panose="020B0604020202020204" pitchFamily="34" charset="0"/>
              <a:cs typeface="Arial" panose="020B0604020202020204" pitchFamily="34" charset="0"/>
            </a:endParaRPr>
          </a:p>
          <a:p>
            <a:r>
              <a:rPr lang="en-US" sz="1400" i="1" dirty="0" smtClean="0">
                <a:latin typeface="Arial" panose="020B0604020202020204" pitchFamily="34" charset="0"/>
                <a:cs typeface="Arial" panose="020B0604020202020204" pitchFamily="34" charset="0"/>
              </a:rPr>
              <a:t>What </a:t>
            </a:r>
            <a:r>
              <a:rPr lang="en-US" sz="1400" i="1" dirty="0">
                <a:latin typeface="Arial" panose="020B0604020202020204" pitchFamily="34" charset="0"/>
                <a:cs typeface="Arial" panose="020B0604020202020204" pitchFamily="34" charset="0"/>
              </a:rPr>
              <a:t>has to happen? What factors influence these processes</a:t>
            </a:r>
            <a:r>
              <a:rPr lang="en-US" sz="1400" i="1" dirty="0" smtClean="0">
                <a:latin typeface="Arial" panose="020B0604020202020204" pitchFamily="34" charset="0"/>
                <a:cs typeface="Arial" panose="020B0604020202020204" pitchFamily="34" charset="0"/>
              </a:rPr>
              <a:t>?</a:t>
            </a:r>
            <a:endParaRPr lang="en-US" sz="1400" i="1" dirty="0">
              <a:latin typeface="Arial" panose="020B0604020202020204" pitchFamily="34" charset="0"/>
              <a:cs typeface="Arial" panose="020B0604020202020204" pitchFamily="34" charset="0"/>
            </a:endParaRPr>
          </a:p>
        </p:txBody>
      </p:sp>
      <p:sp>
        <p:nvSpPr>
          <p:cNvPr id="47" name="Text Box 16"/>
          <p:cNvSpPr txBox="1">
            <a:spLocks noChangeArrowheads="1"/>
          </p:cNvSpPr>
          <p:nvPr/>
        </p:nvSpPr>
        <p:spPr bwMode="auto">
          <a:xfrm>
            <a:off x="5467240" y="4085763"/>
            <a:ext cx="3295760" cy="1155188"/>
          </a:xfrm>
          <a:prstGeom prst="rect">
            <a:avLst/>
          </a:prstGeom>
          <a:solidFill>
            <a:schemeClr val="accent3">
              <a:lumMod val="40000"/>
              <a:lumOff val="60000"/>
            </a:schemeClr>
          </a:solidFill>
          <a:ln>
            <a:headEnd/>
            <a:tailEnd/>
          </a:ln>
          <a:effectLst/>
        </p:spPr>
        <p:style>
          <a:lnRef idx="1">
            <a:schemeClr val="accent3"/>
          </a:lnRef>
          <a:fillRef idx="2">
            <a:schemeClr val="accent3"/>
          </a:fillRef>
          <a:effectRef idx="1">
            <a:schemeClr val="accent3"/>
          </a:effectRef>
          <a:fontRef idx="minor">
            <a:schemeClr val="dk1"/>
          </a:fontRef>
        </p:style>
        <p:txBody>
          <a:bodyPr/>
          <a:lstStyle/>
          <a:p>
            <a:r>
              <a:rPr lang="en-US" sz="1300" b="1" dirty="0">
                <a:latin typeface="Arial" panose="020B0604020202020204" pitchFamily="34" charset="0"/>
                <a:cs typeface="Arial" panose="020B0604020202020204" pitchFamily="34" charset="0"/>
              </a:rPr>
              <a:t>Assumptions: </a:t>
            </a:r>
            <a:r>
              <a:rPr lang="en-US" sz="1300" dirty="0">
                <a:latin typeface="Arial" panose="020B0604020202020204" pitchFamily="34" charset="0"/>
                <a:cs typeface="Arial" panose="020B0604020202020204" pitchFamily="34" charset="0"/>
              </a:rPr>
              <a:t>How does the intervention expect to enhance knowledge, attitudes skills, opportunities and/or incentives? </a:t>
            </a:r>
            <a:endParaRPr lang="en-US" sz="1300" dirty="0" smtClean="0">
              <a:latin typeface="Arial" panose="020B0604020202020204" pitchFamily="34" charset="0"/>
              <a:cs typeface="Arial" panose="020B0604020202020204" pitchFamily="34" charset="0"/>
            </a:endParaRPr>
          </a:p>
          <a:p>
            <a:r>
              <a:rPr lang="en-US" sz="1300" i="1" dirty="0" smtClean="0">
                <a:latin typeface="Arial" panose="020B0604020202020204" pitchFamily="34" charset="0"/>
                <a:cs typeface="Arial" panose="020B0604020202020204" pitchFamily="34" charset="0"/>
              </a:rPr>
              <a:t>What </a:t>
            </a:r>
            <a:r>
              <a:rPr lang="en-US" sz="1300" i="1" dirty="0">
                <a:latin typeface="Arial" panose="020B0604020202020204" pitchFamily="34" charset="0"/>
                <a:cs typeface="Arial" panose="020B0604020202020204" pitchFamily="34" charset="0"/>
              </a:rPr>
              <a:t>has to happen? What factors influence these processes</a:t>
            </a:r>
            <a:r>
              <a:rPr lang="en-US" sz="1300" i="1" dirty="0" smtClean="0">
                <a:latin typeface="Arial" panose="020B0604020202020204" pitchFamily="34" charset="0"/>
                <a:cs typeface="Arial" panose="020B0604020202020204" pitchFamily="34" charset="0"/>
              </a:rPr>
              <a:t>?</a:t>
            </a:r>
            <a:endParaRPr lang="en-US" sz="1300" i="1" dirty="0">
              <a:latin typeface="Arial" panose="020B0604020202020204" pitchFamily="34" charset="0"/>
              <a:cs typeface="Arial" panose="020B0604020202020204" pitchFamily="34" charset="0"/>
            </a:endParaRPr>
          </a:p>
        </p:txBody>
      </p:sp>
      <p:sp>
        <p:nvSpPr>
          <p:cNvPr id="48" name="Text Box 18"/>
          <p:cNvSpPr txBox="1">
            <a:spLocks noChangeArrowheads="1"/>
          </p:cNvSpPr>
          <p:nvPr/>
        </p:nvSpPr>
        <p:spPr bwMode="auto">
          <a:xfrm>
            <a:off x="5500776" y="5486400"/>
            <a:ext cx="3262223" cy="1098496"/>
          </a:xfrm>
          <a:prstGeom prst="rect">
            <a:avLst/>
          </a:prstGeom>
          <a:solidFill>
            <a:schemeClr val="accent3">
              <a:lumMod val="40000"/>
              <a:lumOff val="60000"/>
            </a:schemeClr>
          </a:solidFill>
          <a:ln>
            <a:headEnd/>
            <a:tailEnd/>
          </a:ln>
          <a:effectLst/>
        </p:spPr>
        <p:style>
          <a:lnRef idx="1">
            <a:schemeClr val="accent3"/>
          </a:lnRef>
          <a:fillRef idx="2">
            <a:schemeClr val="accent3"/>
          </a:fillRef>
          <a:effectRef idx="1">
            <a:schemeClr val="accent3"/>
          </a:effectRef>
          <a:fontRef idx="minor">
            <a:schemeClr val="dk1"/>
          </a:fontRef>
        </p:style>
        <p:txBody>
          <a:bodyPr/>
          <a:lstStyle/>
          <a:p>
            <a:r>
              <a:rPr lang="en-US" sz="1350" b="1" dirty="0">
                <a:latin typeface="Arial" panose="020B0604020202020204" pitchFamily="34" charset="0"/>
                <a:cs typeface="Arial" panose="020B0604020202020204" pitchFamily="34" charset="0"/>
              </a:rPr>
              <a:t>Assumptions: </a:t>
            </a:r>
            <a:r>
              <a:rPr lang="en-US" sz="1350" dirty="0" smtClean="0">
                <a:latin typeface="Arial" panose="020B0604020202020204" pitchFamily="34" charset="0"/>
                <a:cs typeface="Arial" panose="020B0604020202020204" pitchFamily="34" charset="0"/>
              </a:rPr>
              <a:t>What are the interventions or activities creating or leading to? </a:t>
            </a:r>
            <a:r>
              <a:rPr lang="en-US" sz="1350" i="1" dirty="0" smtClean="0">
                <a:latin typeface="Arial" panose="020B0604020202020204" pitchFamily="34" charset="0"/>
                <a:cs typeface="Arial" panose="020B0604020202020204" pitchFamily="34" charset="0"/>
              </a:rPr>
              <a:t>What </a:t>
            </a:r>
            <a:r>
              <a:rPr lang="en-US" sz="1350" i="1" dirty="0">
                <a:latin typeface="Arial" panose="020B0604020202020204" pitchFamily="34" charset="0"/>
                <a:cs typeface="Arial" panose="020B0604020202020204" pitchFamily="34" charset="0"/>
              </a:rPr>
              <a:t>has to happen? What contextual factors influence these processes?</a:t>
            </a:r>
          </a:p>
          <a:p>
            <a:r>
              <a:rPr lang="en-US" sz="1400" dirty="0">
                <a:latin typeface="Times New Roman" pitchFamily="18" charset="0"/>
                <a:cs typeface="Times New Roman" pitchFamily="18" charset="0"/>
              </a:rPr>
              <a:t> </a:t>
            </a:r>
          </a:p>
        </p:txBody>
      </p:sp>
      <p:sp>
        <p:nvSpPr>
          <p:cNvPr id="49" name="Text Box 38"/>
          <p:cNvSpPr txBox="1">
            <a:spLocks noChangeArrowheads="1"/>
          </p:cNvSpPr>
          <p:nvPr/>
        </p:nvSpPr>
        <p:spPr bwMode="auto">
          <a:xfrm>
            <a:off x="246442" y="3138949"/>
            <a:ext cx="2143905" cy="1386921"/>
          </a:xfrm>
          <a:prstGeom prst="rect">
            <a:avLst/>
          </a:prstGeom>
          <a:solidFill>
            <a:srgbClr val="FFFF00"/>
          </a:solidFill>
          <a:ln>
            <a:solidFill>
              <a:srgbClr val="E7E200"/>
            </a:solidFill>
            <a:headEnd/>
            <a:tailEnd/>
          </a:ln>
          <a:effectLst/>
        </p:spPr>
        <p:style>
          <a:lnRef idx="1">
            <a:schemeClr val="accent6"/>
          </a:lnRef>
          <a:fillRef idx="2">
            <a:schemeClr val="accent6"/>
          </a:fillRef>
          <a:effectRef idx="1">
            <a:schemeClr val="accent6"/>
          </a:effectRef>
          <a:fontRef idx="minor">
            <a:schemeClr val="dk1"/>
          </a:fontRef>
        </p:style>
        <p:txBody>
          <a:bodyPr/>
          <a:lstStyle>
            <a:defPPr>
              <a:defRPr lang="en-US"/>
            </a:defPPr>
            <a:lvl1pPr algn="ctr">
              <a:defRPr sz="1400" b="1">
                <a:latin typeface="Arial" panose="020B0604020202020204" pitchFamily="34" charset="0"/>
                <a:cs typeface="Arial" panose="020B0604020202020204" pitchFamily="34" charset="0"/>
              </a:defRPr>
            </a:lvl1pPr>
          </a:lstStyle>
          <a:p>
            <a:pPr algn="l"/>
            <a:r>
              <a:rPr lang="en-US" sz="1600" dirty="0"/>
              <a:t>Assumptions: How do external factors influence the realization of the intervention</a:t>
            </a:r>
            <a:r>
              <a:rPr lang="en-US" altLang="en-US" sz="1600" dirty="0"/>
              <a:t>’</a:t>
            </a:r>
            <a:r>
              <a:rPr lang="en-US" sz="1600" dirty="0"/>
              <a:t>s ToC?</a:t>
            </a:r>
          </a:p>
          <a:p>
            <a:pPr algn="l"/>
            <a:r>
              <a:rPr lang="en-US" dirty="0"/>
              <a:t> </a:t>
            </a:r>
          </a:p>
        </p:txBody>
      </p:sp>
      <p:sp>
        <p:nvSpPr>
          <p:cNvPr id="50" name="Text Box 39"/>
          <p:cNvSpPr txBox="1">
            <a:spLocks noChangeArrowheads="1"/>
          </p:cNvSpPr>
          <p:nvPr/>
        </p:nvSpPr>
        <p:spPr bwMode="auto">
          <a:xfrm>
            <a:off x="246442" y="2766357"/>
            <a:ext cx="2143905" cy="343184"/>
          </a:xfrm>
          <a:prstGeom prst="rect">
            <a:avLst/>
          </a:prstGeom>
          <a:solidFill>
            <a:srgbClr val="FFFF00"/>
          </a:solidFill>
          <a:ln>
            <a:solidFill>
              <a:srgbClr val="E7E200"/>
            </a:solidFill>
            <a:headEnd/>
            <a:tailEnd/>
          </a:ln>
          <a:effectLst/>
        </p:spPr>
        <p:style>
          <a:lnRef idx="1">
            <a:schemeClr val="accent6"/>
          </a:lnRef>
          <a:fillRef idx="2">
            <a:schemeClr val="accent6"/>
          </a:fillRef>
          <a:effectRef idx="1">
            <a:schemeClr val="accent6"/>
          </a:effectRef>
          <a:fontRef idx="minor">
            <a:schemeClr val="dk1"/>
          </a:fontRef>
        </p:style>
        <p:txBody>
          <a:bodyPr/>
          <a:lstStyle/>
          <a:p>
            <a:r>
              <a:rPr lang="en-US" sz="1600" b="1" dirty="0">
                <a:latin typeface="Arial" panose="020B0604020202020204" pitchFamily="34" charset="0"/>
                <a:cs typeface="Arial" panose="020B0604020202020204" pitchFamily="34" charset="0"/>
              </a:rPr>
              <a:t>External Influences</a:t>
            </a:r>
            <a:endParaRPr lang="en-US" sz="1600" dirty="0">
              <a:latin typeface="Arial" panose="020B0604020202020204" pitchFamily="34" charset="0"/>
              <a:cs typeface="Arial" panose="020B0604020202020204" pitchFamily="34" charset="0"/>
            </a:endParaRPr>
          </a:p>
        </p:txBody>
      </p:sp>
      <p:sp>
        <p:nvSpPr>
          <p:cNvPr id="68" name="Text Box 6"/>
          <p:cNvSpPr txBox="1">
            <a:spLocks noChangeArrowheads="1"/>
          </p:cNvSpPr>
          <p:nvPr/>
        </p:nvSpPr>
        <p:spPr bwMode="auto">
          <a:xfrm>
            <a:off x="3106100" y="1116045"/>
            <a:ext cx="1854606" cy="749487"/>
          </a:xfrm>
          <a:prstGeom prst="rect">
            <a:avLst/>
          </a:prstGeom>
          <a:solidFill>
            <a:schemeClr val="tx2">
              <a:lumMod val="60000"/>
              <a:lumOff val="40000"/>
            </a:schemeClr>
          </a:solidFill>
          <a:ln>
            <a:headEnd/>
            <a:tailEnd/>
          </a:ln>
          <a:effectLst/>
        </p:spPr>
        <p:style>
          <a:lnRef idx="1">
            <a:schemeClr val="accent1"/>
          </a:lnRef>
          <a:fillRef idx="2">
            <a:schemeClr val="accent1"/>
          </a:fillRef>
          <a:effectRef idx="1">
            <a:schemeClr val="accent1"/>
          </a:effectRef>
          <a:fontRef idx="minor">
            <a:schemeClr val="dk1"/>
          </a:fontRef>
        </p:style>
        <p:txBody>
          <a:bodyPr/>
          <a:lstStyle/>
          <a:p>
            <a:pPr algn="ctr"/>
            <a:r>
              <a:rPr lang="en-US" sz="1600" b="1" dirty="0" smtClean="0">
                <a:solidFill>
                  <a:schemeClr val="bg1"/>
                </a:solidFill>
                <a:latin typeface="Arial" panose="020B0604020202020204" pitchFamily="34" charset="0"/>
                <a:cs typeface="Arial" panose="020B0604020202020204" pitchFamily="34" charset="0"/>
              </a:rPr>
              <a:t>End Result</a:t>
            </a:r>
            <a:endParaRPr lang="en-US" sz="1600" b="1" dirty="0">
              <a:solidFill>
                <a:schemeClr val="bg1"/>
              </a:solidFill>
              <a:latin typeface="Arial" panose="020B0604020202020204" pitchFamily="34" charset="0"/>
              <a:cs typeface="Arial" panose="020B0604020202020204" pitchFamily="34" charset="0"/>
            </a:endParaRPr>
          </a:p>
          <a:p>
            <a:pPr algn="ctr"/>
            <a:endParaRPr lang="en-US" sz="1400" dirty="0" smtClean="0">
              <a:solidFill>
                <a:schemeClr val="bg1"/>
              </a:solidFill>
              <a:latin typeface="Arial" panose="020B0604020202020204" pitchFamily="34" charset="0"/>
              <a:cs typeface="Arial" panose="020B0604020202020204" pitchFamily="34" charset="0"/>
            </a:endParaRPr>
          </a:p>
          <a:p>
            <a:pPr algn="ctr"/>
            <a:r>
              <a:rPr lang="en-US" sz="1400" dirty="0" smtClean="0">
                <a:solidFill>
                  <a:schemeClr val="bg1"/>
                </a:solidFill>
                <a:latin typeface="Arial" panose="020B0604020202020204" pitchFamily="34" charset="0"/>
                <a:cs typeface="Arial" panose="020B0604020202020204" pitchFamily="34" charset="0"/>
              </a:rPr>
              <a:t>Unintended </a:t>
            </a:r>
            <a:r>
              <a:rPr lang="en-US" sz="1400" dirty="0">
                <a:solidFill>
                  <a:schemeClr val="bg1"/>
                </a:solidFill>
                <a:latin typeface="Arial" panose="020B0604020202020204" pitchFamily="34" charset="0"/>
                <a:cs typeface="Arial" panose="020B0604020202020204" pitchFamily="34" charset="0"/>
              </a:rPr>
              <a:t>effects</a:t>
            </a:r>
          </a:p>
          <a:p>
            <a:pPr algn="ctr"/>
            <a:r>
              <a:rPr lang="en-US" sz="1200" b="1" dirty="0">
                <a:solidFill>
                  <a:schemeClr val="bg1"/>
                </a:solidFill>
                <a:latin typeface="Times New Roman" pitchFamily="18" charset="0"/>
                <a:cs typeface="Times New Roman" pitchFamily="18" charset="0"/>
              </a:rPr>
              <a:t> </a:t>
            </a:r>
          </a:p>
        </p:txBody>
      </p:sp>
      <p:cxnSp>
        <p:nvCxnSpPr>
          <p:cNvPr id="69" name="Straight Connector 186"/>
          <p:cNvCxnSpPr>
            <a:cxnSpLocks noChangeShapeType="1"/>
          </p:cNvCxnSpPr>
          <p:nvPr/>
        </p:nvCxnSpPr>
        <p:spPr bwMode="auto">
          <a:xfrm>
            <a:off x="3200469" y="1425283"/>
            <a:ext cx="1676331" cy="0"/>
          </a:xfrm>
          <a:prstGeom prst="line">
            <a:avLst/>
          </a:prstGeom>
          <a:noFill/>
          <a:ln w="19050">
            <a:solidFill>
              <a:schemeClr val="bg1"/>
            </a:solidFill>
            <a:prstDash val="sysDash"/>
            <a:round/>
            <a:headEnd/>
            <a:tailEnd/>
          </a:ln>
          <a:effectLst>
            <a:outerShdw dist="20000" dir="5400000" rotWithShape="0">
              <a:srgbClr val="808080">
                <a:alpha val="37999"/>
              </a:srgbClr>
            </a:outerShdw>
          </a:effectLst>
        </p:spPr>
      </p:cxnSp>
      <p:sp>
        <p:nvSpPr>
          <p:cNvPr id="70" name="Text Box 6"/>
          <p:cNvSpPr txBox="1">
            <a:spLocks noChangeArrowheads="1"/>
          </p:cNvSpPr>
          <p:nvPr/>
        </p:nvSpPr>
        <p:spPr bwMode="auto">
          <a:xfrm>
            <a:off x="3106101" y="2138846"/>
            <a:ext cx="1854605" cy="749487"/>
          </a:xfrm>
          <a:prstGeom prst="rect">
            <a:avLst/>
          </a:prstGeom>
          <a:solidFill>
            <a:schemeClr val="tx2">
              <a:lumMod val="60000"/>
              <a:lumOff val="40000"/>
            </a:schemeClr>
          </a:solidFill>
          <a:ln>
            <a:headEnd/>
            <a:tailEnd/>
          </a:ln>
          <a:effectLst/>
        </p:spPr>
        <p:style>
          <a:lnRef idx="1">
            <a:schemeClr val="accent1"/>
          </a:lnRef>
          <a:fillRef idx="2">
            <a:schemeClr val="accent1"/>
          </a:fillRef>
          <a:effectRef idx="1">
            <a:schemeClr val="accent1"/>
          </a:effectRef>
          <a:fontRef idx="minor">
            <a:schemeClr val="dk1"/>
          </a:fontRef>
        </p:style>
        <p:txBody>
          <a:bodyPr/>
          <a:lstStyle/>
          <a:p>
            <a:pPr algn="ctr"/>
            <a:r>
              <a:rPr lang="en-US" sz="1400" b="1" dirty="0" err="1" smtClean="0">
                <a:solidFill>
                  <a:schemeClr val="bg1"/>
                </a:solidFill>
                <a:latin typeface="Arial" panose="020B0604020202020204" pitchFamily="34" charset="0"/>
                <a:cs typeface="Arial" panose="020B0604020202020204" pitchFamily="34" charset="0"/>
              </a:rPr>
              <a:t>Behaviour</a:t>
            </a:r>
            <a:r>
              <a:rPr lang="en-US" sz="1400" b="1" dirty="0" smtClean="0">
                <a:solidFill>
                  <a:schemeClr val="bg1"/>
                </a:solidFill>
                <a:latin typeface="Arial" panose="020B0604020202020204" pitchFamily="34" charset="0"/>
                <a:cs typeface="Arial" panose="020B0604020202020204" pitchFamily="34" charset="0"/>
              </a:rPr>
              <a:t> changes</a:t>
            </a:r>
            <a:endParaRPr lang="en-US" sz="1400" b="1" dirty="0">
              <a:solidFill>
                <a:schemeClr val="bg1"/>
              </a:solidFill>
              <a:latin typeface="Arial" panose="020B0604020202020204" pitchFamily="34" charset="0"/>
              <a:cs typeface="Arial" panose="020B0604020202020204" pitchFamily="34" charset="0"/>
            </a:endParaRPr>
          </a:p>
          <a:p>
            <a:pPr algn="ctr"/>
            <a:endParaRPr lang="en-US" sz="1400" dirty="0" smtClean="0">
              <a:solidFill>
                <a:schemeClr val="bg1"/>
              </a:solidFill>
              <a:latin typeface="Arial" panose="020B0604020202020204" pitchFamily="34" charset="0"/>
              <a:cs typeface="Arial" panose="020B0604020202020204" pitchFamily="34" charset="0"/>
            </a:endParaRPr>
          </a:p>
          <a:p>
            <a:pPr algn="ctr"/>
            <a:r>
              <a:rPr lang="en-US" sz="1400" dirty="0" smtClean="0">
                <a:solidFill>
                  <a:schemeClr val="bg1"/>
                </a:solidFill>
                <a:latin typeface="Arial" panose="020B0604020202020204" pitchFamily="34" charset="0"/>
                <a:cs typeface="Arial" panose="020B0604020202020204" pitchFamily="34" charset="0"/>
              </a:rPr>
              <a:t>Unintended </a:t>
            </a:r>
            <a:r>
              <a:rPr lang="en-US" sz="1400" dirty="0">
                <a:solidFill>
                  <a:schemeClr val="bg1"/>
                </a:solidFill>
                <a:latin typeface="Arial" panose="020B0604020202020204" pitchFamily="34" charset="0"/>
                <a:cs typeface="Arial" panose="020B0604020202020204" pitchFamily="34" charset="0"/>
              </a:rPr>
              <a:t>effects</a:t>
            </a:r>
          </a:p>
          <a:p>
            <a:pPr algn="ctr"/>
            <a:r>
              <a:rPr lang="en-US" sz="1200" b="1" dirty="0">
                <a:latin typeface="Times New Roman" pitchFamily="18" charset="0"/>
                <a:cs typeface="Times New Roman" pitchFamily="18" charset="0"/>
              </a:rPr>
              <a:t> </a:t>
            </a:r>
          </a:p>
        </p:txBody>
      </p:sp>
      <p:cxnSp>
        <p:nvCxnSpPr>
          <p:cNvPr id="71" name="Straight Connector 186"/>
          <p:cNvCxnSpPr>
            <a:cxnSpLocks noChangeShapeType="1"/>
            <a:endCxn id="70" idx="3"/>
          </p:cNvCxnSpPr>
          <p:nvPr/>
        </p:nvCxnSpPr>
        <p:spPr bwMode="auto">
          <a:xfrm>
            <a:off x="3100460" y="2497329"/>
            <a:ext cx="1860246" cy="16261"/>
          </a:xfrm>
          <a:prstGeom prst="line">
            <a:avLst/>
          </a:prstGeom>
          <a:noFill/>
          <a:ln w="19050">
            <a:solidFill>
              <a:schemeClr val="bg1"/>
            </a:solidFill>
            <a:prstDash val="sysDash"/>
            <a:round/>
            <a:headEnd/>
            <a:tailEnd/>
          </a:ln>
          <a:effectLst>
            <a:outerShdw dist="20000" dir="5400000" rotWithShape="0">
              <a:srgbClr val="808080">
                <a:alpha val="37999"/>
              </a:srgbClr>
            </a:outerShdw>
          </a:effectLst>
        </p:spPr>
      </p:cxnSp>
      <p:sp>
        <p:nvSpPr>
          <p:cNvPr id="72" name="Text Box 6"/>
          <p:cNvSpPr txBox="1">
            <a:spLocks noChangeArrowheads="1"/>
          </p:cNvSpPr>
          <p:nvPr/>
        </p:nvSpPr>
        <p:spPr bwMode="auto">
          <a:xfrm>
            <a:off x="3100460" y="5859744"/>
            <a:ext cx="1901085" cy="617256"/>
          </a:xfrm>
          <a:prstGeom prst="rect">
            <a:avLst/>
          </a:prstGeom>
          <a:solidFill>
            <a:schemeClr val="tx2">
              <a:lumMod val="60000"/>
              <a:lumOff val="40000"/>
            </a:schemeClr>
          </a:solidFill>
          <a:ln>
            <a:headEnd/>
            <a:tailEnd/>
          </a:ln>
          <a:effectLst/>
        </p:spPr>
        <p:style>
          <a:lnRef idx="1">
            <a:schemeClr val="accent1"/>
          </a:lnRef>
          <a:fillRef idx="2">
            <a:schemeClr val="accent1"/>
          </a:fillRef>
          <a:effectRef idx="1">
            <a:schemeClr val="accent1"/>
          </a:effectRef>
          <a:fontRef idx="minor">
            <a:schemeClr val="dk1"/>
          </a:fontRef>
        </p:style>
        <p:txBody>
          <a:bodyPr/>
          <a:lstStyle/>
          <a:p>
            <a:pPr algn="ctr"/>
            <a:r>
              <a:rPr lang="en-US" sz="1600" b="1" dirty="0" smtClean="0">
                <a:solidFill>
                  <a:schemeClr val="bg1"/>
                </a:solidFill>
                <a:latin typeface="Arial" panose="020B0604020202020204" pitchFamily="34" charset="0"/>
                <a:cs typeface="Arial" panose="020B0604020202020204" pitchFamily="34" charset="0"/>
              </a:rPr>
              <a:t>Activities</a:t>
            </a:r>
          </a:p>
          <a:p>
            <a:pPr algn="ctr"/>
            <a:r>
              <a:rPr lang="en-US" sz="1600" b="1" dirty="0" smtClean="0">
                <a:solidFill>
                  <a:schemeClr val="bg1"/>
                </a:solidFill>
                <a:latin typeface="Arial" panose="020B0604020202020204" pitchFamily="34" charset="0"/>
                <a:cs typeface="Arial" panose="020B0604020202020204" pitchFamily="34" charset="0"/>
              </a:rPr>
              <a:t>Inputs</a:t>
            </a:r>
            <a:endParaRPr lang="en-US" sz="1600" b="1" dirty="0">
              <a:solidFill>
                <a:schemeClr val="bg1"/>
              </a:solidFill>
              <a:latin typeface="Arial" panose="020B0604020202020204" pitchFamily="34" charset="0"/>
              <a:cs typeface="Arial" panose="020B0604020202020204" pitchFamily="34" charset="0"/>
            </a:endParaRPr>
          </a:p>
          <a:p>
            <a:pPr algn="ctr"/>
            <a:endParaRPr lang="en-US" sz="1300" dirty="0">
              <a:latin typeface="Arial" panose="020B0604020202020204" pitchFamily="34" charset="0"/>
              <a:cs typeface="Arial" panose="020B0604020202020204" pitchFamily="34" charset="0"/>
            </a:endParaRPr>
          </a:p>
          <a:p>
            <a:pPr algn="ctr"/>
            <a:r>
              <a:rPr lang="en-US" sz="1200" b="1" dirty="0">
                <a:latin typeface="Times New Roman" pitchFamily="18" charset="0"/>
                <a:cs typeface="Times New Roman" pitchFamily="18" charset="0"/>
              </a:rPr>
              <a:t> </a:t>
            </a:r>
          </a:p>
        </p:txBody>
      </p:sp>
      <p:sp>
        <p:nvSpPr>
          <p:cNvPr id="74" name="Text Box 6"/>
          <p:cNvSpPr txBox="1">
            <a:spLocks noChangeArrowheads="1"/>
          </p:cNvSpPr>
          <p:nvPr/>
        </p:nvSpPr>
        <p:spPr bwMode="auto">
          <a:xfrm>
            <a:off x="3111742" y="3200400"/>
            <a:ext cx="1854207" cy="1325471"/>
          </a:xfrm>
          <a:prstGeom prst="rect">
            <a:avLst/>
          </a:prstGeom>
          <a:solidFill>
            <a:schemeClr val="tx2">
              <a:lumMod val="60000"/>
              <a:lumOff val="40000"/>
            </a:schemeClr>
          </a:solidFill>
          <a:ln>
            <a:headEnd/>
            <a:tailEnd/>
          </a:ln>
          <a:effectLst/>
        </p:spPr>
        <p:style>
          <a:lnRef idx="1">
            <a:schemeClr val="accent1"/>
          </a:lnRef>
          <a:fillRef idx="2">
            <a:schemeClr val="accent1"/>
          </a:fillRef>
          <a:effectRef idx="1">
            <a:schemeClr val="accent1"/>
          </a:effectRef>
          <a:fontRef idx="minor">
            <a:schemeClr val="dk1"/>
          </a:fontRef>
        </p:style>
        <p:txBody>
          <a:bodyPr/>
          <a:lstStyle/>
          <a:p>
            <a:pPr algn="ctr"/>
            <a:r>
              <a:rPr lang="en-US" sz="1300" b="1" dirty="0">
                <a:solidFill>
                  <a:schemeClr val="bg1"/>
                </a:solidFill>
                <a:latin typeface="Arial" panose="020B0604020202020204" pitchFamily="34" charset="0"/>
                <a:cs typeface="Arial" panose="020B0604020202020204" pitchFamily="34" charset="0"/>
              </a:rPr>
              <a:t>Changes in knowledge, attitudes skills, opportunities and incentives </a:t>
            </a:r>
            <a:endParaRPr lang="en-US" sz="1300" b="1" dirty="0" smtClean="0">
              <a:solidFill>
                <a:schemeClr val="bg1"/>
              </a:solidFill>
              <a:latin typeface="Arial" panose="020B0604020202020204" pitchFamily="34" charset="0"/>
              <a:cs typeface="Arial" panose="020B0604020202020204" pitchFamily="34" charset="0"/>
            </a:endParaRPr>
          </a:p>
          <a:p>
            <a:pPr algn="ctr"/>
            <a:endParaRPr lang="en-US" sz="1300" dirty="0" smtClean="0">
              <a:solidFill>
                <a:schemeClr val="bg1"/>
              </a:solidFill>
              <a:latin typeface="Arial" panose="020B0604020202020204" pitchFamily="34" charset="0"/>
              <a:cs typeface="Arial" panose="020B0604020202020204" pitchFamily="34" charset="0"/>
            </a:endParaRPr>
          </a:p>
          <a:p>
            <a:pPr algn="ctr"/>
            <a:r>
              <a:rPr lang="en-US" sz="1200" dirty="0">
                <a:solidFill>
                  <a:schemeClr val="bg1"/>
                </a:solidFill>
                <a:latin typeface="Arial" panose="020B0604020202020204" pitchFamily="34" charset="0"/>
                <a:cs typeface="Arial" panose="020B0604020202020204" pitchFamily="34" charset="0"/>
              </a:rPr>
              <a:t>Unintended effects</a:t>
            </a:r>
          </a:p>
          <a:p>
            <a:pPr algn="ctr"/>
            <a:endParaRPr lang="en-US" sz="1300" dirty="0">
              <a:solidFill>
                <a:schemeClr val="bg1"/>
              </a:solidFill>
              <a:latin typeface="Arial" panose="020B0604020202020204" pitchFamily="34" charset="0"/>
              <a:cs typeface="Arial" panose="020B0604020202020204" pitchFamily="34" charset="0"/>
            </a:endParaRPr>
          </a:p>
          <a:p>
            <a:pPr algn="ctr"/>
            <a:r>
              <a:rPr lang="en-US" sz="1200" b="1" dirty="0">
                <a:latin typeface="Times New Roman" pitchFamily="18" charset="0"/>
                <a:cs typeface="Times New Roman" pitchFamily="18" charset="0"/>
              </a:rPr>
              <a:t> </a:t>
            </a:r>
          </a:p>
        </p:txBody>
      </p:sp>
      <p:cxnSp>
        <p:nvCxnSpPr>
          <p:cNvPr id="75" name="Straight Connector 186"/>
          <p:cNvCxnSpPr>
            <a:cxnSpLocks noChangeShapeType="1"/>
          </p:cNvCxnSpPr>
          <p:nvPr/>
        </p:nvCxnSpPr>
        <p:spPr bwMode="auto">
          <a:xfrm flipV="1">
            <a:off x="3106101" y="4134867"/>
            <a:ext cx="1859848" cy="1"/>
          </a:xfrm>
          <a:prstGeom prst="line">
            <a:avLst/>
          </a:prstGeom>
          <a:noFill/>
          <a:ln w="19050">
            <a:solidFill>
              <a:schemeClr val="bg1"/>
            </a:solidFill>
            <a:prstDash val="sysDash"/>
            <a:round/>
            <a:headEnd/>
            <a:tailEnd/>
          </a:ln>
          <a:effectLst>
            <a:outerShdw dist="20000" dir="5400000" rotWithShape="0">
              <a:srgbClr val="808080">
                <a:alpha val="37999"/>
              </a:srgbClr>
            </a:outerShdw>
          </a:effectLst>
        </p:spPr>
      </p:cxnSp>
      <p:sp>
        <p:nvSpPr>
          <p:cNvPr id="76" name="Text Box 6"/>
          <p:cNvSpPr txBox="1">
            <a:spLocks noChangeArrowheads="1"/>
          </p:cNvSpPr>
          <p:nvPr/>
        </p:nvSpPr>
        <p:spPr bwMode="auto">
          <a:xfrm>
            <a:off x="3100461" y="4868753"/>
            <a:ext cx="1892726" cy="693847"/>
          </a:xfrm>
          <a:prstGeom prst="rect">
            <a:avLst/>
          </a:prstGeom>
          <a:solidFill>
            <a:schemeClr val="tx2">
              <a:lumMod val="60000"/>
              <a:lumOff val="40000"/>
            </a:schemeClr>
          </a:solidFill>
          <a:ln>
            <a:headEnd/>
            <a:tailEnd/>
          </a:ln>
          <a:effectLst/>
        </p:spPr>
        <p:style>
          <a:lnRef idx="1">
            <a:schemeClr val="accent1"/>
          </a:lnRef>
          <a:fillRef idx="2">
            <a:schemeClr val="accent1"/>
          </a:fillRef>
          <a:effectRef idx="1">
            <a:schemeClr val="accent1"/>
          </a:effectRef>
          <a:fontRef idx="minor">
            <a:schemeClr val="dk1"/>
          </a:fontRef>
        </p:style>
        <p:txBody>
          <a:bodyPr/>
          <a:lstStyle/>
          <a:p>
            <a:pPr algn="ctr"/>
            <a:r>
              <a:rPr lang="en-US" sz="1400" b="1" dirty="0" smtClean="0">
                <a:solidFill>
                  <a:schemeClr val="bg1"/>
                </a:solidFill>
                <a:latin typeface="Arial" panose="020B0604020202020204" pitchFamily="34" charset="0"/>
                <a:cs typeface="Arial" panose="020B0604020202020204" pitchFamily="34" charset="0"/>
              </a:rPr>
              <a:t>Reach and Reaction</a:t>
            </a:r>
          </a:p>
          <a:p>
            <a:pPr algn="ctr"/>
            <a:endParaRPr lang="en-US" sz="1400" dirty="0" smtClean="0">
              <a:solidFill>
                <a:schemeClr val="bg1"/>
              </a:solidFill>
              <a:latin typeface="Arial" panose="020B0604020202020204" pitchFamily="34" charset="0"/>
              <a:cs typeface="Arial" panose="020B0604020202020204" pitchFamily="34" charset="0"/>
            </a:endParaRPr>
          </a:p>
          <a:p>
            <a:pPr algn="ctr"/>
            <a:r>
              <a:rPr lang="en-US" sz="1400" dirty="0">
                <a:solidFill>
                  <a:schemeClr val="bg1"/>
                </a:solidFill>
                <a:latin typeface="Arial" panose="020B0604020202020204" pitchFamily="34" charset="0"/>
                <a:cs typeface="Arial" panose="020B0604020202020204" pitchFamily="34" charset="0"/>
              </a:rPr>
              <a:t>Unintended </a:t>
            </a:r>
            <a:r>
              <a:rPr lang="en-US" sz="1400" dirty="0" smtClean="0">
                <a:solidFill>
                  <a:schemeClr val="bg1"/>
                </a:solidFill>
                <a:latin typeface="Arial" panose="020B0604020202020204" pitchFamily="34" charset="0"/>
                <a:cs typeface="Arial" panose="020B0604020202020204" pitchFamily="34" charset="0"/>
              </a:rPr>
              <a:t>effects</a:t>
            </a:r>
            <a:endParaRPr lang="en-US" sz="1400" dirty="0">
              <a:solidFill>
                <a:schemeClr val="bg1"/>
              </a:solidFill>
              <a:latin typeface="Arial" panose="020B0604020202020204" pitchFamily="34" charset="0"/>
              <a:cs typeface="Arial" panose="020B0604020202020204" pitchFamily="34" charset="0"/>
            </a:endParaRPr>
          </a:p>
        </p:txBody>
      </p:sp>
      <p:cxnSp>
        <p:nvCxnSpPr>
          <p:cNvPr id="77" name="Straight Connector 186"/>
          <p:cNvCxnSpPr>
            <a:cxnSpLocks noChangeShapeType="1"/>
          </p:cNvCxnSpPr>
          <p:nvPr/>
        </p:nvCxnSpPr>
        <p:spPr bwMode="auto">
          <a:xfrm flipV="1">
            <a:off x="3133338" y="5249753"/>
            <a:ext cx="1859848" cy="1"/>
          </a:xfrm>
          <a:prstGeom prst="line">
            <a:avLst/>
          </a:prstGeom>
          <a:noFill/>
          <a:ln w="19050">
            <a:solidFill>
              <a:schemeClr val="bg1"/>
            </a:solidFill>
            <a:prstDash val="sysDash"/>
            <a:round/>
            <a:headEnd/>
            <a:tailEnd/>
          </a:ln>
          <a:effectLst>
            <a:outerShdw dist="20000" dir="5400000" rotWithShape="0">
              <a:srgbClr val="808080">
                <a:alpha val="37999"/>
              </a:srgbClr>
            </a:outerShdw>
          </a:effectLst>
        </p:spPr>
      </p:cxnSp>
      <p:sp>
        <p:nvSpPr>
          <p:cNvPr id="78" name="Triângulo isósceles 77"/>
          <p:cNvSpPr/>
          <p:nvPr/>
        </p:nvSpPr>
        <p:spPr>
          <a:xfrm>
            <a:off x="3810000" y="1905000"/>
            <a:ext cx="387921" cy="173059"/>
          </a:xfrm>
          <a:prstGeom prst="triangle">
            <a:avLst/>
          </a:prstGeom>
          <a:solidFill>
            <a:srgbClr val="0099FF"/>
          </a:solidFill>
          <a:ln w="9525">
            <a:noFill/>
            <a:miter lim="800000"/>
            <a:headEnd/>
            <a:tailEnd/>
          </a:ln>
        </p:spPr>
        <p:txBody>
          <a:bodyPr wrap="none" anchor="ctr">
            <a:prstTxWarp prst="textNoShape">
              <a:avLst/>
            </a:prstTxWarp>
          </a:bodyPr>
          <a:lstStyle/>
          <a:p>
            <a:endParaRPr lang="pt-BR" b="1">
              <a:solidFill>
                <a:schemeClr val="bg1"/>
              </a:solidFill>
            </a:endParaRPr>
          </a:p>
        </p:txBody>
      </p:sp>
      <p:sp>
        <p:nvSpPr>
          <p:cNvPr id="82" name="Triângulo isósceles 81"/>
          <p:cNvSpPr/>
          <p:nvPr/>
        </p:nvSpPr>
        <p:spPr>
          <a:xfrm>
            <a:off x="3810000" y="2948428"/>
            <a:ext cx="387921" cy="173059"/>
          </a:xfrm>
          <a:prstGeom prst="triangle">
            <a:avLst/>
          </a:prstGeom>
          <a:solidFill>
            <a:srgbClr val="0099FF"/>
          </a:solidFill>
          <a:ln w="9525">
            <a:noFill/>
            <a:miter lim="800000"/>
            <a:headEnd/>
            <a:tailEnd/>
          </a:ln>
        </p:spPr>
        <p:txBody>
          <a:bodyPr wrap="none" anchor="ctr">
            <a:prstTxWarp prst="textNoShape">
              <a:avLst/>
            </a:prstTxWarp>
          </a:bodyPr>
          <a:lstStyle/>
          <a:p>
            <a:endParaRPr lang="pt-BR" b="1">
              <a:solidFill>
                <a:schemeClr val="bg1"/>
              </a:solidFill>
            </a:endParaRPr>
          </a:p>
        </p:txBody>
      </p:sp>
      <p:sp>
        <p:nvSpPr>
          <p:cNvPr id="83" name="Triângulo isósceles 82"/>
          <p:cNvSpPr/>
          <p:nvPr/>
        </p:nvSpPr>
        <p:spPr>
          <a:xfrm>
            <a:off x="3818847" y="4611224"/>
            <a:ext cx="387921" cy="173059"/>
          </a:xfrm>
          <a:prstGeom prst="triangle">
            <a:avLst/>
          </a:prstGeom>
          <a:solidFill>
            <a:srgbClr val="0099FF"/>
          </a:solidFill>
          <a:ln w="9525">
            <a:noFill/>
            <a:miter lim="800000"/>
            <a:headEnd/>
            <a:tailEnd/>
          </a:ln>
        </p:spPr>
        <p:txBody>
          <a:bodyPr wrap="none" anchor="ctr">
            <a:prstTxWarp prst="textNoShape">
              <a:avLst/>
            </a:prstTxWarp>
          </a:bodyPr>
          <a:lstStyle/>
          <a:p>
            <a:endParaRPr lang="pt-BR" b="1">
              <a:solidFill>
                <a:schemeClr val="bg1"/>
              </a:solidFill>
            </a:endParaRPr>
          </a:p>
        </p:txBody>
      </p:sp>
      <p:sp>
        <p:nvSpPr>
          <p:cNvPr id="84" name="Triângulo isósceles 83"/>
          <p:cNvSpPr/>
          <p:nvPr/>
        </p:nvSpPr>
        <p:spPr>
          <a:xfrm>
            <a:off x="3836622" y="5618141"/>
            <a:ext cx="387921" cy="173059"/>
          </a:xfrm>
          <a:prstGeom prst="triangle">
            <a:avLst/>
          </a:prstGeom>
          <a:solidFill>
            <a:srgbClr val="0099FF"/>
          </a:solidFill>
          <a:ln w="9525">
            <a:noFill/>
            <a:miter lim="800000"/>
            <a:headEnd/>
            <a:tailEnd/>
          </a:ln>
        </p:spPr>
        <p:txBody>
          <a:bodyPr wrap="none" anchor="ctr">
            <a:prstTxWarp prst="textNoShape">
              <a:avLst/>
            </a:prstTxWarp>
          </a:bodyPr>
          <a:lstStyle/>
          <a:p>
            <a:endParaRPr lang="pt-BR" b="1">
              <a:solidFill>
                <a:schemeClr val="bg1"/>
              </a:solidFill>
            </a:endParaRPr>
          </a:p>
        </p:txBody>
      </p:sp>
      <p:cxnSp>
        <p:nvCxnSpPr>
          <p:cNvPr id="88" name="Conector de seta reta 87"/>
          <p:cNvCxnSpPr/>
          <p:nvPr/>
        </p:nvCxnSpPr>
        <p:spPr>
          <a:xfrm flipH="1">
            <a:off x="4249550" y="1966958"/>
            <a:ext cx="1217690" cy="0"/>
          </a:xfrm>
          <a:prstGeom prst="straightConnector1">
            <a:avLst/>
          </a:prstGeom>
          <a:ln>
            <a:solidFill>
              <a:srgbClr val="8DC63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91" name="Conector de seta reta 90"/>
          <p:cNvCxnSpPr/>
          <p:nvPr/>
        </p:nvCxnSpPr>
        <p:spPr>
          <a:xfrm flipH="1">
            <a:off x="4224543" y="3048000"/>
            <a:ext cx="1217690" cy="0"/>
          </a:xfrm>
          <a:prstGeom prst="straightConnector1">
            <a:avLst/>
          </a:prstGeom>
          <a:ln>
            <a:solidFill>
              <a:srgbClr val="8DC63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92" name="Conector de seta reta 91"/>
          <p:cNvCxnSpPr/>
          <p:nvPr/>
        </p:nvCxnSpPr>
        <p:spPr>
          <a:xfrm flipH="1">
            <a:off x="4237107" y="4697753"/>
            <a:ext cx="1217690" cy="0"/>
          </a:xfrm>
          <a:prstGeom prst="straightConnector1">
            <a:avLst/>
          </a:prstGeom>
          <a:ln>
            <a:solidFill>
              <a:srgbClr val="8DC63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93" name="Conector de seta reta 92"/>
          <p:cNvCxnSpPr/>
          <p:nvPr/>
        </p:nvCxnSpPr>
        <p:spPr>
          <a:xfrm flipH="1">
            <a:off x="4237107" y="5715000"/>
            <a:ext cx="1217690" cy="0"/>
          </a:xfrm>
          <a:prstGeom prst="straightConnector1">
            <a:avLst/>
          </a:prstGeom>
          <a:ln>
            <a:solidFill>
              <a:srgbClr val="8DC63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95" name="Conector angulado 94"/>
          <p:cNvCxnSpPr/>
          <p:nvPr/>
        </p:nvCxnSpPr>
        <p:spPr>
          <a:xfrm>
            <a:off x="4876800" y="1441544"/>
            <a:ext cx="124746" cy="4726828"/>
          </a:xfrm>
          <a:prstGeom prst="bentConnector3">
            <a:avLst>
              <a:gd name="adj1" fmla="val 283252"/>
            </a:avLst>
          </a:prstGeom>
          <a:ln>
            <a:solidFill>
              <a:srgbClr val="333399"/>
            </a:solidFill>
          </a:ln>
          <a:effectLst/>
        </p:spPr>
        <p:style>
          <a:lnRef idx="2">
            <a:schemeClr val="accent1"/>
          </a:lnRef>
          <a:fillRef idx="0">
            <a:schemeClr val="accent1"/>
          </a:fillRef>
          <a:effectRef idx="1">
            <a:schemeClr val="accent1"/>
          </a:effectRef>
          <a:fontRef idx="minor">
            <a:schemeClr val="tx1"/>
          </a:fontRef>
        </p:style>
      </p:cxnSp>
      <p:sp>
        <p:nvSpPr>
          <p:cNvPr id="108" name="Triângulo isósceles 107"/>
          <p:cNvSpPr/>
          <p:nvPr/>
        </p:nvSpPr>
        <p:spPr>
          <a:xfrm rot="10800000">
            <a:off x="5105502" y="1746682"/>
            <a:ext cx="267785" cy="139209"/>
          </a:xfrm>
          <a:prstGeom prst="triangle">
            <a:avLst/>
          </a:prstGeom>
          <a:solidFill>
            <a:srgbClr val="0099FF"/>
          </a:solidFill>
          <a:ln w="9525">
            <a:noFill/>
            <a:miter lim="800000"/>
            <a:headEnd/>
            <a:tailEnd/>
          </a:ln>
        </p:spPr>
        <p:txBody>
          <a:bodyPr wrap="none" anchor="ctr">
            <a:prstTxWarp prst="textNoShape">
              <a:avLst/>
            </a:prstTxWarp>
          </a:bodyPr>
          <a:lstStyle/>
          <a:p>
            <a:endParaRPr lang="pt-BR" b="1">
              <a:solidFill>
                <a:schemeClr val="bg1"/>
              </a:solidFill>
            </a:endParaRPr>
          </a:p>
        </p:txBody>
      </p:sp>
      <p:sp>
        <p:nvSpPr>
          <p:cNvPr id="109" name="Triângulo isósceles 108"/>
          <p:cNvSpPr/>
          <p:nvPr/>
        </p:nvSpPr>
        <p:spPr>
          <a:xfrm rot="10800000">
            <a:off x="5105502" y="3532743"/>
            <a:ext cx="267785" cy="139209"/>
          </a:xfrm>
          <a:prstGeom prst="triangle">
            <a:avLst/>
          </a:prstGeom>
          <a:solidFill>
            <a:srgbClr val="0099FF"/>
          </a:solidFill>
          <a:ln w="9525">
            <a:noFill/>
            <a:miter lim="800000"/>
            <a:headEnd/>
            <a:tailEnd/>
          </a:ln>
        </p:spPr>
        <p:txBody>
          <a:bodyPr wrap="none" anchor="ctr">
            <a:prstTxWarp prst="textNoShape">
              <a:avLst/>
            </a:prstTxWarp>
          </a:bodyPr>
          <a:lstStyle/>
          <a:p>
            <a:endParaRPr lang="pt-BR" b="1">
              <a:solidFill>
                <a:schemeClr val="bg1"/>
              </a:solidFill>
            </a:endParaRPr>
          </a:p>
        </p:txBody>
      </p:sp>
      <p:sp>
        <p:nvSpPr>
          <p:cNvPr id="110" name="Triângulo isósceles 109"/>
          <p:cNvSpPr/>
          <p:nvPr/>
        </p:nvSpPr>
        <p:spPr>
          <a:xfrm rot="10800000">
            <a:off x="5093059" y="4953000"/>
            <a:ext cx="267785" cy="139209"/>
          </a:xfrm>
          <a:prstGeom prst="triangle">
            <a:avLst/>
          </a:prstGeom>
          <a:solidFill>
            <a:srgbClr val="0099FF"/>
          </a:solidFill>
          <a:ln w="9525">
            <a:noFill/>
            <a:miter lim="800000"/>
            <a:headEnd/>
            <a:tailEnd/>
          </a:ln>
        </p:spPr>
        <p:txBody>
          <a:bodyPr wrap="none" anchor="ctr">
            <a:prstTxWarp prst="textNoShape">
              <a:avLst/>
            </a:prstTxWarp>
          </a:bodyPr>
          <a:lstStyle/>
          <a:p>
            <a:endParaRPr lang="pt-BR" b="1">
              <a:solidFill>
                <a:schemeClr val="bg1"/>
              </a:solidFill>
            </a:endParaRPr>
          </a:p>
        </p:txBody>
      </p:sp>
      <p:sp>
        <p:nvSpPr>
          <p:cNvPr id="3" name="Right Arrow 2"/>
          <p:cNvSpPr/>
          <p:nvPr/>
        </p:nvSpPr>
        <p:spPr>
          <a:xfrm>
            <a:off x="2266178" y="3567101"/>
            <a:ext cx="753457" cy="376828"/>
          </a:xfrm>
          <a:prstGeom prst="rightArrow">
            <a:avLst/>
          </a:prstGeom>
          <a:solidFill>
            <a:srgbClr val="0099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ight Arrow 38"/>
          <p:cNvSpPr/>
          <p:nvPr/>
        </p:nvSpPr>
        <p:spPr>
          <a:xfrm rot="2137600">
            <a:off x="2187194" y="4231186"/>
            <a:ext cx="753457" cy="376828"/>
          </a:xfrm>
          <a:prstGeom prst="rightArrow">
            <a:avLst/>
          </a:prstGeom>
          <a:solidFill>
            <a:srgbClr val="0099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ight Arrow 40"/>
          <p:cNvSpPr/>
          <p:nvPr/>
        </p:nvSpPr>
        <p:spPr>
          <a:xfrm rot="19462400" flipV="1">
            <a:off x="2261897" y="2940738"/>
            <a:ext cx="753457" cy="376828"/>
          </a:xfrm>
          <a:prstGeom prst="rightArrow">
            <a:avLst/>
          </a:prstGeom>
          <a:solidFill>
            <a:srgbClr val="0099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076131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8195" name="Rectangle 3"/>
          <p:cNvSpPr>
            <a:spLocks noGrp="1" noChangeArrowheads="1"/>
          </p:cNvSpPr>
          <p:nvPr>
            <p:ph type="body" sz="quarter" idx="4294967295"/>
          </p:nvPr>
        </p:nvSpPr>
        <p:spPr>
          <a:xfrm>
            <a:off x="266700" y="914399"/>
            <a:ext cx="8610600" cy="5943601"/>
          </a:xfrm>
          <a:prstGeom prst="rect">
            <a:avLst/>
          </a:prstGeom>
          <a:noFill/>
          <a:ln/>
        </p:spPr>
        <p:txBody>
          <a:bodyPr/>
          <a:lstStyle/>
          <a:p>
            <a:pPr marL="0" indent="0">
              <a:spcBef>
                <a:spcPts val="1700"/>
              </a:spcBef>
              <a:buClr>
                <a:srgbClr val="000000"/>
              </a:buClr>
              <a:buNone/>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sz="2000" b="1" dirty="0" smtClean="0">
                <a:latin typeface="Arial" panose="020B0604020202020204" pitchFamily="34" charset="0"/>
                <a:cs typeface="Arial" panose="020B0604020202020204" pitchFamily="34" charset="0"/>
              </a:rPr>
              <a:t>Risks </a:t>
            </a:r>
            <a:endParaRPr lang="en-US" sz="2000" dirty="0">
              <a:latin typeface="Arial" panose="020B0604020202020204" pitchFamily="34" charset="0"/>
              <a:cs typeface="Arial" panose="020B0604020202020204" pitchFamily="34" charset="0"/>
            </a:endParaRPr>
          </a:p>
          <a:p>
            <a:pPr marL="288925" indent="-288925">
              <a:spcBef>
                <a:spcPts val="1700"/>
              </a:spcBef>
              <a:buClr>
                <a:srgbClr val="000000"/>
              </a:buClr>
              <a:buFont typeface="Wingdings" pitchFamily="2" charset="2"/>
              <a:buChar char="§"/>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altLang="ko-KR" sz="2000" dirty="0" smtClean="0">
                <a:latin typeface="Arial" panose="020B0604020202020204" pitchFamily="34" charset="0"/>
                <a:ea typeface="굴림" pitchFamily="50" charset="-127"/>
                <a:cs typeface="Arial" panose="020B0604020202020204" pitchFamily="34" charset="0"/>
              </a:rPr>
              <a:t>A </a:t>
            </a:r>
            <a:r>
              <a:rPr lang="en-US" altLang="ko-KR" sz="2000" dirty="0">
                <a:latin typeface="Arial" panose="020B0604020202020204" pitchFamily="34" charset="0"/>
                <a:ea typeface="굴림" pitchFamily="50" charset="-127"/>
                <a:cs typeface="Arial" panose="020B0604020202020204" pitchFamily="34" charset="0"/>
              </a:rPr>
              <a:t>potential event or occurrence </a:t>
            </a:r>
            <a:r>
              <a:rPr lang="en-US" altLang="ko-KR" sz="2000" dirty="0" smtClean="0">
                <a:latin typeface="Arial" panose="020B0604020202020204" pitchFamily="34" charset="0"/>
                <a:ea typeface="굴림" pitchFamily="50" charset="-127"/>
                <a:cs typeface="Arial" panose="020B0604020202020204" pitchFamily="34" charset="0"/>
              </a:rPr>
              <a:t>that </a:t>
            </a:r>
            <a:r>
              <a:rPr lang="en-US" altLang="ko-KR" sz="2000" dirty="0">
                <a:latin typeface="Arial" panose="020B0604020202020204" pitchFamily="34" charset="0"/>
                <a:ea typeface="굴림" pitchFamily="50" charset="-127"/>
                <a:cs typeface="Arial" panose="020B0604020202020204" pitchFamily="34" charset="0"/>
              </a:rPr>
              <a:t>could </a:t>
            </a:r>
            <a:r>
              <a:rPr lang="en-US" altLang="ko-KR" sz="2000" u="sng" dirty="0">
                <a:solidFill>
                  <a:srgbClr val="FF0000"/>
                </a:solidFill>
                <a:latin typeface="Arial" panose="020B0604020202020204" pitchFamily="34" charset="0"/>
                <a:ea typeface="굴림" pitchFamily="50" charset="-127"/>
                <a:cs typeface="Arial" panose="020B0604020202020204" pitchFamily="34" charset="0"/>
              </a:rPr>
              <a:t>adversely</a:t>
            </a:r>
            <a:r>
              <a:rPr lang="en-US" altLang="ko-KR" sz="2000" dirty="0">
                <a:latin typeface="Arial" panose="020B0604020202020204" pitchFamily="34" charset="0"/>
                <a:ea typeface="굴림" pitchFamily="50" charset="-127"/>
                <a:cs typeface="Arial" panose="020B0604020202020204" pitchFamily="34" charset="0"/>
              </a:rPr>
              <a:t> affect the achievement </a:t>
            </a:r>
            <a:r>
              <a:rPr lang="en-US" altLang="ko-KR" sz="2000" dirty="0" smtClean="0">
                <a:latin typeface="Arial" panose="020B0604020202020204" pitchFamily="34" charset="0"/>
                <a:ea typeface="굴림" pitchFamily="50" charset="-127"/>
                <a:cs typeface="Arial" panose="020B0604020202020204" pitchFamily="34" charset="0"/>
              </a:rPr>
              <a:t>of a desired result</a:t>
            </a:r>
          </a:p>
          <a:p>
            <a:pPr marL="0" indent="0">
              <a:spcBef>
                <a:spcPts val="600"/>
              </a:spcBef>
              <a:buClr>
                <a:srgbClr val="000000"/>
              </a:buClr>
              <a:buNone/>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altLang="ko-KR" sz="2000" dirty="0" smtClean="0">
                <a:latin typeface="Arial" panose="020B0604020202020204" pitchFamily="34" charset="0"/>
                <a:ea typeface="굴림" pitchFamily="50" charset="-127"/>
                <a:cs typeface="Arial" panose="020B0604020202020204" pitchFamily="34" charset="0"/>
              </a:rPr>
              <a:t>Examples:</a:t>
            </a:r>
          </a:p>
          <a:p>
            <a:pPr marL="688975" lvl="1" indent="-288925">
              <a:spcBef>
                <a:spcPts val="600"/>
              </a:spcBef>
              <a:buClr>
                <a:srgbClr val="000000"/>
              </a:buClr>
              <a:buFont typeface="Wingdings" pitchFamily="2" charset="2"/>
              <a:buChar char="§"/>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altLang="ko-KR" sz="2000" dirty="0" smtClean="0">
                <a:latin typeface="Arial" panose="020B0604020202020204" pitchFamily="34" charset="0"/>
                <a:ea typeface="굴림" pitchFamily="50" charset="-127"/>
                <a:cs typeface="Arial" panose="020B0604020202020204" pitchFamily="34" charset="0"/>
              </a:rPr>
              <a:t>Natural disasters, Conflict, Economic collapse</a:t>
            </a:r>
          </a:p>
          <a:p>
            <a:pPr marL="400050" lvl="1" indent="0">
              <a:spcBef>
                <a:spcPts val="600"/>
              </a:spcBef>
              <a:buClr>
                <a:srgbClr val="000000"/>
              </a:buClr>
              <a:buNone/>
              <a:tabLst>
                <a:tab pos="858838" algn="l"/>
                <a:tab pos="1773238" algn="l"/>
                <a:tab pos="2687638" algn="l"/>
                <a:tab pos="3602038" algn="l"/>
                <a:tab pos="4516438" algn="l"/>
                <a:tab pos="5430838" algn="l"/>
                <a:tab pos="6345238" algn="l"/>
                <a:tab pos="7259638" algn="l"/>
                <a:tab pos="8174038" algn="l"/>
                <a:tab pos="9088438" algn="l"/>
                <a:tab pos="10002838" algn="l"/>
              </a:tabLst>
            </a:pPr>
            <a:endParaRPr lang="en-US" altLang="ko-KR" sz="1050" dirty="0" smtClean="0">
              <a:latin typeface="Arial" panose="020B0604020202020204" pitchFamily="34" charset="0"/>
              <a:ea typeface="굴림" pitchFamily="50" charset="-127"/>
              <a:cs typeface="Arial" panose="020B0604020202020204" pitchFamily="34" charset="0"/>
            </a:endParaRPr>
          </a:p>
          <a:p>
            <a:pPr marL="288925" indent="-288925">
              <a:spcBef>
                <a:spcPts val="1700"/>
              </a:spcBef>
              <a:buClr>
                <a:srgbClr val="000000"/>
              </a:buClr>
              <a:buFont typeface="Wingdings" pitchFamily="2" charset="2"/>
              <a:buChar char="§"/>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altLang="ko-KR" sz="2000" dirty="0" smtClean="0">
                <a:latin typeface="Arial" panose="020B0604020202020204" pitchFamily="34" charset="0"/>
                <a:ea typeface="굴림" pitchFamily="50" charset="-127"/>
                <a:cs typeface="Arial" panose="020B0604020202020204" pitchFamily="34" charset="0"/>
              </a:rPr>
              <a:t>Risks are identified and classified according to 1) the likelihood of occurring, 2) their likely impact when they occur which is in turn influenced by the level of vulnerability and capacity to adequately respond.</a:t>
            </a:r>
          </a:p>
          <a:p>
            <a:pPr marL="0" indent="0">
              <a:spcBef>
                <a:spcPts val="1700"/>
              </a:spcBef>
              <a:buClr>
                <a:srgbClr val="000000"/>
              </a:buClr>
              <a:buNone/>
              <a:tabLst>
                <a:tab pos="858838" algn="l"/>
                <a:tab pos="1773238" algn="l"/>
                <a:tab pos="2687638" algn="l"/>
                <a:tab pos="3602038" algn="l"/>
                <a:tab pos="4516438" algn="l"/>
                <a:tab pos="5430838" algn="l"/>
                <a:tab pos="6345238" algn="l"/>
                <a:tab pos="7259638" algn="l"/>
                <a:tab pos="8174038" algn="l"/>
                <a:tab pos="9088438" algn="l"/>
                <a:tab pos="10002838" algn="l"/>
              </a:tabLst>
            </a:pPr>
            <a:endParaRPr lang="en-US" sz="2000" b="1" u="sng" dirty="0" smtClean="0"/>
          </a:p>
          <a:p>
            <a:pPr marL="0" indent="0">
              <a:spcBef>
                <a:spcPts val="1700"/>
              </a:spcBef>
              <a:buClr>
                <a:srgbClr val="000000"/>
              </a:buClr>
              <a:buNone/>
              <a:tabLst>
                <a:tab pos="858838" algn="l"/>
                <a:tab pos="1773238" algn="l"/>
                <a:tab pos="2687638" algn="l"/>
                <a:tab pos="3602038" algn="l"/>
                <a:tab pos="4516438" algn="l"/>
                <a:tab pos="5430838" algn="l"/>
                <a:tab pos="6345238" algn="l"/>
                <a:tab pos="7259638" algn="l"/>
                <a:tab pos="8174038" algn="l"/>
                <a:tab pos="9088438" algn="l"/>
                <a:tab pos="10002838" algn="l"/>
              </a:tabLst>
            </a:pPr>
            <a:endParaRPr lang="en-US" altLang="ko-KR" sz="2000" u="sng" dirty="0" smtClean="0">
              <a:latin typeface="Arial" panose="020B0604020202020204" pitchFamily="34" charset="0"/>
              <a:ea typeface="굴림" pitchFamily="50" charset="-127"/>
              <a:cs typeface="Arial" panose="020B0604020202020204" pitchFamily="34" charset="0"/>
            </a:endParaRPr>
          </a:p>
          <a:p>
            <a:pPr marL="288925" indent="-288925">
              <a:spcBef>
                <a:spcPts val="1200"/>
              </a:spcBef>
              <a:buClr>
                <a:srgbClr val="000000"/>
              </a:buClr>
              <a:buFont typeface="Wingdings" pitchFamily="2" charset="2"/>
              <a:buChar char="§"/>
              <a:tabLst>
                <a:tab pos="858838" algn="l"/>
                <a:tab pos="1773238" algn="l"/>
                <a:tab pos="2687638" algn="l"/>
                <a:tab pos="3602038" algn="l"/>
                <a:tab pos="4516438" algn="l"/>
                <a:tab pos="5430838" algn="l"/>
                <a:tab pos="6345238" algn="l"/>
                <a:tab pos="7259638" algn="l"/>
                <a:tab pos="8174038" algn="l"/>
                <a:tab pos="9088438" algn="l"/>
                <a:tab pos="10002838" algn="l"/>
              </a:tabLst>
            </a:pPr>
            <a:endParaRPr lang="en-US" altLang="ko-KR" sz="800" dirty="0" smtClean="0">
              <a:latin typeface="Arial" panose="020B0604020202020204" pitchFamily="34" charset="0"/>
              <a:ea typeface="굴림" pitchFamily="50" charset="-127"/>
              <a:cs typeface="Arial" panose="020B0604020202020204" pitchFamily="34" charset="0"/>
            </a:endParaRPr>
          </a:p>
          <a:p>
            <a:pPr marL="288925" indent="-288925">
              <a:spcBef>
                <a:spcPts val="1200"/>
              </a:spcBef>
              <a:buClr>
                <a:srgbClr val="000000"/>
              </a:buClr>
              <a:buFont typeface="Wingdings" pitchFamily="2" charset="2"/>
              <a:buChar char="§"/>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altLang="ko-KR" sz="2000" dirty="0" smtClean="0">
                <a:latin typeface="Arial" panose="020B0604020202020204" pitchFamily="34" charset="0"/>
                <a:ea typeface="굴림" pitchFamily="50" charset="-127"/>
                <a:cs typeface="Arial" panose="020B0604020202020204" pitchFamily="34" charset="0"/>
              </a:rPr>
              <a:t>UNICEF has established processes for assessing and addressing programmatic and operational risks (RIP, ERM etc..)</a:t>
            </a:r>
            <a:endParaRPr lang="en-US" altLang="ko-KR" sz="2000" dirty="0" smtClean="0">
              <a:solidFill>
                <a:schemeClr val="accent1"/>
              </a:solidFill>
              <a:latin typeface="Arial" panose="020B0604020202020204" pitchFamily="34" charset="0"/>
              <a:ea typeface="굴림" pitchFamily="50" charset="-127"/>
              <a:cs typeface="Arial" panose="020B0604020202020204" pitchFamily="34" charset="0"/>
            </a:endParaRPr>
          </a:p>
        </p:txBody>
      </p:sp>
      <p:sp>
        <p:nvSpPr>
          <p:cNvPr id="7" name="Rectangle 2"/>
          <p:cNvSpPr>
            <a:spLocks noGrp="1" noChangeArrowheads="1"/>
          </p:cNvSpPr>
          <p:nvPr>
            <p:ph type="ctrTitle" idx="4294967295"/>
          </p:nvPr>
        </p:nvSpPr>
        <p:spPr>
          <a:xfrm>
            <a:off x="-76200" y="203993"/>
            <a:ext cx="3810000" cy="506413"/>
          </a:xfrm>
          <a:prstGeom prst="rect">
            <a:avLst/>
          </a:prstGeom>
          <a:noFill/>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ko-KR" sz="2800" b="1" dirty="0" smtClean="0">
                <a:solidFill>
                  <a:schemeClr val="bg1"/>
                </a:solidFill>
                <a:latin typeface="Arial" panose="020B0604020202020204" pitchFamily="34" charset="0"/>
                <a:cs typeface="Arial" panose="020B0604020202020204" pitchFamily="34" charset="0"/>
              </a:rPr>
              <a:t>Defining Risks</a:t>
            </a:r>
            <a:endParaRPr lang="en-US" altLang="ko-KR" sz="2800" b="1" dirty="0">
              <a:solidFill>
                <a:schemeClr val="bg1"/>
              </a:solidFill>
              <a:latin typeface="Arial" panose="020B0604020202020204" pitchFamily="34" charset="0"/>
              <a:cs typeface="Arial" panose="020B0604020202020204" pitchFamily="34" charset="0"/>
            </a:endParaRPr>
          </a:p>
        </p:txBody>
      </p:sp>
      <p:sp>
        <p:nvSpPr>
          <p:cNvPr id="11" name="Rectangle 10"/>
          <p:cNvSpPr/>
          <p:nvPr/>
        </p:nvSpPr>
        <p:spPr>
          <a:xfrm>
            <a:off x="1676400" y="4724400"/>
            <a:ext cx="6019800" cy="990600"/>
          </a:xfrm>
          <a:prstGeom prst="rect">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smtClean="0"/>
          </a:p>
          <a:p>
            <a:pPr algn="ctr"/>
            <a:r>
              <a:rPr lang="en-US" b="1" dirty="0" smtClean="0"/>
              <a:t>Risk Formula</a:t>
            </a:r>
          </a:p>
          <a:p>
            <a:pPr algn="ctr"/>
            <a:r>
              <a:rPr lang="en-US" b="1" u="sng" dirty="0" smtClean="0"/>
              <a:t>Shocks </a:t>
            </a:r>
            <a:r>
              <a:rPr lang="en-US" b="1" u="sng" dirty="0"/>
              <a:t>or </a:t>
            </a:r>
            <a:r>
              <a:rPr lang="en-US" b="1" u="sng" dirty="0" smtClean="0"/>
              <a:t>Stresses x Exposure </a:t>
            </a:r>
            <a:r>
              <a:rPr lang="en-US" b="1" u="sng" dirty="0"/>
              <a:t>x </a:t>
            </a:r>
            <a:r>
              <a:rPr lang="en-US" b="1" u="sng" dirty="0" smtClean="0"/>
              <a:t>Vulnerability</a:t>
            </a:r>
          </a:p>
          <a:p>
            <a:pPr algn="ctr"/>
            <a:r>
              <a:rPr lang="en-US" b="1" dirty="0" smtClean="0"/>
              <a:t>Capacity</a:t>
            </a:r>
            <a:endParaRPr lang="en-US" b="1" dirty="0"/>
          </a:p>
          <a:p>
            <a:pPr algn="ctr"/>
            <a:endParaRPr lang="en-US" dirty="0"/>
          </a:p>
        </p:txBody>
      </p:sp>
    </p:spTree>
    <p:extLst>
      <p:ext uri="{BB962C8B-B14F-4D97-AF65-F5344CB8AC3E}">
        <p14:creationId xmlns:p14="http://schemas.microsoft.com/office/powerpoint/2010/main" val="1192741437"/>
      </p:ext>
    </p:extLst>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679739" y="164812"/>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smtClean="0">
                <a:solidFill>
                  <a:schemeClr val="bg1"/>
                </a:solidFill>
                <a:latin typeface="Arial" panose="020B0604020202020204" pitchFamily="34" charset="0"/>
                <a:cs typeface="Arial" panose="020B0604020202020204" pitchFamily="34" charset="0"/>
              </a:rPr>
              <a:t>Creating a Theory of Change (example)</a:t>
            </a:r>
          </a:p>
        </p:txBody>
      </p:sp>
      <p:sp>
        <p:nvSpPr>
          <p:cNvPr id="12" name="Text Placeholder 2"/>
          <p:cNvSpPr txBox="1">
            <a:spLocks/>
          </p:cNvSpPr>
          <p:nvPr/>
        </p:nvSpPr>
        <p:spPr>
          <a:xfrm>
            <a:off x="914400" y="918065"/>
            <a:ext cx="7391400" cy="82578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50000"/>
              </a:lnSpc>
              <a:spcBef>
                <a:spcPts val="0"/>
              </a:spcBef>
              <a:buNone/>
            </a:pPr>
            <a:r>
              <a:rPr lang="en-US" sz="2400" b="1" dirty="0" smtClean="0">
                <a:latin typeface="Arial" panose="020B0604020202020204" pitchFamily="34" charset="0"/>
                <a:cs typeface="Arial" panose="020B0604020202020204" pitchFamily="34" charset="0"/>
              </a:rPr>
              <a:t>Articulation of a vision for change</a:t>
            </a:r>
            <a:endParaRPr lang="en-US" sz="2400" b="1" dirty="0">
              <a:latin typeface="Arial" panose="020B0604020202020204" pitchFamily="34" charset="0"/>
              <a:cs typeface="Arial" panose="020B0604020202020204" pitchFamily="34" charset="0"/>
            </a:endParaRPr>
          </a:p>
        </p:txBody>
      </p:sp>
      <p:sp>
        <p:nvSpPr>
          <p:cNvPr id="36" name="Rectangle 9"/>
          <p:cNvSpPr/>
          <p:nvPr/>
        </p:nvSpPr>
        <p:spPr>
          <a:xfrm>
            <a:off x="952500" y="1830164"/>
            <a:ext cx="7086600" cy="916387"/>
          </a:xfrm>
          <a:prstGeom prst="rect">
            <a:avLst/>
          </a:prstGeom>
          <a:solidFill>
            <a:srgbClr val="009740"/>
          </a:solidFill>
          <a:ln w="12700"/>
          <a:effectLst/>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smtClean="0">
                <a:latin typeface="Arial" panose="020B0604020202020204" pitchFamily="34" charset="0"/>
                <a:cs typeface="Arial" panose="020B0604020202020204" pitchFamily="34" charset="0"/>
              </a:rPr>
              <a:t>Open defecation in no longer practiced in country X</a:t>
            </a:r>
            <a:endParaRPr lang="en-US" sz="2400" b="1" dirty="0">
              <a:latin typeface="Arial" panose="020B0604020202020204" pitchFamily="34" charset="0"/>
              <a:cs typeface="Arial" panose="020B0604020202020204" pitchFamily="34" charset="0"/>
            </a:endParaRPr>
          </a:p>
        </p:txBody>
      </p:sp>
      <p:sp>
        <p:nvSpPr>
          <p:cNvPr id="41" name="Rectangle 20"/>
          <p:cNvSpPr/>
          <p:nvPr/>
        </p:nvSpPr>
        <p:spPr>
          <a:xfrm>
            <a:off x="952500" y="5410200"/>
            <a:ext cx="7086600" cy="1143000"/>
          </a:xfrm>
          <a:prstGeom prst="rect">
            <a:avLst/>
          </a:prstGeom>
          <a:solidFill>
            <a:srgbClr val="333399"/>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2400" b="1" dirty="0" smtClean="0">
                <a:latin typeface="Arial" panose="020B0604020202020204" pitchFamily="34" charset="0"/>
                <a:cs typeface="Arial" panose="020B0604020202020204" pitchFamily="34" charset="0"/>
              </a:rPr>
              <a:t>Pervasive practice of open defecation, with many adverse consequences for children’s health </a:t>
            </a:r>
            <a:endParaRPr lang="en-US" sz="2400" b="1" dirty="0">
              <a:latin typeface="Arial" panose="020B0604020202020204" pitchFamily="34" charset="0"/>
              <a:cs typeface="Arial" panose="020B0604020202020204" pitchFamily="34" charset="0"/>
            </a:endParaRPr>
          </a:p>
        </p:txBody>
      </p:sp>
      <p:sp>
        <p:nvSpPr>
          <p:cNvPr id="10" name="Oval 9"/>
          <p:cNvSpPr/>
          <p:nvPr/>
        </p:nvSpPr>
        <p:spPr>
          <a:xfrm>
            <a:off x="152400" y="1079212"/>
            <a:ext cx="548640" cy="54864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solidFill>
                  <a:schemeClr val="bg1"/>
                </a:solidFill>
                <a:latin typeface="Arial" panose="020B0604020202020204" pitchFamily="34" charset="0"/>
                <a:cs typeface="Arial" panose="020B0604020202020204" pitchFamily="34" charset="0"/>
              </a:rPr>
              <a:t>1</a:t>
            </a:r>
            <a:endParaRPr lang="en-US" sz="2800" b="1" dirty="0">
              <a:solidFill>
                <a:schemeClr val="bg1"/>
              </a:solidFill>
              <a:latin typeface="Arial" panose="020B0604020202020204" pitchFamily="34" charset="0"/>
              <a:cs typeface="Arial" panose="020B0604020202020204" pitchFamily="34" charset="0"/>
            </a:endParaRPr>
          </a:p>
        </p:txBody>
      </p:sp>
      <p:cxnSp>
        <p:nvCxnSpPr>
          <p:cNvPr id="3" name="Straight Connector 2"/>
          <p:cNvCxnSpPr/>
          <p:nvPr/>
        </p:nvCxnSpPr>
        <p:spPr>
          <a:xfrm>
            <a:off x="952500" y="1524000"/>
            <a:ext cx="70866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86967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679739" y="164812"/>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smtClean="0">
                <a:solidFill>
                  <a:schemeClr val="bg1"/>
                </a:solidFill>
                <a:latin typeface="Arial" panose="020B0604020202020204" pitchFamily="34" charset="0"/>
                <a:cs typeface="Arial" panose="020B0604020202020204" pitchFamily="34" charset="0"/>
              </a:rPr>
              <a:t>Creating a Theory of Change (example)</a:t>
            </a:r>
          </a:p>
        </p:txBody>
      </p:sp>
      <p:sp>
        <p:nvSpPr>
          <p:cNvPr id="12" name="Text Placeholder 2"/>
          <p:cNvSpPr txBox="1">
            <a:spLocks/>
          </p:cNvSpPr>
          <p:nvPr/>
        </p:nvSpPr>
        <p:spPr>
          <a:xfrm>
            <a:off x="914400" y="918065"/>
            <a:ext cx="7391400" cy="82578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50000"/>
              </a:lnSpc>
              <a:spcBef>
                <a:spcPts val="0"/>
              </a:spcBef>
              <a:buNone/>
            </a:pPr>
            <a:r>
              <a:rPr lang="en-US" sz="2400" b="1" dirty="0" smtClean="0">
                <a:latin typeface="Arial" panose="020B0604020202020204" pitchFamily="34" charset="0"/>
                <a:cs typeface="Arial" panose="020B0604020202020204" pitchFamily="34" charset="0"/>
              </a:rPr>
              <a:t>Identification of necessary conditions for change</a:t>
            </a:r>
            <a:endParaRPr lang="en-US" sz="2400" b="1" dirty="0">
              <a:latin typeface="Arial" panose="020B0604020202020204" pitchFamily="34" charset="0"/>
              <a:cs typeface="Arial" panose="020B0604020202020204" pitchFamily="34" charset="0"/>
            </a:endParaRPr>
          </a:p>
        </p:txBody>
      </p:sp>
      <p:sp>
        <p:nvSpPr>
          <p:cNvPr id="36" name="Rectangle 9"/>
          <p:cNvSpPr/>
          <p:nvPr/>
        </p:nvSpPr>
        <p:spPr>
          <a:xfrm>
            <a:off x="914400" y="1903824"/>
            <a:ext cx="7122315" cy="565754"/>
          </a:xfrm>
          <a:prstGeom prst="rect">
            <a:avLst/>
          </a:prstGeom>
          <a:solidFill>
            <a:srgbClr val="009740"/>
          </a:solidFill>
          <a:ln w="12700"/>
          <a:effectLst/>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smtClean="0">
                <a:latin typeface="Arial" panose="020B0604020202020204" pitchFamily="34" charset="0"/>
                <a:cs typeface="Arial" panose="020B0604020202020204" pitchFamily="34" charset="0"/>
              </a:rPr>
              <a:t>Open defecation no longer practiced</a:t>
            </a:r>
            <a:endParaRPr lang="en-US" sz="2400" b="1" dirty="0">
              <a:latin typeface="Arial" panose="020B0604020202020204" pitchFamily="34" charset="0"/>
              <a:cs typeface="Arial" panose="020B0604020202020204" pitchFamily="34" charset="0"/>
            </a:endParaRPr>
          </a:p>
        </p:txBody>
      </p:sp>
      <p:sp>
        <p:nvSpPr>
          <p:cNvPr id="41" name="Rectangle 20"/>
          <p:cNvSpPr/>
          <p:nvPr/>
        </p:nvSpPr>
        <p:spPr>
          <a:xfrm>
            <a:off x="914401" y="6248400"/>
            <a:ext cx="7122314" cy="513127"/>
          </a:xfrm>
          <a:prstGeom prst="rect">
            <a:avLst/>
          </a:prstGeom>
          <a:solidFill>
            <a:srgbClr val="333399"/>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2400" b="1" dirty="0" smtClean="0">
                <a:latin typeface="Arial" panose="020B0604020202020204" pitchFamily="34" charset="0"/>
                <a:cs typeface="Arial" panose="020B0604020202020204" pitchFamily="34" charset="0"/>
              </a:rPr>
              <a:t>Open defecation</a:t>
            </a:r>
            <a:endParaRPr lang="en-US" sz="2400" b="1" dirty="0">
              <a:latin typeface="Arial" panose="020B0604020202020204" pitchFamily="34" charset="0"/>
              <a:cs typeface="Arial" panose="020B0604020202020204" pitchFamily="34" charset="0"/>
            </a:endParaRPr>
          </a:p>
        </p:txBody>
      </p:sp>
      <p:sp>
        <p:nvSpPr>
          <p:cNvPr id="10" name="Oval 9"/>
          <p:cNvSpPr/>
          <p:nvPr/>
        </p:nvSpPr>
        <p:spPr>
          <a:xfrm>
            <a:off x="152400" y="1079212"/>
            <a:ext cx="548640" cy="54864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solidFill>
                  <a:schemeClr val="bg1"/>
                </a:solidFill>
                <a:latin typeface="Arial" panose="020B0604020202020204" pitchFamily="34" charset="0"/>
                <a:cs typeface="Arial" panose="020B0604020202020204" pitchFamily="34" charset="0"/>
              </a:rPr>
              <a:t>2</a:t>
            </a:r>
            <a:endParaRPr lang="en-US" sz="2800" b="1" dirty="0">
              <a:solidFill>
                <a:schemeClr val="bg1"/>
              </a:solidFill>
              <a:latin typeface="Arial" panose="020B0604020202020204" pitchFamily="34" charset="0"/>
              <a:cs typeface="Arial" panose="020B0604020202020204" pitchFamily="34" charset="0"/>
            </a:endParaRPr>
          </a:p>
        </p:txBody>
      </p:sp>
      <p:cxnSp>
        <p:nvCxnSpPr>
          <p:cNvPr id="3" name="Straight Connector 2"/>
          <p:cNvCxnSpPr/>
          <p:nvPr/>
        </p:nvCxnSpPr>
        <p:spPr>
          <a:xfrm>
            <a:off x="950115" y="1627852"/>
            <a:ext cx="70866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1" name="Rectangle 14"/>
          <p:cNvSpPr/>
          <p:nvPr/>
        </p:nvSpPr>
        <p:spPr>
          <a:xfrm>
            <a:off x="604294" y="2934072"/>
            <a:ext cx="2371300" cy="1771702"/>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The practice of defecating in the open is considered harmful by individuals and communities</a:t>
            </a:r>
            <a:endParaRPr lang="en-US" sz="1600" b="1" dirty="0">
              <a:solidFill>
                <a:schemeClr val="tx1"/>
              </a:solidFill>
              <a:latin typeface="Arial" panose="020B0604020202020204" pitchFamily="34" charset="0"/>
              <a:cs typeface="Arial" panose="020B0604020202020204" pitchFamily="34" charset="0"/>
            </a:endParaRPr>
          </a:p>
        </p:txBody>
      </p:sp>
      <p:sp>
        <p:nvSpPr>
          <p:cNvPr id="13" name="Rectangle 14"/>
          <p:cNvSpPr/>
          <p:nvPr/>
        </p:nvSpPr>
        <p:spPr>
          <a:xfrm>
            <a:off x="3289947" y="2921520"/>
            <a:ext cx="2044053" cy="1771702"/>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Latrines and other sanitary options are accepted and regularly used</a:t>
            </a:r>
            <a:endParaRPr lang="en-US" sz="1600" b="1" dirty="0">
              <a:solidFill>
                <a:schemeClr val="tx1"/>
              </a:solidFill>
              <a:latin typeface="Arial" panose="020B0604020202020204" pitchFamily="34" charset="0"/>
              <a:cs typeface="Arial" panose="020B0604020202020204" pitchFamily="34" charset="0"/>
            </a:endParaRPr>
          </a:p>
        </p:txBody>
      </p:sp>
      <p:sp>
        <p:nvSpPr>
          <p:cNvPr id="14" name="Rectangle 14"/>
          <p:cNvSpPr/>
          <p:nvPr/>
        </p:nvSpPr>
        <p:spPr>
          <a:xfrm>
            <a:off x="5648353" y="2934072"/>
            <a:ext cx="2962247" cy="1759150"/>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Availability of sanitation facilities that meet acceptable standards and in line with demand from households and communities</a:t>
            </a:r>
            <a:endParaRPr lang="en-US" sz="16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46788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679739" y="164812"/>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smtClean="0">
                <a:solidFill>
                  <a:schemeClr val="bg1"/>
                </a:solidFill>
                <a:latin typeface="Arial" panose="020B0604020202020204" pitchFamily="34" charset="0"/>
                <a:cs typeface="Arial" panose="020B0604020202020204" pitchFamily="34" charset="0"/>
              </a:rPr>
              <a:t>Creating a Theory of Change (example)</a:t>
            </a:r>
          </a:p>
        </p:txBody>
      </p:sp>
      <p:sp>
        <p:nvSpPr>
          <p:cNvPr id="10" name="Oval 9"/>
          <p:cNvSpPr/>
          <p:nvPr/>
        </p:nvSpPr>
        <p:spPr>
          <a:xfrm>
            <a:off x="152400" y="1079212"/>
            <a:ext cx="548640" cy="54864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solidFill>
                  <a:schemeClr val="bg1"/>
                </a:solidFill>
                <a:latin typeface="Arial" panose="020B0604020202020204" pitchFamily="34" charset="0"/>
                <a:cs typeface="Arial" panose="020B0604020202020204" pitchFamily="34" charset="0"/>
              </a:rPr>
              <a:t>3</a:t>
            </a:r>
            <a:endParaRPr lang="en-US" sz="2800" b="1" dirty="0">
              <a:solidFill>
                <a:schemeClr val="bg1"/>
              </a:solidFill>
              <a:latin typeface="Arial" panose="020B0604020202020204" pitchFamily="34" charset="0"/>
              <a:cs typeface="Arial" panose="020B0604020202020204" pitchFamily="34" charset="0"/>
            </a:endParaRPr>
          </a:p>
        </p:txBody>
      </p:sp>
      <p:cxnSp>
        <p:nvCxnSpPr>
          <p:cNvPr id="3" name="Straight Connector 2"/>
          <p:cNvCxnSpPr/>
          <p:nvPr/>
        </p:nvCxnSpPr>
        <p:spPr>
          <a:xfrm>
            <a:off x="950115" y="1967514"/>
            <a:ext cx="70866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9" name="Rectangle 9"/>
          <p:cNvSpPr/>
          <p:nvPr/>
        </p:nvSpPr>
        <p:spPr>
          <a:xfrm>
            <a:off x="932256" y="2060846"/>
            <a:ext cx="7122315" cy="565754"/>
          </a:xfrm>
          <a:prstGeom prst="rect">
            <a:avLst/>
          </a:prstGeom>
          <a:solidFill>
            <a:srgbClr val="009740"/>
          </a:solidFill>
          <a:ln w="12700"/>
          <a:effectLst/>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smtClean="0">
                <a:latin typeface="Arial" panose="020B0604020202020204" pitchFamily="34" charset="0"/>
                <a:cs typeface="Arial" panose="020B0604020202020204" pitchFamily="34" charset="0"/>
              </a:rPr>
              <a:t>Open defecation no longer practiced</a:t>
            </a:r>
            <a:endParaRPr lang="en-US" sz="2400" b="1" dirty="0">
              <a:latin typeface="Arial" panose="020B0604020202020204" pitchFamily="34" charset="0"/>
              <a:cs typeface="Arial" panose="020B0604020202020204" pitchFamily="34" charset="0"/>
            </a:endParaRPr>
          </a:p>
        </p:txBody>
      </p:sp>
      <p:sp>
        <p:nvSpPr>
          <p:cNvPr id="11" name="Rectangle 20"/>
          <p:cNvSpPr/>
          <p:nvPr/>
        </p:nvSpPr>
        <p:spPr>
          <a:xfrm>
            <a:off x="914401" y="6248400"/>
            <a:ext cx="7122314" cy="513127"/>
          </a:xfrm>
          <a:prstGeom prst="rect">
            <a:avLst/>
          </a:prstGeom>
          <a:solidFill>
            <a:srgbClr val="333399"/>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2400" b="1" dirty="0" smtClean="0">
                <a:latin typeface="Arial" panose="020B0604020202020204" pitchFamily="34" charset="0"/>
                <a:cs typeface="Arial" panose="020B0604020202020204" pitchFamily="34" charset="0"/>
              </a:rPr>
              <a:t>Open defecation</a:t>
            </a:r>
            <a:endParaRPr lang="en-US" sz="2400" b="1" dirty="0">
              <a:latin typeface="Arial" panose="020B0604020202020204" pitchFamily="34" charset="0"/>
              <a:cs typeface="Arial" panose="020B0604020202020204" pitchFamily="34" charset="0"/>
            </a:endParaRPr>
          </a:p>
        </p:txBody>
      </p:sp>
      <p:sp>
        <p:nvSpPr>
          <p:cNvPr id="13" name="Text Placeholder 2"/>
          <p:cNvSpPr txBox="1">
            <a:spLocks/>
          </p:cNvSpPr>
          <p:nvPr/>
        </p:nvSpPr>
        <p:spPr>
          <a:xfrm>
            <a:off x="914400" y="1028063"/>
            <a:ext cx="8213551" cy="82578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lgn="ctr">
              <a:spcBef>
                <a:spcPts val="0"/>
              </a:spcBef>
              <a:buNone/>
            </a:pPr>
            <a:r>
              <a:rPr lang="en-US" sz="2400" b="1" dirty="0" smtClean="0">
                <a:latin typeface="Arial" panose="020B0604020202020204" pitchFamily="34" charset="0"/>
                <a:cs typeface="Arial" panose="020B0604020202020204" pitchFamily="34" charset="0"/>
              </a:rPr>
              <a:t>Identification of actions to create </a:t>
            </a:r>
            <a:br>
              <a:rPr lang="en-US" sz="2400" b="1" dirty="0" smtClean="0">
                <a:latin typeface="Arial" panose="020B0604020202020204" pitchFamily="34" charset="0"/>
                <a:cs typeface="Arial" panose="020B0604020202020204" pitchFamily="34" charset="0"/>
              </a:rPr>
            </a:br>
            <a:r>
              <a:rPr lang="en-US" sz="2400" b="1" dirty="0" smtClean="0">
                <a:latin typeface="Arial" panose="020B0604020202020204" pitchFamily="34" charset="0"/>
                <a:cs typeface="Arial" panose="020B0604020202020204" pitchFamily="34" charset="0"/>
              </a:rPr>
              <a:t>conditions for change</a:t>
            </a:r>
            <a:endParaRPr lang="en-US" sz="2400" b="1" dirty="0">
              <a:latin typeface="Arial" panose="020B0604020202020204" pitchFamily="34" charset="0"/>
              <a:cs typeface="Arial" panose="020B0604020202020204" pitchFamily="34" charset="0"/>
            </a:endParaRPr>
          </a:p>
        </p:txBody>
      </p:sp>
      <p:sp>
        <p:nvSpPr>
          <p:cNvPr id="18" name="Rectangle 14"/>
          <p:cNvSpPr/>
          <p:nvPr/>
        </p:nvSpPr>
        <p:spPr>
          <a:xfrm>
            <a:off x="914400" y="4541245"/>
            <a:ext cx="1883539" cy="1512162"/>
          </a:xfrm>
          <a:prstGeom prst="rect">
            <a:avLst/>
          </a:prstGeom>
          <a:solidFill>
            <a:schemeClr val="accent1">
              <a:lumMod val="60000"/>
              <a:lumOff val="40000"/>
            </a:schemeClr>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smtClean="0">
                <a:latin typeface="Arial" panose="020B0604020202020204" pitchFamily="34" charset="0"/>
                <a:cs typeface="Arial" panose="020B0604020202020204" pitchFamily="34" charset="0"/>
              </a:rPr>
              <a:t>Households and communities are aware of the negative consequences of open defecation</a:t>
            </a:r>
            <a:endParaRPr lang="en-US" sz="1600" b="1" dirty="0">
              <a:latin typeface="Arial" panose="020B0604020202020204" pitchFamily="34" charset="0"/>
              <a:cs typeface="Arial" panose="020B0604020202020204" pitchFamily="34" charset="0"/>
            </a:endParaRPr>
          </a:p>
        </p:txBody>
      </p:sp>
      <p:sp>
        <p:nvSpPr>
          <p:cNvPr id="19" name="Rectangle 14"/>
          <p:cNvSpPr/>
          <p:nvPr/>
        </p:nvSpPr>
        <p:spPr>
          <a:xfrm>
            <a:off x="932256" y="2715713"/>
            <a:ext cx="1888088" cy="506625"/>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endParaRPr lang="en-US" sz="1600" b="1" dirty="0">
              <a:solidFill>
                <a:schemeClr val="tx1"/>
              </a:solidFill>
              <a:latin typeface="Arial" panose="020B0604020202020204" pitchFamily="34" charset="0"/>
              <a:cs typeface="Arial" panose="020B0604020202020204" pitchFamily="34" charset="0"/>
            </a:endParaRPr>
          </a:p>
        </p:txBody>
      </p:sp>
      <p:sp>
        <p:nvSpPr>
          <p:cNvPr id="20" name="Rectangle 14"/>
          <p:cNvSpPr/>
          <p:nvPr/>
        </p:nvSpPr>
        <p:spPr>
          <a:xfrm>
            <a:off x="6166483" y="2724068"/>
            <a:ext cx="1888088" cy="527841"/>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endParaRPr lang="en-US" sz="1600" b="1" dirty="0">
              <a:solidFill>
                <a:schemeClr val="tx1"/>
              </a:solidFill>
              <a:latin typeface="Arial" panose="020B0604020202020204" pitchFamily="34" charset="0"/>
              <a:cs typeface="Arial" panose="020B0604020202020204" pitchFamily="34" charset="0"/>
            </a:endParaRPr>
          </a:p>
        </p:txBody>
      </p:sp>
      <p:sp>
        <p:nvSpPr>
          <p:cNvPr id="21" name="Rectangle 14"/>
          <p:cNvSpPr/>
          <p:nvPr/>
        </p:nvSpPr>
        <p:spPr>
          <a:xfrm>
            <a:off x="3503512" y="2744424"/>
            <a:ext cx="1888088" cy="508150"/>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endParaRPr lang="en-US" sz="1600" b="1" dirty="0">
              <a:solidFill>
                <a:schemeClr val="tx1"/>
              </a:solidFill>
              <a:latin typeface="Arial" panose="020B0604020202020204" pitchFamily="34" charset="0"/>
              <a:cs typeface="Arial" panose="020B0604020202020204" pitchFamily="34" charset="0"/>
            </a:endParaRPr>
          </a:p>
        </p:txBody>
      </p:sp>
      <p:sp>
        <p:nvSpPr>
          <p:cNvPr id="22" name="Rectangle 14"/>
          <p:cNvSpPr/>
          <p:nvPr/>
        </p:nvSpPr>
        <p:spPr>
          <a:xfrm>
            <a:off x="3519250" y="4540751"/>
            <a:ext cx="1883539" cy="1525061"/>
          </a:xfrm>
          <a:prstGeom prst="rect">
            <a:avLst/>
          </a:prstGeom>
          <a:solidFill>
            <a:schemeClr val="accent1">
              <a:lumMod val="60000"/>
              <a:lumOff val="40000"/>
            </a:schemeClr>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smtClean="0">
                <a:latin typeface="Arial" panose="020B0604020202020204" pitchFamily="34" charset="0"/>
                <a:cs typeface="Arial" panose="020B0604020202020204" pitchFamily="34" charset="0"/>
              </a:rPr>
              <a:t>Community demand for improved sanitation facilities</a:t>
            </a:r>
            <a:endParaRPr lang="en-US" sz="1600" b="1" dirty="0">
              <a:latin typeface="Arial" panose="020B0604020202020204" pitchFamily="34" charset="0"/>
              <a:cs typeface="Arial" panose="020B0604020202020204" pitchFamily="34" charset="0"/>
            </a:endParaRPr>
          </a:p>
        </p:txBody>
      </p:sp>
      <p:sp>
        <p:nvSpPr>
          <p:cNvPr id="25" name="Rectangle 14"/>
          <p:cNvSpPr/>
          <p:nvPr/>
        </p:nvSpPr>
        <p:spPr>
          <a:xfrm>
            <a:off x="6125880" y="4526054"/>
            <a:ext cx="1883539" cy="1470710"/>
          </a:xfrm>
          <a:prstGeom prst="rect">
            <a:avLst/>
          </a:prstGeom>
          <a:solidFill>
            <a:schemeClr val="accent1">
              <a:lumMod val="60000"/>
              <a:lumOff val="40000"/>
            </a:schemeClr>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smtClean="0">
                <a:latin typeface="Arial" panose="020B0604020202020204" pitchFamily="34" charset="0"/>
                <a:cs typeface="Arial" panose="020B0604020202020204" pitchFamily="34" charset="0"/>
              </a:rPr>
              <a:t>Donor and partners make significant investments in sanitation</a:t>
            </a:r>
            <a:endParaRPr lang="en-US" sz="1600" b="1" dirty="0">
              <a:latin typeface="Arial" panose="020B0604020202020204" pitchFamily="34" charset="0"/>
              <a:cs typeface="Arial" panose="020B0604020202020204" pitchFamily="34" charset="0"/>
            </a:endParaRPr>
          </a:p>
        </p:txBody>
      </p:sp>
      <p:sp>
        <p:nvSpPr>
          <p:cNvPr id="28" name="TextBox 27"/>
          <p:cNvSpPr txBox="1"/>
          <p:nvPr/>
        </p:nvSpPr>
        <p:spPr>
          <a:xfrm rot="16200000">
            <a:off x="2443392" y="2341159"/>
            <a:ext cx="923330" cy="3085000"/>
          </a:xfrm>
          <a:prstGeom prst="rect">
            <a:avLst/>
          </a:prstGeom>
          <a:solidFill>
            <a:srgbClr val="FFFF00"/>
          </a:solidFill>
          <a:ln>
            <a:solidFill>
              <a:srgbClr val="FFFF00"/>
            </a:solidFill>
          </a:ln>
        </p:spPr>
        <p:style>
          <a:lnRef idx="2">
            <a:schemeClr val="accent2"/>
          </a:lnRef>
          <a:fillRef idx="1">
            <a:schemeClr val="lt1"/>
          </a:fillRef>
          <a:effectRef idx="0">
            <a:schemeClr val="accent2"/>
          </a:effectRef>
          <a:fontRef idx="minor">
            <a:schemeClr val="dk1"/>
          </a:fontRef>
        </p:style>
        <p:txBody>
          <a:bodyPr vert="vert" wrap="square" rtlCol="0">
            <a:spAutoFit/>
          </a:bodyPr>
          <a:lstStyle/>
          <a:p>
            <a:pPr algn="ctr"/>
            <a:r>
              <a:rPr lang="fr-BE" sz="1600" b="1" dirty="0" smtClean="0">
                <a:latin typeface="Arial" pitchFamily="34" charset="0"/>
                <a:cs typeface="Arial" pitchFamily="34" charset="0"/>
              </a:rPr>
              <a:t>Assumption: community leaders  are willing to promote healthy sanitation options </a:t>
            </a:r>
            <a:endParaRPr lang="fr-BE" sz="1600" b="1" dirty="0">
              <a:latin typeface="Arial" pitchFamily="34" charset="0"/>
              <a:cs typeface="Arial" pitchFamily="34" charset="0"/>
            </a:endParaRPr>
          </a:p>
        </p:txBody>
      </p:sp>
      <p:sp>
        <p:nvSpPr>
          <p:cNvPr id="29" name="TextBox 28"/>
          <p:cNvSpPr txBox="1"/>
          <p:nvPr/>
        </p:nvSpPr>
        <p:spPr>
          <a:xfrm rot="16200000">
            <a:off x="5976899" y="2352420"/>
            <a:ext cx="677108" cy="2971043"/>
          </a:xfrm>
          <a:prstGeom prst="rect">
            <a:avLst/>
          </a:prstGeom>
          <a:solidFill>
            <a:srgbClr val="FFFF00"/>
          </a:solidFill>
          <a:ln>
            <a:solidFill>
              <a:srgbClr val="FFFF00"/>
            </a:solidFill>
          </a:ln>
        </p:spPr>
        <p:style>
          <a:lnRef idx="2">
            <a:schemeClr val="accent2"/>
          </a:lnRef>
          <a:fillRef idx="1">
            <a:schemeClr val="lt1"/>
          </a:fillRef>
          <a:effectRef idx="0">
            <a:schemeClr val="accent2"/>
          </a:effectRef>
          <a:fontRef idx="minor">
            <a:schemeClr val="dk1"/>
          </a:fontRef>
        </p:style>
        <p:txBody>
          <a:bodyPr vert="vert" wrap="square" rtlCol="0">
            <a:spAutoFit/>
          </a:bodyPr>
          <a:lstStyle/>
          <a:p>
            <a:pPr algn="ctr"/>
            <a:r>
              <a:rPr lang="fr-BE" sz="1600" b="1" dirty="0" smtClean="0">
                <a:latin typeface="Arial" pitchFamily="34" charset="0"/>
                <a:cs typeface="Arial" pitchFamily="34" charset="0"/>
              </a:rPr>
              <a:t>Risk: donors may prioritize other areas</a:t>
            </a:r>
            <a:endParaRPr lang="fr-BE" sz="1600" b="1" dirty="0">
              <a:latin typeface="Arial" pitchFamily="34" charset="0"/>
              <a:cs typeface="Arial" pitchFamily="34" charset="0"/>
            </a:endParaRPr>
          </a:p>
        </p:txBody>
      </p:sp>
      <p:sp>
        <p:nvSpPr>
          <p:cNvPr id="17" name="Left Arrow 19"/>
          <p:cNvSpPr/>
          <p:nvPr/>
        </p:nvSpPr>
        <p:spPr>
          <a:xfrm rot="5400000">
            <a:off x="2185173" y="3162076"/>
            <a:ext cx="399671" cy="350418"/>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24" name="Left Arrow 19"/>
          <p:cNvSpPr/>
          <p:nvPr/>
        </p:nvSpPr>
        <p:spPr>
          <a:xfrm rot="5400000">
            <a:off x="1970426" y="4313450"/>
            <a:ext cx="399671" cy="350418"/>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26" name="Left Arrow 19"/>
          <p:cNvSpPr/>
          <p:nvPr/>
        </p:nvSpPr>
        <p:spPr>
          <a:xfrm rot="5400000">
            <a:off x="6413985" y="3198361"/>
            <a:ext cx="399671" cy="350418"/>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27" name="Left Arrow 19"/>
          <p:cNvSpPr/>
          <p:nvPr/>
        </p:nvSpPr>
        <p:spPr>
          <a:xfrm rot="5400000">
            <a:off x="3933021" y="3150550"/>
            <a:ext cx="399671" cy="350418"/>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31" name="Left Arrow 19"/>
          <p:cNvSpPr/>
          <p:nvPr/>
        </p:nvSpPr>
        <p:spPr>
          <a:xfrm rot="5400000">
            <a:off x="3865312" y="4261410"/>
            <a:ext cx="399671" cy="350418"/>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32" name="Left Arrow 19"/>
          <p:cNvSpPr/>
          <p:nvPr/>
        </p:nvSpPr>
        <p:spPr>
          <a:xfrm rot="5400000">
            <a:off x="6246176" y="4196280"/>
            <a:ext cx="399671" cy="350418"/>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Tree>
    <p:extLst>
      <p:ext uri="{BB962C8B-B14F-4D97-AF65-F5344CB8AC3E}">
        <p14:creationId xmlns:p14="http://schemas.microsoft.com/office/powerpoint/2010/main" val="2913558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28" grpId="0" animBg="1"/>
      <p:bldP spid="2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651164" y="228600"/>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smtClean="0">
                <a:solidFill>
                  <a:schemeClr val="bg1"/>
                </a:solidFill>
                <a:latin typeface="Arial" panose="020B0604020202020204" pitchFamily="34" charset="0"/>
                <a:cs typeface="Arial" panose="020B0604020202020204" pitchFamily="34" charset="0"/>
              </a:rPr>
              <a:t>Creating a Theory of Change (example)</a:t>
            </a:r>
          </a:p>
        </p:txBody>
      </p:sp>
      <p:sp>
        <p:nvSpPr>
          <p:cNvPr id="12" name="Text Placeholder 2"/>
          <p:cNvSpPr txBox="1">
            <a:spLocks/>
          </p:cNvSpPr>
          <p:nvPr/>
        </p:nvSpPr>
        <p:spPr>
          <a:xfrm>
            <a:off x="864116" y="964150"/>
            <a:ext cx="8213551" cy="82578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lgn="ctr">
              <a:spcBef>
                <a:spcPts val="0"/>
              </a:spcBef>
              <a:buNone/>
            </a:pPr>
            <a:r>
              <a:rPr lang="en-US" sz="2400" b="1" dirty="0" smtClean="0">
                <a:latin typeface="Arial" panose="020B0604020202020204" pitchFamily="34" charset="0"/>
                <a:cs typeface="Arial" panose="020B0604020202020204" pitchFamily="34" charset="0"/>
              </a:rPr>
              <a:t>Articulation of UNICEF’s contribution </a:t>
            </a:r>
            <a:br>
              <a:rPr lang="en-US" sz="2400" b="1" dirty="0" smtClean="0">
                <a:latin typeface="Arial" panose="020B0604020202020204" pitchFamily="34" charset="0"/>
                <a:cs typeface="Arial" panose="020B0604020202020204" pitchFamily="34" charset="0"/>
              </a:rPr>
            </a:br>
            <a:r>
              <a:rPr lang="en-US" sz="2400" b="1" dirty="0" smtClean="0">
                <a:latin typeface="Arial" panose="020B0604020202020204" pitchFamily="34" charset="0"/>
                <a:cs typeface="Arial" panose="020B0604020202020204" pitchFamily="34" charset="0"/>
              </a:rPr>
              <a:t>to the change effort</a:t>
            </a:r>
            <a:endParaRPr lang="en-US" sz="2400" b="1" dirty="0">
              <a:latin typeface="Arial" panose="020B0604020202020204" pitchFamily="34" charset="0"/>
              <a:cs typeface="Arial" panose="020B0604020202020204" pitchFamily="34" charset="0"/>
            </a:endParaRPr>
          </a:p>
        </p:txBody>
      </p:sp>
      <p:sp>
        <p:nvSpPr>
          <p:cNvPr id="27" name="Oval 26"/>
          <p:cNvSpPr/>
          <p:nvPr/>
        </p:nvSpPr>
        <p:spPr>
          <a:xfrm>
            <a:off x="125036" y="1110033"/>
            <a:ext cx="548640" cy="54864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solidFill>
                  <a:schemeClr val="bg1"/>
                </a:solidFill>
                <a:latin typeface="Arial" panose="020B0604020202020204" pitchFamily="34" charset="0"/>
                <a:cs typeface="Arial" panose="020B0604020202020204" pitchFamily="34" charset="0"/>
              </a:rPr>
              <a:t>4</a:t>
            </a:r>
            <a:endParaRPr lang="en-US" sz="2800" b="1" dirty="0">
              <a:solidFill>
                <a:schemeClr val="bg1"/>
              </a:solidFill>
              <a:latin typeface="Arial" panose="020B0604020202020204" pitchFamily="34" charset="0"/>
              <a:cs typeface="Arial" panose="020B0604020202020204" pitchFamily="34" charset="0"/>
            </a:endParaRPr>
          </a:p>
        </p:txBody>
      </p:sp>
      <p:cxnSp>
        <p:nvCxnSpPr>
          <p:cNvPr id="55" name="Straight Connector 54"/>
          <p:cNvCxnSpPr/>
          <p:nvPr/>
        </p:nvCxnSpPr>
        <p:spPr>
          <a:xfrm>
            <a:off x="990600" y="1828800"/>
            <a:ext cx="75438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864116" y="2819400"/>
            <a:ext cx="2488684" cy="3200400"/>
          </a:xfrm>
          <a:prstGeom prst="rect">
            <a:avLst/>
          </a:prstGeom>
          <a:gradFill>
            <a:gsLst>
              <a:gs pos="0">
                <a:srgbClr val="333399"/>
              </a:gs>
              <a:gs pos="100000">
                <a:schemeClr val="accent1"/>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rgbClr val="FFFF00"/>
                </a:solidFill>
                <a:latin typeface="Arial" panose="020B0604020202020204" pitchFamily="34" charset="0"/>
                <a:cs typeface="Arial" panose="020B0604020202020204" pitchFamily="34" charset="0"/>
              </a:rPr>
              <a:t>UNICEF Implementation Strategies</a:t>
            </a:r>
            <a:r>
              <a:rPr lang="en-US" b="1" dirty="0" smtClean="0">
                <a:latin typeface="Arial" panose="020B0604020202020204" pitchFamily="34" charset="0"/>
                <a:cs typeface="Arial" panose="020B0604020202020204" pitchFamily="34" charset="0"/>
              </a:rPr>
              <a:t/>
            </a:r>
            <a:br>
              <a:rPr lang="en-US" b="1" dirty="0" smtClean="0">
                <a:latin typeface="Arial" panose="020B0604020202020204" pitchFamily="34" charset="0"/>
                <a:cs typeface="Arial" panose="020B0604020202020204" pitchFamily="34" charset="0"/>
              </a:rPr>
            </a:br>
            <a:r>
              <a:rPr lang="en-US" b="1" dirty="0" smtClean="0">
                <a:latin typeface="Arial" panose="020B0604020202020204" pitchFamily="34" charset="0"/>
                <a:cs typeface="Arial" panose="020B0604020202020204" pitchFamily="34" charset="0"/>
              </a:rPr>
              <a:t/>
            </a:r>
            <a:br>
              <a:rPr lang="en-US" b="1" dirty="0" smtClean="0">
                <a:latin typeface="Arial" panose="020B0604020202020204" pitchFamily="34" charset="0"/>
                <a:cs typeface="Arial" panose="020B0604020202020204" pitchFamily="34" charset="0"/>
              </a:rPr>
            </a:br>
            <a:r>
              <a:rPr lang="en-US" b="1" dirty="0" smtClean="0">
                <a:latin typeface="Arial" panose="020B0604020202020204" pitchFamily="34" charset="0"/>
                <a:cs typeface="Arial" panose="020B0604020202020204" pitchFamily="34" charset="0"/>
              </a:rPr>
              <a:t>Capacity Development</a:t>
            </a:r>
          </a:p>
          <a:p>
            <a:pPr algn="ctr"/>
            <a:r>
              <a:rPr lang="en-US" b="1" dirty="0" smtClean="0">
                <a:latin typeface="Arial" panose="020B0604020202020204" pitchFamily="34" charset="0"/>
                <a:cs typeface="Arial" panose="020B0604020202020204" pitchFamily="34" charset="0"/>
              </a:rPr>
              <a:t>Policy Dialogue and Advocacy</a:t>
            </a:r>
          </a:p>
          <a:p>
            <a:pPr algn="ctr"/>
            <a:r>
              <a:rPr lang="en-US" b="1" dirty="0" smtClean="0">
                <a:latin typeface="Arial" panose="020B0604020202020204" pitchFamily="34" charset="0"/>
                <a:cs typeface="Arial" panose="020B0604020202020204" pitchFamily="34" charset="0"/>
              </a:rPr>
              <a:t>Service Delivery</a:t>
            </a:r>
          </a:p>
          <a:p>
            <a:pPr algn="ctr"/>
            <a:r>
              <a:rPr lang="en-US" b="1" dirty="0" smtClean="0">
                <a:latin typeface="Arial" panose="020B0604020202020204" pitchFamily="34" charset="0"/>
                <a:cs typeface="Arial" panose="020B0604020202020204" pitchFamily="34" charset="0"/>
              </a:rPr>
              <a:t>Partnerships</a:t>
            </a:r>
            <a:endParaRPr lang="en-US" b="1" dirty="0">
              <a:latin typeface="Arial" panose="020B0604020202020204" pitchFamily="34" charset="0"/>
              <a:cs typeface="Arial" panose="020B0604020202020204" pitchFamily="34" charset="0"/>
            </a:endParaRPr>
          </a:p>
        </p:txBody>
      </p:sp>
      <p:sp>
        <p:nvSpPr>
          <p:cNvPr id="45" name="Rectangle 44"/>
          <p:cNvSpPr/>
          <p:nvPr/>
        </p:nvSpPr>
        <p:spPr>
          <a:xfrm>
            <a:off x="6284794" y="2819400"/>
            <a:ext cx="2630606" cy="3200400"/>
          </a:xfrm>
          <a:prstGeom prst="rect">
            <a:avLst/>
          </a:prstGeom>
          <a:gradFill>
            <a:gsLst>
              <a:gs pos="0">
                <a:srgbClr val="333399"/>
              </a:gs>
              <a:gs pos="100000">
                <a:schemeClr val="accent1"/>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rgbClr val="FFFF00"/>
                </a:solidFill>
                <a:latin typeface="Arial" panose="020B0604020202020204" pitchFamily="34" charset="0"/>
                <a:cs typeface="Arial" panose="020B0604020202020204" pitchFamily="34" charset="0"/>
              </a:rPr>
              <a:t>Synergies</a:t>
            </a:r>
          </a:p>
          <a:p>
            <a:pPr algn="ctr"/>
            <a:r>
              <a:rPr lang="en-US" b="1" dirty="0" smtClean="0">
                <a:solidFill>
                  <a:schemeClr val="bg1"/>
                </a:solidFill>
                <a:latin typeface="Arial" panose="020B0604020202020204" pitchFamily="34" charset="0"/>
                <a:cs typeface="Arial" panose="020B0604020202020204" pitchFamily="34" charset="0"/>
              </a:rPr>
              <a:t/>
            </a:r>
            <a:br>
              <a:rPr lang="en-US" b="1" dirty="0" smtClean="0">
                <a:solidFill>
                  <a:schemeClr val="bg1"/>
                </a:solidFill>
                <a:latin typeface="Arial" panose="020B0604020202020204" pitchFamily="34" charset="0"/>
                <a:cs typeface="Arial" panose="020B0604020202020204" pitchFamily="34" charset="0"/>
              </a:rPr>
            </a:br>
            <a:r>
              <a:rPr lang="en-US" b="1" dirty="0" smtClean="0">
                <a:solidFill>
                  <a:schemeClr val="bg1"/>
                </a:solidFill>
                <a:latin typeface="Arial" panose="020B0604020202020204" pitchFamily="34" charset="0"/>
                <a:cs typeface="Arial" panose="020B0604020202020204" pitchFamily="34" charset="0"/>
              </a:rPr>
              <a:t>Health:</a:t>
            </a:r>
            <a:r>
              <a:rPr lang="en-US" dirty="0" smtClean="0">
                <a:solidFill>
                  <a:schemeClr val="bg1"/>
                </a:solidFill>
                <a:latin typeface="Arial" panose="020B0604020202020204" pitchFamily="34" charset="0"/>
                <a:cs typeface="Arial" panose="020B0604020202020204" pitchFamily="34" charset="0"/>
              </a:rPr>
              <a:t> advocacy re. latrine use</a:t>
            </a:r>
          </a:p>
          <a:p>
            <a:pPr algn="ctr"/>
            <a:r>
              <a:rPr lang="en-US" b="1" dirty="0" smtClean="0">
                <a:solidFill>
                  <a:schemeClr val="bg1"/>
                </a:solidFill>
                <a:latin typeface="Arial" panose="020B0604020202020204" pitchFamily="34" charset="0"/>
                <a:cs typeface="Arial" panose="020B0604020202020204" pitchFamily="34" charset="0"/>
              </a:rPr>
              <a:t/>
            </a:r>
            <a:br>
              <a:rPr lang="en-US" b="1" dirty="0" smtClean="0">
                <a:solidFill>
                  <a:schemeClr val="bg1"/>
                </a:solidFill>
                <a:latin typeface="Arial" panose="020B0604020202020204" pitchFamily="34" charset="0"/>
                <a:cs typeface="Arial" panose="020B0604020202020204" pitchFamily="34" charset="0"/>
              </a:rPr>
            </a:br>
            <a:r>
              <a:rPr lang="en-US" b="1" dirty="0" smtClean="0">
                <a:solidFill>
                  <a:schemeClr val="bg1"/>
                </a:solidFill>
                <a:latin typeface="Arial" panose="020B0604020202020204" pitchFamily="34" charset="0"/>
                <a:cs typeface="Arial" panose="020B0604020202020204" pitchFamily="34" charset="0"/>
              </a:rPr>
              <a:t>Education: </a:t>
            </a:r>
            <a:r>
              <a:rPr lang="en-US" dirty="0" smtClean="0">
                <a:solidFill>
                  <a:schemeClr val="bg1"/>
                </a:solidFill>
                <a:latin typeface="Arial" panose="020B0604020202020204" pitchFamily="34" charset="0"/>
                <a:cs typeface="Arial" panose="020B0604020202020204" pitchFamily="34" charset="0"/>
              </a:rPr>
              <a:t>promoting latrine use in schools</a:t>
            </a:r>
          </a:p>
          <a:p>
            <a:pPr algn="ctr"/>
            <a:endParaRPr lang="en-US" sz="2000" dirty="0" smtClean="0">
              <a:solidFill>
                <a:schemeClr val="bg1"/>
              </a:solidFill>
              <a:latin typeface="Arial" panose="020B0604020202020204" pitchFamily="34" charset="0"/>
              <a:cs typeface="Arial" panose="020B0604020202020204" pitchFamily="34" charset="0"/>
            </a:endParaRPr>
          </a:p>
          <a:p>
            <a:pPr algn="ctr"/>
            <a:endParaRPr lang="en-US" dirty="0"/>
          </a:p>
        </p:txBody>
      </p:sp>
      <p:sp>
        <p:nvSpPr>
          <p:cNvPr id="46" name="Rectangle 45"/>
          <p:cNvSpPr/>
          <p:nvPr/>
        </p:nvSpPr>
        <p:spPr>
          <a:xfrm>
            <a:off x="3552051" y="2819400"/>
            <a:ext cx="2533492" cy="3200400"/>
          </a:xfrm>
          <a:prstGeom prst="rect">
            <a:avLst/>
          </a:prstGeom>
          <a:gradFill>
            <a:gsLst>
              <a:gs pos="0">
                <a:srgbClr val="333399"/>
              </a:gs>
              <a:gs pos="100000">
                <a:schemeClr val="accent1"/>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solidFill>
                  <a:srgbClr val="FFFF00"/>
                </a:solidFill>
                <a:latin typeface="Arial" panose="020B0604020202020204" pitchFamily="34" charset="0"/>
                <a:cs typeface="Arial" panose="020B0604020202020204" pitchFamily="34" charset="0"/>
              </a:rPr>
              <a:t>Partnerships</a:t>
            </a:r>
          </a:p>
          <a:p>
            <a:pPr algn="ctr"/>
            <a:r>
              <a:rPr lang="en-US" sz="1600" dirty="0" smtClean="0">
                <a:latin typeface="Arial" panose="020B0604020202020204" pitchFamily="34" charset="0"/>
                <a:cs typeface="Arial" panose="020B0604020202020204" pitchFamily="34" charset="0"/>
              </a:rPr>
              <a:t/>
            </a:r>
            <a:br>
              <a:rPr lang="en-US" sz="1600" dirty="0" smtClean="0">
                <a:latin typeface="Arial" panose="020B0604020202020204" pitchFamily="34" charset="0"/>
                <a:cs typeface="Arial" panose="020B0604020202020204" pitchFamily="34" charset="0"/>
              </a:rPr>
            </a:br>
            <a:r>
              <a:rPr lang="en-US" sz="1600" b="1" dirty="0" smtClean="0">
                <a:latin typeface="Arial" panose="020B0604020202020204" pitchFamily="34" charset="0"/>
                <a:cs typeface="Arial" panose="020B0604020202020204" pitchFamily="34" charset="0"/>
              </a:rPr>
              <a:t>Government: </a:t>
            </a:r>
            <a:r>
              <a:rPr lang="en-US" sz="1600" dirty="0" smtClean="0">
                <a:latin typeface="Arial" panose="020B0604020202020204" pitchFamily="34" charset="0"/>
                <a:cs typeface="Arial" panose="020B0604020202020204" pitchFamily="34" charset="0"/>
              </a:rPr>
              <a:t>investments in sanitation</a:t>
            </a:r>
            <a:br>
              <a:rPr lang="en-US" sz="1600" dirty="0" smtClean="0">
                <a:latin typeface="Arial" panose="020B0604020202020204" pitchFamily="34" charset="0"/>
                <a:cs typeface="Arial" panose="020B0604020202020204" pitchFamily="34" charset="0"/>
              </a:rPr>
            </a:br>
            <a:endParaRPr lang="en-US" sz="1600" dirty="0" smtClean="0">
              <a:latin typeface="Arial" panose="020B0604020202020204" pitchFamily="34" charset="0"/>
              <a:cs typeface="Arial" panose="020B0604020202020204" pitchFamily="34" charset="0"/>
            </a:endParaRPr>
          </a:p>
          <a:p>
            <a:pPr algn="ctr"/>
            <a:r>
              <a:rPr lang="en-US" sz="1600" b="1" dirty="0" smtClean="0">
                <a:latin typeface="Arial" panose="020B0604020202020204" pitchFamily="34" charset="0"/>
                <a:cs typeface="Arial" panose="020B0604020202020204" pitchFamily="34" charset="0"/>
              </a:rPr>
              <a:t>UN Agencies: </a:t>
            </a:r>
            <a:r>
              <a:rPr lang="en-US" sz="1600" dirty="0" smtClean="0">
                <a:latin typeface="Arial" panose="020B0604020202020204" pitchFamily="34" charset="0"/>
                <a:cs typeface="Arial" panose="020B0604020202020204" pitchFamily="34" charset="0"/>
              </a:rPr>
              <a:t>emergency preparedness</a:t>
            </a:r>
            <a:br>
              <a:rPr lang="en-US" sz="1600" dirty="0" smtClean="0">
                <a:latin typeface="Arial" panose="020B0604020202020204" pitchFamily="34" charset="0"/>
                <a:cs typeface="Arial" panose="020B0604020202020204" pitchFamily="34" charset="0"/>
              </a:rPr>
            </a:br>
            <a:r>
              <a:rPr lang="en-US" sz="1600" dirty="0" smtClean="0">
                <a:latin typeface="Arial" panose="020B0604020202020204" pitchFamily="34" charset="0"/>
                <a:cs typeface="Arial" panose="020B0604020202020204" pitchFamily="34" charset="0"/>
              </a:rPr>
              <a:t> </a:t>
            </a:r>
          </a:p>
          <a:p>
            <a:pPr algn="ctr"/>
            <a:r>
              <a:rPr lang="en-US" sz="1600" b="1" dirty="0" smtClean="0">
                <a:latin typeface="Arial" panose="020B0604020202020204" pitchFamily="34" charset="0"/>
                <a:cs typeface="Arial" panose="020B0604020202020204" pitchFamily="34" charset="0"/>
              </a:rPr>
              <a:t>International and local NGOs: </a:t>
            </a:r>
            <a:r>
              <a:rPr lang="en-US" sz="1600" dirty="0" smtClean="0">
                <a:latin typeface="Arial" panose="020B0604020202020204" pitchFamily="34" charset="0"/>
                <a:cs typeface="Arial" panose="020B0604020202020204" pitchFamily="34" charset="0"/>
              </a:rPr>
              <a:t>awareness raising on health benefits of latrines </a:t>
            </a:r>
            <a:endParaRPr lang="en-US" sz="1600" dirty="0">
              <a:latin typeface="Arial" panose="020B0604020202020204" pitchFamily="34" charset="0"/>
              <a:cs typeface="Arial" panose="020B0604020202020204" pitchFamily="34" charset="0"/>
            </a:endParaRPr>
          </a:p>
        </p:txBody>
      </p:sp>
      <p:sp>
        <p:nvSpPr>
          <p:cNvPr id="13" name="Rectangle 9"/>
          <p:cNvSpPr/>
          <p:nvPr/>
        </p:nvSpPr>
        <p:spPr>
          <a:xfrm>
            <a:off x="990600" y="1995610"/>
            <a:ext cx="7122315" cy="565754"/>
          </a:xfrm>
          <a:prstGeom prst="rect">
            <a:avLst/>
          </a:prstGeom>
          <a:solidFill>
            <a:srgbClr val="009740"/>
          </a:solidFill>
          <a:ln w="12700"/>
          <a:effectLst/>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smtClean="0">
                <a:latin typeface="Arial" panose="020B0604020202020204" pitchFamily="34" charset="0"/>
                <a:cs typeface="Arial" panose="020B0604020202020204" pitchFamily="34" charset="0"/>
              </a:rPr>
              <a:t>Open defecation no longer practiced</a:t>
            </a:r>
            <a:endParaRPr lang="en-US" sz="2400" b="1" dirty="0">
              <a:latin typeface="Arial" panose="020B0604020202020204" pitchFamily="34" charset="0"/>
              <a:cs typeface="Arial" panose="020B0604020202020204" pitchFamily="34" charset="0"/>
            </a:endParaRPr>
          </a:p>
        </p:txBody>
      </p:sp>
      <p:sp>
        <p:nvSpPr>
          <p:cNvPr id="14" name="Rectangle 20"/>
          <p:cNvSpPr/>
          <p:nvPr/>
        </p:nvSpPr>
        <p:spPr>
          <a:xfrm>
            <a:off x="914401" y="6248400"/>
            <a:ext cx="7122314" cy="513127"/>
          </a:xfrm>
          <a:prstGeom prst="rect">
            <a:avLst/>
          </a:prstGeom>
          <a:solidFill>
            <a:srgbClr val="333399"/>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2400" b="1" dirty="0" smtClean="0">
                <a:latin typeface="Arial" panose="020B0604020202020204" pitchFamily="34" charset="0"/>
                <a:cs typeface="Arial" panose="020B0604020202020204" pitchFamily="34" charset="0"/>
              </a:rPr>
              <a:t>Open defecation</a:t>
            </a:r>
            <a:endParaRPr lang="en-US"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4869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679738" y="164029"/>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smtClean="0">
                <a:solidFill>
                  <a:schemeClr val="bg1"/>
                </a:solidFill>
                <a:latin typeface="Arial" panose="020B0604020202020204" pitchFamily="34" charset="0"/>
                <a:cs typeface="Arial" panose="020B0604020202020204" pitchFamily="34" charset="0"/>
              </a:rPr>
              <a:t>Creating a Theory of Change (example)</a:t>
            </a:r>
          </a:p>
        </p:txBody>
      </p:sp>
      <p:sp>
        <p:nvSpPr>
          <p:cNvPr id="27" name="Oval 26"/>
          <p:cNvSpPr/>
          <p:nvPr/>
        </p:nvSpPr>
        <p:spPr>
          <a:xfrm>
            <a:off x="125036" y="1110033"/>
            <a:ext cx="548640" cy="54864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solidFill>
                  <a:schemeClr val="bg1"/>
                </a:solidFill>
                <a:latin typeface="Arial" panose="020B0604020202020204" pitchFamily="34" charset="0"/>
                <a:cs typeface="Arial" panose="020B0604020202020204" pitchFamily="34" charset="0"/>
              </a:rPr>
              <a:t>5</a:t>
            </a:r>
          </a:p>
        </p:txBody>
      </p:sp>
      <p:sp>
        <p:nvSpPr>
          <p:cNvPr id="29" name="Text Placeholder 2"/>
          <p:cNvSpPr txBox="1">
            <a:spLocks/>
          </p:cNvSpPr>
          <p:nvPr/>
        </p:nvSpPr>
        <p:spPr>
          <a:xfrm>
            <a:off x="654454" y="1107621"/>
            <a:ext cx="8213551" cy="73358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lgn="ctr">
              <a:spcBef>
                <a:spcPts val="0"/>
              </a:spcBef>
              <a:buNone/>
            </a:pPr>
            <a:r>
              <a:rPr lang="en-US" sz="2400" b="1" dirty="0" smtClean="0">
                <a:latin typeface="Arial" panose="020B0604020202020204" pitchFamily="34" charset="0"/>
                <a:cs typeface="Arial" panose="020B0604020202020204" pitchFamily="34" charset="0"/>
              </a:rPr>
              <a:t>Iteration and bringing it together</a:t>
            </a:r>
            <a:endParaRPr lang="en-US" sz="2400" b="1" dirty="0">
              <a:latin typeface="Arial" panose="020B0604020202020204" pitchFamily="34" charset="0"/>
              <a:cs typeface="Arial" panose="020B0604020202020204" pitchFamily="34" charset="0"/>
            </a:endParaRPr>
          </a:p>
        </p:txBody>
      </p:sp>
      <p:cxnSp>
        <p:nvCxnSpPr>
          <p:cNvPr id="31" name="Straight Connector 30"/>
          <p:cNvCxnSpPr/>
          <p:nvPr/>
        </p:nvCxnSpPr>
        <p:spPr>
          <a:xfrm>
            <a:off x="1203526" y="1740187"/>
            <a:ext cx="71628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1448943" y="5093653"/>
            <a:ext cx="1866430" cy="830997"/>
          </a:xfrm>
          <a:prstGeom prst="rect">
            <a:avLst/>
          </a:prstGeom>
          <a:solidFill>
            <a:schemeClr val="bg1">
              <a:lumMod val="85000"/>
            </a:schemeClr>
          </a:solidFill>
          <a:ln w="19050">
            <a:solidFill>
              <a:schemeClr val="bg2">
                <a:lumMod val="75000"/>
              </a:schemeClr>
            </a:solidFill>
          </a:ln>
        </p:spPr>
        <p:txBody>
          <a:bodyPr wrap="square" rtlCol="0">
            <a:spAutoFit/>
          </a:bodyPr>
          <a:lstStyle/>
          <a:p>
            <a:pPr algn="ctr"/>
            <a:r>
              <a:rPr lang="en-US" sz="1600" b="1" dirty="0" smtClean="0">
                <a:latin typeface="Arial" panose="020B0604020202020204" pitchFamily="34" charset="0"/>
                <a:cs typeface="Arial" panose="020B0604020202020204" pitchFamily="34" charset="0"/>
              </a:rPr>
              <a:t/>
            </a:r>
            <a:br>
              <a:rPr lang="en-US" sz="1600" b="1" dirty="0" smtClean="0">
                <a:latin typeface="Arial" panose="020B0604020202020204" pitchFamily="34" charset="0"/>
                <a:cs typeface="Arial" panose="020B0604020202020204" pitchFamily="34" charset="0"/>
              </a:rPr>
            </a:br>
            <a:r>
              <a:rPr lang="en-US" sz="1600" b="1" dirty="0" smtClean="0">
                <a:latin typeface="Arial" panose="020B0604020202020204" pitchFamily="34" charset="0"/>
                <a:cs typeface="Arial" panose="020B0604020202020204" pitchFamily="34" charset="0"/>
              </a:rPr>
              <a:t>Strategies</a:t>
            </a:r>
          </a:p>
          <a:p>
            <a:pPr algn="ctr"/>
            <a:endParaRPr lang="en-US" sz="1600" b="1" dirty="0" smtClean="0">
              <a:latin typeface="Arial" panose="020B0604020202020204" pitchFamily="34" charset="0"/>
              <a:cs typeface="Arial" panose="020B0604020202020204" pitchFamily="34" charset="0"/>
            </a:endParaRPr>
          </a:p>
        </p:txBody>
      </p:sp>
      <p:sp>
        <p:nvSpPr>
          <p:cNvPr id="39" name="Left Brace 38"/>
          <p:cNvSpPr/>
          <p:nvPr/>
        </p:nvSpPr>
        <p:spPr>
          <a:xfrm>
            <a:off x="332802" y="1841204"/>
            <a:ext cx="633780" cy="4754802"/>
          </a:xfrm>
          <a:prstGeom prst="leftBrace">
            <a:avLst>
              <a:gd name="adj1" fmla="val 22894"/>
              <a:gd name="adj2" fmla="val 51839"/>
            </a:avLst>
          </a:prstGeom>
          <a:noFill/>
          <a:ln w="31750">
            <a:solidFill>
              <a:srgbClr val="0099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0" name="TextBox 39"/>
          <p:cNvSpPr txBox="1"/>
          <p:nvPr/>
        </p:nvSpPr>
        <p:spPr>
          <a:xfrm>
            <a:off x="38901" y="2732877"/>
            <a:ext cx="615553" cy="2812308"/>
          </a:xfrm>
          <a:prstGeom prst="rect">
            <a:avLst/>
          </a:prstGeom>
          <a:noFill/>
        </p:spPr>
        <p:txBody>
          <a:bodyPr vert="vert270" wrap="square" rtlCol="0">
            <a:spAutoFit/>
          </a:bodyPr>
          <a:lstStyle/>
          <a:p>
            <a:r>
              <a:rPr lang="en-US" sz="2800" dirty="0" smtClean="0">
                <a:solidFill>
                  <a:srgbClr val="0099FF"/>
                </a:solidFill>
                <a:latin typeface="Arial" panose="020B0604020202020204" pitchFamily="34" charset="0"/>
                <a:cs typeface="Arial" panose="020B0604020202020204" pitchFamily="34" charset="0"/>
              </a:rPr>
              <a:t>Write a Narrative</a:t>
            </a:r>
            <a:endParaRPr lang="en-US" sz="2800" dirty="0">
              <a:solidFill>
                <a:srgbClr val="0099FF"/>
              </a:solidFill>
              <a:latin typeface="Arial" panose="020B0604020202020204" pitchFamily="34" charset="0"/>
              <a:cs typeface="Arial" panose="020B0604020202020204" pitchFamily="34" charset="0"/>
            </a:endParaRPr>
          </a:p>
        </p:txBody>
      </p:sp>
      <p:sp>
        <p:nvSpPr>
          <p:cNvPr id="53" name="Line Callout 2 52"/>
          <p:cNvSpPr/>
          <p:nvPr/>
        </p:nvSpPr>
        <p:spPr>
          <a:xfrm>
            <a:off x="3607773" y="3594450"/>
            <a:ext cx="5145293" cy="1058692"/>
          </a:xfrm>
          <a:prstGeom prst="borderCallout2">
            <a:avLst>
              <a:gd name="adj1" fmla="val 32407"/>
              <a:gd name="adj2" fmla="val -237"/>
              <a:gd name="adj3" fmla="val 23327"/>
              <a:gd name="adj4" fmla="val -12954"/>
              <a:gd name="adj5" fmla="val 22995"/>
              <a:gd name="adj6" fmla="val -27962"/>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r>
              <a:rPr lang="en-US" sz="1600" b="1" dirty="0" smtClean="0">
                <a:solidFill>
                  <a:schemeClr val="tx1"/>
                </a:solidFill>
                <a:latin typeface="Arial" panose="020B0604020202020204" pitchFamily="34" charset="0"/>
                <a:cs typeface="Arial" panose="020B0604020202020204" pitchFamily="34" charset="0"/>
              </a:rPr>
              <a:t>IF communities are aware of the negative consequences of open defecation, THEN they will consider it a harmful practice</a:t>
            </a:r>
            <a:endParaRPr lang="en-US" sz="1600" b="1" dirty="0">
              <a:solidFill>
                <a:schemeClr val="tx1"/>
              </a:solidFill>
              <a:latin typeface="Arial" panose="020B0604020202020204" pitchFamily="34" charset="0"/>
              <a:cs typeface="Arial" panose="020B0604020202020204" pitchFamily="34" charset="0"/>
            </a:endParaRPr>
          </a:p>
        </p:txBody>
      </p:sp>
      <p:sp>
        <p:nvSpPr>
          <p:cNvPr id="62" name="Left Arrow 19"/>
          <p:cNvSpPr/>
          <p:nvPr/>
        </p:nvSpPr>
        <p:spPr>
          <a:xfrm rot="5400000">
            <a:off x="1938023" y="4691650"/>
            <a:ext cx="405328" cy="372344"/>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64" name="Left Arrow 19"/>
          <p:cNvSpPr/>
          <p:nvPr/>
        </p:nvSpPr>
        <p:spPr>
          <a:xfrm rot="5400000">
            <a:off x="2033044" y="2425288"/>
            <a:ext cx="454349" cy="343220"/>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65" name="Left Arrow 19"/>
          <p:cNvSpPr/>
          <p:nvPr/>
        </p:nvSpPr>
        <p:spPr>
          <a:xfrm rot="5400000">
            <a:off x="1937819" y="3640272"/>
            <a:ext cx="434859" cy="343220"/>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74" name="Line Callout 2 73"/>
          <p:cNvSpPr/>
          <p:nvPr/>
        </p:nvSpPr>
        <p:spPr>
          <a:xfrm>
            <a:off x="3607770" y="4871835"/>
            <a:ext cx="5145296" cy="1023191"/>
          </a:xfrm>
          <a:prstGeom prst="borderCallout2">
            <a:avLst>
              <a:gd name="adj1" fmla="val 41629"/>
              <a:gd name="adj2" fmla="val -171"/>
              <a:gd name="adj3" fmla="val 2260"/>
              <a:gd name="adj4" fmla="val -9866"/>
              <a:gd name="adj5" fmla="val 1070"/>
              <a:gd name="adj6" fmla="val -28236"/>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r>
              <a:rPr lang="en-US" sz="1600" b="1" dirty="0" smtClean="0">
                <a:solidFill>
                  <a:schemeClr val="tx1"/>
                </a:solidFill>
                <a:latin typeface="Arial" panose="020B0604020202020204" pitchFamily="34" charset="0"/>
                <a:cs typeface="Arial" panose="020B0604020202020204" pitchFamily="34" charset="0"/>
              </a:rPr>
              <a:t>IF UNICEF conducts awareness raising sessions, THEN communities will be aware of the negative consequences of open defecation</a:t>
            </a:r>
            <a:endParaRPr lang="en-US" sz="1600" b="1" dirty="0">
              <a:solidFill>
                <a:schemeClr val="tx1"/>
              </a:solidFill>
              <a:latin typeface="Arial" panose="020B0604020202020204" pitchFamily="34" charset="0"/>
              <a:cs typeface="Arial" panose="020B0604020202020204" pitchFamily="34" charset="0"/>
            </a:endParaRPr>
          </a:p>
        </p:txBody>
      </p:sp>
      <p:sp>
        <p:nvSpPr>
          <p:cNvPr id="75" name="Line Callout 2 74"/>
          <p:cNvSpPr/>
          <p:nvPr/>
        </p:nvSpPr>
        <p:spPr>
          <a:xfrm>
            <a:off x="3607771" y="2553815"/>
            <a:ext cx="5145295" cy="821942"/>
          </a:xfrm>
          <a:prstGeom prst="borderCallout2">
            <a:avLst>
              <a:gd name="adj1" fmla="val 48271"/>
              <a:gd name="adj2" fmla="val -117"/>
              <a:gd name="adj3" fmla="val 18323"/>
              <a:gd name="adj4" fmla="val -9470"/>
              <a:gd name="adj5" fmla="val 16481"/>
              <a:gd name="adj6" fmla="val -23834"/>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IF open defecation is considered harmful, THEN open defecation is no longer practiced</a:t>
            </a:r>
            <a:endParaRPr lang="en-US" sz="1600" b="1" dirty="0">
              <a:solidFill>
                <a:schemeClr val="tx1"/>
              </a:solidFill>
              <a:latin typeface="Arial" panose="020B0604020202020204" pitchFamily="34" charset="0"/>
              <a:cs typeface="Arial" panose="020B0604020202020204" pitchFamily="34" charset="0"/>
            </a:endParaRPr>
          </a:p>
        </p:txBody>
      </p:sp>
      <p:sp>
        <p:nvSpPr>
          <p:cNvPr id="77" name="Rectangle 14"/>
          <p:cNvSpPr/>
          <p:nvPr/>
        </p:nvSpPr>
        <p:spPr>
          <a:xfrm>
            <a:off x="1402198" y="2807037"/>
            <a:ext cx="1883539" cy="866755"/>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Medium term change - 1 </a:t>
            </a:r>
            <a:endParaRPr lang="en-US" sz="1600" b="1" dirty="0">
              <a:solidFill>
                <a:schemeClr val="tx1"/>
              </a:solidFill>
              <a:latin typeface="Arial" panose="020B0604020202020204" pitchFamily="34" charset="0"/>
              <a:cs typeface="Arial" panose="020B0604020202020204" pitchFamily="34" charset="0"/>
            </a:endParaRPr>
          </a:p>
        </p:txBody>
      </p:sp>
      <p:sp>
        <p:nvSpPr>
          <p:cNvPr id="79" name="Rectangle 14"/>
          <p:cNvSpPr/>
          <p:nvPr/>
        </p:nvSpPr>
        <p:spPr>
          <a:xfrm>
            <a:off x="1385089" y="4035783"/>
            <a:ext cx="1883539" cy="691327"/>
          </a:xfrm>
          <a:prstGeom prst="rect">
            <a:avLst/>
          </a:prstGeom>
          <a:solidFill>
            <a:schemeClr val="accent1">
              <a:lumMod val="60000"/>
              <a:lumOff val="40000"/>
            </a:schemeClr>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smtClean="0">
                <a:latin typeface="Arial" panose="020B0604020202020204" pitchFamily="34" charset="0"/>
                <a:cs typeface="Arial" panose="020B0604020202020204" pitchFamily="34" charset="0"/>
              </a:rPr>
              <a:t>Short term change </a:t>
            </a:r>
            <a:r>
              <a:rPr lang="en-US" sz="1600" b="1" dirty="0">
                <a:latin typeface="Arial" panose="020B0604020202020204" pitchFamily="34" charset="0"/>
                <a:cs typeface="Arial" panose="020B0604020202020204" pitchFamily="34" charset="0"/>
              </a:rPr>
              <a:t>- 1</a:t>
            </a:r>
          </a:p>
        </p:txBody>
      </p:sp>
      <p:sp>
        <p:nvSpPr>
          <p:cNvPr id="22" name="Rectangle 9"/>
          <p:cNvSpPr/>
          <p:nvPr/>
        </p:nvSpPr>
        <p:spPr>
          <a:xfrm>
            <a:off x="996100" y="1858591"/>
            <a:ext cx="7122315" cy="565754"/>
          </a:xfrm>
          <a:prstGeom prst="rect">
            <a:avLst/>
          </a:prstGeom>
          <a:solidFill>
            <a:srgbClr val="009740"/>
          </a:solidFill>
          <a:ln w="12700"/>
          <a:effectLst/>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smtClean="0">
                <a:latin typeface="Arial" panose="020B0604020202020204" pitchFamily="34" charset="0"/>
                <a:cs typeface="Arial" panose="020B0604020202020204" pitchFamily="34" charset="0"/>
              </a:rPr>
              <a:t>Open defecation no longer practiced</a:t>
            </a:r>
            <a:endParaRPr lang="en-US" sz="2400" b="1" dirty="0">
              <a:latin typeface="Arial" panose="020B0604020202020204" pitchFamily="34" charset="0"/>
              <a:cs typeface="Arial" panose="020B0604020202020204" pitchFamily="34" charset="0"/>
            </a:endParaRPr>
          </a:p>
        </p:txBody>
      </p:sp>
      <p:sp>
        <p:nvSpPr>
          <p:cNvPr id="24" name="Rectangle 20"/>
          <p:cNvSpPr/>
          <p:nvPr/>
        </p:nvSpPr>
        <p:spPr>
          <a:xfrm>
            <a:off x="914401" y="6248400"/>
            <a:ext cx="7122314" cy="513127"/>
          </a:xfrm>
          <a:prstGeom prst="rect">
            <a:avLst/>
          </a:prstGeom>
          <a:solidFill>
            <a:srgbClr val="333399"/>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2400" b="1" dirty="0" smtClean="0">
                <a:latin typeface="Arial" panose="020B0604020202020204" pitchFamily="34" charset="0"/>
                <a:cs typeface="Arial" panose="020B0604020202020204" pitchFamily="34" charset="0"/>
              </a:rPr>
              <a:t>Open defecation</a:t>
            </a:r>
            <a:endParaRPr lang="en-US"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13901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533400" y="103257"/>
            <a:ext cx="3581400" cy="707886"/>
          </a:xfrm>
          <a:prstGeom prst="rect">
            <a:avLst/>
          </a:prstGeom>
          <a:noFill/>
          <a:ln w="9525">
            <a:noFill/>
            <a:miter lim="800000"/>
            <a:headEnd/>
            <a:tailEnd/>
          </a:ln>
        </p:spPr>
        <p:txBody>
          <a:bodyPr wrap="square">
            <a:prstTxWarp prst="textNoShape">
              <a:avLst/>
            </a:prstTxWarp>
            <a:spAutoFit/>
          </a:bodyPr>
          <a:lstStyle/>
          <a:p>
            <a:pPr algn="ctr">
              <a:lnSpc>
                <a:spcPts val="4800"/>
              </a:lnSpc>
              <a:spcBef>
                <a:spcPct val="50000"/>
              </a:spcBef>
            </a:pPr>
            <a:r>
              <a:rPr lang="en-GB" sz="2800" b="1" dirty="0" smtClean="0">
                <a:solidFill>
                  <a:schemeClr val="bg1"/>
                </a:solidFill>
                <a:latin typeface="Arial" panose="020B0604020202020204" pitchFamily="34" charset="0"/>
                <a:cs typeface="Arial" panose="020B0604020202020204" pitchFamily="34" charset="0"/>
              </a:rPr>
              <a:t>Session Objectives</a:t>
            </a:r>
          </a:p>
        </p:txBody>
      </p:sp>
      <p:sp>
        <p:nvSpPr>
          <p:cNvPr id="2" name="TextBox 1"/>
          <p:cNvSpPr txBox="1"/>
          <p:nvPr/>
        </p:nvSpPr>
        <p:spPr>
          <a:xfrm>
            <a:off x="457200" y="2057400"/>
            <a:ext cx="4114800" cy="2308324"/>
          </a:xfrm>
          <a:prstGeom prst="rect">
            <a:avLst/>
          </a:prstGeom>
          <a:noFill/>
          <a:ln>
            <a:noFill/>
          </a:ln>
        </p:spPr>
        <p:txBody>
          <a:bodyPr wrap="square" rtlCol="0">
            <a:spAutoFit/>
          </a:bodyPr>
          <a:lstStyle/>
          <a:p>
            <a:r>
              <a:rPr lang="en-US" sz="2400" dirty="0" smtClean="0">
                <a:latin typeface="Arial" panose="020B0604020202020204" pitchFamily="34" charset="0"/>
                <a:cs typeface="Arial" panose="020B0604020202020204" pitchFamily="34" charset="0"/>
              </a:rPr>
              <a:t>“</a:t>
            </a:r>
            <a:r>
              <a:rPr lang="en-US" sz="2400" b="1" dirty="0" smtClean="0">
                <a:latin typeface="Berlin Sans FB Demi" panose="020E0802020502020306" pitchFamily="34" charset="0"/>
                <a:cs typeface="Arial" panose="020B0604020202020204" pitchFamily="34" charset="0"/>
              </a:rPr>
              <a:t>Dear Mr. Gandhi, </a:t>
            </a:r>
          </a:p>
          <a:p>
            <a:r>
              <a:rPr lang="en-US" sz="2400" b="1" dirty="0" smtClean="0">
                <a:latin typeface="Berlin Sans FB Demi" panose="020E0802020502020306" pitchFamily="34" charset="0"/>
                <a:cs typeface="Arial" panose="020B0604020202020204" pitchFamily="34" charset="0"/>
              </a:rPr>
              <a:t>We regret we cannot fund your proposal because the link between spinning cloth and the fall of the British Empire was not clear to us</a:t>
            </a:r>
            <a:r>
              <a:rPr lang="en-US" sz="2400" dirty="0" smtClean="0">
                <a:latin typeface="Arial" panose="020B0604020202020204" pitchFamily="34" charset="0"/>
                <a:cs typeface="Arial" panose="020B0604020202020204" pitchFamily="34" charset="0"/>
              </a:rPr>
              <a:t>.”</a:t>
            </a:r>
            <a:endParaRPr lang="en-US" sz="2400"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3"/>
          <a:stretch>
            <a:fillRect/>
          </a:stretch>
        </p:blipFill>
        <p:spPr>
          <a:xfrm>
            <a:off x="4572000" y="1357312"/>
            <a:ext cx="4048125" cy="4448175"/>
          </a:xfrm>
          <a:prstGeom prst="rect">
            <a:avLst/>
          </a:prstGeom>
        </p:spPr>
      </p:pic>
      <p:sp>
        <p:nvSpPr>
          <p:cNvPr id="5" name="TextBox 4"/>
          <p:cNvSpPr txBox="1"/>
          <p:nvPr/>
        </p:nvSpPr>
        <p:spPr>
          <a:xfrm>
            <a:off x="3581400" y="6248400"/>
            <a:ext cx="5753100" cy="523220"/>
          </a:xfrm>
          <a:prstGeom prst="rect">
            <a:avLst/>
          </a:prstGeom>
          <a:noFill/>
        </p:spPr>
        <p:txBody>
          <a:bodyPr wrap="square" rtlCol="0">
            <a:spAutoFit/>
          </a:bodyPr>
          <a:lstStyle/>
          <a:p>
            <a:r>
              <a:rPr lang="en-US" sz="1400" i="1" dirty="0">
                <a:latin typeface="Arial" panose="020B0604020202020204" pitchFamily="34" charset="0"/>
                <a:cs typeface="Arial" panose="020B0604020202020204" pitchFamily="34" charset="0"/>
              </a:rPr>
              <a:t>Written by M.M. Rogers and illustrated by </a:t>
            </a:r>
            <a:r>
              <a:rPr lang="en-US" sz="1400" i="1" dirty="0" err="1">
                <a:latin typeface="Arial" panose="020B0604020202020204" pitchFamily="34" charset="0"/>
                <a:cs typeface="Arial" panose="020B0604020202020204" pitchFamily="34" charset="0"/>
              </a:rPr>
              <a:t>Ariv</a:t>
            </a:r>
            <a:r>
              <a:rPr lang="en-US" sz="1400" i="1" dirty="0">
                <a:latin typeface="Arial" panose="020B0604020202020204" pitchFamily="34" charset="0"/>
                <a:cs typeface="Arial" panose="020B0604020202020204" pitchFamily="34" charset="0"/>
              </a:rPr>
              <a:t> R. </a:t>
            </a:r>
            <a:r>
              <a:rPr lang="en-US" sz="1400" i="1" dirty="0" err="1">
                <a:latin typeface="Arial" panose="020B0604020202020204" pitchFamily="34" charset="0"/>
                <a:cs typeface="Arial" panose="020B0604020202020204" pitchFamily="34" charset="0"/>
              </a:rPr>
              <a:t>Faizal</a:t>
            </a:r>
            <a:r>
              <a:rPr lang="en-US" sz="1400" i="1" dirty="0">
                <a:latin typeface="Arial" panose="020B0604020202020204" pitchFamily="34" charset="0"/>
                <a:cs typeface="Arial" panose="020B0604020202020204" pitchFamily="34" charset="0"/>
              </a:rPr>
              <a:t>, </a:t>
            </a:r>
            <a:r>
              <a:rPr lang="en-US" sz="1400" i="1" dirty="0" err="1">
                <a:latin typeface="Arial" panose="020B0604020202020204" pitchFamily="34" charset="0"/>
                <a:cs typeface="Arial" panose="020B0604020202020204" pitchFamily="34" charset="0"/>
              </a:rPr>
              <a:t>Wahyu</a:t>
            </a:r>
            <a:r>
              <a:rPr lang="en-US" sz="1400" i="1" dirty="0">
                <a:latin typeface="Arial" panose="020B0604020202020204" pitchFamily="34" charset="0"/>
                <a:cs typeface="Arial" panose="020B0604020202020204" pitchFamily="34" charset="0"/>
              </a:rPr>
              <a:t> S., </a:t>
            </a:r>
            <a:r>
              <a:rPr lang="en-US" sz="1400" i="1" dirty="0" err="1">
                <a:latin typeface="Arial" panose="020B0604020202020204" pitchFamily="34" charset="0"/>
                <a:cs typeface="Arial" panose="020B0604020202020204" pitchFamily="34" charset="0"/>
              </a:rPr>
              <a:t>Ary</a:t>
            </a:r>
            <a:r>
              <a:rPr lang="en-US" sz="1400" i="1" dirty="0">
                <a:latin typeface="Arial" panose="020B0604020202020204" pitchFamily="34" charset="0"/>
                <a:cs typeface="Arial" panose="020B0604020202020204" pitchFamily="34" charset="0"/>
              </a:rPr>
              <a:t> W.S</a:t>
            </a:r>
            <a:r>
              <a:rPr lang="en-US" sz="1400" i="1" dirty="0" smtClean="0">
                <a:latin typeface="Arial" panose="020B0604020202020204" pitchFamily="34" charset="0"/>
                <a:cs typeface="Arial" panose="020B0604020202020204" pitchFamily="34" charset="0"/>
              </a:rPr>
              <a:t>. Creative </a:t>
            </a:r>
            <a:r>
              <a:rPr lang="en-US" sz="1400" i="1" dirty="0">
                <a:latin typeface="Arial" panose="020B0604020202020204" pitchFamily="34" charset="0"/>
                <a:cs typeface="Arial" panose="020B0604020202020204" pitchFamily="34" charset="0"/>
              </a:rPr>
              <a:t>team for Search for Common Ground, Indonesia</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744139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677680" y="195590"/>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a:solidFill>
                  <a:schemeClr val="bg1"/>
                </a:solidFill>
                <a:latin typeface="Arial" panose="020B0604020202020204" pitchFamily="34" charset="0"/>
                <a:cs typeface="Arial" panose="020B0604020202020204" pitchFamily="34" charset="0"/>
              </a:rPr>
              <a:t>Practical Application</a:t>
            </a:r>
            <a:endParaRPr lang="en-GB" sz="2800" b="1" dirty="0" smtClean="0">
              <a:solidFill>
                <a:schemeClr val="bg1"/>
              </a:solidFill>
              <a:latin typeface="Arial" panose="020B0604020202020204" pitchFamily="34" charset="0"/>
              <a:cs typeface="Arial" panose="020B0604020202020204" pitchFamily="34" charset="0"/>
            </a:endParaRPr>
          </a:p>
        </p:txBody>
      </p:sp>
      <p:sp>
        <p:nvSpPr>
          <p:cNvPr id="24" name="Rounded Rectangle 23"/>
          <p:cNvSpPr/>
          <p:nvPr/>
        </p:nvSpPr>
        <p:spPr>
          <a:xfrm>
            <a:off x="685800" y="990600"/>
            <a:ext cx="6019800" cy="1082152"/>
          </a:xfrm>
          <a:prstGeom prst="roundRect">
            <a:avLst/>
          </a:prstGeom>
          <a:solidFill>
            <a:schemeClr val="bg1">
              <a:lumMod val="95000"/>
            </a:schemeClr>
          </a:solidFill>
          <a:ln>
            <a:solidFill>
              <a:srgbClr val="53B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1795984" y="1063303"/>
            <a:ext cx="4888648" cy="9345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lumMod val="75000"/>
                    <a:lumOff val="25000"/>
                  </a:schemeClr>
                </a:solidFill>
                <a:latin typeface="Arial" panose="020B0604020202020204" pitchFamily="34" charset="0"/>
                <a:cs typeface="Arial" panose="020B0604020202020204" pitchFamily="34" charset="0"/>
              </a:rPr>
              <a:t>Context and situation-specific</a:t>
            </a:r>
            <a:r>
              <a:rPr lang="en-US" sz="2200" dirty="0">
                <a:solidFill>
                  <a:schemeClr val="tx1">
                    <a:lumMod val="75000"/>
                    <a:lumOff val="25000"/>
                  </a:schemeClr>
                </a:solidFill>
                <a:latin typeface="Arial" panose="020B0604020202020204" pitchFamily="34" charset="0"/>
                <a:cs typeface="Arial" panose="020B0604020202020204" pitchFamily="34" charset="0"/>
              </a:rPr>
              <a:t>, using available research, knowledge and perspectives</a:t>
            </a:r>
          </a:p>
        </p:txBody>
      </p:sp>
      <p:sp>
        <p:nvSpPr>
          <p:cNvPr id="26" name="Rounded Rectangle 25"/>
          <p:cNvSpPr/>
          <p:nvPr/>
        </p:nvSpPr>
        <p:spPr>
          <a:xfrm>
            <a:off x="661914" y="2157737"/>
            <a:ext cx="6019801" cy="2299702"/>
          </a:xfrm>
          <a:prstGeom prst="roundRect">
            <a:avLst>
              <a:gd name="adj" fmla="val 8755"/>
            </a:avLst>
          </a:prstGeom>
          <a:solidFill>
            <a:schemeClr val="bg1">
              <a:lumMod val="95000"/>
            </a:schemeClr>
          </a:solidFill>
          <a:ln>
            <a:solidFill>
              <a:srgbClr val="53B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ed Rectangle 26"/>
          <p:cNvSpPr/>
          <p:nvPr/>
        </p:nvSpPr>
        <p:spPr>
          <a:xfrm>
            <a:off x="661914" y="4570967"/>
            <a:ext cx="6019801" cy="1019735"/>
          </a:xfrm>
          <a:prstGeom prst="roundRect">
            <a:avLst/>
          </a:prstGeom>
          <a:solidFill>
            <a:schemeClr val="bg1">
              <a:lumMod val="95000"/>
            </a:schemeClr>
          </a:solidFill>
          <a:ln>
            <a:solidFill>
              <a:srgbClr val="53B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ounded Rectangle 27"/>
          <p:cNvSpPr/>
          <p:nvPr/>
        </p:nvSpPr>
        <p:spPr>
          <a:xfrm>
            <a:off x="661914" y="5689136"/>
            <a:ext cx="6019801" cy="1019735"/>
          </a:xfrm>
          <a:prstGeom prst="roundRect">
            <a:avLst/>
          </a:prstGeom>
          <a:solidFill>
            <a:schemeClr val="bg1">
              <a:lumMod val="95000"/>
            </a:schemeClr>
          </a:solidFill>
          <a:ln>
            <a:solidFill>
              <a:srgbClr val="53B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1793067" y="2226786"/>
            <a:ext cx="4653589" cy="21390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lumMod val="75000"/>
                    <a:lumOff val="25000"/>
                  </a:schemeClr>
                </a:solidFill>
                <a:latin typeface="Arial" panose="020B0604020202020204" pitchFamily="34" charset="0"/>
                <a:cs typeface="Arial" panose="020B0604020202020204" pitchFamily="34" charset="0"/>
              </a:rPr>
              <a:t>Applied at different levels:</a:t>
            </a:r>
          </a:p>
          <a:p>
            <a:pPr marL="285750" indent="-285750">
              <a:buFont typeface="Arial" panose="020B0604020202020204" pitchFamily="34" charset="0"/>
              <a:buChar char="•"/>
            </a:pPr>
            <a:r>
              <a:rPr lang="en-US" sz="1900" dirty="0">
                <a:solidFill>
                  <a:schemeClr val="tx1">
                    <a:lumMod val="75000"/>
                    <a:lumOff val="25000"/>
                  </a:schemeClr>
                </a:solidFill>
                <a:latin typeface="Arial" panose="020B0604020202020204" pitchFamily="34" charset="0"/>
                <a:cs typeface="Arial" panose="020B0604020202020204" pitchFamily="34" charset="0"/>
              </a:rPr>
              <a:t>National sector development</a:t>
            </a:r>
          </a:p>
          <a:p>
            <a:pPr marL="285750" indent="-285750">
              <a:buFont typeface="Arial" panose="020B0604020202020204" pitchFamily="34" charset="0"/>
              <a:buChar char="•"/>
            </a:pPr>
            <a:r>
              <a:rPr lang="en-US" sz="1900" dirty="0" err="1">
                <a:solidFill>
                  <a:schemeClr val="tx1">
                    <a:lumMod val="75000"/>
                    <a:lumOff val="25000"/>
                  </a:schemeClr>
                </a:solidFill>
                <a:latin typeface="Arial" panose="020B0604020202020204" pitchFamily="34" charset="0"/>
                <a:cs typeface="Arial" panose="020B0604020202020204" pitchFamily="34" charset="0"/>
              </a:rPr>
              <a:t>Organisational</a:t>
            </a:r>
            <a:endParaRPr lang="en-US" sz="1900" dirty="0">
              <a:solidFill>
                <a:schemeClr val="tx1">
                  <a:lumMod val="75000"/>
                  <a:lumOff val="25000"/>
                </a:schemeClr>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900" dirty="0">
                <a:solidFill>
                  <a:schemeClr val="tx1">
                    <a:lumMod val="75000"/>
                    <a:lumOff val="25000"/>
                  </a:schemeClr>
                </a:solidFill>
                <a:latin typeface="Arial" panose="020B0604020202020204" pitchFamily="34" charset="0"/>
                <a:cs typeface="Arial" panose="020B0604020202020204" pitchFamily="34" charset="0"/>
              </a:rPr>
              <a:t>Cross-</a:t>
            </a:r>
            <a:r>
              <a:rPr lang="en-US" sz="1900" dirty="0" err="1">
                <a:solidFill>
                  <a:schemeClr val="tx1">
                    <a:lumMod val="75000"/>
                    <a:lumOff val="25000"/>
                  </a:schemeClr>
                </a:solidFill>
                <a:latin typeface="Arial" panose="020B0604020202020204" pitchFamily="34" charset="0"/>
                <a:cs typeface="Arial" panose="020B0604020202020204" pitchFamily="34" charset="0"/>
              </a:rPr>
              <a:t>organisational</a:t>
            </a:r>
            <a:r>
              <a:rPr lang="en-US" sz="1900" dirty="0">
                <a:solidFill>
                  <a:schemeClr val="tx1">
                    <a:lumMod val="75000"/>
                    <a:lumOff val="25000"/>
                  </a:schemeClr>
                </a:solidFill>
                <a:latin typeface="Arial" panose="020B0604020202020204" pitchFamily="34" charset="0"/>
                <a:cs typeface="Arial" panose="020B0604020202020204" pitchFamily="34" charset="0"/>
              </a:rPr>
              <a:t> (e.g</a:t>
            </a:r>
            <a:r>
              <a:rPr lang="en-US" sz="1900" dirty="0" smtClean="0">
                <a:solidFill>
                  <a:schemeClr val="tx1">
                    <a:lumMod val="75000"/>
                    <a:lumOff val="25000"/>
                  </a:schemeClr>
                </a:solidFill>
                <a:latin typeface="Arial" panose="020B0604020202020204" pitchFamily="34" charset="0"/>
                <a:cs typeface="Arial" panose="020B0604020202020204" pitchFamily="34" charset="0"/>
              </a:rPr>
              <a:t>. joint initiatives</a:t>
            </a:r>
            <a:r>
              <a:rPr lang="en-US" sz="1900" dirty="0">
                <a:solidFill>
                  <a:schemeClr val="tx1">
                    <a:lumMod val="75000"/>
                    <a:lumOff val="25000"/>
                  </a:schemeClr>
                </a:solidFill>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n-US" sz="1900" dirty="0">
                <a:solidFill>
                  <a:schemeClr val="tx1">
                    <a:lumMod val="75000"/>
                    <a:lumOff val="25000"/>
                  </a:schemeClr>
                </a:solidFill>
                <a:latin typeface="Arial" panose="020B0604020202020204" pitchFamily="34" charset="0"/>
                <a:cs typeface="Arial" panose="020B0604020202020204" pitchFamily="34" charset="0"/>
              </a:rPr>
              <a:t>Country programme development</a:t>
            </a:r>
          </a:p>
          <a:p>
            <a:pPr marL="285750" indent="-285750">
              <a:buFont typeface="Arial" panose="020B0604020202020204" pitchFamily="34" charset="0"/>
              <a:buChar char="•"/>
            </a:pPr>
            <a:r>
              <a:rPr lang="en-US" sz="1900" dirty="0">
                <a:solidFill>
                  <a:schemeClr val="tx1">
                    <a:lumMod val="75000"/>
                    <a:lumOff val="25000"/>
                  </a:schemeClr>
                </a:solidFill>
                <a:latin typeface="Arial" panose="020B0604020202020204" pitchFamily="34" charset="0"/>
                <a:cs typeface="Arial" panose="020B0604020202020204" pitchFamily="34" charset="0"/>
              </a:rPr>
              <a:t>Programme/Project </a:t>
            </a:r>
          </a:p>
          <a:p>
            <a:pPr marL="285750" indent="-285750">
              <a:buFont typeface="Arial" panose="020B0604020202020204" pitchFamily="34" charset="0"/>
              <a:buChar char="•"/>
            </a:pPr>
            <a:r>
              <a:rPr lang="en-US" sz="1900" dirty="0">
                <a:solidFill>
                  <a:schemeClr val="tx1">
                    <a:lumMod val="75000"/>
                    <a:lumOff val="25000"/>
                  </a:schemeClr>
                </a:solidFill>
                <a:latin typeface="Arial" panose="020B0604020202020204" pitchFamily="34" charset="0"/>
                <a:cs typeface="Arial" panose="020B0604020202020204" pitchFamily="34" charset="0"/>
              </a:rPr>
              <a:t>Intervention</a:t>
            </a:r>
          </a:p>
        </p:txBody>
      </p:sp>
      <p:sp>
        <p:nvSpPr>
          <p:cNvPr id="31" name="Rectangle 30"/>
          <p:cNvSpPr/>
          <p:nvPr/>
        </p:nvSpPr>
        <p:spPr>
          <a:xfrm>
            <a:off x="1793065" y="4613539"/>
            <a:ext cx="3884600" cy="9345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schemeClr val="tx1">
                    <a:lumMod val="75000"/>
                    <a:lumOff val="25000"/>
                  </a:schemeClr>
                </a:solidFill>
                <a:latin typeface="Arial" panose="020B0604020202020204" pitchFamily="34" charset="0"/>
                <a:cs typeface="Arial" panose="020B0604020202020204" pitchFamily="34" charset="0"/>
              </a:rPr>
              <a:t>Stakeholder engagement</a:t>
            </a:r>
          </a:p>
        </p:txBody>
      </p:sp>
      <p:sp>
        <p:nvSpPr>
          <p:cNvPr id="32" name="Rectangle 31"/>
          <p:cNvSpPr/>
          <p:nvPr/>
        </p:nvSpPr>
        <p:spPr>
          <a:xfrm>
            <a:off x="1795568" y="5731708"/>
            <a:ext cx="4651088" cy="9345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solidFill>
                  <a:schemeClr val="tx1">
                    <a:lumMod val="75000"/>
                    <a:lumOff val="25000"/>
                  </a:schemeClr>
                </a:solidFill>
                <a:latin typeface="Arial" panose="020B0604020202020204" pitchFamily="34" charset="0"/>
                <a:cs typeface="Arial" panose="020B0604020202020204" pitchFamily="34" charset="0"/>
              </a:rPr>
              <a:t>Sensitive to </a:t>
            </a:r>
            <a:r>
              <a:rPr lang="en-US" sz="2200" b="1" dirty="0">
                <a:solidFill>
                  <a:schemeClr val="tx1">
                    <a:lumMod val="75000"/>
                    <a:lumOff val="25000"/>
                  </a:schemeClr>
                </a:solidFill>
                <a:latin typeface="Arial" panose="020B0604020202020204" pitchFamily="34" charset="0"/>
                <a:cs typeface="Arial" panose="020B0604020202020204" pitchFamily="34" charset="0"/>
              </a:rPr>
              <a:t>time</a:t>
            </a:r>
            <a:r>
              <a:rPr lang="en-US" sz="2200" dirty="0">
                <a:solidFill>
                  <a:schemeClr val="tx1">
                    <a:lumMod val="75000"/>
                    <a:lumOff val="25000"/>
                  </a:schemeClr>
                </a:solidFill>
                <a:latin typeface="Arial" panose="020B0604020202020204" pitchFamily="34" charset="0"/>
                <a:cs typeface="Arial" panose="020B0604020202020204" pitchFamily="34" charset="0"/>
              </a:rPr>
              <a:t> and available </a:t>
            </a:r>
            <a:r>
              <a:rPr lang="en-US" sz="2200" b="1" dirty="0" smtClean="0">
                <a:solidFill>
                  <a:schemeClr val="tx1">
                    <a:lumMod val="75000"/>
                    <a:lumOff val="25000"/>
                  </a:schemeClr>
                </a:solidFill>
                <a:latin typeface="Arial" panose="020B0604020202020204" pitchFamily="34" charset="0"/>
                <a:cs typeface="Arial" panose="020B0604020202020204" pitchFamily="34" charset="0"/>
              </a:rPr>
              <a:t>resources</a:t>
            </a:r>
            <a:endParaRPr lang="en-US" sz="22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33" name="Oval 32"/>
          <p:cNvSpPr/>
          <p:nvPr/>
        </p:nvSpPr>
        <p:spPr>
          <a:xfrm>
            <a:off x="818155" y="1301998"/>
            <a:ext cx="457200" cy="457200"/>
          </a:xfrm>
          <a:prstGeom prst="ellipse">
            <a:avLst/>
          </a:prstGeom>
          <a:solidFill>
            <a:srgbClr val="53B9FF">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1077011" y="1386985"/>
            <a:ext cx="457200" cy="457200"/>
          </a:xfrm>
          <a:prstGeom prst="ellipse">
            <a:avLst/>
          </a:prstGeom>
          <a:solidFill>
            <a:srgbClr val="FFC00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865057" y="1485419"/>
            <a:ext cx="457200" cy="457200"/>
          </a:xfrm>
          <a:prstGeom prst="ellipse">
            <a:avLst/>
          </a:prstGeom>
          <a:solidFill>
            <a:schemeClr val="bg1">
              <a:lumMod val="7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962331" y="1445777"/>
            <a:ext cx="365760" cy="365760"/>
          </a:xfrm>
          <a:prstGeom prst="ellipse">
            <a:avLst/>
          </a:prstGeom>
          <a:solidFill>
            <a:schemeClr val="bg1">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Picture 2" descr="https://freeiconshop.com/files/edd/options-horizontal-solid.png"/>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5400000">
            <a:off x="905513" y="2974319"/>
            <a:ext cx="643956" cy="643956"/>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4" descr="http://www.creative-capital.org/content/icons/pages/wksp-rc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7287" y="4687587"/>
            <a:ext cx="656133" cy="786491"/>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8" descr="https://image.freepik.com/free-icon/time-planning_318-31876.png"/>
          <p:cNvPicPr>
            <a:picLocks noChangeAspect="1" noChangeArrowheads="1"/>
          </p:cNvPicPr>
          <p:nvPr/>
        </p:nvPicPr>
        <p:blipFill>
          <a:blip r:embed="rId5" cstate="print">
            <a:clrChange>
              <a:clrFrom>
                <a:srgbClr val="FFFFFF"/>
              </a:clrFrom>
              <a:clrTo>
                <a:srgbClr val="FFFFFF">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88591" y="5826133"/>
            <a:ext cx="778800" cy="77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443827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val 22"/>
          <p:cNvSpPr/>
          <p:nvPr/>
        </p:nvSpPr>
        <p:spPr>
          <a:xfrm>
            <a:off x="1896077" y="1856058"/>
            <a:ext cx="5105400" cy="4724400"/>
          </a:xfrm>
          <a:prstGeom prst="ellipse">
            <a:avLst/>
          </a:prstGeom>
          <a:noFill/>
          <a:ln w="28575">
            <a:solidFill>
              <a:srgbClr val="0099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14" name="Text Box 27"/>
          <p:cNvSpPr txBox="1">
            <a:spLocks noChangeArrowheads="1"/>
          </p:cNvSpPr>
          <p:nvPr/>
        </p:nvSpPr>
        <p:spPr bwMode="auto">
          <a:xfrm>
            <a:off x="457200" y="164812"/>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err="1">
                <a:solidFill>
                  <a:schemeClr val="bg1"/>
                </a:solidFill>
                <a:latin typeface="Arial" panose="020B0604020202020204" pitchFamily="34" charset="0"/>
                <a:cs typeface="Arial" panose="020B0604020202020204" pitchFamily="34" charset="0"/>
              </a:rPr>
              <a:t>ToC</a:t>
            </a:r>
            <a:r>
              <a:rPr lang="en-GB" sz="2800" b="1" dirty="0">
                <a:solidFill>
                  <a:schemeClr val="bg1"/>
                </a:solidFill>
                <a:latin typeface="Arial" panose="020B0604020202020204" pitchFamily="34" charset="0"/>
                <a:cs typeface="Arial" panose="020B0604020202020204" pitchFamily="34" charset="0"/>
              </a:rPr>
              <a:t> in the Programming Cycle</a:t>
            </a:r>
            <a:endParaRPr lang="en-GB" sz="2800" b="1" dirty="0" smtClean="0">
              <a:solidFill>
                <a:schemeClr val="bg1"/>
              </a:solidFill>
              <a:latin typeface="Arial" panose="020B0604020202020204" pitchFamily="34" charset="0"/>
              <a:cs typeface="Arial" panose="020B0604020202020204" pitchFamily="34" charset="0"/>
            </a:endParaRPr>
          </a:p>
        </p:txBody>
      </p:sp>
      <p:sp>
        <p:nvSpPr>
          <p:cNvPr id="17" name="TextBox 16"/>
          <p:cNvSpPr txBox="1"/>
          <p:nvPr/>
        </p:nvSpPr>
        <p:spPr>
          <a:xfrm>
            <a:off x="5107865" y="5266977"/>
            <a:ext cx="2655611" cy="1400383"/>
          </a:xfrm>
          <a:prstGeom prst="rect">
            <a:avLst/>
          </a:prstGeom>
          <a:gradFill flip="none" rotWithShape="1">
            <a:gsLst>
              <a:gs pos="0">
                <a:srgbClr val="F7941D">
                  <a:tint val="66000"/>
                  <a:satMod val="160000"/>
                </a:srgbClr>
              </a:gs>
              <a:gs pos="50000">
                <a:srgbClr val="F7941D">
                  <a:tint val="44500"/>
                  <a:satMod val="160000"/>
                </a:srgbClr>
              </a:gs>
              <a:gs pos="100000">
                <a:srgbClr val="F7941D">
                  <a:tint val="23500"/>
                  <a:satMod val="160000"/>
                </a:srgbClr>
              </a:gs>
            </a:gsLst>
            <a:lin ang="10800000" scaled="1"/>
            <a:tileRect/>
          </a:gradFill>
          <a:ln w="28575">
            <a:solidFill>
              <a:srgbClr val="F7941D"/>
            </a:solidFill>
          </a:ln>
        </p:spPr>
        <p:txBody>
          <a:bodyPr wrap="square" rtlCol="0">
            <a:spAutoFit/>
          </a:bodyPr>
          <a:lstStyle>
            <a:defPPr>
              <a:defRPr lang="en-US"/>
            </a:defPPr>
            <a:lvl1pPr lvl="0">
              <a:spcAft>
                <a:spcPts val="0"/>
              </a:spcAft>
              <a:defRPr sz="1700" b="1" u="none">
                <a:latin typeface="Arial" panose="020B0604020202020204" pitchFamily="34" charset="0"/>
                <a:cs typeface="Arial" panose="020B0604020202020204" pitchFamily="34" charset="0"/>
              </a:defRPr>
            </a:lvl1pPr>
          </a:lstStyle>
          <a:p>
            <a:r>
              <a:rPr lang="en-US" dirty="0"/>
              <a:t>Implementation</a:t>
            </a:r>
          </a:p>
          <a:p>
            <a:pPr marL="285750" indent="-285750">
              <a:buFont typeface="Wingdings" panose="05000000000000000000" pitchFamily="2" charset="2"/>
              <a:buChar char="§"/>
            </a:pPr>
            <a:r>
              <a:rPr lang="en-US" b="0" dirty="0" smtClean="0"/>
              <a:t>Experimentation</a:t>
            </a:r>
            <a:endParaRPr lang="en-US" b="0" dirty="0"/>
          </a:p>
          <a:p>
            <a:pPr marL="285750" indent="-285750">
              <a:buFont typeface="Wingdings" panose="05000000000000000000" pitchFamily="2" charset="2"/>
              <a:buChar char="§"/>
            </a:pPr>
            <a:r>
              <a:rPr lang="en-US" b="0" dirty="0" smtClean="0"/>
              <a:t>Testing </a:t>
            </a:r>
            <a:r>
              <a:rPr lang="en-US" b="0" dirty="0"/>
              <a:t>the </a:t>
            </a:r>
            <a:r>
              <a:rPr lang="en-US" b="0" dirty="0" smtClean="0"/>
              <a:t>hypothesis</a:t>
            </a:r>
          </a:p>
          <a:p>
            <a:pPr marL="285750" indent="-285750">
              <a:buFont typeface="Wingdings" panose="05000000000000000000" pitchFamily="2" charset="2"/>
              <a:buChar char="§"/>
            </a:pPr>
            <a:r>
              <a:rPr lang="en-US" b="0" dirty="0" smtClean="0"/>
              <a:t>Strategy adjustments</a:t>
            </a:r>
          </a:p>
          <a:p>
            <a:pPr marL="285750" indent="-285750">
              <a:buFont typeface="Wingdings" panose="05000000000000000000" pitchFamily="2" charset="2"/>
              <a:buChar char="§"/>
            </a:pPr>
            <a:r>
              <a:rPr lang="en-US" b="0" dirty="0" smtClean="0"/>
              <a:t>Managing </a:t>
            </a:r>
            <a:r>
              <a:rPr lang="en-US" b="0" dirty="0"/>
              <a:t>risks</a:t>
            </a:r>
          </a:p>
        </p:txBody>
      </p:sp>
      <p:sp>
        <p:nvSpPr>
          <p:cNvPr id="18" name="TextBox 17"/>
          <p:cNvSpPr txBox="1"/>
          <p:nvPr/>
        </p:nvSpPr>
        <p:spPr>
          <a:xfrm>
            <a:off x="5706077" y="2999057"/>
            <a:ext cx="3200400" cy="1661993"/>
          </a:xfrm>
          <a:prstGeom prst="rect">
            <a:avLst/>
          </a:prstGeom>
          <a:gradFill flip="none" rotWithShape="1">
            <a:gsLst>
              <a:gs pos="0">
                <a:srgbClr val="F7941D">
                  <a:tint val="66000"/>
                  <a:satMod val="160000"/>
                </a:srgbClr>
              </a:gs>
              <a:gs pos="50000">
                <a:srgbClr val="F7941D">
                  <a:tint val="44500"/>
                  <a:satMod val="160000"/>
                </a:srgbClr>
              </a:gs>
              <a:gs pos="100000">
                <a:srgbClr val="F7941D">
                  <a:tint val="23500"/>
                  <a:satMod val="160000"/>
                </a:srgbClr>
              </a:gs>
            </a:gsLst>
            <a:lin ang="10800000" scaled="1"/>
            <a:tileRect/>
          </a:gradFill>
          <a:ln w="28575">
            <a:solidFill>
              <a:srgbClr val="F7941D"/>
            </a:solidFill>
          </a:ln>
        </p:spPr>
        <p:txBody>
          <a:bodyPr wrap="square" rtlCol="0">
            <a:spAutoFit/>
          </a:bodyPr>
          <a:lstStyle>
            <a:defPPr>
              <a:defRPr lang="en-US"/>
            </a:defPPr>
            <a:lvl1pPr lvl="0">
              <a:spcAft>
                <a:spcPts val="0"/>
              </a:spcAft>
              <a:defRPr sz="1700" b="1" u="sng">
                <a:latin typeface="Arial" panose="020B0604020202020204" pitchFamily="34" charset="0"/>
                <a:cs typeface="Arial" panose="020B0604020202020204" pitchFamily="34" charset="0"/>
              </a:defRPr>
            </a:lvl1pPr>
          </a:lstStyle>
          <a:p>
            <a:r>
              <a:rPr lang="en-US" u="none" dirty="0"/>
              <a:t>Programme Design</a:t>
            </a:r>
          </a:p>
          <a:p>
            <a:pPr marL="285750" indent="-285750">
              <a:buFont typeface="Wingdings" panose="05000000000000000000" pitchFamily="2" charset="2"/>
              <a:buChar char="§"/>
            </a:pPr>
            <a:r>
              <a:rPr lang="en-US" b="0" u="none" dirty="0" smtClean="0"/>
              <a:t>Priority areas</a:t>
            </a:r>
          </a:p>
          <a:p>
            <a:pPr marL="285750" indent="-285750">
              <a:buFont typeface="Wingdings" panose="05000000000000000000" pitchFamily="2" charset="2"/>
              <a:buChar char="§"/>
            </a:pPr>
            <a:r>
              <a:rPr lang="en-US" b="0" u="none" dirty="0" smtClean="0"/>
              <a:t>Results </a:t>
            </a:r>
            <a:r>
              <a:rPr lang="en-US" b="0" u="none" dirty="0"/>
              <a:t>&amp; </a:t>
            </a:r>
            <a:r>
              <a:rPr lang="en-US" b="0" u="none" dirty="0" smtClean="0"/>
              <a:t>progress markers</a:t>
            </a:r>
            <a:endParaRPr lang="en-US" b="0" u="none" dirty="0"/>
          </a:p>
          <a:p>
            <a:pPr marL="285750" indent="-285750">
              <a:buFont typeface="Wingdings" panose="05000000000000000000" pitchFamily="2" charset="2"/>
              <a:buChar char="§"/>
            </a:pPr>
            <a:r>
              <a:rPr lang="en-US" b="0" u="none" dirty="0" smtClean="0"/>
              <a:t>Stakeholders</a:t>
            </a:r>
            <a:endParaRPr lang="en-US" b="0" u="none" dirty="0"/>
          </a:p>
          <a:p>
            <a:pPr marL="285750" indent="-285750">
              <a:buFont typeface="Wingdings" panose="05000000000000000000" pitchFamily="2" charset="2"/>
              <a:buChar char="§"/>
            </a:pPr>
            <a:r>
              <a:rPr lang="en-US" b="0" u="none" dirty="0" smtClean="0"/>
              <a:t>Assumptions</a:t>
            </a:r>
            <a:endParaRPr lang="en-US" b="0" u="none" dirty="0"/>
          </a:p>
          <a:p>
            <a:pPr marL="285750" indent="-285750">
              <a:buFont typeface="Wingdings" panose="05000000000000000000" pitchFamily="2" charset="2"/>
              <a:buChar char="§"/>
            </a:pPr>
            <a:r>
              <a:rPr lang="en-US" b="0" u="none" dirty="0" smtClean="0"/>
              <a:t>Risk </a:t>
            </a:r>
            <a:r>
              <a:rPr lang="en-US" b="0" u="none" dirty="0"/>
              <a:t>identification</a:t>
            </a:r>
          </a:p>
        </p:txBody>
      </p:sp>
      <p:sp>
        <p:nvSpPr>
          <p:cNvPr id="19" name="TextBox 18"/>
          <p:cNvSpPr txBox="1"/>
          <p:nvPr/>
        </p:nvSpPr>
        <p:spPr>
          <a:xfrm>
            <a:off x="3115277" y="1600200"/>
            <a:ext cx="2669934" cy="1138773"/>
          </a:xfrm>
          <a:prstGeom prst="rect">
            <a:avLst/>
          </a:prstGeom>
          <a:gradFill flip="none" rotWithShape="1">
            <a:gsLst>
              <a:gs pos="0">
                <a:srgbClr val="F7941D">
                  <a:tint val="66000"/>
                  <a:satMod val="160000"/>
                </a:srgbClr>
              </a:gs>
              <a:gs pos="50000">
                <a:srgbClr val="F7941D">
                  <a:tint val="44500"/>
                  <a:satMod val="160000"/>
                </a:srgbClr>
              </a:gs>
              <a:gs pos="100000">
                <a:srgbClr val="F7941D">
                  <a:tint val="23500"/>
                  <a:satMod val="160000"/>
                </a:srgbClr>
              </a:gs>
            </a:gsLst>
            <a:lin ang="10800000" scaled="1"/>
            <a:tileRect/>
          </a:gradFill>
          <a:ln w="28575">
            <a:solidFill>
              <a:srgbClr val="F7941D"/>
            </a:solidFill>
          </a:ln>
        </p:spPr>
        <p:txBody>
          <a:bodyPr wrap="square" rtlCol="0">
            <a:spAutoFit/>
          </a:bodyPr>
          <a:lstStyle/>
          <a:p>
            <a:pPr lvl="0">
              <a:spcAft>
                <a:spcPts val="0"/>
              </a:spcAft>
            </a:pPr>
            <a:r>
              <a:rPr lang="en-US" sz="1700" b="1" dirty="0">
                <a:latin typeface="Arial" panose="020B0604020202020204" pitchFamily="34" charset="0"/>
                <a:cs typeface="Arial" panose="020B0604020202020204" pitchFamily="34" charset="0"/>
              </a:rPr>
              <a:t>Situation Analysis</a:t>
            </a:r>
          </a:p>
          <a:p>
            <a:pPr marL="285750" lvl="0" indent="-285750">
              <a:spcAft>
                <a:spcPts val="0"/>
              </a:spcAft>
              <a:buFont typeface="Wingdings" panose="05000000000000000000" pitchFamily="2" charset="2"/>
              <a:buChar char="§"/>
            </a:pPr>
            <a:r>
              <a:rPr lang="en-US" sz="1700" dirty="0" smtClean="0">
                <a:latin typeface="Arial" panose="020B0604020202020204" pitchFamily="34" charset="0"/>
                <a:cs typeface="Arial" panose="020B0604020202020204" pitchFamily="34" charset="0"/>
              </a:rPr>
              <a:t>Causal </a:t>
            </a:r>
            <a:r>
              <a:rPr lang="en-US" sz="1700" dirty="0">
                <a:latin typeface="Arial" panose="020B0604020202020204" pitchFamily="34" charset="0"/>
                <a:cs typeface="Arial" panose="020B0604020202020204" pitchFamily="34" charset="0"/>
              </a:rPr>
              <a:t>determinants </a:t>
            </a:r>
            <a:endParaRPr lang="en-US" sz="1700" dirty="0" smtClean="0">
              <a:latin typeface="Arial" panose="020B0604020202020204" pitchFamily="34" charset="0"/>
              <a:cs typeface="Arial" panose="020B0604020202020204" pitchFamily="34" charset="0"/>
            </a:endParaRPr>
          </a:p>
          <a:p>
            <a:pPr marL="285750" lvl="0" indent="-285750">
              <a:spcAft>
                <a:spcPts val="0"/>
              </a:spcAft>
              <a:buFont typeface="Wingdings" panose="05000000000000000000" pitchFamily="2" charset="2"/>
              <a:buChar char="§"/>
            </a:pPr>
            <a:r>
              <a:rPr lang="en-US" sz="1700" dirty="0" smtClean="0">
                <a:latin typeface="Arial" panose="020B0604020202020204" pitchFamily="34" charset="0"/>
                <a:cs typeface="Arial" panose="020B0604020202020204" pitchFamily="34" charset="0"/>
              </a:rPr>
              <a:t>Bottlenecks </a:t>
            </a:r>
            <a:r>
              <a:rPr lang="en-US" sz="1700" dirty="0">
                <a:latin typeface="Arial" panose="020B0604020202020204" pitchFamily="34" charset="0"/>
                <a:cs typeface="Arial" panose="020B0604020202020204" pitchFamily="34" charset="0"/>
              </a:rPr>
              <a:t>&amp; barriers </a:t>
            </a:r>
            <a:endParaRPr lang="en-US" sz="1700" dirty="0" smtClean="0">
              <a:latin typeface="Arial" panose="020B0604020202020204" pitchFamily="34" charset="0"/>
              <a:cs typeface="Arial" panose="020B0604020202020204" pitchFamily="34" charset="0"/>
            </a:endParaRPr>
          </a:p>
          <a:p>
            <a:pPr marL="285750" lvl="0" indent="-285750">
              <a:spcAft>
                <a:spcPts val="0"/>
              </a:spcAft>
              <a:buFont typeface="Wingdings" panose="05000000000000000000" pitchFamily="2" charset="2"/>
              <a:buChar char="§"/>
            </a:pPr>
            <a:r>
              <a:rPr lang="en-US" sz="1700" dirty="0" smtClean="0">
                <a:latin typeface="Arial" panose="020B0604020202020204" pitchFamily="34" charset="0"/>
                <a:cs typeface="Arial" panose="020B0604020202020204" pitchFamily="34" charset="0"/>
              </a:rPr>
              <a:t>Opportunities </a:t>
            </a:r>
            <a:r>
              <a:rPr lang="en-US" sz="1700" dirty="0">
                <a:latin typeface="Arial" panose="020B0604020202020204" pitchFamily="34" charset="0"/>
                <a:cs typeface="Arial" panose="020B0604020202020204" pitchFamily="34" charset="0"/>
              </a:rPr>
              <a:t>&amp; </a:t>
            </a:r>
            <a:r>
              <a:rPr lang="en-US" sz="1700" dirty="0" smtClean="0">
                <a:latin typeface="Arial" panose="020B0604020202020204" pitchFamily="34" charset="0"/>
                <a:cs typeface="Arial" panose="020B0604020202020204" pitchFamily="34" charset="0"/>
              </a:rPr>
              <a:t>risks</a:t>
            </a:r>
            <a:endParaRPr lang="en-US" sz="1700" dirty="0">
              <a:latin typeface="Arial" panose="020B0604020202020204" pitchFamily="34" charset="0"/>
              <a:cs typeface="Arial" panose="020B0604020202020204" pitchFamily="34" charset="0"/>
            </a:endParaRPr>
          </a:p>
        </p:txBody>
      </p:sp>
      <p:sp>
        <p:nvSpPr>
          <p:cNvPr id="20" name="TextBox 19"/>
          <p:cNvSpPr txBox="1"/>
          <p:nvPr/>
        </p:nvSpPr>
        <p:spPr>
          <a:xfrm>
            <a:off x="1210277" y="5266977"/>
            <a:ext cx="2590800" cy="1400383"/>
          </a:xfrm>
          <a:prstGeom prst="rect">
            <a:avLst/>
          </a:prstGeom>
          <a:gradFill flip="none" rotWithShape="1">
            <a:gsLst>
              <a:gs pos="0">
                <a:srgbClr val="F7941D">
                  <a:tint val="66000"/>
                  <a:satMod val="160000"/>
                </a:srgbClr>
              </a:gs>
              <a:gs pos="50000">
                <a:srgbClr val="F7941D">
                  <a:tint val="44500"/>
                  <a:satMod val="160000"/>
                </a:srgbClr>
              </a:gs>
              <a:gs pos="100000">
                <a:srgbClr val="F7941D">
                  <a:tint val="23500"/>
                  <a:satMod val="160000"/>
                </a:srgbClr>
              </a:gs>
            </a:gsLst>
            <a:lin ang="10800000" scaled="1"/>
            <a:tileRect/>
          </a:gradFill>
          <a:ln w="28575">
            <a:solidFill>
              <a:srgbClr val="F7941D"/>
            </a:solidFill>
          </a:ln>
        </p:spPr>
        <p:txBody>
          <a:bodyPr wrap="square" rtlCol="0">
            <a:spAutoFit/>
          </a:bodyPr>
          <a:lstStyle>
            <a:defPPr>
              <a:defRPr lang="en-US"/>
            </a:defPPr>
            <a:lvl1pPr lvl="0">
              <a:spcAft>
                <a:spcPts val="0"/>
              </a:spcAft>
              <a:defRPr sz="1700" b="1" u="none">
                <a:latin typeface="Arial" panose="020B0604020202020204" pitchFamily="34" charset="0"/>
                <a:cs typeface="Arial" panose="020B0604020202020204" pitchFamily="34" charset="0"/>
              </a:defRPr>
            </a:lvl1pPr>
          </a:lstStyle>
          <a:p>
            <a:r>
              <a:rPr lang="en-US" dirty="0"/>
              <a:t>Monitoring</a:t>
            </a:r>
          </a:p>
          <a:p>
            <a:pPr marL="285750" indent="-285750">
              <a:buFont typeface="Wingdings" panose="05000000000000000000" pitchFamily="2" charset="2"/>
              <a:buChar char="§"/>
            </a:pPr>
            <a:r>
              <a:rPr lang="en-US" b="0" dirty="0" smtClean="0"/>
              <a:t>Measuring progress</a:t>
            </a:r>
          </a:p>
          <a:p>
            <a:pPr marL="285750" indent="-285750">
              <a:buFont typeface="Wingdings" panose="05000000000000000000" pitchFamily="2" charset="2"/>
              <a:buChar char="§"/>
            </a:pPr>
            <a:r>
              <a:rPr lang="en-US" b="0" dirty="0" smtClean="0"/>
              <a:t>Feedback loops</a:t>
            </a:r>
          </a:p>
          <a:p>
            <a:pPr marL="285750" indent="-285750">
              <a:buFont typeface="Wingdings" panose="05000000000000000000" pitchFamily="2" charset="2"/>
              <a:buChar char="§"/>
            </a:pPr>
            <a:r>
              <a:rPr lang="en-US" b="0" dirty="0" smtClean="0"/>
              <a:t>Course corrections</a:t>
            </a:r>
          </a:p>
          <a:p>
            <a:pPr marL="285750" indent="-285750">
              <a:buFont typeface="Wingdings" panose="05000000000000000000" pitchFamily="2" charset="2"/>
              <a:buChar char="§"/>
            </a:pPr>
            <a:r>
              <a:rPr lang="en-US" b="0" dirty="0" smtClean="0"/>
              <a:t>Managing </a:t>
            </a:r>
            <a:r>
              <a:rPr lang="en-US" b="0" dirty="0"/>
              <a:t>knowledge</a:t>
            </a:r>
          </a:p>
        </p:txBody>
      </p:sp>
      <p:sp>
        <p:nvSpPr>
          <p:cNvPr id="21" name="TextBox 20"/>
          <p:cNvSpPr txBox="1"/>
          <p:nvPr/>
        </p:nvSpPr>
        <p:spPr>
          <a:xfrm>
            <a:off x="494654" y="3203728"/>
            <a:ext cx="2620623" cy="1169551"/>
          </a:xfrm>
          <a:prstGeom prst="rect">
            <a:avLst/>
          </a:prstGeom>
          <a:gradFill flip="none" rotWithShape="1">
            <a:gsLst>
              <a:gs pos="0">
                <a:srgbClr val="F7941D">
                  <a:tint val="66000"/>
                  <a:satMod val="160000"/>
                </a:srgbClr>
              </a:gs>
              <a:gs pos="50000">
                <a:srgbClr val="F7941D">
                  <a:tint val="44500"/>
                  <a:satMod val="160000"/>
                </a:srgbClr>
              </a:gs>
              <a:gs pos="100000">
                <a:srgbClr val="F7941D">
                  <a:tint val="23500"/>
                  <a:satMod val="160000"/>
                </a:srgbClr>
              </a:gs>
            </a:gsLst>
            <a:lin ang="10800000" scaled="1"/>
            <a:tileRect/>
          </a:gradFill>
          <a:ln w="28575">
            <a:solidFill>
              <a:srgbClr val="F7941D"/>
            </a:solidFill>
          </a:ln>
        </p:spPr>
        <p:txBody>
          <a:bodyPr wrap="square" rtlCol="0">
            <a:spAutoFit/>
          </a:bodyPr>
          <a:lstStyle>
            <a:defPPr>
              <a:defRPr lang="en-US"/>
            </a:defPPr>
            <a:lvl1pPr lvl="0">
              <a:spcAft>
                <a:spcPts val="0"/>
              </a:spcAft>
              <a:defRPr sz="1700" b="1" u="none">
                <a:latin typeface="Arial" panose="020B0604020202020204" pitchFamily="34" charset="0"/>
                <a:cs typeface="Arial" panose="020B0604020202020204" pitchFamily="34" charset="0"/>
              </a:defRPr>
            </a:lvl1pPr>
          </a:lstStyle>
          <a:p>
            <a:r>
              <a:rPr lang="en-US" dirty="0"/>
              <a:t>Evaluation</a:t>
            </a:r>
          </a:p>
          <a:p>
            <a:pPr marL="285750" indent="-285750">
              <a:buFont typeface="Wingdings" panose="05000000000000000000" pitchFamily="2" charset="2"/>
              <a:buChar char="§"/>
            </a:pPr>
            <a:r>
              <a:rPr lang="en-US" b="0" dirty="0" smtClean="0"/>
              <a:t>Learning</a:t>
            </a:r>
            <a:endParaRPr lang="en-US" b="0" dirty="0"/>
          </a:p>
          <a:p>
            <a:pPr marL="285750" indent="-285750">
              <a:buFont typeface="Wingdings" panose="05000000000000000000" pitchFamily="2" charset="2"/>
              <a:buChar char="§"/>
            </a:pPr>
            <a:r>
              <a:rPr lang="en-US" b="0" dirty="0" smtClean="0"/>
              <a:t>Measuring </a:t>
            </a:r>
            <a:r>
              <a:rPr lang="en-US" b="0" dirty="0"/>
              <a:t>outcomes </a:t>
            </a:r>
            <a:endParaRPr lang="en-US" b="0" dirty="0" smtClean="0"/>
          </a:p>
          <a:p>
            <a:pPr marL="285750" indent="-285750">
              <a:buFont typeface="Wingdings" panose="05000000000000000000" pitchFamily="2" charset="2"/>
              <a:buChar char="§"/>
            </a:pPr>
            <a:r>
              <a:rPr lang="en-US" b="0" dirty="0" smtClean="0"/>
              <a:t>Revising </a:t>
            </a:r>
            <a:r>
              <a:rPr lang="en-US" b="0" dirty="0"/>
              <a:t>the ToC</a:t>
            </a:r>
          </a:p>
        </p:txBody>
      </p:sp>
      <p:sp>
        <p:nvSpPr>
          <p:cNvPr id="25" name="Isosceles Triangle 24"/>
          <p:cNvSpPr/>
          <p:nvPr/>
        </p:nvSpPr>
        <p:spPr>
          <a:xfrm rot="2620430">
            <a:off x="2312910" y="2531183"/>
            <a:ext cx="362756" cy="361136"/>
          </a:xfrm>
          <a:prstGeom prst="triangle">
            <a:avLst/>
          </a:prstGeom>
          <a:solidFill>
            <a:srgbClr val="0099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Isosceles Triangle 25"/>
          <p:cNvSpPr/>
          <p:nvPr/>
        </p:nvSpPr>
        <p:spPr>
          <a:xfrm rot="20340941">
            <a:off x="1823017" y="4688461"/>
            <a:ext cx="362756" cy="361136"/>
          </a:xfrm>
          <a:prstGeom prst="triangle">
            <a:avLst/>
          </a:prstGeom>
          <a:solidFill>
            <a:srgbClr val="0099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Isosceles Triangle 26"/>
          <p:cNvSpPr/>
          <p:nvPr/>
        </p:nvSpPr>
        <p:spPr>
          <a:xfrm rot="7962193">
            <a:off x="6148228" y="2434808"/>
            <a:ext cx="362756" cy="361136"/>
          </a:xfrm>
          <a:prstGeom prst="triangle">
            <a:avLst/>
          </a:prstGeom>
          <a:solidFill>
            <a:srgbClr val="0099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Isosceles Triangle 27"/>
          <p:cNvSpPr/>
          <p:nvPr/>
        </p:nvSpPr>
        <p:spPr>
          <a:xfrm rot="12102633">
            <a:off x="6694988" y="4803163"/>
            <a:ext cx="362756" cy="361136"/>
          </a:xfrm>
          <a:prstGeom prst="triangle">
            <a:avLst/>
          </a:prstGeom>
          <a:solidFill>
            <a:srgbClr val="0099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Isosceles Triangle 28"/>
          <p:cNvSpPr/>
          <p:nvPr/>
        </p:nvSpPr>
        <p:spPr>
          <a:xfrm rot="16200000">
            <a:off x="4225777" y="6399890"/>
            <a:ext cx="362756" cy="361136"/>
          </a:xfrm>
          <a:prstGeom prst="triangle">
            <a:avLst/>
          </a:prstGeom>
          <a:solidFill>
            <a:srgbClr val="0099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Content Placeholder 2"/>
          <p:cNvSpPr txBox="1">
            <a:spLocks/>
          </p:cNvSpPr>
          <p:nvPr/>
        </p:nvSpPr>
        <p:spPr>
          <a:xfrm>
            <a:off x="457200" y="995615"/>
            <a:ext cx="8654005" cy="473484"/>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GB" sz="2300" dirty="0" smtClean="0">
                <a:solidFill>
                  <a:schemeClr val="tx1"/>
                </a:solidFill>
                <a:latin typeface="Arial" panose="020B0604020202020204" pitchFamily="34" charset="0"/>
                <a:cs typeface="Arial" panose="020B0604020202020204" pitchFamily="34" charset="0"/>
              </a:rPr>
              <a:t>A </a:t>
            </a:r>
            <a:r>
              <a:rPr lang="en-GB" sz="2300" dirty="0">
                <a:solidFill>
                  <a:schemeClr val="tx1"/>
                </a:solidFill>
                <a:latin typeface="Arial" panose="020B0604020202020204" pitchFamily="34" charset="0"/>
                <a:cs typeface="Arial" panose="020B0604020202020204" pitchFamily="34" charset="0"/>
              </a:rPr>
              <a:t>ToC can be </a:t>
            </a:r>
            <a:r>
              <a:rPr lang="en-GB" sz="2300" dirty="0" smtClean="0">
                <a:solidFill>
                  <a:schemeClr val="tx1"/>
                </a:solidFill>
                <a:latin typeface="Arial" panose="020B0604020202020204" pitchFamily="34" charset="0"/>
                <a:cs typeface="Arial" panose="020B0604020202020204" pitchFamily="34" charset="0"/>
              </a:rPr>
              <a:t>applied at </a:t>
            </a:r>
            <a:r>
              <a:rPr lang="en-GB" sz="2300" dirty="0">
                <a:solidFill>
                  <a:schemeClr val="tx1"/>
                </a:solidFill>
                <a:latin typeface="Arial" panose="020B0604020202020204" pitchFamily="34" charset="0"/>
                <a:cs typeface="Arial" panose="020B0604020202020204" pitchFamily="34" charset="0"/>
              </a:rPr>
              <a:t>different stages of the programme </a:t>
            </a:r>
            <a:r>
              <a:rPr lang="en-GB" sz="2300" dirty="0" smtClean="0">
                <a:solidFill>
                  <a:schemeClr val="tx1"/>
                </a:solidFill>
                <a:latin typeface="Arial" panose="020B0604020202020204" pitchFamily="34" charset="0"/>
                <a:cs typeface="Arial" panose="020B0604020202020204" pitchFamily="34" charset="0"/>
              </a:rPr>
              <a:t>cycle</a:t>
            </a:r>
            <a:endParaRPr lang="en-GB" sz="2300" dirty="0">
              <a:solidFill>
                <a:schemeClr val="tx1"/>
              </a:solidFill>
            </a:endParaRPr>
          </a:p>
        </p:txBody>
      </p:sp>
    </p:spTree>
    <p:extLst>
      <p:ext uri="{BB962C8B-B14F-4D97-AF65-F5344CB8AC3E}">
        <p14:creationId xmlns:p14="http://schemas.microsoft.com/office/powerpoint/2010/main" val="253746160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651164" y="228600"/>
            <a:ext cx="8340436" cy="523220"/>
          </a:xfrm>
          <a:prstGeom prst="rect">
            <a:avLst/>
          </a:prstGeom>
          <a:noFill/>
          <a:ln w="9525">
            <a:noFill/>
            <a:miter lim="800000"/>
            <a:headEnd/>
            <a:tailEnd/>
          </a:ln>
        </p:spPr>
        <p:txBody>
          <a:bodyPr wrap="square">
            <a:prstTxWarp prst="textNoShape">
              <a:avLst/>
            </a:prstTxWarp>
            <a:spAutoFit/>
          </a:bodyPr>
          <a:lstStyle/>
          <a:p>
            <a:r>
              <a:rPr lang="en-US" sz="2800" b="1" dirty="0">
                <a:solidFill>
                  <a:schemeClr val="bg1"/>
                </a:solidFill>
                <a:latin typeface="Arial" panose="020B0604020202020204" pitchFamily="34" charset="0"/>
                <a:cs typeface="Arial" panose="020B0604020202020204" pitchFamily="34" charset="0"/>
              </a:rPr>
              <a:t>Critiquing the Concept of ‘Theories of Change’</a:t>
            </a:r>
          </a:p>
        </p:txBody>
      </p:sp>
      <p:sp>
        <p:nvSpPr>
          <p:cNvPr id="39" name="Text Placeholder 5"/>
          <p:cNvSpPr txBox="1">
            <a:spLocks/>
          </p:cNvSpPr>
          <p:nvPr/>
        </p:nvSpPr>
        <p:spPr>
          <a:xfrm>
            <a:off x="511290" y="1295400"/>
            <a:ext cx="8382000" cy="44958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2000" dirty="0" smtClean="0">
              <a:solidFill>
                <a:schemeClr val="bg1">
                  <a:lumMod val="50000"/>
                </a:schemeClr>
              </a:solidFill>
              <a:latin typeface="Arial" panose="020B0604020202020204" pitchFamily="34" charset="0"/>
              <a:cs typeface="Arial" panose="020B0604020202020204" pitchFamily="34" charset="0"/>
            </a:endParaRPr>
          </a:p>
          <a:p>
            <a:endParaRPr lang="en-US" sz="2000" dirty="0" smtClean="0">
              <a:solidFill>
                <a:schemeClr val="bg1">
                  <a:lumMod val="50000"/>
                </a:schemeClr>
              </a:solidFill>
              <a:latin typeface="Arial" panose="020B0604020202020204" pitchFamily="34" charset="0"/>
              <a:cs typeface="Arial" panose="020B0604020202020204" pitchFamily="34" charset="0"/>
            </a:endParaRPr>
          </a:p>
          <a:p>
            <a:endParaRPr lang="en-US" sz="2000" dirty="0" smtClean="0">
              <a:solidFill>
                <a:schemeClr val="bg1">
                  <a:lumMod val="50000"/>
                </a:schemeClr>
              </a:solidFill>
              <a:latin typeface="Arial" panose="020B0604020202020204" pitchFamily="34" charset="0"/>
              <a:cs typeface="Arial" panose="020B0604020202020204" pitchFamily="34" charset="0"/>
            </a:endParaRPr>
          </a:p>
        </p:txBody>
      </p:sp>
      <p:sp>
        <p:nvSpPr>
          <p:cNvPr id="2" name="Oval 1"/>
          <p:cNvSpPr/>
          <p:nvPr/>
        </p:nvSpPr>
        <p:spPr>
          <a:xfrm>
            <a:off x="282690" y="1610195"/>
            <a:ext cx="457200" cy="457200"/>
          </a:xfrm>
          <a:prstGeom prst="ellipse">
            <a:avLst/>
          </a:prstGeom>
          <a:solidFill>
            <a:srgbClr val="0099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smtClean="0">
                <a:latin typeface="Arial Rounded MT Bold" panose="020F0704030504030204" pitchFamily="34" charset="0"/>
                <a:cs typeface="Arial Bold" panose="020B0704020202020204" pitchFamily="34" charset="0"/>
              </a:rPr>
              <a:t>!</a:t>
            </a:r>
            <a:endParaRPr lang="en-US" sz="3600" dirty="0">
              <a:latin typeface="Arial Rounded MT Bold" panose="020F0704030504030204" pitchFamily="34" charset="0"/>
              <a:cs typeface="Arial Bold" panose="020B0704020202020204" pitchFamily="34" charset="0"/>
            </a:endParaRPr>
          </a:p>
        </p:txBody>
      </p:sp>
      <p:sp>
        <p:nvSpPr>
          <p:cNvPr id="12" name="Rectangle 11"/>
          <p:cNvSpPr/>
          <p:nvPr/>
        </p:nvSpPr>
        <p:spPr>
          <a:xfrm>
            <a:off x="838200" y="1381595"/>
            <a:ext cx="7055698" cy="914400"/>
          </a:xfrm>
          <a:prstGeom prst="rect">
            <a:avLst/>
          </a:prstGeom>
          <a:solidFill>
            <a:schemeClr val="bg1">
              <a:lumMod val="95000"/>
            </a:schemeClr>
          </a:solidFill>
          <a:ln>
            <a:solidFill>
              <a:schemeClr val="bg1">
                <a:lumMod val="85000"/>
              </a:schemeClr>
            </a:solidFill>
          </a:ln>
        </p:spPr>
        <p:txBody>
          <a:bodyPr wrap="square" anchor="ctr">
            <a:noAutofit/>
          </a:bodyPr>
          <a:lstStyle/>
          <a:p>
            <a:r>
              <a:rPr lang="en-US" sz="2000" dirty="0">
                <a:latin typeface="Arial" panose="020B0604020202020204" pitchFamily="34" charset="0"/>
                <a:cs typeface="Arial" panose="020B0604020202020204" pitchFamily="34" charset="0"/>
              </a:rPr>
              <a:t>Societies are </a:t>
            </a:r>
            <a:r>
              <a:rPr lang="en-US" sz="2000" b="1" dirty="0">
                <a:latin typeface="Arial" panose="020B0604020202020204" pitchFamily="34" charset="0"/>
                <a:cs typeface="Arial" panose="020B0604020202020204" pitchFamily="34" charset="0"/>
              </a:rPr>
              <a:t>complex</a:t>
            </a:r>
            <a:r>
              <a:rPr lang="en-US" sz="2000" dirty="0">
                <a:latin typeface="Arial" panose="020B0604020202020204" pitchFamily="34" charset="0"/>
                <a:cs typeface="Arial" panose="020B0604020202020204" pitchFamily="34" charset="0"/>
              </a:rPr>
              <a:t> systems where all parts are affected by all other parts (interdependence).</a:t>
            </a:r>
          </a:p>
        </p:txBody>
      </p:sp>
      <p:sp>
        <p:nvSpPr>
          <p:cNvPr id="13" name="Rectangle 12"/>
          <p:cNvSpPr/>
          <p:nvPr/>
        </p:nvSpPr>
        <p:spPr>
          <a:xfrm>
            <a:off x="838200" y="2751383"/>
            <a:ext cx="7055698" cy="914400"/>
          </a:xfrm>
          <a:prstGeom prst="rect">
            <a:avLst/>
          </a:prstGeom>
          <a:solidFill>
            <a:schemeClr val="bg1">
              <a:lumMod val="95000"/>
            </a:schemeClr>
          </a:solidFill>
          <a:ln>
            <a:solidFill>
              <a:schemeClr val="bg1">
                <a:lumMod val="85000"/>
              </a:schemeClr>
            </a:solidFill>
          </a:ln>
        </p:spPr>
        <p:txBody>
          <a:bodyPr wrap="square" anchor="ctr">
            <a:noAutofit/>
          </a:bodyPr>
          <a:lstStyle/>
          <a:p>
            <a:r>
              <a:rPr lang="en-US" sz="2000" dirty="0">
                <a:latin typeface="Arial" panose="020B0604020202020204" pitchFamily="34" charset="0"/>
                <a:cs typeface="Arial" panose="020B0604020202020204" pitchFamily="34" charset="0"/>
              </a:rPr>
              <a:t>It is not necessarily that “one action has one effect” (linear thinking). It is not even that “many causes have one effect” (= </a:t>
            </a:r>
            <a:r>
              <a:rPr lang="en-US" sz="2000" i="1" dirty="0">
                <a:latin typeface="Arial" panose="020B0604020202020204" pitchFamily="34" charset="0"/>
                <a:cs typeface="Arial" panose="020B0604020202020204" pitchFamily="34" charset="0"/>
              </a:rPr>
              <a:t>multiple causation</a:t>
            </a:r>
            <a:r>
              <a:rPr lang="en-US" sz="2000" dirty="0">
                <a:latin typeface="Arial" panose="020B0604020202020204" pitchFamily="34" charset="0"/>
                <a:cs typeface="Arial" panose="020B0604020202020204" pitchFamily="34" charset="0"/>
              </a:rPr>
              <a:t>). </a:t>
            </a:r>
          </a:p>
        </p:txBody>
      </p:sp>
      <p:sp>
        <p:nvSpPr>
          <p:cNvPr id="14" name="Rectangle 13"/>
          <p:cNvSpPr/>
          <p:nvPr/>
        </p:nvSpPr>
        <p:spPr>
          <a:xfrm>
            <a:off x="838200" y="4119360"/>
            <a:ext cx="7055698" cy="914400"/>
          </a:xfrm>
          <a:prstGeom prst="rect">
            <a:avLst/>
          </a:prstGeom>
          <a:solidFill>
            <a:schemeClr val="bg1">
              <a:lumMod val="95000"/>
            </a:schemeClr>
          </a:solidFill>
          <a:ln>
            <a:solidFill>
              <a:schemeClr val="bg1">
                <a:lumMod val="85000"/>
              </a:schemeClr>
            </a:solidFill>
          </a:ln>
        </p:spPr>
        <p:txBody>
          <a:bodyPr wrap="square" anchor="ctr">
            <a:noAutofit/>
          </a:bodyPr>
          <a:lstStyle/>
          <a:p>
            <a:r>
              <a:rPr lang="en-US" sz="2000" dirty="0">
                <a:latin typeface="Arial" panose="020B0604020202020204" pitchFamily="34" charset="0"/>
                <a:cs typeface="Arial" panose="020B0604020202020204" pitchFamily="34" charset="0"/>
              </a:rPr>
              <a:t>In systems thinking, </a:t>
            </a:r>
            <a:r>
              <a:rPr lang="en-US" sz="2000" b="1" dirty="0">
                <a:latin typeface="Arial" panose="020B0604020202020204" pitchFamily="34" charset="0"/>
                <a:cs typeface="Arial" panose="020B0604020202020204" pitchFamily="34" charset="0"/>
              </a:rPr>
              <a:t>all</a:t>
            </a:r>
            <a:r>
              <a:rPr lang="en-US" sz="2000" dirty="0">
                <a:latin typeface="Arial" panose="020B0604020202020204" pitchFamily="34" charset="0"/>
                <a:cs typeface="Arial" panose="020B0604020202020204" pitchFamily="34" charset="0"/>
              </a:rPr>
              <a:t> parts affect all parts. An action in one part of the system can affect a part of the system that seems to have no connection to the original part. </a:t>
            </a:r>
          </a:p>
        </p:txBody>
      </p:sp>
      <p:sp>
        <p:nvSpPr>
          <p:cNvPr id="15" name="Rectangle 14"/>
          <p:cNvSpPr/>
          <p:nvPr/>
        </p:nvSpPr>
        <p:spPr>
          <a:xfrm>
            <a:off x="838200" y="5486400"/>
            <a:ext cx="7055698" cy="914400"/>
          </a:xfrm>
          <a:prstGeom prst="rect">
            <a:avLst/>
          </a:prstGeom>
          <a:solidFill>
            <a:schemeClr val="bg1">
              <a:lumMod val="95000"/>
            </a:schemeClr>
          </a:solidFill>
          <a:ln>
            <a:solidFill>
              <a:schemeClr val="bg1">
                <a:lumMod val="85000"/>
              </a:schemeClr>
            </a:solidFill>
          </a:ln>
        </p:spPr>
        <p:txBody>
          <a:bodyPr wrap="square" anchor="ctr">
            <a:noAutofit/>
          </a:bodyPr>
          <a:lstStyle/>
          <a:p>
            <a:r>
              <a:rPr lang="en-US" sz="2000" dirty="0">
                <a:latin typeface="Arial" panose="020B0604020202020204" pitchFamily="34" charset="0"/>
                <a:cs typeface="Arial" panose="020B0604020202020204" pitchFamily="34" charset="0"/>
              </a:rPr>
              <a:t>You cannot take an action without having some effect—and the action you take will frequently may have an effect that you didn’t expect.</a:t>
            </a:r>
          </a:p>
        </p:txBody>
      </p:sp>
      <p:sp>
        <p:nvSpPr>
          <p:cNvPr id="16" name="Oval 15"/>
          <p:cNvSpPr/>
          <p:nvPr/>
        </p:nvSpPr>
        <p:spPr>
          <a:xfrm>
            <a:off x="282690" y="2979983"/>
            <a:ext cx="457200" cy="457200"/>
          </a:xfrm>
          <a:prstGeom prst="ellipse">
            <a:avLst/>
          </a:prstGeom>
          <a:solidFill>
            <a:srgbClr val="0099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smtClean="0">
                <a:latin typeface="Arial Rounded MT Bold" panose="020F0704030504030204" pitchFamily="34" charset="0"/>
                <a:cs typeface="Arial Bold" panose="020B0704020202020204" pitchFamily="34" charset="0"/>
              </a:rPr>
              <a:t>!</a:t>
            </a:r>
            <a:endParaRPr lang="en-US" sz="3600" dirty="0">
              <a:latin typeface="Arial Rounded MT Bold" panose="020F0704030504030204" pitchFamily="34" charset="0"/>
              <a:cs typeface="Arial Bold" panose="020B0704020202020204" pitchFamily="34" charset="0"/>
            </a:endParaRPr>
          </a:p>
        </p:txBody>
      </p:sp>
      <p:sp>
        <p:nvSpPr>
          <p:cNvPr id="17" name="Oval 16"/>
          <p:cNvSpPr/>
          <p:nvPr/>
        </p:nvSpPr>
        <p:spPr>
          <a:xfrm>
            <a:off x="282690" y="4347960"/>
            <a:ext cx="457200" cy="457200"/>
          </a:xfrm>
          <a:prstGeom prst="ellipse">
            <a:avLst/>
          </a:prstGeom>
          <a:solidFill>
            <a:srgbClr val="0099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smtClean="0">
                <a:latin typeface="Arial Rounded MT Bold" panose="020F0704030504030204" pitchFamily="34" charset="0"/>
                <a:cs typeface="Arial Bold" panose="020B0704020202020204" pitchFamily="34" charset="0"/>
              </a:rPr>
              <a:t>!</a:t>
            </a:r>
            <a:endParaRPr lang="en-US" sz="3600" dirty="0">
              <a:latin typeface="Arial Rounded MT Bold" panose="020F0704030504030204" pitchFamily="34" charset="0"/>
              <a:cs typeface="Arial Bold" panose="020B0704020202020204" pitchFamily="34" charset="0"/>
            </a:endParaRPr>
          </a:p>
        </p:txBody>
      </p:sp>
      <p:sp>
        <p:nvSpPr>
          <p:cNvPr id="18" name="Oval 17"/>
          <p:cNvSpPr/>
          <p:nvPr/>
        </p:nvSpPr>
        <p:spPr>
          <a:xfrm>
            <a:off x="282690" y="5712315"/>
            <a:ext cx="457200" cy="457200"/>
          </a:xfrm>
          <a:prstGeom prst="ellipse">
            <a:avLst/>
          </a:prstGeom>
          <a:solidFill>
            <a:srgbClr val="0099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smtClean="0">
                <a:latin typeface="Arial Rounded MT Bold" panose="020F0704030504030204" pitchFamily="34" charset="0"/>
                <a:cs typeface="Arial Bold" panose="020B0704020202020204" pitchFamily="34" charset="0"/>
              </a:rPr>
              <a:t>!</a:t>
            </a:r>
            <a:endParaRPr lang="en-US" sz="3600" dirty="0">
              <a:latin typeface="Arial Rounded MT Bold" panose="020F0704030504030204" pitchFamily="34" charset="0"/>
              <a:cs typeface="Arial Bold" panose="020B0704020202020204" pitchFamily="34" charset="0"/>
            </a:endParaRPr>
          </a:p>
        </p:txBody>
      </p:sp>
      <p:pic>
        <p:nvPicPr>
          <p:cNvPr id="1026" name="Picture 2" descr="https://assets2.works.io/assets/award-critique-a11753e154faa3bfb756f451de6426880a81fbfb14e313f15854efdd8b84b64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60052" y="5867400"/>
            <a:ext cx="854408" cy="854408"/>
          </a:xfrm>
          <a:prstGeom prst="rect">
            <a:avLst/>
          </a:prstGeo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049241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651164" y="228600"/>
            <a:ext cx="7807036" cy="523220"/>
          </a:xfrm>
          <a:prstGeom prst="rect">
            <a:avLst/>
          </a:prstGeom>
          <a:noFill/>
          <a:ln w="9525">
            <a:noFill/>
            <a:miter lim="800000"/>
            <a:headEnd/>
            <a:tailEnd/>
          </a:ln>
        </p:spPr>
        <p:txBody>
          <a:bodyPr wrap="square">
            <a:prstTxWarp prst="textNoShape">
              <a:avLst/>
            </a:prstTxWarp>
            <a:spAutoFit/>
          </a:bodyPr>
          <a:lstStyle/>
          <a:p>
            <a:r>
              <a:rPr lang="en-US" sz="2800" b="1" dirty="0">
                <a:solidFill>
                  <a:schemeClr val="bg1"/>
                </a:solidFill>
                <a:latin typeface="Arial" panose="020B0604020202020204" pitchFamily="34" charset="0"/>
                <a:cs typeface="Arial" panose="020B0604020202020204" pitchFamily="34" charset="0"/>
              </a:rPr>
              <a:t>So…. What are ‘your’ ‘Theories of Change’?</a:t>
            </a:r>
          </a:p>
        </p:txBody>
      </p:sp>
      <p:graphicFrame>
        <p:nvGraphicFramePr>
          <p:cNvPr id="12" name="Table 1"/>
          <p:cNvGraphicFramePr>
            <a:graphicFrameLocks noGrp="1"/>
          </p:cNvGraphicFramePr>
          <p:nvPr>
            <p:extLst>
              <p:ext uri="{D42A27DB-BD31-4B8C-83A1-F6EECF244321}">
                <p14:modId xmlns:p14="http://schemas.microsoft.com/office/powerpoint/2010/main" val="2938277485"/>
              </p:ext>
            </p:extLst>
          </p:nvPr>
        </p:nvGraphicFramePr>
        <p:xfrm>
          <a:off x="589112" y="1676400"/>
          <a:ext cx="7826370" cy="4541520"/>
        </p:xfrm>
        <a:graphic>
          <a:graphicData uri="http://schemas.openxmlformats.org/drawingml/2006/table">
            <a:tbl>
              <a:tblPr firstRow="1" bandRow="1">
                <a:tableStyleId>{5C22544A-7EE6-4342-B048-85BDC9FD1C3A}</a:tableStyleId>
              </a:tblPr>
              <a:tblGrid>
                <a:gridCol w="3913185"/>
                <a:gridCol w="3913185"/>
              </a:tblGrid>
              <a:tr h="4338320">
                <a:tc>
                  <a:txBody>
                    <a:bodyPr/>
                    <a:lstStyle/>
                    <a:p>
                      <a:endParaRPr lang="en-US" sz="4400" dirty="0" smtClean="0">
                        <a:solidFill>
                          <a:schemeClr val="bg1">
                            <a:lumMod val="50000"/>
                          </a:schemeClr>
                        </a:solidFill>
                      </a:endParaRPr>
                    </a:p>
                    <a:p>
                      <a:pPr algn="ctr"/>
                      <a:r>
                        <a:rPr lang="en-US" sz="4400" dirty="0" smtClean="0">
                          <a:solidFill>
                            <a:srgbClr val="0099FF"/>
                          </a:solidFill>
                          <a:latin typeface="Arial" panose="020B0604020202020204" pitchFamily="34" charset="0"/>
                          <a:cs typeface="Arial" panose="020B0604020202020204" pitchFamily="34" charset="0"/>
                        </a:rPr>
                        <a:t>IF …</a:t>
                      </a:r>
                    </a:p>
                    <a:p>
                      <a:endParaRPr lang="en-US" sz="4400" dirty="0" smtClean="0">
                        <a:solidFill>
                          <a:srgbClr val="0099FF"/>
                        </a:solidFill>
                        <a:latin typeface="Arial" panose="020B0604020202020204" pitchFamily="34" charset="0"/>
                        <a:cs typeface="Arial" panose="020B0604020202020204" pitchFamily="34" charset="0"/>
                      </a:endParaRPr>
                    </a:p>
                    <a:p>
                      <a:endParaRPr lang="en-US" sz="4400" dirty="0" smtClean="0">
                        <a:solidFill>
                          <a:srgbClr val="0099FF"/>
                        </a:solidFill>
                        <a:latin typeface="Arial" panose="020B0604020202020204" pitchFamily="34" charset="0"/>
                        <a:cs typeface="Arial" panose="020B0604020202020204" pitchFamily="34" charset="0"/>
                      </a:endParaRPr>
                    </a:p>
                    <a:p>
                      <a:pPr algn="ctr"/>
                      <a:r>
                        <a:rPr lang="en-US" sz="4400" dirty="0" smtClean="0">
                          <a:solidFill>
                            <a:srgbClr val="0099FF"/>
                          </a:solidFill>
                          <a:latin typeface="Arial" panose="020B0604020202020204" pitchFamily="34" charset="0"/>
                          <a:cs typeface="Arial" panose="020B0604020202020204" pitchFamily="34" charset="0"/>
                        </a:rPr>
                        <a:t>Then …</a:t>
                      </a:r>
                    </a:p>
                    <a:p>
                      <a:endParaRPr lang="en-US" dirty="0" smtClean="0">
                        <a:solidFill>
                          <a:srgbClr val="0099FF"/>
                        </a:solidFill>
                      </a:endParaRPr>
                    </a:p>
                    <a:p>
                      <a:endParaRPr lang="en-US" dirty="0" smtClean="0">
                        <a:solidFill>
                          <a:srgbClr val="0099FF"/>
                        </a:solidFill>
                      </a:endParaRPr>
                    </a:p>
                    <a:p>
                      <a:endParaRPr lang="en-US" dirty="0" smtClean="0"/>
                    </a:p>
                    <a:p>
                      <a:endParaRPr lang="en-US" dirty="0"/>
                    </a:p>
                  </a:txBody>
                  <a:tcPr>
                    <a:lnL w="12700" cap="flat" cmpd="sng" algn="ctr">
                      <a:solidFill>
                        <a:srgbClr val="F7941D"/>
                      </a:solidFill>
                      <a:prstDash val="solid"/>
                      <a:round/>
                      <a:headEnd type="none" w="med" len="med"/>
                      <a:tailEnd type="none" w="med" len="med"/>
                    </a:lnL>
                    <a:lnR w="12700" cap="flat" cmpd="sng" algn="ctr">
                      <a:solidFill>
                        <a:srgbClr val="F7941D"/>
                      </a:solidFill>
                      <a:prstDash val="solid"/>
                      <a:round/>
                      <a:headEnd type="none" w="med" len="med"/>
                      <a:tailEnd type="none" w="med" len="med"/>
                    </a:lnR>
                    <a:lnT w="12700" cap="flat" cmpd="sng" algn="ctr">
                      <a:solidFill>
                        <a:srgbClr val="F7941D"/>
                      </a:solidFill>
                      <a:prstDash val="solid"/>
                      <a:round/>
                      <a:headEnd type="none" w="med" len="med"/>
                      <a:tailEnd type="none" w="med" len="med"/>
                    </a:lnT>
                    <a:lnB w="12700" cap="flat" cmpd="sng" algn="ctr">
                      <a:solidFill>
                        <a:srgbClr val="F7941D"/>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sz="1050" u="sng" dirty="0" smtClean="0">
                        <a:solidFill>
                          <a:srgbClr val="0099FF"/>
                        </a:solidFill>
                        <a:latin typeface="Arial" panose="020B0604020202020204" pitchFamily="34" charset="0"/>
                        <a:cs typeface="Arial" panose="020B0604020202020204" pitchFamily="34" charset="0"/>
                      </a:endParaRPr>
                    </a:p>
                    <a:p>
                      <a:r>
                        <a:rPr lang="en-US" sz="2200" b="1" u="sng" dirty="0" smtClean="0">
                          <a:solidFill>
                            <a:srgbClr val="0099FF"/>
                          </a:solidFill>
                          <a:latin typeface="Arial" panose="020B0604020202020204" pitchFamily="34" charset="0"/>
                          <a:cs typeface="Arial" panose="020B0604020202020204" pitchFamily="34" charset="0"/>
                        </a:rPr>
                        <a:t>Also to consider</a:t>
                      </a:r>
                      <a:r>
                        <a:rPr lang="en-US" sz="2200" b="1" dirty="0" smtClean="0">
                          <a:solidFill>
                            <a:srgbClr val="0099FF"/>
                          </a:solidFill>
                          <a:latin typeface="Arial" panose="020B0604020202020204" pitchFamily="34" charset="0"/>
                          <a:cs typeface="Arial" panose="020B0604020202020204" pitchFamily="34" charset="0"/>
                        </a:rPr>
                        <a:t>:</a:t>
                      </a:r>
                    </a:p>
                    <a:p>
                      <a:endParaRPr lang="en-US" sz="1050" dirty="0" smtClean="0">
                        <a:solidFill>
                          <a:srgbClr val="F7941D"/>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900" dirty="0" smtClean="0">
                          <a:solidFill>
                            <a:schemeClr val="tx1"/>
                          </a:solidFill>
                          <a:latin typeface="Arial" panose="020B0604020202020204" pitchFamily="34" charset="0"/>
                          <a:cs typeface="Arial" panose="020B0604020202020204" pitchFamily="34" charset="0"/>
                        </a:rPr>
                        <a:t>Have</a:t>
                      </a:r>
                      <a:r>
                        <a:rPr lang="en-US" sz="1900" baseline="0" dirty="0" smtClean="0">
                          <a:solidFill>
                            <a:schemeClr val="tx1"/>
                          </a:solidFill>
                          <a:latin typeface="Arial" panose="020B0604020202020204" pitchFamily="34" charset="0"/>
                          <a:cs typeface="Arial" panose="020B0604020202020204" pitchFamily="34" charset="0"/>
                        </a:rPr>
                        <a:t> you consulted with other stakeholders about ‘their’ theories of change? </a:t>
                      </a:r>
                    </a:p>
                    <a:p>
                      <a:endParaRPr lang="en-US" sz="1900" baseline="0" dirty="0" smtClean="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900" baseline="0" dirty="0" smtClean="0">
                          <a:solidFill>
                            <a:schemeClr val="tx1"/>
                          </a:solidFill>
                          <a:latin typeface="Arial" panose="020B0604020202020204" pitchFamily="34" charset="0"/>
                          <a:cs typeface="Arial" panose="020B0604020202020204" pitchFamily="34" charset="0"/>
                        </a:rPr>
                        <a:t>Different players may have different ToCs</a:t>
                      </a:r>
                    </a:p>
                    <a:p>
                      <a:pPr marL="285750" indent="-285750">
                        <a:buFont typeface="Wingdings" panose="05000000000000000000" pitchFamily="2" charset="2"/>
                        <a:buChar char="§"/>
                      </a:pPr>
                      <a:r>
                        <a:rPr lang="en-US" sz="1900" b="0" baseline="0" dirty="0" smtClean="0">
                          <a:solidFill>
                            <a:schemeClr val="tx1"/>
                          </a:solidFill>
                          <a:latin typeface="Arial" panose="020B0604020202020204" pitchFamily="34" charset="0"/>
                          <a:cs typeface="Arial" panose="020B0604020202020204" pitchFamily="34" charset="0"/>
                        </a:rPr>
                        <a:t>Project Managers</a:t>
                      </a:r>
                    </a:p>
                    <a:p>
                      <a:pPr marL="285750" indent="-285750">
                        <a:buFont typeface="Wingdings" panose="05000000000000000000" pitchFamily="2" charset="2"/>
                        <a:buChar char="§"/>
                      </a:pPr>
                      <a:r>
                        <a:rPr lang="en-US" sz="1900" b="0" baseline="0" dirty="0" smtClean="0">
                          <a:solidFill>
                            <a:schemeClr val="tx1"/>
                          </a:solidFill>
                          <a:latin typeface="Arial" panose="020B0604020202020204" pitchFamily="34" charset="0"/>
                          <a:cs typeface="Arial" panose="020B0604020202020204" pitchFamily="34" charset="0"/>
                        </a:rPr>
                        <a:t>Service Providers</a:t>
                      </a:r>
                    </a:p>
                    <a:p>
                      <a:pPr marL="285750" indent="-285750">
                        <a:buFont typeface="Wingdings" panose="05000000000000000000" pitchFamily="2" charset="2"/>
                        <a:buChar char="§"/>
                      </a:pPr>
                      <a:r>
                        <a:rPr lang="en-US" sz="1900" b="0" baseline="0" dirty="0" smtClean="0">
                          <a:solidFill>
                            <a:schemeClr val="tx1"/>
                          </a:solidFill>
                          <a:latin typeface="Arial" panose="020B0604020202020204" pitchFamily="34" charset="0"/>
                          <a:cs typeface="Arial" panose="020B0604020202020204" pitchFamily="34" charset="0"/>
                        </a:rPr>
                        <a:t>Beneficiaries &amp; Right Holders</a:t>
                      </a:r>
                    </a:p>
                    <a:p>
                      <a:pPr marL="285750" indent="-285750">
                        <a:buFont typeface="Arial" pitchFamily="34" charset="0"/>
                        <a:buChar char="•"/>
                      </a:pPr>
                      <a:endParaRPr lang="en-US" sz="1900" baseline="0" dirty="0" smtClean="0">
                        <a:solidFill>
                          <a:schemeClr val="tx1"/>
                        </a:solidFill>
                        <a:latin typeface="Arial" panose="020B0604020202020204" pitchFamily="34" charset="0"/>
                        <a:cs typeface="Arial" panose="020B0604020202020204" pitchFamily="34" charset="0"/>
                      </a:endParaRPr>
                    </a:p>
                    <a:p>
                      <a:pPr marL="285750" indent="-285750">
                        <a:buFont typeface="Arial" pitchFamily="34" charset="0"/>
                        <a:buChar char="•"/>
                      </a:pPr>
                      <a:r>
                        <a:rPr lang="en-US" sz="1900" baseline="0" dirty="0" smtClean="0">
                          <a:solidFill>
                            <a:schemeClr val="tx1"/>
                          </a:solidFill>
                          <a:latin typeface="Arial" panose="020B0604020202020204" pitchFamily="34" charset="0"/>
                          <a:cs typeface="Arial" panose="020B0604020202020204" pitchFamily="34" charset="0"/>
                        </a:rPr>
                        <a:t>How do we validate, reach consensus?</a:t>
                      </a:r>
                      <a:endParaRPr lang="en-US" sz="1900" dirty="0">
                        <a:solidFill>
                          <a:schemeClr val="tx1"/>
                        </a:solidFill>
                        <a:latin typeface="Arial" panose="020B0604020202020204" pitchFamily="34" charset="0"/>
                        <a:cs typeface="Arial" panose="020B0604020202020204" pitchFamily="34" charset="0"/>
                      </a:endParaRPr>
                    </a:p>
                  </a:txBody>
                  <a:tcPr>
                    <a:lnL w="12700" cap="flat" cmpd="sng" algn="ctr">
                      <a:solidFill>
                        <a:srgbClr val="F7941D"/>
                      </a:solidFill>
                      <a:prstDash val="solid"/>
                      <a:round/>
                      <a:headEnd type="none" w="med" len="med"/>
                      <a:tailEnd type="none" w="med" len="med"/>
                    </a:lnL>
                    <a:lnR w="12700" cap="flat" cmpd="sng" algn="ctr">
                      <a:solidFill>
                        <a:srgbClr val="F7941D"/>
                      </a:solidFill>
                      <a:prstDash val="solid"/>
                      <a:round/>
                      <a:headEnd type="none" w="med" len="med"/>
                      <a:tailEnd type="none" w="med" len="med"/>
                    </a:lnR>
                    <a:lnT w="12700" cap="flat" cmpd="sng" algn="ctr">
                      <a:solidFill>
                        <a:srgbClr val="F7941D"/>
                      </a:solidFill>
                      <a:prstDash val="solid"/>
                      <a:round/>
                      <a:headEnd type="none" w="med" len="med"/>
                      <a:tailEnd type="none" w="med" len="med"/>
                    </a:lnT>
                    <a:lnB w="12700" cap="flat" cmpd="sng" algn="ctr">
                      <a:solidFill>
                        <a:srgbClr val="F7941D"/>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bl>
          </a:graphicData>
        </a:graphic>
      </p:graphicFrame>
      <p:sp>
        <p:nvSpPr>
          <p:cNvPr id="2" name="Right Arrow 1"/>
          <p:cNvSpPr/>
          <p:nvPr/>
        </p:nvSpPr>
        <p:spPr>
          <a:xfrm>
            <a:off x="4554682" y="2362200"/>
            <a:ext cx="265577" cy="304800"/>
          </a:xfrm>
          <a:prstGeom prst="rightArrow">
            <a:avLst/>
          </a:prstGeom>
          <a:solidFill>
            <a:srgbClr val="F7941D"/>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ight Arrow 5"/>
          <p:cNvSpPr/>
          <p:nvPr/>
        </p:nvSpPr>
        <p:spPr>
          <a:xfrm>
            <a:off x="4570877" y="3505200"/>
            <a:ext cx="265577" cy="304800"/>
          </a:xfrm>
          <a:prstGeom prst="rightArrow">
            <a:avLst/>
          </a:prstGeom>
          <a:solidFill>
            <a:srgbClr val="F7941D"/>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ight Arrow 6"/>
          <p:cNvSpPr/>
          <p:nvPr/>
        </p:nvSpPr>
        <p:spPr>
          <a:xfrm>
            <a:off x="4570877" y="5257800"/>
            <a:ext cx="265577" cy="304800"/>
          </a:xfrm>
          <a:prstGeom prst="rightArrow">
            <a:avLst/>
          </a:prstGeom>
          <a:solidFill>
            <a:srgbClr val="F7941D"/>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9698759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651164" y="228600"/>
            <a:ext cx="7121236" cy="523220"/>
          </a:xfrm>
          <a:prstGeom prst="rect">
            <a:avLst/>
          </a:prstGeom>
          <a:noFill/>
          <a:ln w="9525">
            <a:noFill/>
            <a:miter lim="800000"/>
            <a:headEnd/>
            <a:tailEnd/>
          </a:ln>
        </p:spPr>
        <p:txBody>
          <a:bodyPr wrap="square">
            <a:prstTxWarp prst="textNoShape">
              <a:avLst/>
            </a:prstTxWarp>
            <a:spAutoFit/>
          </a:bodyPr>
          <a:lstStyle/>
          <a:p>
            <a:r>
              <a:rPr lang="en-GB" sz="2800" b="1" dirty="0">
                <a:solidFill>
                  <a:schemeClr val="bg1"/>
                </a:solidFill>
                <a:latin typeface="Arial" panose="020B0604020202020204" pitchFamily="34" charset="0"/>
                <a:cs typeface="Arial" panose="020B0604020202020204" pitchFamily="34" charset="0"/>
              </a:rPr>
              <a:t>Distinguishing </a:t>
            </a:r>
            <a:r>
              <a:rPr lang="en-GB" sz="2800" b="1" dirty="0" err="1">
                <a:solidFill>
                  <a:schemeClr val="bg1"/>
                </a:solidFill>
                <a:latin typeface="Arial" panose="020B0604020202020204" pitchFamily="34" charset="0"/>
                <a:cs typeface="Arial" panose="020B0604020202020204" pitchFamily="34" charset="0"/>
              </a:rPr>
              <a:t>ToC</a:t>
            </a:r>
            <a:r>
              <a:rPr lang="en-GB" sz="2800" b="1" dirty="0">
                <a:solidFill>
                  <a:schemeClr val="bg1"/>
                </a:solidFill>
                <a:latin typeface="Arial" panose="020B0604020202020204" pitchFamily="34" charset="0"/>
                <a:cs typeface="Arial" panose="020B0604020202020204" pitchFamily="34" charset="0"/>
              </a:rPr>
              <a:t> from </a:t>
            </a:r>
            <a:r>
              <a:rPr lang="en-GB" sz="2800" b="1" dirty="0" err="1">
                <a:solidFill>
                  <a:schemeClr val="bg1"/>
                </a:solidFill>
                <a:latin typeface="Arial" panose="020B0604020202020204" pitchFamily="34" charset="0"/>
                <a:cs typeface="Arial" panose="020B0604020202020204" pitchFamily="34" charset="0"/>
              </a:rPr>
              <a:t>Logframes</a:t>
            </a:r>
            <a:endParaRPr lang="en-US" sz="2500" b="1" dirty="0">
              <a:solidFill>
                <a:schemeClr val="bg1"/>
              </a:solidFill>
              <a:latin typeface="Arial" panose="020B0604020202020204" pitchFamily="34" charset="0"/>
              <a:cs typeface="Arial" panose="020B0604020202020204" pitchFamily="34" charset="0"/>
            </a:endParaRPr>
          </a:p>
        </p:txBody>
      </p:sp>
      <p:graphicFrame>
        <p:nvGraphicFramePr>
          <p:cNvPr id="13" name="Table 1"/>
          <p:cNvGraphicFramePr>
            <a:graphicFrameLocks noGrp="1"/>
          </p:cNvGraphicFramePr>
          <p:nvPr>
            <p:extLst>
              <p:ext uri="{D42A27DB-BD31-4B8C-83A1-F6EECF244321}">
                <p14:modId xmlns:p14="http://schemas.microsoft.com/office/powerpoint/2010/main" val="588339945"/>
              </p:ext>
            </p:extLst>
          </p:nvPr>
        </p:nvGraphicFramePr>
        <p:xfrm>
          <a:off x="651164" y="1600200"/>
          <a:ext cx="7848600" cy="4375362"/>
        </p:xfrm>
        <a:graphic>
          <a:graphicData uri="http://schemas.openxmlformats.org/drawingml/2006/table">
            <a:tbl>
              <a:tblPr firstRow="1" bandRow="1">
                <a:tableStyleId>{5C22544A-7EE6-4342-B048-85BDC9FD1C3A}</a:tableStyleId>
              </a:tblPr>
              <a:tblGrid>
                <a:gridCol w="3848100"/>
                <a:gridCol w="4000500"/>
              </a:tblGrid>
              <a:tr h="553366">
                <a:tc>
                  <a:txBody>
                    <a:bodyPr/>
                    <a:lstStyle/>
                    <a:p>
                      <a:pPr marL="0" marR="0">
                        <a:lnSpc>
                          <a:spcPct val="115000"/>
                        </a:lnSpc>
                        <a:spcBef>
                          <a:spcPts val="0"/>
                        </a:spcBef>
                        <a:spcAft>
                          <a:spcPts val="1000"/>
                        </a:spcAft>
                      </a:pPr>
                      <a:r>
                        <a:rPr lang="en-GB" sz="2400" dirty="0">
                          <a:solidFill>
                            <a:schemeClr val="tx1"/>
                          </a:solidFill>
                          <a:effectLst/>
                          <a:latin typeface="Arial" panose="020B0604020202020204" pitchFamily="34" charset="0"/>
                          <a:cs typeface="Arial" panose="020B0604020202020204" pitchFamily="34" charset="0"/>
                        </a:rPr>
                        <a:t>Theory of Change</a:t>
                      </a:r>
                      <a:endParaRPr lang="en-US" sz="2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a:lnR w="12700" cap="flat" cmpd="sng" algn="ctr">
                      <a:solidFill>
                        <a:srgbClr val="0099FF"/>
                      </a:solidFill>
                      <a:prstDash val="solid"/>
                      <a:round/>
                      <a:headEnd type="none" w="med" len="med"/>
                      <a:tailEnd type="none" w="med" len="med"/>
                    </a:lnR>
                    <a:lnB w="28575" cap="flat" cmpd="sng" algn="ctr">
                      <a:solidFill>
                        <a:srgbClr val="0099FF"/>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1000"/>
                        </a:spcAft>
                      </a:pPr>
                      <a:r>
                        <a:rPr lang="en-US" sz="2400" dirty="0">
                          <a:solidFill>
                            <a:schemeClr val="tx1"/>
                          </a:solidFill>
                          <a:effectLst/>
                          <a:latin typeface="Arial" panose="020B0604020202020204" pitchFamily="34" charset="0"/>
                          <a:cs typeface="Arial" panose="020B0604020202020204" pitchFamily="34" charset="0"/>
                        </a:rPr>
                        <a:t>Logical Framework</a:t>
                      </a:r>
                      <a:endParaRPr lang="en-US" sz="2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B w="28575" cap="flat" cmpd="sng" algn="ctr">
                      <a:solidFill>
                        <a:srgbClr val="0099FF"/>
                      </a:solidFill>
                      <a:prstDash val="solid"/>
                      <a:round/>
                      <a:headEnd type="none" w="med" len="med"/>
                      <a:tailEnd type="none" w="med" len="med"/>
                    </a:lnB>
                    <a:solidFill>
                      <a:schemeClr val="bg1"/>
                    </a:solidFill>
                  </a:tcPr>
                </a:tc>
              </a:tr>
              <a:tr h="529800">
                <a:tc>
                  <a:txBody>
                    <a:bodyPr/>
                    <a:lstStyle/>
                    <a:p>
                      <a:pPr marL="0" marR="0">
                        <a:lnSpc>
                          <a:spcPct val="115000"/>
                        </a:lnSpc>
                        <a:spcBef>
                          <a:spcPts val="0"/>
                        </a:spcBef>
                        <a:spcAft>
                          <a:spcPts val="1000"/>
                        </a:spcAft>
                      </a:pPr>
                      <a:r>
                        <a:rPr lang="en-US" sz="2000" dirty="0">
                          <a:effectLst/>
                          <a:latin typeface="Arial" panose="020B0604020202020204" pitchFamily="34" charset="0"/>
                          <a:cs typeface="Arial" panose="020B0604020202020204" pitchFamily="34" charset="0"/>
                        </a:rPr>
                        <a:t>Critical thinking</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rgbClr val="B9E3FF"/>
                    </a:solidFill>
                  </a:tcPr>
                </a:tc>
                <a:tc>
                  <a:txBody>
                    <a:bodyPr/>
                    <a:lstStyle/>
                    <a:p>
                      <a:pPr marL="0" marR="0">
                        <a:lnSpc>
                          <a:spcPct val="115000"/>
                        </a:lnSpc>
                        <a:spcBef>
                          <a:spcPts val="0"/>
                        </a:spcBef>
                        <a:spcAft>
                          <a:spcPts val="1000"/>
                        </a:spcAft>
                      </a:pPr>
                      <a:r>
                        <a:rPr lang="en-US" sz="2000" dirty="0">
                          <a:effectLst/>
                          <a:latin typeface="Arial" panose="020B0604020202020204" pitchFamily="34" charset="0"/>
                          <a:cs typeface="Arial" panose="020B0604020202020204" pitchFamily="34" charset="0"/>
                        </a:rPr>
                        <a:t>Representation</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rgbClr val="B9E3FF"/>
                    </a:solidFill>
                  </a:tcPr>
                </a:tc>
              </a:tr>
              <a:tr h="799763">
                <a:tc>
                  <a:txBody>
                    <a:bodyPr/>
                    <a:lstStyle/>
                    <a:p>
                      <a:pPr marL="0" marR="0">
                        <a:lnSpc>
                          <a:spcPct val="115000"/>
                        </a:lnSpc>
                        <a:spcBef>
                          <a:spcPts val="0"/>
                        </a:spcBef>
                        <a:spcAft>
                          <a:spcPts val="1000"/>
                        </a:spcAft>
                      </a:pPr>
                      <a:r>
                        <a:rPr lang="en-US" sz="2000" dirty="0">
                          <a:effectLst/>
                          <a:latin typeface="Arial" panose="020B0604020202020204" pitchFamily="34" charset="0"/>
                          <a:cs typeface="Arial" panose="020B0604020202020204" pitchFamily="34" charset="0"/>
                        </a:rPr>
                        <a:t>Pathways of change</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1000"/>
                        </a:spcAft>
                      </a:pPr>
                      <a:r>
                        <a:rPr lang="en-US" sz="2000" dirty="0">
                          <a:effectLst/>
                          <a:latin typeface="Arial" panose="020B0604020202020204" pitchFamily="34" charset="0"/>
                          <a:cs typeface="Arial" panose="020B0604020202020204" pitchFamily="34" charset="0"/>
                        </a:rPr>
                        <a:t>Lists relevant programme components</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chemeClr val="bg1"/>
                    </a:solidFill>
                  </a:tcPr>
                </a:tc>
              </a:tr>
              <a:tr h="929321">
                <a:tc>
                  <a:txBody>
                    <a:bodyPr/>
                    <a:lstStyle/>
                    <a:p>
                      <a:pPr marL="0" marR="0">
                        <a:lnSpc>
                          <a:spcPct val="115000"/>
                        </a:lnSpc>
                        <a:spcBef>
                          <a:spcPts val="0"/>
                        </a:spcBef>
                        <a:spcAft>
                          <a:spcPts val="1000"/>
                        </a:spcAft>
                      </a:pPr>
                      <a:r>
                        <a:rPr lang="en-US" sz="2000" dirty="0">
                          <a:effectLst/>
                          <a:latin typeface="Arial" panose="020B0604020202020204" pitchFamily="34" charset="0"/>
                          <a:cs typeface="Arial" panose="020B0604020202020204" pitchFamily="34" charset="0"/>
                        </a:rPr>
                        <a:t>Explanation of </a:t>
                      </a:r>
                      <a:r>
                        <a:rPr lang="en-US" sz="2000" b="1" dirty="0">
                          <a:effectLst/>
                          <a:latin typeface="Arial" panose="020B0604020202020204" pitchFamily="34" charset="0"/>
                          <a:cs typeface="Arial" panose="020B0604020202020204" pitchFamily="34" charset="0"/>
                        </a:rPr>
                        <a:t>how</a:t>
                      </a:r>
                      <a:r>
                        <a:rPr lang="en-US" sz="2000" dirty="0">
                          <a:effectLst/>
                          <a:latin typeface="Arial" panose="020B0604020202020204" pitchFamily="34" charset="0"/>
                          <a:cs typeface="Arial" panose="020B0604020202020204" pitchFamily="34" charset="0"/>
                        </a:rPr>
                        <a:t> and </a:t>
                      </a:r>
                      <a:r>
                        <a:rPr lang="en-US" sz="2000" b="1" dirty="0">
                          <a:effectLst/>
                          <a:latin typeface="Arial" panose="020B0604020202020204" pitchFamily="34" charset="0"/>
                          <a:cs typeface="Arial" panose="020B0604020202020204" pitchFamily="34" charset="0"/>
                        </a:rPr>
                        <a:t>why</a:t>
                      </a:r>
                      <a:r>
                        <a:rPr lang="en-US" sz="2000" dirty="0">
                          <a:effectLst/>
                          <a:latin typeface="Arial" panose="020B0604020202020204" pitchFamily="34" charset="0"/>
                          <a:cs typeface="Arial" panose="020B0604020202020204" pitchFamily="34" charset="0"/>
                        </a:rPr>
                        <a:t> change occurs</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rgbClr val="B9E3FF"/>
                    </a:solidFill>
                  </a:tcPr>
                </a:tc>
                <a:tc>
                  <a:txBody>
                    <a:bodyPr/>
                    <a:lstStyle/>
                    <a:p>
                      <a:pPr marL="0" marR="0">
                        <a:lnSpc>
                          <a:spcPct val="115000"/>
                        </a:lnSpc>
                        <a:spcBef>
                          <a:spcPts val="0"/>
                        </a:spcBef>
                        <a:spcAft>
                          <a:spcPts val="1000"/>
                        </a:spcAft>
                      </a:pPr>
                      <a:r>
                        <a:rPr lang="en-US" sz="2000" dirty="0">
                          <a:effectLst/>
                          <a:latin typeface="Arial" panose="020B0604020202020204" pitchFamily="34" charset="0"/>
                          <a:cs typeface="Arial" panose="020B0604020202020204" pitchFamily="34" charset="0"/>
                        </a:rPr>
                        <a:t>Description of change elements</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rgbClr val="B9E3FF"/>
                    </a:solidFill>
                  </a:tcPr>
                </a:tc>
              </a:tr>
              <a:tr h="929321">
                <a:tc>
                  <a:txBody>
                    <a:bodyPr/>
                    <a:lstStyle/>
                    <a:p>
                      <a:pPr marL="0" marR="0">
                        <a:lnSpc>
                          <a:spcPct val="115000"/>
                        </a:lnSpc>
                        <a:spcBef>
                          <a:spcPts val="0"/>
                        </a:spcBef>
                        <a:spcAft>
                          <a:spcPts val="1000"/>
                        </a:spcAft>
                      </a:pPr>
                      <a:r>
                        <a:rPr lang="en-US" sz="2000" dirty="0">
                          <a:effectLst/>
                          <a:latin typeface="Arial" panose="020B0604020202020204" pitchFamily="34" charset="0"/>
                          <a:cs typeface="Arial" panose="020B0604020202020204" pitchFamily="34" charset="0"/>
                        </a:rPr>
                        <a:t>Adaptive and iterative relationships and influences</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1000"/>
                        </a:spcAft>
                      </a:pPr>
                      <a:r>
                        <a:rPr lang="en-US" sz="2000" dirty="0">
                          <a:effectLst/>
                          <a:latin typeface="Arial" panose="020B0604020202020204" pitchFamily="34" charset="0"/>
                          <a:cs typeface="Arial" panose="020B0604020202020204" pitchFamily="34" charset="0"/>
                        </a:rPr>
                        <a:t>Linear and predictable </a:t>
                      </a:r>
                      <a:r>
                        <a:rPr lang="en-US" sz="2000" dirty="0" smtClean="0">
                          <a:effectLst/>
                          <a:latin typeface="Arial" panose="020B0604020202020204" pitchFamily="34" charset="0"/>
                          <a:cs typeface="Arial" panose="020B0604020202020204" pitchFamily="34" charset="0"/>
                        </a:rPr>
                        <a:t>cause-effect </a:t>
                      </a:r>
                      <a:r>
                        <a:rPr lang="en-US" sz="2000" dirty="0">
                          <a:effectLst/>
                          <a:latin typeface="Arial" panose="020B0604020202020204" pitchFamily="34" charset="0"/>
                          <a:cs typeface="Arial" panose="020B0604020202020204" pitchFamily="34" charset="0"/>
                        </a:rPr>
                        <a:t>relationship</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chemeClr val="bg1"/>
                    </a:solidFill>
                  </a:tcPr>
                </a:tc>
              </a:tr>
              <a:tr h="633791">
                <a:tc>
                  <a:txBody>
                    <a:bodyPr/>
                    <a:lstStyle/>
                    <a:p>
                      <a:pPr marL="0" marR="0">
                        <a:lnSpc>
                          <a:spcPct val="115000"/>
                        </a:lnSpc>
                        <a:spcBef>
                          <a:spcPts val="0"/>
                        </a:spcBef>
                        <a:spcAft>
                          <a:spcPts val="1000"/>
                        </a:spcAft>
                      </a:pPr>
                      <a:r>
                        <a:rPr lang="en-US" sz="2000" dirty="0">
                          <a:effectLst/>
                          <a:latin typeface="Arial" panose="020B0604020202020204" pitchFamily="34" charset="0"/>
                          <a:cs typeface="Arial" panose="020B0604020202020204" pitchFamily="34" charset="0"/>
                        </a:rPr>
                        <a:t>Articulates a strategic vision</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solidFill>
                      <a:srgbClr val="B9E3FF"/>
                    </a:solidFill>
                  </a:tcPr>
                </a:tc>
                <a:tc>
                  <a:txBody>
                    <a:bodyPr/>
                    <a:lstStyle/>
                    <a:p>
                      <a:pPr marL="0" marR="0">
                        <a:lnSpc>
                          <a:spcPct val="115000"/>
                        </a:lnSpc>
                        <a:spcBef>
                          <a:spcPts val="0"/>
                        </a:spcBef>
                        <a:spcAft>
                          <a:spcPts val="1000"/>
                        </a:spcAft>
                      </a:pPr>
                      <a:r>
                        <a:rPr lang="en-US" sz="2000" dirty="0">
                          <a:effectLst/>
                          <a:latin typeface="Arial" panose="020B0604020202020204" pitchFamily="34" charset="0"/>
                          <a:cs typeface="Arial" panose="020B0604020202020204" pitchFamily="34" charset="0"/>
                        </a:rPr>
                        <a:t>Project management tool</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T w="12700" cap="flat" cmpd="sng" algn="ctr">
                      <a:solidFill>
                        <a:srgbClr val="0099FF"/>
                      </a:solidFill>
                      <a:prstDash val="solid"/>
                      <a:round/>
                      <a:headEnd type="none" w="med" len="med"/>
                      <a:tailEnd type="none" w="med" len="med"/>
                    </a:lnT>
                    <a:solidFill>
                      <a:srgbClr val="B9E3FF"/>
                    </a:solidFill>
                  </a:tcPr>
                </a:tc>
              </a:tr>
            </a:tbl>
          </a:graphicData>
        </a:graphic>
      </p:graphicFrame>
    </p:spTree>
    <p:extLst>
      <p:ext uri="{BB962C8B-B14F-4D97-AF65-F5344CB8AC3E}">
        <p14:creationId xmlns:p14="http://schemas.microsoft.com/office/powerpoint/2010/main" val="267273302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76200" y="1031287"/>
            <a:ext cx="8915400" cy="5709826"/>
          </a:xfrm>
          <a:prstGeom prst="rect">
            <a:avLst/>
          </a:prstGeom>
          <a:solidFill>
            <a:schemeClr val="bg1">
              <a:lumMod val="95000"/>
            </a:schemeClr>
          </a:solidFill>
          <a:ln w="12700">
            <a:solidFill>
              <a:srgbClr val="0099FF"/>
            </a:solidFill>
          </a:ln>
        </p:spPr>
        <p:txBody>
          <a:bodyPr wrap="square" anchor="ctr">
            <a:noAutofit/>
          </a:bodyPr>
          <a:lstStyle/>
          <a:p>
            <a:pPr lvl="0"/>
            <a:endParaRPr lang="en-US" sz="2400" dirty="0">
              <a:latin typeface="Arial" panose="020B0604020202020204" pitchFamily="34" charset="0"/>
              <a:ea typeface="Times New Roman" panose="02020603050405020304" pitchFamily="18" charset="0"/>
              <a:cs typeface="Arial" panose="020B0604020202020204" pitchFamily="34" charset="0"/>
            </a:endParaRPr>
          </a:p>
        </p:txBody>
      </p:sp>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651164" y="228600"/>
            <a:ext cx="7121236" cy="523220"/>
          </a:xfrm>
          <a:prstGeom prst="rect">
            <a:avLst/>
          </a:prstGeom>
          <a:noFill/>
          <a:ln w="9525">
            <a:noFill/>
            <a:miter lim="800000"/>
            <a:headEnd/>
            <a:tailEnd/>
          </a:ln>
        </p:spPr>
        <p:txBody>
          <a:bodyPr wrap="square">
            <a:prstTxWarp prst="textNoShape">
              <a:avLst/>
            </a:prstTxWarp>
            <a:spAutoFit/>
          </a:bodyPr>
          <a:lstStyle/>
          <a:p>
            <a:r>
              <a:rPr lang="en-GB" sz="2800" b="1" dirty="0">
                <a:solidFill>
                  <a:schemeClr val="bg1"/>
                </a:solidFill>
                <a:latin typeface="Arial" panose="020B0604020202020204" pitchFamily="34" charset="0"/>
                <a:cs typeface="Arial" panose="020B0604020202020204" pitchFamily="34" charset="0"/>
              </a:rPr>
              <a:t>Group Exercise</a:t>
            </a:r>
            <a:endParaRPr lang="en-US" sz="2500" b="1" dirty="0">
              <a:solidFill>
                <a:schemeClr val="bg1"/>
              </a:solidFill>
              <a:latin typeface="Arial" panose="020B0604020202020204" pitchFamily="34" charset="0"/>
              <a:cs typeface="Arial" panose="020B0604020202020204" pitchFamily="34" charset="0"/>
            </a:endParaRPr>
          </a:p>
        </p:txBody>
      </p:sp>
      <p:sp>
        <p:nvSpPr>
          <p:cNvPr id="7" name="Content Placeholder 2"/>
          <p:cNvSpPr txBox="1">
            <a:spLocks/>
          </p:cNvSpPr>
          <p:nvPr/>
        </p:nvSpPr>
        <p:spPr>
          <a:xfrm>
            <a:off x="228600" y="1143000"/>
            <a:ext cx="8458200" cy="5029200"/>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400" dirty="0" smtClean="0">
                <a:latin typeface="Arial" panose="020B0604020202020204" pitchFamily="34" charset="0"/>
                <a:cs typeface="Arial" panose="020B0604020202020204" pitchFamily="34" charset="0"/>
              </a:rPr>
              <a:t>Sketch </a:t>
            </a:r>
            <a:r>
              <a:rPr lang="en-US" sz="2400" b="1" dirty="0" smtClean="0">
                <a:latin typeface="Arial" panose="020B0604020202020204" pitchFamily="34" charset="0"/>
                <a:cs typeface="Arial" panose="020B0604020202020204" pitchFamily="34" charset="0"/>
              </a:rPr>
              <a:t>how</a:t>
            </a:r>
            <a:r>
              <a:rPr lang="en-US" sz="2400" dirty="0" smtClean="0">
                <a:latin typeface="Arial" panose="020B0604020202020204" pitchFamily="34" charset="0"/>
                <a:cs typeface="Arial" panose="020B0604020202020204" pitchFamily="34" charset="0"/>
              </a:rPr>
              <a:t> change will occur for one branch of your problem tree, by identifying:</a:t>
            </a:r>
          </a:p>
          <a:p>
            <a:pPr marL="457200" lvl="1" indent="0">
              <a:buNone/>
            </a:pPr>
            <a:r>
              <a:rPr lang="en-US" sz="2400" dirty="0" smtClean="0">
                <a:latin typeface="Arial" panose="020B0604020202020204" pitchFamily="34" charset="0"/>
                <a:cs typeface="Arial" panose="020B0604020202020204" pitchFamily="34" charset="0"/>
              </a:rPr>
              <a:t>the desired state or situation in the long-term</a:t>
            </a:r>
          </a:p>
          <a:p>
            <a:pPr marL="457200" lvl="1" indent="0">
              <a:buNone/>
            </a:pPr>
            <a:r>
              <a:rPr lang="en-US" sz="2400" dirty="0" smtClean="0">
                <a:latin typeface="Arial" panose="020B0604020202020204" pitchFamily="34" charset="0"/>
                <a:cs typeface="Arial" panose="020B0604020202020204" pitchFamily="34" charset="0"/>
              </a:rPr>
              <a:t>the short and medium term changes that will lead to the longer-term change</a:t>
            </a:r>
          </a:p>
          <a:p>
            <a:pPr marL="457200" lvl="1" indent="0">
              <a:buNone/>
            </a:pPr>
            <a:r>
              <a:rPr lang="en-US" sz="2400" dirty="0" smtClean="0">
                <a:latin typeface="Arial" panose="020B0604020202020204" pitchFamily="34" charset="0"/>
                <a:cs typeface="Arial" panose="020B0604020202020204" pitchFamily="34" charset="0"/>
              </a:rPr>
              <a:t>the actions that need to be taken</a:t>
            </a:r>
          </a:p>
          <a:p>
            <a:pPr marL="457200" lvl="1" indent="0">
              <a:buNone/>
            </a:pPr>
            <a:r>
              <a:rPr lang="en-US" sz="2400" dirty="0" smtClean="0">
                <a:latin typeface="Arial" panose="020B0604020202020204" pitchFamily="34" charset="0"/>
                <a:cs typeface="Arial" panose="020B0604020202020204" pitchFamily="34" charset="0"/>
              </a:rPr>
              <a:t>the conditions and events that will support reaching the desired state</a:t>
            </a:r>
          </a:p>
          <a:p>
            <a:endParaRPr lang="en-US" sz="2400" dirty="0"/>
          </a:p>
        </p:txBody>
      </p:sp>
      <p:sp>
        <p:nvSpPr>
          <p:cNvPr id="16" name="TextBox 5"/>
          <p:cNvSpPr txBox="1"/>
          <p:nvPr/>
        </p:nvSpPr>
        <p:spPr>
          <a:xfrm>
            <a:off x="222429" y="5565040"/>
            <a:ext cx="7696200" cy="830997"/>
          </a:xfrm>
          <a:prstGeom prst="rect">
            <a:avLst/>
          </a:prstGeom>
          <a:noFill/>
        </p:spPr>
        <p:txBody>
          <a:bodyPr wrap="square" rtlCol="0">
            <a:spAutoFit/>
          </a:bodyPr>
          <a:lstStyle/>
          <a:p>
            <a:r>
              <a:rPr lang="en-GB" sz="2400" b="1" dirty="0" smtClean="0">
                <a:solidFill>
                  <a:srgbClr val="FF0000"/>
                </a:solidFill>
                <a:latin typeface="Arial" panose="020B0604020202020204" pitchFamily="34" charset="0"/>
                <a:cs typeface="Arial" panose="020B0604020202020204" pitchFamily="34" charset="0"/>
              </a:rPr>
              <a:t>You have 1 hour  - Report on Flipchart and be ready to present in 10 min</a:t>
            </a:r>
            <a:endParaRPr lang="en-GB" sz="2400" b="1" dirty="0">
              <a:solidFill>
                <a:srgbClr val="FF0000"/>
              </a:solidFill>
              <a:latin typeface="Arial" panose="020B0604020202020204" pitchFamily="34" charset="0"/>
              <a:cs typeface="Arial" panose="020B0604020202020204" pitchFamily="34" charset="0"/>
            </a:endParaRPr>
          </a:p>
        </p:txBody>
      </p:sp>
      <p:pic>
        <p:nvPicPr>
          <p:cNvPr id="13" name="Picture 4" descr="http://downloadicons.net/sites/default/files/meeting-icon-8056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18630" y="5757288"/>
            <a:ext cx="911046" cy="911046"/>
          </a:xfrm>
          <a:prstGeom prst="rect">
            <a:avLst/>
          </a:prstGeom>
          <a:noFill/>
          <a:extLst>
            <a:ext uri="{909E8E84-426E-40DD-AFC4-6F175D3DCCD1}">
              <a14:hiddenFill xmlns:a14="http://schemas.microsoft.com/office/drawing/2010/main">
                <a:solidFill>
                  <a:srgbClr val="FFFFFF"/>
                </a:solidFill>
              </a14:hiddenFill>
            </a:ext>
          </a:extLst>
        </p:spPr>
      </p:pic>
      <p:sp>
        <p:nvSpPr>
          <p:cNvPr id="19" name="Oval 18"/>
          <p:cNvSpPr/>
          <p:nvPr/>
        </p:nvSpPr>
        <p:spPr>
          <a:xfrm>
            <a:off x="228600" y="2025015"/>
            <a:ext cx="365760" cy="36576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bg1"/>
                </a:solidFill>
                <a:latin typeface="Arial" panose="020B0604020202020204" pitchFamily="34" charset="0"/>
                <a:cs typeface="Arial" panose="020B0604020202020204" pitchFamily="34" charset="0"/>
              </a:rPr>
              <a:t>1</a:t>
            </a:r>
            <a:endParaRPr lang="en-US" b="1" dirty="0">
              <a:solidFill>
                <a:schemeClr val="bg1"/>
              </a:solidFill>
              <a:latin typeface="Arial" panose="020B0604020202020204" pitchFamily="34" charset="0"/>
              <a:cs typeface="Arial" panose="020B0604020202020204" pitchFamily="34" charset="0"/>
            </a:endParaRPr>
          </a:p>
        </p:txBody>
      </p:sp>
      <p:sp>
        <p:nvSpPr>
          <p:cNvPr id="20" name="Oval 19"/>
          <p:cNvSpPr/>
          <p:nvPr/>
        </p:nvSpPr>
        <p:spPr>
          <a:xfrm>
            <a:off x="228600" y="2436495"/>
            <a:ext cx="365760" cy="36576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bg1"/>
                </a:solidFill>
                <a:latin typeface="Arial" panose="020B0604020202020204" pitchFamily="34" charset="0"/>
                <a:cs typeface="Arial" panose="020B0604020202020204" pitchFamily="34" charset="0"/>
              </a:rPr>
              <a:t>2</a:t>
            </a:r>
            <a:endParaRPr lang="en-US" b="1" dirty="0">
              <a:solidFill>
                <a:schemeClr val="bg1"/>
              </a:solidFill>
              <a:latin typeface="Arial" panose="020B0604020202020204" pitchFamily="34" charset="0"/>
              <a:cs typeface="Arial" panose="020B0604020202020204" pitchFamily="34" charset="0"/>
            </a:endParaRPr>
          </a:p>
        </p:txBody>
      </p:sp>
      <p:sp>
        <p:nvSpPr>
          <p:cNvPr id="21" name="Oval 20"/>
          <p:cNvSpPr/>
          <p:nvPr/>
        </p:nvSpPr>
        <p:spPr>
          <a:xfrm>
            <a:off x="228600" y="3249930"/>
            <a:ext cx="365760" cy="36576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bg1"/>
                </a:solidFill>
                <a:latin typeface="Arial" panose="020B0604020202020204" pitchFamily="34" charset="0"/>
                <a:cs typeface="Arial" panose="020B0604020202020204" pitchFamily="34" charset="0"/>
              </a:rPr>
              <a:t>3</a:t>
            </a:r>
            <a:endParaRPr lang="en-US" b="1" dirty="0">
              <a:solidFill>
                <a:schemeClr val="bg1"/>
              </a:solidFill>
              <a:latin typeface="Arial" panose="020B0604020202020204" pitchFamily="34" charset="0"/>
              <a:cs typeface="Arial" panose="020B0604020202020204" pitchFamily="34" charset="0"/>
            </a:endParaRPr>
          </a:p>
        </p:txBody>
      </p:sp>
      <p:sp>
        <p:nvSpPr>
          <p:cNvPr id="22" name="Oval 21"/>
          <p:cNvSpPr/>
          <p:nvPr/>
        </p:nvSpPr>
        <p:spPr>
          <a:xfrm>
            <a:off x="228600" y="3697605"/>
            <a:ext cx="365760" cy="36576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bg1"/>
                </a:solidFill>
                <a:latin typeface="Arial" panose="020B0604020202020204" pitchFamily="34" charset="0"/>
                <a:cs typeface="Arial" panose="020B0604020202020204" pitchFamily="34" charset="0"/>
              </a:rPr>
              <a:t>4</a:t>
            </a:r>
            <a:endParaRPr lang="en-US" b="1" dirty="0">
              <a:solidFill>
                <a:schemeClr val="bg1"/>
              </a:solidFill>
              <a:latin typeface="Arial" panose="020B0604020202020204" pitchFamily="34" charset="0"/>
              <a:cs typeface="Arial" panose="020B0604020202020204" pitchFamily="34" charset="0"/>
            </a:endParaRPr>
          </a:p>
        </p:txBody>
      </p:sp>
      <p:sp>
        <p:nvSpPr>
          <p:cNvPr id="2" name="TextBox 1"/>
          <p:cNvSpPr txBox="1"/>
          <p:nvPr/>
        </p:nvSpPr>
        <p:spPr>
          <a:xfrm>
            <a:off x="-228600" y="4558486"/>
            <a:ext cx="8534400" cy="830997"/>
          </a:xfrm>
          <a:prstGeom prst="rect">
            <a:avLst/>
          </a:prstGeom>
          <a:noFill/>
        </p:spPr>
        <p:txBody>
          <a:bodyPr wrap="square" rtlCol="0">
            <a:spAutoFit/>
          </a:bodyPr>
          <a:lstStyle/>
          <a:p>
            <a:pPr lvl="1"/>
            <a:r>
              <a:rPr lang="en-US" sz="2400" b="1" dirty="0">
                <a:latin typeface="Arial" panose="020B0604020202020204" pitchFamily="34" charset="0"/>
                <a:cs typeface="Arial" panose="020B0604020202020204" pitchFamily="34" charset="0"/>
              </a:rPr>
              <a:t>Bonus point</a:t>
            </a:r>
          </a:p>
          <a:p>
            <a:pPr lvl="1"/>
            <a:r>
              <a:rPr lang="en-US" sz="2400" dirty="0" smtClean="0">
                <a:latin typeface="Arial" panose="020B0604020202020204" pitchFamily="34" charset="0"/>
                <a:cs typeface="Arial" panose="020B0604020202020204" pitchFamily="34" charset="0"/>
              </a:rPr>
              <a:t>	things </a:t>
            </a:r>
            <a:r>
              <a:rPr lang="en-US" sz="2400" dirty="0">
                <a:latin typeface="Arial" panose="020B0604020202020204" pitchFamily="34" charset="0"/>
                <a:cs typeface="Arial" panose="020B0604020202020204" pitchFamily="34" charset="0"/>
              </a:rPr>
              <a:t>that will hinder achievement of the desired state</a:t>
            </a:r>
          </a:p>
        </p:txBody>
      </p:sp>
      <p:sp>
        <p:nvSpPr>
          <p:cNvPr id="24" name="Oval 23"/>
          <p:cNvSpPr/>
          <p:nvPr/>
        </p:nvSpPr>
        <p:spPr>
          <a:xfrm>
            <a:off x="228600" y="4973985"/>
            <a:ext cx="365760" cy="36576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bg1"/>
                </a:solidFill>
                <a:latin typeface="Arial" panose="020B0604020202020204" pitchFamily="34" charset="0"/>
                <a:cs typeface="Arial" panose="020B0604020202020204" pitchFamily="34" charset="0"/>
              </a:rPr>
              <a:t>B</a:t>
            </a:r>
            <a:endParaRPr lang="en-US"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8035488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651164" y="228600"/>
            <a:ext cx="7121236" cy="523220"/>
          </a:xfrm>
          <a:prstGeom prst="rect">
            <a:avLst/>
          </a:prstGeom>
          <a:noFill/>
          <a:ln w="9525">
            <a:noFill/>
            <a:miter lim="800000"/>
            <a:headEnd/>
            <a:tailEnd/>
          </a:ln>
        </p:spPr>
        <p:txBody>
          <a:bodyPr wrap="square">
            <a:prstTxWarp prst="textNoShape">
              <a:avLst/>
            </a:prstTxWarp>
            <a:spAutoFit/>
          </a:bodyPr>
          <a:lstStyle/>
          <a:p>
            <a:r>
              <a:rPr lang="en-GB" sz="2800" b="1" dirty="0">
                <a:solidFill>
                  <a:schemeClr val="bg1"/>
                </a:solidFill>
                <a:latin typeface="Arial" panose="020B0604020202020204" pitchFamily="34" charset="0"/>
                <a:cs typeface="Arial" panose="020B0604020202020204" pitchFamily="34" charset="0"/>
              </a:rPr>
              <a:t>Key messages</a:t>
            </a:r>
            <a:endParaRPr lang="en-US" sz="2500" b="1" dirty="0">
              <a:solidFill>
                <a:schemeClr val="bg1"/>
              </a:solidFill>
              <a:latin typeface="Arial" panose="020B0604020202020204" pitchFamily="34" charset="0"/>
              <a:cs typeface="Arial" panose="020B0604020202020204" pitchFamily="34" charset="0"/>
            </a:endParaRPr>
          </a:p>
        </p:txBody>
      </p:sp>
      <p:sp>
        <p:nvSpPr>
          <p:cNvPr id="10" name="Rectangle 9"/>
          <p:cNvSpPr/>
          <p:nvPr/>
        </p:nvSpPr>
        <p:spPr>
          <a:xfrm>
            <a:off x="495300" y="1371600"/>
            <a:ext cx="8153400" cy="1257176"/>
          </a:xfrm>
          <a:prstGeom prst="rect">
            <a:avLst/>
          </a:prstGeom>
          <a:noFill/>
          <a:ln>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872089" y="1621811"/>
            <a:ext cx="6354719" cy="1184940"/>
          </a:xfrm>
          <a:prstGeom prst="rect">
            <a:avLst/>
          </a:prstGeom>
          <a:noFill/>
        </p:spPr>
        <p:txBody>
          <a:bodyPr wrap="square" rtlCol="0">
            <a:spAutoFit/>
          </a:bodyPr>
          <a:lstStyle/>
          <a:p>
            <a:pPr>
              <a:spcAft>
                <a:spcPts val="600"/>
              </a:spcAft>
            </a:pPr>
            <a:r>
              <a:rPr lang="en-US" sz="2200" dirty="0">
                <a:latin typeface="Arial" panose="020B0604020202020204" pitchFamily="34" charset="0"/>
                <a:cs typeface="Arial" panose="020B0604020202020204" pitchFamily="34" charset="0"/>
              </a:rPr>
              <a:t>ToC is critical to making assumptions explicit and to establishing the if-then logic of results chains</a:t>
            </a:r>
          </a:p>
          <a:p>
            <a:endParaRPr lang="en-US" sz="2200" dirty="0">
              <a:latin typeface="Arial" panose="020B0604020202020204" pitchFamily="34" charset="0"/>
              <a:cs typeface="Arial" panose="020B0604020202020204" pitchFamily="34" charset="0"/>
            </a:endParaRPr>
          </a:p>
        </p:txBody>
      </p:sp>
      <p:sp>
        <p:nvSpPr>
          <p:cNvPr id="12" name="Oval 11"/>
          <p:cNvSpPr/>
          <p:nvPr/>
        </p:nvSpPr>
        <p:spPr>
          <a:xfrm>
            <a:off x="672079" y="1497786"/>
            <a:ext cx="1013012" cy="989078"/>
          </a:xfrm>
          <a:prstGeom prst="ellipse">
            <a:avLst/>
          </a:prstGeom>
          <a:gradFill flip="none" rotWithShape="1">
            <a:gsLst>
              <a:gs pos="0">
                <a:srgbClr val="0099FF"/>
              </a:gs>
              <a:gs pos="63000">
                <a:srgbClr val="0099FF">
                  <a:tint val="44500"/>
                  <a:satMod val="160000"/>
                </a:srgbClr>
              </a:gs>
              <a:gs pos="100000">
                <a:srgbClr val="0099FF">
                  <a:tint val="23500"/>
                  <a:satMod val="160000"/>
                </a:srgbClr>
              </a:gs>
            </a:gsLst>
            <a:lin ang="27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l="24260" t="28125" r="28940" b="34375"/>
          <a:stretch/>
        </p:blipFill>
        <p:spPr>
          <a:xfrm>
            <a:off x="672079" y="1646280"/>
            <a:ext cx="1013012" cy="607807"/>
          </a:xfrm>
          <a:prstGeom prst="rect">
            <a:avLst/>
          </a:prstGeom>
        </p:spPr>
      </p:pic>
      <p:sp>
        <p:nvSpPr>
          <p:cNvPr id="20" name="Rectangle 19"/>
          <p:cNvSpPr/>
          <p:nvPr/>
        </p:nvSpPr>
        <p:spPr>
          <a:xfrm>
            <a:off x="495299" y="2882424"/>
            <a:ext cx="8151150" cy="1257176"/>
          </a:xfrm>
          <a:prstGeom prst="rect">
            <a:avLst/>
          </a:prstGeom>
          <a:noFill/>
          <a:ln>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861869" y="2992158"/>
            <a:ext cx="6774359" cy="1523494"/>
          </a:xfrm>
          <a:prstGeom prst="rect">
            <a:avLst/>
          </a:prstGeom>
          <a:noFill/>
        </p:spPr>
        <p:txBody>
          <a:bodyPr wrap="square" rtlCol="0">
            <a:spAutoFit/>
          </a:bodyPr>
          <a:lstStyle/>
          <a:p>
            <a:pPr>
              <a:spcAft>
                <a:spcPts val="600"/>
              </a:spcAft>
            </a:pPr>
            <a:r>
              <a:rPr lang="en-US" sz="2200" dirty="0">
                <a:latin typeface="Arial" panose="020B0604020202020204" pitchFamily="34" charset="0"/>
                <a:cs typeface="Arial" panose="020B0604020202020204" pitchFamily="34" charset="0"/>
              </a:rPr>
              <a:t>The </a:t>
            </a:r>
            <a:r>
              <a:rPr lang="en-US" sz="2200" dirty="0" smtClean="0">
                <a:latin typeface="Arial" panose="020B0604020202020204" pitchFamily="34" charset="0"/>
                <a:cs typeface="Arial" panose="020B0604020202020204" pitchFamily="34" charset="0"/>
              </a:rPr>
              <a:t>Theory </a:t>
            </a:r>
            <a:r>
              <a:rPr lang="en-US" sz="2200" dirty="0">
                <a:latin typeface="Arial" panose="020B0604020202020204" pitchFamily="34" charset="0"/>
                <a:cs typeface="Arial" panose="020B0604020202020204" pitchFamily="34" charset="0"/>
              </a:rPr>
              <a:t>of </a:t>
            </a:r>
            <a:r>
              <a:rPr lang="en-US" sz="2200" dirty="0" smtClean="0">
                <a:latin typeface="Arial" panose="020B0604020202020204" pitchFamily="34" charset="0"/>
                <a:cs typeface="Arial" panose="020B0604020202020204" pitchFamily="34" charset="0"/>
              </a:rPr>
              <a:t>Change </a:t>
            </a:r>
            <a:r>
              <a:rPr lang="en-US" sz="2200" dirty="0">
                <a:latin typeface="Arial" panose="020B0604020202020204" pitchFamily="34" charset="0"/>
                <a:cs typeface="Arial" panose="020B0604020202020204" pitchFamily="34" charset="0"/>
              </a:rPr>
              <a:t>approach allows the stronger integration of experimentation, continuous learning and partnerships in results achievement.</a:t>
            </a:r>
          </a:p>
          <a:p>
            <a:endParaRPr lang="en-US" sz="2200" dirty="0">
              <a:latin typeface="Arial" panose="020B0604020202020204" pitchFamily="34" charset="0"/>
              <a:cs typeface="Arial" panose="020B0604020202020204" pitchFamily="34" charset="0"/>
            </a:endParaRPr>
          </a:p>
        </p:txBody>
      </p:sp>
      <p:sp>
        <p:nvSpPr>
          <p:cNvPr id="22" name="Oval 21"/>
          <p:cNvSpPr/>
          <p:nvPr/>
        </p:nvSpPr>
        <p:spPr>
          <a:xfrm>
            <a:off x="672078" y="3008610"/>
            <a:ext cx="1013012" cy="989078"/>
          </a:xfrm>
          <a:prstGeom prst="ellipse">
            <a:avLst/>
          </a:prstGeom>
          <a:gradFill flip="none" rotWithShape="1">
            <a:gsLst>
              <a:gs pos="0">
                <a:srgbClr val="0099FF"/>
              </a:gs>
              <a:gs pos="63000">
                <a:srgbClr val="0099FF">
                  <a:tint val="44500"/>
                  <a:satMod val="160000"/>
                </a:srgbClr>
              </a:gs>
              <a:gs pos="100000">
                <a:srgbClr val="0099FF">
                  <a:tint val="23500"/>
                  <a:satMod val="160000"/>
                </a:srgbClr>
              </a:gs>
            </a:gsLst>
            <a:lin ang="27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4" name="Picture 23"/>
          <p:cNvPicPr>
            <a:picLocks noChangeAspect="1"/>
          </p:cNvPicPr>
          <p:nvPr/>
        </p:nvPicPr>
        <p:blipFill rotWithShape="1">
          <a:blip r:embed="rId3" cstate="print">
            <a:extLst>
              <a:ext uri="{28A0092B-C50C-407E-A947-70E740481C1C}">
                <a14:useLocalDpi xmlns:a14="http://schemas.microsoft.com/office/drawing/2010/main" val="0"/>
              </a:ext>
            </a:extLst>
          </a:blip>
          <a:srcRect l="24260" t="28125" r="28940" b="34375"/>
          <a:stretch/>
        </p:blipFill>
        <p:spPr>
          <a:xfrm>
            <a:off x="672078" y="3157104"/>
            <a:ext cx="1013012" cy="607807"/>
          </a:xfrm>
          <a:prstGeom prst="rect">
            <a:avLst/>
          </a:prstGeom>
        </p:spPr>
      </p:pic>
      <p:sp>
        <p:nvSpPr>
          <p:cNvPr id="25" name="Rectangle 24"/>
          <p:cNvSpPr/>
          <p:nvPr/>
        </p:nvSpPr>
        <p:spPr>
          <a:xfrm>
            <a:off x="495299" y="4389466"/>
            <a:ext cx="8153399" cy="1257176"/>
          </a:xfrm>
          <a:prstGeom prst="rect">
            <a:avLst/>
          </a:prstGeom>
          <a:noFill/>
          <a:ln>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1872089" y="4625386"/>
            <a:ext cx="6776607" cy="1184940"/>
          </a:xfrm>
          <a:prstGeom prst="rect">
            <a:avLst/>
          </a:prstGeom>
          <a:noFill/>
        </p:spPr>
        <p:txBody>
          <a:bodyPr wrap="square" rtlCol="0">
            <a:spAutoFit/>
          </a:bodyPr>
          <a:lstStyle/>
          <a:p>
            <a:pPr>
              <a:spcAft>
                <a:spcPts val="600"/>
              </a:spcAft>
            </a:pPr>
            <a:r>
              <a:rPr lang="en-US" sz="2200" dirty="0">
                <a:latin typeface="Arial" panose="020B0604020202020204" pitchFamily="34" charset="0"/>
                <a:cs typeface="Arial" panose="020B0604020202020204" pitchFamily="34" charset="0"/>
              </a:rPr>
              <a:t>An effective ToC not only needs to be technically sound, but also needs partners’ buy-in</a:t>
            </a:r>
          </a:p>
          <a:p>
            <a:endParaRPr lang="en-US" sz="2200" dirty="0">
              <a:latin typeface="Arial" panose="020B0604020202020204" pitchFamily="34" charset="0"/>
              <a:cs typeface="Arial" panose="020B0604020202020204" pitchFamily="34" charset="0"/>
            </a:endParaRPr>
          </a:p>
        </p:txBody>
      </p:sp>
      <p:sp>
        <p:nvSpPr>
          <p:cNvPr id="27" name="Oval 26"/>
          <p:cNvSpPr/>
          <p:nvPr/>
        </p:nvSpPr>
        <p:spPr>
          <a:xfrm>
            <a:off x="672079" y="4515652"/>
            <a:ext cx="1013012" cy="989078"/>
          </a:xfrm>
          <a:prstGeom prst="ellipse">
            <a:avLst/>
          </a:prstGeom>
          <a:gradFill flip="none" rotWithShape="1">
            <a:gsLst>
              <a:gs pos="0">
                <a:srgbClr val="0099FF"/>
              </a:gs>
              <a:gs pos="63000">
                <a:srgbClr val="0099FF">
                  <a:tint val="44500"/>
                  <a:satMod val="160000"/>
                </a:srgbClr>
              </a:gs>
              <a:gs pos="100000">
                <a:srgbClr val="0099FF">
                  <a:tint val="23500"/>
                  <a:satMod val="160000"/>
                </a:srgbClr>
              </a:gs>
            </a:gsLst>
            <a:lin ang="27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8" name="Picture 27"/>
          <p:cNvPicPr>
            <a:picLocks noChangeAspect="1"/>
          </p:cNvPicPr>
          <p:nvPr/>
        </p:nvPicPr>
        <p:blipFill rotWithShape="1">
          <a:blip r:embed="rId3" cstate="print">
            <a:extLst>
              <a:ext uri="{28A0092B-C50C-407E-A947-70E740481C1C}">
                <a14:useLocalDpi xmlns:a14="http://schemas.microsoft.com/office/drawing/2010/main" val="0"/>
              </a:ext>
            </a:extLst>
          </a:blip>
          <a:srcRect l="24260" t="28125" r="28940" b="34375"/>
          <a:stretch/>
        </p:blipFill>
        <p:spPr>
          <a:xfrm>
            <a:off x="672079" y="4664146"/>
            <a:ext cx="1013012" cy="607807"/>
          </a:xfrm>
          <a:prstGeom prst="rect">
            <a:avLst/>
          </a:prstGeom>
        </p:spPr>
      </p:pic>
    </p:spTree>
    <p:extLst>
      <p:ext uri="{BB962C8B-B14F-4D97-AF65-F5344CB8AC3E}">
        <p14:creationId xmlns:p14="http://schemas.microsoft.com/office/powerpoint/2010/main" val="37116764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bwMode="auto">
          <a:xfrm>
            <a:off x="720334" y="2547040"/>
            <a:ext cx="4242761" cy="646711"/>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defRPr sz="1400">
                <a:solidFill>
                  <a:schemeClr val="tx1"/>
                </a:solidFill>
                <a:latin typeface="+mn-lt"/>
                <a:ea typeface="+mn-ea"/>
                <a:cs typeface="+mn-cs"/>
              </a:defRPr>
            </a:lvl1pPr>
            <a:lvl2pPr marL="742950" indent="-285750" algn="l" rtl="0" eaLnBrk="1" fontAlgn="base" hangingPunct="1">
              <a:spcBef>
                <a:spcPct val="20000"/>
              </a:spcBef>
              <a:spcAft>
                <a:spcPct val="0"/>
              </a:spcAft>
              <a:defRPr sz="1400">
                <a:solidFill>
                  <a:schemeClr val="tx1"/>
                </a:solidFill>
                <a:latin typeface="+mn-lt"/>
                <a:ea typeface="+mn-ea"/>
              </a:defRPr>
            </a:lvl2pPr>
            <a:lvl3pPr marL="1143000" indent="-228600" algn="l" rtl="0" eaLnBrk="1" fontAlgn="base" hangingPunct="1">
              <a:spcBef>
                <a:spcPct val="20000"/>
              </a:spcBef>
              <a:spcAft>
                <a:spcPct val="0"/>
              </a:spcAft>
              <a:buChar char="•"/>
              <a:defRPr sz="1400">
                <a:solidFill>
                  <a:schemeClr val="tx1"/>
                </a:solidFill>
                <a:latin typeface="+mn-lt"/>
                <a:ea typeface="+mn-ea"/>
              </a:defRPr>
            </a:lvl3pPr>
            <a:lvl4pPr marL="1600200" indent="-228600" algn="l" rtl="0" eaLnBrk="1" fontAlgn="base" hangingPunct="1">
              <a:spcBef>
                <a:spcPct val="20000"/>
              </a:spcBef>
              <a:spcAft>
                <a:spcPct val="0"/>
              </a:spcAft>
              <a:buChar char="–"/>
              <a:defRPr sz="1400">
                <a:solidFill>
                  <a:schemeClr val="tx1"/>
                </a:solidFill>
                <a:latin typeface="+mn-lt"/>
                <a:ea typeface="+mn-ea"/>
              </a:defRPr>
            </a:lvl4pPr>
            <a:lvl5pPr marL="2057400" indent="-228600" algn="l" rtl="0" eaLnBrk="1" fontAlgn="base" hangingPunct="1">
              <a:spcBef>
                <a:spcPct val="20000"/>
              </a:spcBef>
              <a:spcAft>
                <a:spcPct val="0"/>
              </a:spcAft>
              <a:buChar char="»"/>
              <a:defRPr sz="1400">
                <a:solidFill>
                  <a:schemeClr val="tx1"/>
                </a:solidFill>
                <a:latin typeface="+mn-lt"/>
                <a:ea typeface="+mn-ea"/>
              </a:defRPr>
            </a:lvl5pPr>
            <a:lvl6pPr marL="2514600" indent="-228600" algn="l" rtl="0" eaLnBrk="1" fontAlgn="base" hangingPunct="1">
              <a:spcBef>
                <a:spcPct val="20000"/>
              </a:spcBef>
              <a:spcAft>
                <a:spcPct val="0"/>
              </a:spcAft>
              <a:buChar char="»"/>
              <a:defRPr sz="1400">
                <a:solidFill>
                  <a:schemeClr val="tx1"/>
                </a:solidFill>
                <a:latin typeface="+mn-lt"/>
                <a:ea typeface="+mn-ea"/>
              </a:defRPr>
            </a:lvl6pPr>
            <a:lvl7pPr marL="2971800" indent="-228600" algn="l" rtl="0" eaLnBrk="1" fontAlgn="base" hangingPunct="1">
              <a:spcBef>
                <a:spcPct val="20000"/>
              </a:spcBef>
              <a:spcAft>
                <a:spcPct val="0"/>
              </a:spcAft>
              <a:buChar char="»"/>
              <a:defRPr sz="1400">
                <a:solidFill>
                  <a:schemeClr val="tx1"/>
                </a:solidFill>
                <a:latin typeface="+mn-lt"/>
                <a:ea typeface="+mn-ea"/>
              </a:defRPr>
            </a:lvl7pPr>
            <a:lvl8pPr marL="3429000" indent="-228600" algn="l" rtl="0" eaLnBrk="1" fontAlgn="base" hangingPunct="1">
              <a:spcBef>
                <a:spcPct val="20000"/>
              </a:spcBef>
              <a:spcAft>
                <a:spcPct val="0"/>
              </a:spcAft>
              <a:buChar char="»"/>
              <a:defRPr sz="1400">
                <a:solidFill>
                  <a:schemeClr val="tx1"/>
                </a:solidFill>
                <a:latin typeface="+mn-lt"/>
                <a:ea typeface="+mn-ea"/>
              </a:defRPr>
            </a:lvl8pPr>
            <a:lvl9pPr marL="3886200" indent="-228600" algn="l" rtl="0" eaLnBrk="1" fontAlgn="base" hangingPunct="1">
              <a:spcBef>
                <a:spcPct val="20000"/>
              </a:spcBef>
              <a:spcAft>
                <a:spcPct val="0"/>
              </a:spcAft>
              <a:buChar char="»"/>
              <a:defRPr sz="1400">
                <a:solidFill>
                  <a:schemeClr val="tx1"/>
                </a:solidFill>
                <a:latin typeface="+mn-lt"/>
                <a:ea typeface="+mn-ea"/>
              </a:defRPr>
            </a:lvl9pPr>
          </a:lstStyle>
          <a:p>
            <a:pPr marL="0" indent="0">
              <a:buNone/>
            </a:pPr>
            <a:r>
              <a:rPr lang="en-US" sz="2400" dirty="0" smtClean="0">
                <a:latin typeface="Arial" panose="020B0604020202020204" pitchFamily="34" charset="0"/>
                <a:cs typeface="Arial" panose="020B0604020202020204" pitchFamily="34" charset="0"/>
              </a:rPr>
              <a:t>This </a:t>
            </a:r>
            <a:r>
              <a:rPr lang="en-US" sz="2400" dirty="0">
                <a:latin typeface="Arial" panose="020B0604020202020204" pitchFamily="34" charset="0"/>
                <a:cs typeface="Arial" panose="020B0604020202020204" pitchFamily="34" charset="0"/>
              </a:rPr>
              <a:t>will generally include</a:t>
            </a:r>
            <a:r>
              <a:rPr lang="en-US" sz="2400" dirty="0" smtClean="0">
                <a:latin typeface="Arial" panose="020B0604020202020204" pitchFamily="34" charset="0"/>
                <a:cs typeface="Arial" panose="020B0604020202020204" pitchFamily="34" charset="0"/>
              </a:rPr>
              <a:t>:</a:t>
            </a:r>
            <a:endParaRPr lang="en-US" sz="2400" dirty="0">
              <a:latin typeface="Arial" panose="020B0604020202020204" pitchFamily="34" charset="0"/>
              <a:cs typeface="Arial" panose="020B0604020202020204" pitchFamily="34" charset="0"/>
            </a:endParaRPr>
          </a:p>
        </p:txBody>
      </p:sp>
      <p:sp>
        <p:nvSpPr>
          <p:cNvPr id="8" name="Rectangle 7"/>
          <p:cNvSpPr/>
          <p:nvPr/>
        </p:nvSpPr>
        <p:spPr>
          <a:xfrm>
            <a:off x="1502717" y="1037633"/>
            <a:ext cx="6831106" cy="1317768"/>
          </a:xfrm>
          <a:prstGeom prst="rect">
            <a:avLst/>
          </a:prstGeom>
          <a:solidFill>
            <a:schemeClr val="tx2">
              <a:lumMod val="20000"/>
              <a:lumOff val="80000"/>
            </a:schemeClr>
          </a:solidFill>
          <a:ln w="19050">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t>
            </a:r>
            <a:endParaRPr lang="en-US" dirty="0"/>
          </a:p>
        </p:txBody>
      </p:sp>
      <p:sp>
        <p:nvSpPr>
          <p:cNvPr id="3" name="Rectangle 2"/>
          <p:cNvSpPr/>
          <p:nvPr/>
        </p:nvSpPr>
        <p:spPr>
          <a:xfrm>
            <a:off x="1656995" y="1131744"/>
            <a:ext cx="6676828" cy="1200329"/>
          </a:xfrm>
          <a:prstGeom prst="rect">
            <a:avLst/>
          </a:prstGeom>
        </p:spPr>
        <p:txBody>
          <a:bodyPr wrap="square">
            <a:spAutoFit/>
          </a:bodyPr>
          <a:lstStyle/>
          <a:p>
            <a:r>
              <a:rPr lang="en-US" sz="2400" dirty="0">
                <a:latin typeface="Arial" panose="020B0604020202020204" pitchFamily="34" charset="0"/>
                <a:cs typeface="Arial" panose="020B0604020202020204" pitchFamily="34" charset="0"/>
              </a:rPr>
              <a:t>Strategic Planning is a disciplined approach </a:t>
            </a:r>
            <a:r>
              <a:rPr lang="en-US" sz="2400" dirty="0" smtClean="0">
                <a:latin typeface="Arial" panose="020B0604020202020204" pitchFamily="34" charset="0"/>
                <a:cs typeface="Arial" panose="020B0604020202020204" pitchFamily="34" charset="0"/>
              </a:rPr>
              <a:t>to </a:t>
            </a:r>
            <a:r>
              <a:rPr lang="en-US" sz="2400" dirty="0">
                <a:latin typeface="Arial" panose="020B0604020202020204" pitchFamily="34" charset="0"/>
                <a:cs typeface="Arial" panose="020B0604020202020204" pitchFamily="34" charset="0"/>
              </a:rPr>
              <a:t>develop a multi-year vision of </a:t>
            </a:r>
            <a:r>
              <a:rPr lang="en-US" sz="2400" b="1" dirty="0">
                <a:latin typeface="Arial" panose="020B0604020202020204" pitchFamily="34" charset="0"/>
                <a:cs typeface="Arial" panose="020B0604020202020204" pitchFamily="34" charset="0"/>
              </a:rPr>
              <a:t>what</a:t>
            </a:r>
            <a:r>
              <a:rPr lang="en-US" sz="2400" dirty="0">
                <a:latin typeface="Arial" panose="020B0604020202020204" pitchFamily="34" charset="0"/>
                <a:cs typeface="Arial" panose="020B0604020202020204" pitchFamily="34" charset="0"/>
              </a:rPr>
              <a:t> results will be </a:t>
            </a:r>
            <a:r>
              <a:rPr lang="en-US" sz="2400" dirty="0" smtClean="0">
                <a:latin typeface="Arial" panose="020B0604020202020204" pitchFamily="34" charset="0"/>
                <a:cs typeface="Arial" panose="020B0604020202020204" pitchFamily="34" charset="0"/>
              </a:rPr>
              <a:t>achieved </a:t>
            </a:r>
            <a:r>
              <a:rPr lang="en-US" sz="2400" dirty="0">
                <a:latin typeface="Arial" panose="020B0604020202020204" pitchFamily="34" charset="0"/>
                <a:cs typeface="Arial" panose="020B0604020202020204" pitchFamily="34" charset="0"/>
              </a:rPr>
              <a:t>and </a:t>
            </a:r>
            <a:r>
              <a:rPr lang="en-US" sz="2400" b="1" dirty="0">
                <a:latin typeface="Arial" panose="020B0604020202020204" pitchFamily="34" charset="0"/>
                <a:cs typeface="Arial" panose="020B0604020202020204" pitchFamily="34" charset="0"/>
              </a:rPr>
              <a:t>how</a:t>
            </a:r>
            <a:r>
              <a:rPr lang="en-US" sz="2400" dirty="0">
                <a:latin typeface="Arial" panose="020B0604020202020204" pitchFamily="34" charset="0"/>
                <a:cs typeface="Arial" panose="020B0604020202020204" pitchFamily="34" charset="0"/>
              </a:rPr>
              <a:t> they will be </a:t>
            </a:r>
            <a:r>
              <a:rPr lang="en-US" sz="2400" dirty="0" smtClean="0">
                <a:latin typeface="Arial" panose="020B0604020202020204" pitchFamily="34" charset="0"/>
                <a:cs typeface="Arial" panose="020B0604020202020204" pitchFamily="34" charset="0"/>
              </a:rPr>
              <a:t>achieved</a:t>
            </a:r>
            <a:endParaRPr lang="en-US" sz="2400" dirty="0">
              <a:latin typeface="Arial" panose="020B0604020202020204" pitchFamily="34" charset="0"/>
              <a:cs typeface="Arial" panose="020B0604020202020204" pitchFamily="34" charset="0"/>
            </a:endParaRPr>
          </a:p>
        </p:txBody>
      </p:sp>
      <p:sp>
        <p:nvSpPr>
          <p:cNvPr id="10" name="Rectangle 9"/>
          <p:cNvSpPr/>
          <p:nvPr/>
        </p:nvSpPr>
        <p:spPr>
          <a:xfrm>
            <a:off x="1224811" y="3210043"/>
            <a:ext cx="7109014" cy="856260"/>
          </a:xfrm>
          <a:prstGeom prst="rect">
            <a:avLst/>
          </a:prstGeom>
          <a:solidFill>
            <a:schemeClr val="bg1">
              <a:lumMod val="95000"/>
            </a:schemeClr>
          </a:solidFill>
          <a:ln w="3175">
            <a:solidFill>
              <a:schemeClr val="tx1"/>
            </a:solidFill>
          </a:ln>
        </p:spPr>
        <p:txBody>
          <a:bodyPr wrap="square" anchor="ctr">
            <a:noAutofit/>
          </a:bodyPr>
          <a:lstStyle/>
          <a:p>
            <a:pPr marL="0" lvl="1"/>
            <a:r>
              <a:rPr lang="en-US" sz="2000" dirty="0">
                <a:latin typeface="Arial" panose="020B0604020202020204" pitchFamily="34" charset="0"/>
                <a:cs typeface="Arial" panose="020B0604020202020204" pitchFamily="34" charset="0"/>
              </a:rPr>
              <a:t>Understanding the Causes of deprivations and Prioritizing issues to be addressed by UNICEF Action </a:t>
            </a:r>
          </a:p>
        </p:txBody>
      </p:sp>
      <p:sp>
        <p:nvSpPr>
          <p:cNvPr id="11" name="Rectangle 10"/>
          <p:cNvSpPr/>
          <p:nvPr/>
        </p:nvSpPr>
        <p:spPr>
          <a:xfrm>
            <a:off x="1224809" y="4152452"/>
            <a:ext cx="7109014" cy="769292"/>
          </a:xfrm>
          <a:prstGeom prst="rect">
            <a:avLst/>
          </a:prstGeom>
          <a:solidFill>
            <a:srgbClr val="F7941D">
              <a:alpha val="42000"/>
            </a:srgbClr>
          </a:solidFill>
          <a:ln w="38100">
            <a:solidFill>
              <a:srgbClr val="F7941D"/>
            </a:solidFill>
          </a:ln>
        </p:spPr>
        <p:txBody>
          <a:bodyPr wrap="square" anchor="ctr">
            <a:noAutofit/>
          </a:bodyPr>
          <a:lstStyle/>
          <a:p>
            <a:pPr marL="0" lvl="1"/>
            <a:r>
              <a:rPr lang="en-US" sz="2000" dirty="0">
                <a:latin typeface="Arial" panose="020B0604020202020204" pitchFamily="34" charset="0"/>
                <a:cs typeface="Arial" panose="020B0604020202020204" pitchFamily="34" charset="0"/>
              </a:rPr>
              <a:t>Establishing a Theory of Change (ToC) for the problem or deprivation</a:t>
            </a:r>
          </a:p>
        </p:txBody>
      </p:sp>
      <p:sp>
        <p:nvSpPr>
          <p:cNvPr id="12" name="Rectangle 11"/>
          <p:cNvSpPr/>
          <p:nvPr/>
        </p:nvSpPr>
        <p:spPr>
          <a:xfrm>
            <a:off x="1224809" y="5007893"/>
            <a:ext cx="7109016" cy="769292"/>
          </a:xfrm>
          <a:prstGeom prst="rect">
            <a:avLst/>
          </a:prstGeom>
          <a:solidFill>
            <a:schemeClr val="bg1">
              <a:lumMod val="95000"/>
            </a:schemeClr>
          </a:solidFill>
          <a:ln w="3175">
            <a:solidFill>
              <a:schemeClr val="tx1"/>
            </a:solidFill>
          </a:ln>
        </p:spPr>
        <p:txBody>
          <a:bodyPr wrap="square" anchor="ctr">
            <a:noAutofit/>
          </a:bodyPr>
          <a:lstStyle/>
          <a:p>
            <a:pPr marL="0" lvl="1"/>
            <a:r>
              <a:rPr lang="en-US" sz="2000" dirty="0">
                <a:latin typeface="Arial" panose="020B0604020202020204" pitchFamily="34" charset="0"/>
                <a:cs typeface="Arial" panose="020B0604020202020204" pitchFamily="34" charset="0"/>
              </a:rPr>
              <a:t>Developing a Strategic Plan with a </a:t>
            </a:r>
            <a:r>
              <a:rPr lang="en-US" sz="2000" dirty="0">
                <a:solidFill>
                  <a:srgbClr val="0099FF"/>
                </a:solidFill>
                <a:latin typeface="Arial" panose="020B0604020202020204" pitchFamily="34" charset="0"/>
                <a:cs typeface="Arial" panose="020B0604020202020204" pitchFamily="34" charset="0"/>
              </a:rPr>
              <a:t>Results Framework</a:t>
            </a:r>
          </a:p>
        </p:txBody>
      </p:sp>
      <p:pic>
        <p:nvPicPr>
          <p:cNvPr id="4" name="Picture 3"/>
          <p:cNvPicPr>
            <a:picLocks noChangeAspect="1"/>
          </p:cNvPicPr>
          <p:nvPr/>
        </p:nvPicPr>
        <p:blipFill>
          <a:blip r:embed="rId3"/>
          <a:stretch>
            <a:fillRect/>
          </a:stretch>
        </p:blipFill>
        <p:spPr>
          <a:xfrm>
            <a:off x="381000" y="1295400"/>
            <a:ext cx="1044578" cy="862496"/>
          </a:xfrm>
          <a:prstGeom prst="rect">
            <a:avLst/>
          </a:prstGeom>
        </p:spPr>
      </p:pic>
      <p:sp>
        <p:nvSpPr>
          <p:cNvPr id="19" name="Rectangle 18"/>
          <p:cNvSpPr/>
          <p:nvPr/>
        </p:nvSpPr>
        <p:spPr>
          <a:xfrm>
            <a:off x="1224809" y="5885101"/>
            <a:ext cx="7109014" cy="769292"/>
          </a:xfrm>
          <a:prstGeom prst="rect">
            <a:avLst/>
          </a:prstGeom>
          <a:solidFill>
            <a:schemeClr val="bg1">
              <a:lumMod val="95000"/>
            </a:schemeClr>
          </a:solidFill>
          <a:ln w="3175">
            <a:solidFill>
              <a:schemeClr val="tx1"/>
            </a:solidFill>
          </a:ln>
        </p:spPr>
        <p:txBody>
          <a:bodyPr wrap="square" anchor="ctr">
            <a:noAutofit/>
          </a:bodyPr>
          <a:lstStyle/>
          <a:p>
            <a:pPr marL="0" lvl="1">
              <a:buClr>
                <a:schemeClr val="tx1"/>
              </a:buClr>
            </a:pPr>
            <a:r>
              <a:rPr lang="en-US" sz="2000" dirty="0">
                <a:solidFill>
                  <a:srgbClr val="0099FF"/>
                </a:solidFill>
                <a:latin typeface="Arial" panose="020B0604020202020204" pitchFamily="34" charset="0"/>
                <a:cs typeface="Arial" panose="020B0604020202020204" pitchFamily="34" charset="0"/>
              </a:rPr>
              <a:t>Budgeting </a:t>
            </a:r>
            <a:r>
              <a:rPr lang="en-US" sz="2000" dirty="0">
                <a:latin typeface="Arial" panose="020B0604020202020204" pitchFamily="34" charset="0"/>
                <a:cs typeface="Arial" panose="020B0604020202020204" pitchFamily="34" charset="0"/>
              </a:rPr>
              <a:t>for Results</a:t>
            </a:r>
          </a:p>
        </p:txBody>
      </p:sp>
      <p:sp>
        <p:nvSpPr>
          <p:cNvPr id="23" name="Oval 22"/>
          <p:cNvSpPr/>
          <p:nvPr/>
        </p:nvSpPr>
        <p:spPr>
          <a:xfrm>
            <a:off x="651656" y="3408718"/>
            <a:ext cx="457200"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latin typeface="Arial" panose="020B0604020202020204" pitchFamily="34" charset="0"/>
                <a:cs typeface="Arial" panose="020B0604020202020204" pitchFamily="34" charset="0"/>
              </a:rPr>
              <a:t>1</a:t>
            </a:r>
            <a:endParaRPr lang="en-US" b="1" dirty="0">
              <a:solidFill>
                <a:schemeClr val="tx1"/>
              </a:solidFill>
              <a:latin typeface="Arial" panose="020B0604020202020204" pitchFamily="34" charset="0"/>
              <a:cs typeface="Arial" panose="020B0604020202020204" pitchFamily="34" charset="0"/>
            </a:endParaRPr>
          </a:p>
        </p:txBody>
      </p:sp>
      <p:sp>
        <p:nvSpPr>
          <p:cNvPr id="24" name="Oval 23"/>
          <p:cNvSpPr/>
          <p:nvPr/>
        </p:nvSpPr>
        <p:spPr>
          <a:xfrm>
            <a:off x="649350" y="5157215"/>
            <a:ext cx="459506"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latin typeface="Arial" panose="020B0604020202020204" pitchFamily="34" charset="0"/>
                <a:cs typeface="Arial" panose="020B0604020202020204" pitchFamily="34" charset="0"/>
              </a:rPr>
              <a:t>3</a:t>
            </a:r>
            <a:endParaRPr lang="en-US" b="1" dirty="0">
              <a:solidFill>
                <a:schemeClr val="tx1"/>
              </a:solidFill>
              <a:latin typeface="Arial" panose="020B0604020202020204" pitchFamily="34" charset="0"/>
              <a:cs typeface="Arial" panose="020B0604020202020204" pitchFamily="34" charset="0"/>
            </a:endParaRPr>
          </a:p>
        </p:txBody>
      </p:sp>
      <p:sp>
        <p:nvSpPr>
          <p:cNvPr id="25" name="Oval 24"/>
          <p:cNvSpPr/>
          <p:nvPr/>
        </p:nvSpPr>
        <p:spPr>
          <a:xfrm>
            <a:off x="651654" y="4308498"/>
            <a:ext cx="457200"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latin typeface="Arial" panose="020B0604020202020204" pitchFamily="34" charset="0"/>
                <a:cs typeface="Arial" panose="020B0604020202020204" pitchFamily="34" charset="0"/>
              </a:rPr>
              <a:t>2</a:t>
            </a:r>
          </a:p>
        </p:txBody>
      </p:sp>
      <p:sp>
        <p:nvSpPr>
          <p:cNvPr id="26" name="Oval 25"/>
          <p:cNvSpPr/>
          <p:nvPr/>
        </p:nvSpPr>
        <p:spPr>
          <a:xfrm>
            <a:off x="651654" y="6041147"/>
            <a:ext cx="457200"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latin typeface="Arial" panose="020B0604020202020204" pitchFamily="34" charset="0"/>
                <a:cs typeface="Arial" panose="020B0604020202020204" pitchFamily="34" charset="0"/>
              </a:rPr>
              <a:t>4</a:t>
            </a:r>
            <a:endParaRPr lang="en-US" b="1" dirty="0">
              <a:solidFill>
                <a:schemeClr val="tx1"/>
              </a:solidFill>
              <a:latin typeface="Arial" panose="020B0604020202020204" pitchFamily="34" charset="0"/>
              <a:cs typeface="Arial" panose="020B0604020202020204" pitchFamily="34" charset="0"/>
            </a:endParaRPr>
          </a:p>
        </p:txBody>
      </p:sp>
      <p:sp>
        <p:nvSpPr>
          <p:cNvPr id="15"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16" name="Text Box 27"/>
          <p:cNvSpPr txBox="1">
            <a:spLocks noChangeArrowheads="1"/>
          </p:cNvSpPr>
          <p:nvPr/>
        </p:nvSpPr>
        <p:spPr bwMode="auto">
          <a:xfrm>
            <a:off x="486000" y="76200"/>
            <a:ext cx="3590290" cy="635751"/>
          </a:xfrm>
          <a:prstGeom prst="rect">
            <a:avLst/>
          </a:prstGeom>
          <a:noFill/>
          <a:ln w="9525">
            <a:noFill/>
            <a:miter lim="800000"/>
            <a:headEnd/>
            <a:tailEnd/>
          </a:ln>
        </p:spPr>
        <p:txBody>
          <a:bodyPr wrap="square">
            <a:prstTxWarp prst="textNoShape">
              <a:avLst/>
            </a:prstTxWarp>
            <a:spAutoFit/>
          </a:bodyPr>
          <a:lstStyle/>
          <a:p>
            <a:pPr algn="ctr">
              <a:lnSpc>
                <a:spcPts val="4800"/>
              </a:lnSpc>
              <a:spcBef>
                <a:spcPct val="50000"/>
              </a:spcBef>
              <a:tabLst>
                <a:tab pos="87313" algn="l"/>
              </a:tabLst>
            </a:pPr>
            <a:r>
              <a:rPr lang="en-GB" sz="2800" b="1" dirty="0">
                <a:solidFill>
                  <a:schemeClr val="bg1"/>
                </a:solidFill>
                <a:latin typeface="Arial" panose="020B0604020202020204" pitchFamily="34" charset="0"/>
                <a:cs typeface="Arial" panose="020B0604020202020204" pitchFamily="34" charset="0"/>
              </a:rPr>
              <a:t>Strategic Planning</a:t>
            </a:r>
            <a:endParaRPr lang="en-GB" sz="2800" b="1"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381227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rot="18649762" flipV="1">
            <a:off x="3142241" y="2268724"/>
            <a:ext cx="254760" cy="1372711"/>
          </a:xfrm>
          <a:prstGeom prst="rect">
            <a:avLst/>
          </a:prstGeom>
          <a:solidFill>
            <a:srgbClr val="8080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rot="2950238">
            <a:off x="1715266" y="2256968"/>
            <a:ext cx="265172" cy="1382164"/>
          </a:xfrm>
          <a:prstGeom prst="rect">
            <a:avLst/>
          </a:prstGeom>
          <a:solidFill>
            <a:srgbClr val="8080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Rounded Rectangle 2"/>
          <p:cNvSpPr/>
          <p:nvPr/>
        </p:nvSpPr>
        <p:spPr>
          <a:xfrm>
            <a:off x="685800" y="3124200"/>
            <a:ext cx="3810000" cy="2438400"/>
          </a:xfrm>
          <a:prstGeom prst="roundRect">
            <a:avLst/>
          </a:prstGeom>
          <a:solidFill>
            <a:schemeClr val="bg1">
              <a:lumMod val="95000"/>
            </a:schemeClr>
          </a:solidFill>
          <a:ln w="76200">
            <a:solidFill>
              <a:srgbClr val="80808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457200" y="76200"/>
            <a:ext cx="2578100" cy="635751"/>
          </a:xfrm>
          <a:prstGeom prst="rect">
            <a:avLst/>
          </a:prstGeom>
          <a:noFill/>
          <a:ln w="9525">
            <a:noFill/>
            <a:miter lim="800000"/>
            <a:headEnd/>
            <a:tailEnd/>
          </a:ln>
        </p:spPr>
        <p:txBody>
          <a:bodyPr wrap="square">
            <a:prstTxWarp prst="textNoShape">
              <a:avLst/>
            </a:prstTxWarp>
            <a:spAutoFit/>
          </a:bodyPr>
          <a:lstStyle/>
          <a:p>
            <a:pPr algn="ctr">
              <a:lnSpc>
                <a:spcPts val="4800"/>
              </a:lnSpc>
              <a:spcBef>
                <a:spcPct val="50000"/>
              </a:spcBef>
            </a:pPr>
            <a:r>
              <a:rPr lang="en-GB" sz="2800" b="1" dirty="0">
                <a:solidFill>
                  <a:schemeClr val="bg1"/>
                </a:solidFill>
                <a:latin typeface="Arial" panose="020B0604020202020204" pitchFamily="34" charset="0"/>
                <a:cs typeface="Arial" panose="020B0604020202020204" pitchFamily="34" charset="0"/>
              </a:rPr>
              <a:t>Checking In</a:t>
            </a:r>
            <a:endParaRPr lang="en-GB" sz="2800" b="1" dirty="0" smtClean="0">
              <a:solidFill>
                <a:schemeClr val="bg1"/>
              </a:solidFill>
              <a:latin typeface="Arial" panose="020B0604020202020204" pitchFamily="34" charset="0"/>
              <a:cs typeface="Arial" panose="020B0604020202020204" pitchFamily="34" charset="0"/>
            </a:endParaRPr>
          </a:p>
        </p:txBody>
      </p:sp>
      <p:sp>
        <p:nvSpPr>
          <p:cNvPr id="7" name="Content Placeholder 2"/>
          <p:cNvSpPr txBox="1">
            <a:spLocks/>
          </p:cNvSpPr>
          <p:nvPr/>
        </p:nvSpPr>
        <p:spPr>
          <a:xfrm>
            <a:off x="895350" y="3658404"/>
            <a:ext cx="3390900" cy="1904196"/>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sz="4400" b="1" dirty="0" smtClean="0">
                <a:solidFill>
                  <a:srgbClr val="808080"/>
                </a:solidFill>
                <a:latin typeface="Arial" panose="020B0604020202020204" pitchFamily="34" charset="0"/>
                <a:cs typeface="Arial" panose="020B0604020202020204" pitchFamily="34" charset="0"/>
              </a:rPr>
              <a:t>Theories of Change </a:t>
            </a:r>
            <a:endParaRPr lang="en-US" sz="4400" dirty="0" smtClean="0">
              <a:solidFill>
                <a:srgbClr val="808080"/>
              </a:solidFill>
              <a:latin typeface="Arial" panose="020B0604020202020204" pitchFamily="34" charset="0"/>
              <a:cs typeface="Arial" panose="020B0604020202020204" pitchFamily="34" charset="0"/>
            </a:endParaRPr>
          </a:p>
        </p:txBody>
      </p:sp>
      <p:sp>
        <p:nvSpPr>
          <p:cNvPr id="8" name="TextBox 7"/>
          <p:cNvSpPr txBox="1"/>
          <p:nvPr/>
        </p:nvSpPr>
        <p:spPr>
          <a:xfrm>
            <a:off x="5257802" y="2274229"/>
            <a:ext cx="2895600" cy="1077218"/>
          </a:xfrm>
          <a:prstGeom prst="rect">
            <a:avLst/>
          </a:prstGeom>
          <a:noFill/>
        </p:spPr>
        <p:txBody>
          <a:bodyPr wrap="square" rtlCol="0">
            <a:spAutoFit/>
          </a:bodyPr>
          <a:lstStyle/>
          <a:p>
            <a:pPr algn="ctr"/>
            <a:r>
              <a:rPr lang="en-US" sz="3200" dirty="0" smtClean="0">
                <a:solidFill>
                  <a:srgbClr val="808080"/>
                </a:solidFill>
                <a:latin typeface="Arial" panose="020B0604020202020204" pitchFamily="34" charset="0"/>
                <a:cs typeface="Arial" panose="020B0604020202020204" pitchFamily="34" charset="0"/>
              </a:rPr>
              <a:t>Game-changer or Buzz word?</a:t>
            </a:r>
            <a:endParaRPr lang="en-US" sz="3200" dirty="0">
              <a:solidFill>
                <a:srgbClr val="808080"/>
              </a:solidFill>
              <a:latin typeface="Arial" panose="020B0604020202020204" pitchFamily="34" charset="0"/>
              <a:cs typeface="Arial" panose="020B0604020202020204" pitchFamily="34" charset="0"/>
            </a:endParaRPr>
          </a:p>
        </p:txBody>
      </p:sp>
      <p:sp>
        <p:nvSpPr>
          <p:cNvPr id="6" name="Oval 5"/>
          <p:cNvSpPr/>
          <p:nvPr/>
        </p:nvSpPr>
        <p:spPr>
          <a:xfrm>
            <a:off x="2376802" y="2199678"/>
            <a:ext cx="365760" cy="365760"/>
          </a:xfrm>
          <a:prstGeom prst="ellipse">
            <a:avLst/>
          </a:prstGeom>
          <a:solidFill>
            <a:srgbClr val="8080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ounded Rectangular Callout 13"/>
          <p:cNvSpPr/>
          <p:nvPr/>
        </p:nvSpPr>
        <p:spPr>
          <a:xfrm>
            <a:off x="5048252" y="1927138"/>
            <a:ext cx="3305175" cy="1676400"/>
          </a:xfrm>
          <a:prstGeom prst="wedgeRoundRectCallout">
            <a:avLst>
              <a:gd name="adj1" fmla="val -41658"/>
              <a:gd name="adj2" fmla="val 78659"/>
              <a:gd name="adj3" fmla="val 16667"/>
            </a:avLst>
          </a:prstGeom>
          <a:noFill/>
          <a:ln w="19050">
            <a:solidFill>
              <a:srgbClr val="80808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9" name="Picture 2" descr="http://cdn2.hubspot.net/hub/390757/file-1027248010-png/images/people-connect-icon.png?t=1455723441285&amp;width=28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620000" y="5562600"/>
            <a:ext cx="1295400" cy="10855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2141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2000" tmFilter="0, 0; .2, .5; .8, .5; 1, 0"/>
                                        <p:tgtEl>
                                          <p:spTgt spid="14"/>
                                        </p:tgtEl>
                                      </p:cBhvr>
                                    </p:animEffect>
                                    <p:animScale>
                                      <p:cBhvr>
                                        <p:cTn id="7" dur="1000" autoRev="1" fill="hold"/>
                                        <p:tgtEl>
                                          <p:spTgt spid="14"/>
                                        </p:tgtEl>
                                      </p:cBhvr>
                                      <p:by x="105000" y="105000"/>
                                    </p:animScale>
                                  </p:childTnLst>
                                </p:cTn>
                              </p:par>
                              <p:par>
                                <p:cTn id="8" presetID="26" presetClass="emph" presetSubtype="0" fill="hold" grpId="0" nodeType="withEffect">
                                  <p:stCondLst>
                                    <p:cond delay="0"/>
                                  </p:stCondLst>
                                  <p:childTnLst>
                                    <p:animEffect transition="out" filter="fade">
                                      <p:cBhvr>
                                        <p:cTn id="9" dur="2000" tmFilter="0, 0; .2, .5; .8, .5; 1, 0"/>
                                        <p:tgtEl>
                                          <p:spTgt spid="8"/>
                                        </p:tgtEl>
                                      </p:cBhvr>
                                    </p:animEffect>
                                    <p:animScale>
                                      <p:cBhvr>
                                        <p:cTn id="10" dur="100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1059671" y="3869918"/>
            <a:ext cx="7661426" cy="1020412"/>
          </a:xfrm>
          <a:prstGeom prst="rect">
            <a:avLst/>
          </a:prstGeom>
          <a:solidFill>
            <a:schemeClr val="bg1">
              <a:lumMod val="75000"/>
              <a:alpha val="2509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304800" y="76200"/>
            <a:ext cx="8382000" cy="707886"/>
          </a:xfrm>
          <a:prstGeom prst="rect">
            <a:avLst/>
          </a:prstGeom>
          <a:noFill/>
          <a:ln w="9525">
            <a:noFill/>
            <a:miter lim="800000"/>
            <a:headEnd/>
            <a:tailEnd/>
          </a:ln>
        </p:spPr>
        <p:txBody>
          <a:bodyPr wrap="square">
            <a:prstTxWarp prst="textNoShape">
              <a:avLst/>
            </a:prstTxWarp>
            <a:spAutoFit/>
          </a:bodyPr>
          <a:lstStyle/>
          <a:p>
            <a:pPr algn="ctr">
              <a:lnSpc>
                <a:spcPts val="4800"/>
              </a:lnSpc>
              <a:spcBef>
                <a:spcPct val="50000"/>
              </a:spcBef>
            </a:pPr>
            <a:r>
              <a:rPr lang="en-GB" sz="2800" b="1" dirty="0" smtClean="0">
                <a:solidFill>
                  <a:schemeClr val="bg1"/>
                </a:solidFill>
                <a:latin typeface="Arial" panose="020B0604020202020204" pitchFamily="34" charset="0"/>
                <a:cs typeface="Arial" panose="020B0604020202020204" pitchFamily="34" charset="0"/>
              </a:rPr>
              <a:t>Example: Becoming a part of a new community</a:t>
            </a:r>
          </a:p>
        </p:txBody>
      </p:sp>
      <p:sp>
        <p:nvSpPr>
          <p:cNvPr id="10" name="Text Placeholder 2"/>
          <p:cNvSpPr txBox="1">
            <a:spLocks/>
          </p:cNvSpPr>
          <p:nvPr/>
        </p:nvSpPr>
        <p:spPr>
          <a:xfrm>
            <a:off x="1025374" y="3869918"/>
            <a:ext cx="7695723" cy="1020412"/>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b="1" dirty="0" smtClean="0">
                <a:latin typeface="Arial" panose="020B0604020202020204" pitchFamily="34" charset="0"/>
                <a:cs typeface="Arial" panose="020B0604020202020204" pitchFamily="34" charset="0"/>
              </a:rPr>
              <a:t>Desired Change</a:t>
            </a:r>
            <a:r>
              <a:rPr lang="en-US" sz="2400" dirty="0" smtClean="0">
                <a:latin typeface="Arial" panose="020B0604020202020204" pitchFamily="34" charset="0"/>
                <a:cs typeface="Arial" panose="020B0604020202020204" pitchFamily="34" charset="0"/>
              </a:rPr>
              <a:t>: You are an integral part of your new community</a:t>
            </a:r>
            <a:endParaRPr lang="en-US" sz="2400" dirty="0">
              <a:latin typeface="Arial" panose="020B0604020202020204" pitchFamily="34" charset="0"/>
              <a:cs typeface="Arial" panose="020B0604020202020204" pitchFamily="34" charset="0"/>
            </a:endParaRPr>
          </a:p>
        </p:txBody>
      </p:sp>
      <p:sp>
        <p:nvSpPr>
          <p:cNvPr id="11" name="Text Placeholder 3"/>
          <p:cNvSpPr txBox="1">
            <a:spLocks/>
          </p:cNvSpPr>
          <p:nvPr/>
        </p:nvSpPr>
        <p:spPr>
          <a:xfrm>
            <a:off x="960763" y="1288734"/>
            <a:ext cx="7760334" cy="696912"/>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800" dirty="0" smtClean="0">
                <a:latin typeface="Arial" panose="020B0604020202020204" pitchFamily="34" charset="0"/>
                <a:cs typeface="Arial" panose="020B0604020202020204" pitchFamily="34" charset="0"/>
              </a:rPr>
              <a:t>You’ve moved into a new </a:t>
            </a:r>
            <a:r>
              <a:rPr lang="en-US" sz="2800" dirty="0" err="1" smtClean="0">
                <a:latin typeface="Arial" panose="020B0604020202020204" pitchFamily="34" charset="0"/>
                <a:cs typeface="Arial" panose="020B0604020202020204" pitchFamily="34" charset="0"/>
              </a:rPr>
              <a:t>neighbourhood</a:t>
            </a:r>
            <a:r>
              <a:rPr lang="en-US" sz="2800" dirty="0" smtClean="0">
                <a:latin typeface="Arial" panose="020B0604020202020204" pitchFamily="34" charset="0"/>
                <a:cs typeface="Arial" panose="020B0604020202020204" pitchFamily="34" charset="0"/>
              </a:rPr>
              <a:t>…</a:t>
            </a:r>
            <a:endParaRPr lang="en-US" sz="2800" dirty="0">
              <a:latin typeface="Arial" panose="020B0604020202020204" pitchFamily="34" charset="0"/>
              <a:cs typeface="Arial" panose="020B0604020202020204" pitchFamily="34" charset="0"/>
            </a:endParaRPr>
          </a:p>
        </p:txBody>
      </p:sp>
      <p:pic>
        <p:nvPicPr>
          <p:cNvPr id="2052" name="Picture 4" descr="http://downloadicons.net/sites/default/files/house-icon-7008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8494" y="4296605"/>
            <a:ext cx="2767012" cy="276701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http://opensourceecology.org/w/images/thumb/f/fb/Iterative_development_icon_v1-2.svg/150px-Iterative_development_icon_v1-2.sv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258" y="3762092"/>
            <a:ext cx="776505" cy="77650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3.amazonaws.com/libapps/accounts/2001/images/google-location-icon-icon-locatio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7707" y="2726771"/>
            <a:ext cx="409605" cy="512006"/>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1025374" y="2472568"/>
            <a:ext cx="7661426" cy="1020412"/>
          </a:xfrm>
          <a:prstGeom prst="rect">
            <a:avLst/>
          </a:prstGeom>
          <a:solidFill>
            <a:schemeClr val="bg1">
              <a:lumMod val="75000"/>
              <a:alpha val="2509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extBox 1"/>
          <p:cNvSpPr txBox="1"/>
          <p:nvPr/>
        </p:nvSpPr>
        <p:spPr>
          <a:xfrm>
            <a:off x="1011880" y="2567275"/>
            <a:ext cx="7658100" cy="830997"/>
          </a:xfrm>
          <a:prstGeom prst="rect">
            <a:avLst/>
          </a:prstGeom>
          <a:noFill/>
        </p:spPr>
        <p:txBody>
          <a:bodyPr wrap="square" rtlCol="0">
            <a:spAutoFit/>
          </a:bodyPr>
          <a:lstStyle/>
          <a:p>
            <a:r>
              <a:rPr lang="en-US" sz="2400" b="1" dirty="0">
                <a:latin typeface="Arial" panose="020B0604020202020204" pitchFamily="34" charset="0"/>
                <a:cs typeface="Arial" panose="020B0604020202020204" pitchFamily="34" charset="0"/>
              </a:rPr>
              <a:t>Current Situation</a:t>
            </a:r>
            <a:r>
              <a:rPr lang="en-US" sz="2400" dirty="0">
                <a:latin typeface="Arial" panose="020B0604020202020204" pitchFamily="34" charset="0"/>
                <a:cs typeface="Arial" panose="020B0604020202020204" pitchFamily="34" charset="0"/>
              </a:rPr>
              <a:t>: You’re a stranger to your </a:t>
            </a:r>
            <a:r>
              <a:rPr lang="en-US" sz="2400" dirty="0" smtClean="0">
                <a:latin typeface="Arial" panose="020B0604020202020204" pitchFamily="34" charset="0"/>
                <a:cs typeface="Arial" panose="020B0604020202020204" pitchFamily="34" charset="0"/>
              </a:rPr>
              <a:t>neighbours</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90828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74654" y="5334000"/>
            <a:ext cx="1358582" cy="1358582"/>
          </a:xfrm>
          <a:prstGeom prst="rect">
            <a:avLst/>
          </a:prstGeom>
        </p:spPr>
      </p:pic>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516600" y="221903"/>
            <a:ext cx="8416636" cy="461665"/>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400" b="1" dirty="0" smtClean="0">
                <a:solidFill>
                  <a:schemeClr val="bg1"/>
                </a:solidFill>
                <a:latin typeface="Arial" panose="020B0604020202020204" pitchFamily="34" charset="0"/>
                <a:cs typeface="Arial" panose="020B0604020202020204" pitchFamily="34" charset="0"/>
              </a:rPr>
              <a:t>Example: Becoming an integral part of a new community</a:t>
            </a:r>
          </a:p>
        </p:txBody>
      </p:sp>
      <p:sp>
        <p:nvSpPr>
          <p:cNvPr id="12" name="Text Placeholder 2"/>
          <p:cNvSpPr txBox="1">
            <a:spLocks/>
          </p:cNvSpPr>
          <p:nvPr/>
        </p:nvSpPr>
        <p:spPr>
          <a:xfrm>
            <a:off x="3657599" y="1136303"/>
            <a:ext cx="5191125" cy="8382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200" dirty="0" smtClean="0">
                <a:latin typeface="Arial" panose="020B0604020202020204" pitchFamily="34" charset="0"/>
                <a:cs typeface="Arial" panose="020B0604020202020204" pitchFamily="34" charset="0"/>
              </a:rPr>
              <a:t>There are </a:t>
            </a:r>
            <a:r>
              <a:rPr lang="en-US" sz="2200" b="1" dirty="0" smtClean="0">
                <a:solidFill>
                  <a:srgbClr val="0099FF"/>
                </a:solidFill>
                <a:latin typeface="Arial" panose="020B0604020202020204" pitchFamily="34" charset="0"/>
                <a:cs typeface="Arial" panose="020B0604020202020204" pitchFamily="34" charset="0"/>
              </a:rPr>
              <a:t>many pathways</a:t>
            </a:r>
            <a:r>
              <a:rPr lang="en-US" sz="2200" dirty="0" smtClean="0">
                <a:latin typeface="Arial" panose="020B0604020202020204" pitchFamily="34" charset="0"/>
                <a:cs typeface="Arial" panose="020B0604020202020204" pitchFamily="34" charset="0"/>
              </a:rPr>
              <a:t> you could follow to achieve your </a:t>
            </a:r>
            <a:r>
              <a:rPr lang="en-US" sz="2200" b="1" dirty="0" smtClean="0">
                <a:solidFill>
                  <a:srgbClr val="0099FF"/>
                </a:solidFill>
                <a:latin typeface="Arial" panose="020B0604020202020204" pitchFamily="34" charset="0"/>
                <a:cs typeface="Arial" panose="020B0604020202020204" pitchFamily="34" charset="0"/>
              </a:rPr>
              <a:t>desired change</a:t>
            </a:r>
            <a:r>
              <a:rPr lang="en-US" sz="2200" dirty="0" smtClean="0">
                <a:latin typeface="Arial" panose="020B0604020202020204" pitchFamily="34" charset="0"/>
                <a:cs typeface="Arial" panose="020B0604020202020204" pitchFamily="34" charset="0"/>
              </a:rPr>
              <a:t>.</a:t>
            </a:r>
          </a:p>
          <a:p>
            <a:pPr lvl="1"/>
            <a:endParaRPr lang="en-US" sz="2200" dirty="0" smtClean="0">
              <a:latin typeface="Arial" panose="020B0604020202020204" pitchFamily="34" charset="0"/>
              <a:cs typeface="Arial" panose="020B0604020202020204" pitchFamily="34" charset="0"/>
            </a:endParaRPr>
          </a:p>
          <a:p>
            <a:pPr marL="457200" lvl="1" indent="0">
              <a:buNone/>
            </a:pPr>
            <a:endParaRPr lang="en-US" sz="2200" dirty="0" smtClean="0"/>
          </a:p>
          <a:p>
            <a:pPr marL="457200" lvl="1" indent="0">
              <a:buFont typeface="Arial"/>
              <a:buNone/>
            </a:pPr>
            <a:endParaRPr lang="en-US" sz="2200" dirty="0" smtClean="0"/>
          </a:p>
          <a:p>
            <a:pPr lvl="1"/>
            <a:endParaRPr lang="en-US" sz="2200" dirty="0"/>
          </a:p>
        </p:txBody>
      </p:sp>
      <p:sp>
        <p:nvSpPr>
          <p:cNvPr id="13" name="Text Placeholder 3"/>
          <p:cNvSpPr txBox="1">
            <a:spLocks/>
          </p:cNvSpPr>
          <p:nvPr/>
        </p:nvSpPr>
        <p:spPr>
          <a:xfrm>
            <a:off x="356679" y="1140272"/>
            <a:ext cx="2373086" cy="696912"/>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800" b="1" dirty="0">
                <a:latin typeface="Arial" panose="020B0604020202020204" pitchFamily="34" charset="0"/>
                <a:cs typeface="Arial" panose="020B0604020202020204" pitchFamily="34" charset="0"/>
              </a:rPr>
              <a:t>But</a:t>
            </a:r>
            <a:r>
              <a:rPr lang="en-US" dirty="0" smtClean="0"/>
              <a:t> </a:t>
            </a:r>
            <a:r>
              <a:rPr lang="en-US" sz="2800" b="1" dirty="0">
                <a:latin typeface="Arial" panose="020B0604020202020204" pitchFamily="34" charset="0"/>
                <a:cs typeface="Arial" panose="020B0604020202020204" pitchFamily="34" charset="0"/>
              </a:rPr>
              <a:t>How</a:t>
            </a:r>
            <a:r>
              <a:rPr lang="en-US" sz="2800" b="1" dirty="0" smtClean="0">
                <a:latin typeface="Arial" panose="020B0604020202020204" pitchFamily="34" charset="0"/>
                <a:cs typeface="Arial" panose="020B0604020202020204" pitchFamily="34" charset="0"/>
              </a:rPr>
              <a:t>?</a:t>
            </a:r>
            <a:endParaRPr lang="en-US" sz="2800" b="1" dirty="0">
              <a:latin typeface="Arial" panose="020B0604020202020204" pitchFamily="34" charset="0"/>
              <a:cs typeface="Arial" panose="020B0604020202020204" pitchFamily="34" charset="0"/>
            </a:endParaRPr>
          </a:p>
        </p:txBody>
      </p:sp>
      <p:pic>
        <p:nvPicPr>
          <p:cNvPr id="2" name="Imagem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3829" y="2307273"/>
            <a:ext cx="3806959" cy="239995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4" name="Picture 3"/>
          <p:cNvPicPr>
            <a:picLocks noChangeAspect="1"/>
          </p:cNvPicPr>
          <p:nvPr/>
        </p:nvPicPr>
        <p:blipFill>
          <a:blip r:embed="rId5"/>
          <a:stretch>
            <a:fillRect/>
          </a:stretch>
        </p:blipFill>
        <p:spPr>
          <a:xfrm rot="21340381">
            <a:off x="1081874" y="3437560"/>
            <a:ext cx="922695" cy="372263"/>
          </a:xfrm>
          <a:prstGeom prst="rect">
            <a:avLst/>
          </a:prstGeom>
        </p:spPr>
      </p:pic>
      <p:sp>
        <p:nvSpPr>
          <p:cNvPr id="5" name="TextBox 4"/>
          <p:cNvSpPr txBox="1"/>
          <p:nvPr/>
        </p:nvSpPr>
        <p:spPr>
          <a:xfrm>
            <a:off x="356679" y="5562096"/>
            <a:ext cx="5891721" cy="769441"/>
          </a:xfrm>
          <a:prstGeom prst="rect">
            <a:avLst/>
          </a:prstGeom>
          <a:noFill/>
        </p:spPr>
        <p:txBody>
          <a:bodyPr wrap="square" rtlCol="0">
            <a:spAutoFit/>
          </a:bodyPr>
          <a:lstStyle/>
          <a:p>
            <a:r>
              <a:rPr lang="en-US" sz="2200" dirty="0">
                <a:latin typeface="Arial" panose="020B0604020202020204" pitchFamily="34" charset="0"/>
                <a:cs typeface="Arial" panose="020B0604020202020204" pitchFamily="34" charset="0"/>
              </a:rPr>
              <a:t>Which strategy is best or should they be used in combination?</a:t>
            </a:r>
          </a:p>
        </p:txBody>
      </p:sp>
      <p:sp>
        <p:nvSpPr>
          <p:cNvPr id="6" name="TextBox 5"/>
          <p:cNvSpPr txBox="1"/>
          <p:nvPr/>
        </p:nvSpPr>
        <p:spPr>
          <a:xfrm>
            <a:off x="4572000" y="2196406"/>
            <a:ext cx="4267200" cy="3293209"/>
          </a:xfrm>
          <a:prstGeom prst="rect">
            <a:avLst/>
          </a:prstGeom>
          <a:noFill/>
        </p:spPr>
        <p:txBody>
          <a:bodyPr wrap="square" rtlCol="0">
            <a:spAutoFit/>
          </a:bodyPr>
          <a:lstStyle/>
          <a:p>
            <a:r>
              <a:rPr lang="en-US" sz="2200" dirty="0">
                <a:latin typeface="Arial" panose="020B0604020202020204" pitchFamily="34" charset="0"/>
                <a:cs typeface="Arial" panose="020B0604020202020204" pitchFamily="34" charset="0"/>
              </a:rPr>
              <a:t>Perhaps you </a:t>
            </a:r>
            <a:r>
              <a:rPr lang="en-US" sz="2200" dirty="0" smtClean="0">
                <a:latin typeface="Arial" panose="020B0604020202020204" pitchFamily="34" charset="0"/>
                <a:cs typeface="Arial" panose="020B0604020202020204" pitchFamily="34" charset="0"/>
              </a:rPr>
              <a:t>could:</a:t>
            </a:r>
          </a:p>
          <a:p>
            <a:pPr marL="342900" indent="-342900">
              <a:buFont typeface="Courier New" panose="02070309020205020404" pitchFamily="49" charset="0"/>
              <a:buChar char="o"/>
            </a:pPr>
            <a:r>
              <a:rPr lang="en-US" sz="2200" dirty="0" smtClean="0">
                <a:latin typeface="Arial" panose="020B0604020202020204" pitchFamily="34" charset="0"/>
                <a:cs typeface="Arial" panose="020B0604020202020204" pitchFamily="34" charset="0"/>
              </a:rPr>
              <a:t>Go </a:t>
            </a:r>
            <a:r>
              <a:rPr lang="en-US" sz="2200" dirty="0">
                <a:latin typeface="Arial" panose="020B0604020202020204" pitchFamily="34" charset="0"/>
                <a:cs typeface="Arial" panose="020B0604020202020204" pitchFamily="34" charset="0"/>
              </a:rPr>
              <a:t>Door to Door and introduce </a:t>
            </a:r>
            <a:r>
              <a:rPr lang="en-US" sz="2200" dirty="0" smtClean="0">
                <a:latin typeface="Arial" panose="020B0604020202020204" pitchFamily="34" charset="0"/>
                <a:cs typeface="Arial" panose="020B0604020202020204" pitchFamily="34" charset="0"/>
              </a:rPr>
              <a:t>yourself</a:t>
            </a:r>
          </a:p>
          <a:p>
            <a:pPr marL="342900" indent="-342900">
              <a:buFont typeface="Courier New" panose="02070309020205020404" pitchFamily="49" charset="0"/>
              <a:buChar char="o"/>
            </a:pPr>
            <a:endParaRPr lang="en-US" sz="1600" dirty="0" smtClean="0">
              <a:latin typeface="Arial" panose="020B0604020202020204" pitchFamily="34" charset="0"/>
              <a:cs typeface="Arial" panose="020B0604020202020204" pitchFamily="34" charset="0"/>
            </a:endParaRPr>
          </a:p>
          <a:p>
            <a:pPr marL="342900" indent="-342900">
              <a:buFont typeface="Courier New" panose="02070309020205020404" pitchFamily="49" charset="0"/>
              <a:buChar char="o"/>
            </a:pPr>
            <a:r>
              <a:rPr lang="en-US" sz="2200" dirty="0" smtClean="0">
                <a:latin typeface="Arial" panose="020B0604020202020204" pitchFamily="34" charset="0"/>
                <a:cs typeface="Arial" panose="020B0604020202020204" pitchFamily="34" charset="0"/>
              </a:rPr>
              <a:t>Throw </a:t>
            </a:r>
            <a:r>
              <a:rPr lang="en-US" sz="2200" dirty="0">
                <a:latin typeface="Arial" panose="020B0604020202020204" pitchFamily="34" charset="0"/>
                <a:cs typeface="Arial" panose="020B0604020202020204" pitchFamily="34" charset="0"/>
              </a:rPr>
              <a:t>a Dinner Party for your neighbours </a:t>
            </a:r>
            <a:endParaRPr lang="en-US" sz="2200" dirty="0" smtClean="0">
              <a:latin typeface="Arial" panose="020B0604020202020204" pitchFamily="34" charset="0"/>
              <a:cs typeface="Arial" panose="020B0604020202020204" pitchFamily="34" charset="0"/>
            </a:endParaRPr>
          </a:p>
          <a:p>
            <a:pPr marL="342900" indent="-342900">
              <a:buFont typeface="Courier New" panose="02070309020205020404" pitchFamily="49" charset="0"/>
              <a:buChar char="o"/>
            </a:pPr>
            <a:endParaRPr lang="en-US" dirty="0" smtClean="0">
              <a:latin typeface="Arial" panose="020B0604020202020204" pitchFamily="34" charset="0"/>
              <a:cs typeface="Arial" panose="020B0604020202020204" pitchFamily="34" charset="0"/>
            </a:endParaRPr>
          </a:p>
          <a:p>
            <a:pPr marL="342900" indent="-342900">
              <a:buFont typeface="Courier New" panose="02070309020205020404" pitchFamily="49" charset="0"/>
              <a:buChar char="o"/>
            </a:pPr>
            <a:r>
              <a:rPr lang="en-US" sz="2200" dirty="0" smtClean="0">
                <a:latin typeface="Arial" panose="020B0604020202020204" pitchFamily="34" charset="0"/>
                <a:cs typeface="Arial" panose="020B0604020202020204" pitchFamily="34" charset="0"/>
              </a:rPr>
              <a:t>Get </a:t>
            </a:r>
            <a:r>
              <a:rPr lang="en-US" sz="2200" dirty="0">
                <a:latin typeface="Arial" panose="020B0604020202020204" pitchFamily="34" charset="0"/>
                <a:cs typeface="Arial" panose="020B0604020202020204" pitchFamily="34" charset="0"/>
              </a:rPr>
              <a:t>involved in neighborhood activities</a:t>
            </a:r>
          </a:p>
          <a:p>
            <a:pPr lvl="1"/>
            <a:endParaRPr lang="en-US" sz="2000" dirty="0">
              <a:latin typeface="Arial" panose="020B0604020202020204" pitchFamily="34" charset="0"/>
              <a:cs typeface="Arial" panose="020B0604020202020204" pitchFamily="34" charset="0"/>
            </a:endParaRPr>
          </a:p>
        </p:txBody>
      </p:sp>
      <p:sp>
        <p:nvSpPr>
          <p:cNvPr id="7" name="Right Arrow 6"/>
          <p:cNvSpPr/>
          <p:nvPr/>
        </p:nvSpPr>
        <p:spPr>
          <a:xfrm>
            <a:off x="2694300" y="1226940"/>
            <a:ext cx="557721" cy="484632"/>
          </a:xfrm>
          <a:prstGeom prst="rightArrow">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03294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651164" y="228600"/>
            <a:ext cx="8492836" cy="461665"/>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400" b="1" dirty="0" smtClean="0">
                <a:solidFill>
                  <a:schemeClr val="bg1"/>
                </a:solidFill>
                <a:latin typeface="Arial" panose="020B0604020202020204" pitchFamily="34" charset="0"/>
                <a:cs typeface="Arial" panose="020B0604020202020204" pitchFamily="34" charset="0"/>
              </a:rPr>
              <a:t>Example: Becoming an integral part of a new community</a:t>
            </a:r>
          </a:p>
        </p:txBody>
      </p:sp>
      <p:sp>
        <p:nvSpPr>
          <p:cNvPr id="19" name="Text Placeholder 3"/>
          <p:cNvSpPr txBox="1">
            <a:spLocks/>
          </p:cNvSpPr>
          <p:nvPr/>
        </p:nvSpPr>
        <p:spPr>
          <a:xfrm>
            <a:off x="4483127" y="5132247"/>
            <a:ext cx="4343400" cy="45525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800" b="1" dirty="0" smtClean="0">
                <a:latin typeface="Arial" panose="020B0604020202020204" pitchFamily="34" charset="0"/>
                <a:cs typeface="Arial" panose="020B0604020202020204" pitchFamily="34" charset="0"/>
              </a:rPr>
              <a:t>The Dinner Party Path</a:t>
            </a:r>
            <a:endParaRPr lang="en-US" sz="2800" b="1" dirty="0">
              <a:latin typeface="Arial" panose="020B0604020202020204" pitchFamily="34" charset="0"/>
              <a:cs typeface="Arial" panose="020B0604020202020204" pitchFamily="34" charset="0"/>
            </a:endParaRPr>
          </a:p>
        </p:txBody>
      </p:sp>
      <p:grpSp>
        <p:nvGrpSpPr>
          <p:cNvPr id="20" name="Group 7"/>
          <p:cNvGrpSpPr/>
          <p:nvPr/>
        </p:nvGrpSpPr>
        <p:grpSpPr>
          <a:xfrm>
            <a:off x="639450" y="1051785"/>
            <a:ext cx="2888265" cy="1006274"/>
            <a:chOff x="1" y="-170298"/>
            <a:chExt cx="1660322" cy="1023600"/>
          </a:xfrm>
        </p:grpSpPr>
        <p:sp>
          <p:nvSpPr>
            <p:cNvPr id="21" name="Rounded Rectangle 8"/>
            <p:cNvSpPr/>
            <p:nvPr/>
          </p:nvSpPr>
          <p:spPr>
            <a:xfrm>
              <a:off x="1" y="-154353"/>
              <a:ext cx="1660322" cy="1007655"/>
            </a:xfrm>
            <a:prstGeom prst="roundRect">
              <a:avLst>
                <a:gd name="adj" fmla="val 10000"/>
              </a:avLst>
            </a:prstGeom>
            <a:solidFill>
              <a:srgbClr val="00974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2" name="Rounded Rectangle 4"/>
            <p:cNvSpPr/>
            <p:nvPr/>
          </p:nvSpPr>
          <p:spPr>
            <a:xfrm>
              <a:off x="37229" y="-170298"/>
              <a:ext cx="1601296" cy="948629"/>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400" b="1" kern="1200" dirty="0" smtClean="0">
                  <a:latin typeface="Arial" panose="020B0604020202020204" pitchFamily="34" charset="0"/>
                  <a:cs typeface="Arial" panose="020B0604020202020204" pitchFamily="34" charset="0"/>
                </a:rPr>
                <a:t>Community Acceptance</a:t>
              </a:r>
            </a:p>
          </p:txBody>
        </p:sp>
      </p:grpSp>
      <p:grpSp>
        <p:nvGrpSpPr>
          <p:cNvPr id="28" name="Group 13"/>
          <p:cNvGrpSpPr/>
          <p:nvPr/>
        </p:nvGrpSpPr>
        <p:grpSpPr>
          <a:xfrm>
            <a:off x="651164" y="4421650"/>
            <a:ext cx="2891680" cy="2055349"/>
            <a:chOff x="-128823" y="1751099"/>
            <a:chExt cx="5331632" cy="2459974"/>
          </a:xfrm>
        </p:grpSpPr>
        <p:sp>
          <p:nvSpPr>
            <p:cNvPr id="29" name="Rounded Rectangle 14"/>
            <p:cNvSpPr/>
            <p:nvPr/>
          </p:nvSpPr>
          <p:spPr>
            <a:xfrm>
              <a:off x="-128823" y="2081846"/>
              <a:ext cx="5331632" cy="2129227"/>
            </a:xfrm>
            <a:prstGeom prst="roundRect">
              <a:avLst>
                <a:gd name="adj" fmla="val 10000"/>
              </a:avLst>
            </a:prstGeom>
            <a:solidFill>
              <a:srgbClr val="80808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1" name="Rounded Rectangle 4"/>
            <p:cNvSpPr/>
            <p:nvPr/>
          </p:nvSpPr>
          <p:spPr>
            <a:xfrm>
              <a:off x="709688" y="1751099"/>
              <a:ext cx="3748424" cy="134249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US" sz="2400" b="1" kern="1200" dirty="0" smtClean="0">
                  <a:latin typeface="Arial" panose="020B0604020202020204" pitchFamily="34" charset="0"/>
                  <a:cs typeface="Arial" panose="020B0604020202020204" pitchFamily="34" charset="0"/>
                </a:rPr>
                <a:t>Preparations </a:t>
              </a:r>
            </a:p>
          </p:txBody>
        </p:sp>
      </p:grpSp>
      <p:sp>
        <p:nvSpPr>
          <p:cNvPr id="36" name="Left Arrow 19"/>
          <p:cNvSpPr/>
          <p:nvPr/>
        </p:nvSpPr>
        <p:spPr>
          <a:xfrm rot="5400000">
            <a:off x="1855495" y="2116842"/>
            <a:ext cx="456174" cy="506904"/>
          </a:xfrm>
          <a:prstGeom prst="leftArrow">
            <a:avLst/>
          </a:prstGeom>
          <a:solidFill>
            <a:srgbClr val="0099FF"/>
          </a:solidFill>
          <a:ln w="9525">
            <a:noFill/>
            <a:miter lim="800000"/>
            <a:headEnd/>
            <a:tailEnd/>
          </a:ln>
        </p:spPr>
        <p:txBody>
          <a:bodyPr wrap="none" anchor="ctr">
            <a:prstTxWarp prst="textNoShape">
              <a:avLst/>
            </a:prstTxWarp>
          </a:bodyPr>
          <a:lstStyle/>
          <a:p>
            <a:endParaRPr lang="en-US" b="1">
              <a:solidFill>
                <a:schemeClr val="bg1"/>
              </a:solidFill>
            </a:endParaRPr>
          </a:p>
        </p:txBody>
      </p:sp>
      <p:pic>
        <p:nvPicPr>
          <p:cNvPr id="3" name="Picture 2"/>
          <p:cNvPicPr>
            <a:picLocks noChangeAspect="1"/>
          </p:cNvPicPr>
          <p:nvPr/>
        </p:nvPicPr>
        <p:blipFill>
          <a:blip r:embed="rId3"/>
          <a:stretch>
            <a:fillRect/>
          </a:stretch>
        </p:blipFill>
        <p:spPr>
          <a:xfrm>
            <a:off x="4897582" y="1642198"/>
            <a:ext cx="2876550" cy="2762250"/>
          </a:xfrm>
          <a:prstGeom prst="rect">
            <a:avLst/>
          </a:prstGeom>
        </p:spPr>
      </p:pic>
      <p:sp>
        <p:nvSpPr>
          <p:cNvPr id="32" name="Rounded Rectangle 11"/>
          <p:cNvSpPr/>
          <p:nvPr/>
        </p:nvSpPr>
        <p:spPr>
          <a:xfrm>
            <a:off x="651164" y="2661729"/>
            <a:ext cx="2891680" cy="1474889"/>
          </a:xfrm>
          <a:prstGeom prst="roundRect">
            <a:avLst>
              <a:gd name="adj" fmla="val 10000"/>
            </a:avLst>
          </a:prstGeom>
          <a:solidFill>
            <a:srgbClr val="F7941D"/>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6" name="Rounded Rectangle 4"/>
          <p:cNvSpPr/>
          <p:nvPr/>
        </p:nvSpPr>
        <p:spPr>
          <a:xfrm>
            <a:off x="720830" y="2815814"/>
            <a:ext cx="2806885" cy="1190731"/>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2400" b="1" kern="1200" dirty="0" smtClean="0">
                <a:latin typeface="Arial" panose="020B0604020202020204" pitchFamily="34" charset="0"/>
                <a:cs typeface="Arial" panose="020B0604020202020204" pitchFamily="34" charset="0"/>
              </a:rPr>
              <a:t>Dinner Party</a:t>
            </a:r>
          </a:p>
          <a:p>
            <a:pPr lvl="0" algn="ctr" defTabSz="622300">
              <a:lnSpc>
                <a:spcPct val="90000"/>
              </a:lnSpc>
              <a:spcBef>
                <a:spcPct val="0"/>
              </a:spcBef>
              <a:spcAft>
                <a:spcPct val="35000"/>
              </a:spcAft>
            </a:pPr>
            <a:r>
              <a:rPr lang="en-US" sz="2000" b="0" u="none" kern="1200" dirty="0" smtClean="0">
                <a:latin typeface="Arial" panose="020B0604020202020204" pitchFamily="34" charset="0"/>
                <a:cs typeface="Arial" panose="020B0604020202020204" pitchFamily="34" charset="0"/>
              </a:rPr>
              <a:t>Company, Food, Drinks, Entertainment and Ambience</a:t>
            </a:r>
            <a:endParaRPr lang="en-US" sz="2000" b="0" u="none" kern="1200" dirty="0">
              <a:latin typeface="Arial" panose="020B0604020202020204" pitchFamily="34" charset="0"/>
              <a:cs typeface="Arial" panose="020B0604020202020204" pitchFamily="34" charset="0"/>
            </a:endParaRPr>
          </a:p>
        </p:txBody>
      </p:sp>
      <p:sp>
        <p:nvSpPr>
          <p:cNvPr id="33" name="Left Arrow 19"/>
          <p:cNvSpPr/>
          <p:nvPr/>
        </p:nvSpPr>
        <p:spPr>
          <a:xfrm rot="5400000">
            <a:off x="1868916" y="4168198"/>
            <a:ext cx="456174" cy="506904"/>
          </a:xfrm>
          <a:prstGeom prst="leftArrow">
            <a:avLst/>
          </a:prstGeom>
          <a:solidFill>
            <a:srgbClr val="0099FF"/>
          </a:solidFill>
          <a:ln w="9525">
            <a:noFill/>
            <a:miter lim="800000"/>
            <a:headEnd/>
            <a:tailEnd/>
          </a:ln>
        </p:spPr>
        <p:txBody>
          <a:bodyPr wrap="none" anchor="ctr">
            <a:prstTxWarp prst="textNoShape">
              <a:avLst/>
            </a:prstTxWarp>
          </a:bodyPr>
          <a:lstStyle/>
          <a:p>
            <a:endParaRPr lang="en-US" b="1">
              <a:solidFill>
                <a:schemeClr val="bg1"/>
              </a:solidFill>
            </a:endParaRPr>
          </a:p>
        </p:txBody>
      </p:sp>
      <p:sp>
        <p:nvSpPr>
          <p:cNvPr id="5" name="TextBox 4"/>
          <p:cNvSpPr txBox="1"/>
          <p:nvPr/>
        </p:nvSpPr>
        <p:spPr>
          <a:xfrm>
            <a:off x="632114" y="5266987"/>
            <a:ext cx="2965267" cy="992579"/>
          </a:xfrm>
          <a:prstGeom prst="rect">
            <a:avLst/>
          </a:prstGeom>
          <a:noFill/>
        </p:spPr>
        <p:txBody>
          <a:bodyPr wrap="square" rtlCol="0">
            <a:spAutoFit/>
          </a:bodyPr>
          <a:lstStyle/>
          <a:p>
            <a:pPr lvl="0" algn="ctr" defTabSz="622300">
              <a:spcBef>
                <a:spcPct val="0"/>
              </a:spcBef>
            </a:pPr>
            <a:r>
              <a:rPr lang="en-US" sz="1950" dirty="0" smtClean="0">
                <a:solidFill>
                  <a:schemeClr val="bg1"/>
                </a:solidFill>
                <a:latin typeface="Arial" panose="020B0604020202020204" pitchFamily="34" charset="0"/>
                <a:cs typeface="Arial" panose="020B0604020202020204" pitchFamily="34" charset="0"/>
              </a:rPr>
              <a:t>Guest </a:t>
            </a:r>
            <a:r>
              <a:rPr lang="en-US" sz="1950" dirty="0">
                <a:solidFill>
                  <a:schemeClr val="bg1"/>
                </a:solidFill>
                <a:latin typeface="Arial" panose="020B0604020202020204" pitchFamily="34" charset="0"/>
                <a:cs typeface="Arial" panose="020B0604020202020204" pitchFamily="34" charset="0"/>
              </a:rPr>
              <a:t>list and I</a:t>
            </a:r>
            <a:r>
              <a:rPr lang="en-US" sz="1950" dirty="0" smtClean="0">
                <a:solidFill>
                  <a:schemeClr val="bg1"/>
                </a:solidFill>
                <a:latin typeface="Arial" panose="020B0604020202020204" pitchFamily="34" charset="0"/>
                <a:cs typeface="Arial" panose="020B0604020202020204" pitchFamily="34" charset="0"/>
              </a:rPr>
              <a:t>nvitations, Catering, Entertainment,</a:t>
            </a:r>
          </a:p>
          <a:p>
            <a:pPr lvl="0" algn="ctr" defTabSz="622300">
              <a:spcBef>
                <a:spcPct val="0"/>
              </a:spcBef>
            </a:pPr>
            <a:r>
              <a:rPr lang="en-US" sz="1950" dirty="0" smtClean="0">
                <a:solidFill>
                  <a:schemeClr val="bg1"/>
                </a:solidFill>
                <a:latin typeface="Arial" panose="020B0604020202020204" pitchFamily="34" charset="0"/>
                <a:cs typeface="Arial" panose="020B0604020202020204" pitchFamily="34" charset="0"/>
              </a:rPr>
              <a:t>Decorations</a:t>
            </a:r>
            <a:endParaRPr lang="en-US" sz="1950" dirty="0">
              <a:solidFill>
                <a:schemeClr val="bg1"/>
              </a:solidFill>
              <a:latin typeface="Arial" panose="020B0604020202020204" pitchFamily="34" charset="0"/>
              <a:cs typeface="Arial" panose="020B0604020202020204" pitchFamily="34" charset="0"/>
            </a:endParaRPr>
          </a:p>
        </p:txBody>
      </p:sp>
      <p:sp>
        <p:nvSpPr>
          <p:cNvPr id="37" name="Left Arrow 19"/>
          <p:cNvSpPr/>
          <p:nvPr/>
        </p:nvSpPr>
        <p:spPr>
          <a:xfrm>
            <a:off x="3821692" y="5155773"/>
            <a:ext cx="521708" cy="506904"/>
          </a:xfrm>
          <a:prstGeom prst="leftArrow">
            <a:avLst/>
          </a:prstGeom>
          <a:solidFill>
            <a:srgbClr val="0099FF"/>
          </a:solidFill>
          <a:ln w="9525">
            <a:noFill/>
            <a:miter lim="800000"/>
            <a:headEnd/>
            <a:tailEnd/>
          </a:ln>
        </p:spPr>
        <p:txBody>
          <a:bodyPr wrap="none" anchor="ctr">
            <a:prstTxWarp prst="textNoShape">
              <a:avLst/>
            </a:prstTxWarp>
          </a:bodyPr>
          <a:lstStyle/>
          <a:p>
            <a:endParaRPr lang="en-US" b="1">
              <a:solidFill>
                <a:schemeClr val="bg1"/>
              </a:solidFill>
            </a:endParaRPr>
          </a:p>
        </p:txBody>
      </p:sp>
    </p:spTree>
    <p:extLst>
      <p:ext uri="{BB962C8B-B14F-4D97-AF65-F5344CB8AC3E}">
        <p14:creationId xmlns:p14="http://schemas.microsoft.com/office/powerpoint/2010/main" val="13686268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651164" y="228600"/>
            <a:ext cx="8492836" cy="461665"/>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400" b="1" dirty="0" smtClean="0">
                <a:solidFill>
                  <a:schemeClr val="bg1"/>
                </a:solidFill>
                <a:latin typeface="Arial" panose="020B0604020202020204" pitchFamily="34" charset="0"/>
                <a:cs typeface="Arial" panose="020B0604020202020204" pitchFamily="34" charset="0"/>
              </a:rPr>
              <a:t>Example: Becoming an integral part of a new community</a:t>
            </a:r>
          </a:p>
        </p:txBody>
      </p:sp>
      <p:sp>
        <p:nvSpPr>
          <p:cNvPr id="32" name="Text Placeholder 2"/>
          <p:cNvSpPr txBox="1">
            <a:spLocks/>
          </p:cNvSpPr>
          <p:nvPr/>
        </p:nvSpPr>
        <p:spPr>
          <a:xfrm>
            <a:off x="0" y="1973976"/>
            <a:ext cx="9144000" cy="2111221"/>
          </a:xfrm>
          <a:prstGeom prst="rect">
            <a:avLst/>
          </a:prstGeom>
          <a:solidFill>
            <a:schemeClr val="bg1">
              <a:lumMod val="85000"/>
            </a:schemeClr>
          </a:solidFill>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950" dirty="0" smtClean="0">
                <a:latin typeface="Arial" panose="020B0604020202020204" pitchFamily="34" charset="0"/>
                <a:cs typeface="Arial" panose="020B0604020202020204" pitchFamily="34" charset="0"/>
              </a:rPr>
              <a:t>I will be an integral part of my community. For that to happen, I need to be </a:t>
            </a:r>
            <a:r>
              <a:rPr lang="en-US" sz="1950" b="1" dirty="0" smtClean="0">
                <a:solidFill>
                  <a:srgbClr val="0099FF"/>
                </a:solidFill>
                <a:latin typeface="Arial" panose="020B0604020202020204" pitchFamily="34" charset="0"/>
                <a:cs typeface="Arial" panose="020B0604020202020204" pitchFamily="34" charset="0"/>
              </a:rPr>
              <a:t>accepted by my neighbours</a:t>
            </a:r>
            <a:r>
              <a:rPr lang="en-US" sz="1950" b="1" dirty="0" smtClean="0">
                <a:latin typeface="Arial" panose="020B0604020202020204" pitchFamily="34" charset="0"/>
                <a:cs typeface="Arial" panose="020B0604020202020204" pitchFamily="34" charset="0"/>
              </a:rPr>
              <a:t> </a:t>
            </a:r>
            <a:r>
              <a:rPr lang="en-US" sz="1950" dirty="0" smtClean="0">
                <a:latin typeface="Arial" panose="020B0604020202020204" pitchFamily="34" charset="0"/>
                <a:cs typeface="Arial" panose="020B0604020202020204" pitchFamily="34" charset="0"/>
              </a:rPr>
              <a:t>and other community members. In order to get accepted, I will throw a </a:t>
            </a:r>
            <a:r>
              <a:rPr lang="en-US" sz="1950" b="1" dirty="0" smtClean="0">
                <a:solidFill>
                  <a:srgbClr val="0099FF"/>
                </a:solidFill>
                <a:latin typeface="Arial" panose="020B0604020202020204" pitchFamily="34" charset="0"/>
                <a:cs typeface="Arial" panose="020B0604020202020204" pitchFamily="34" charset="0"/>
              </a:rPr>
              <a:t>dinner party </a:t>
            </a:r>
            <a:r>
              <a:rPr lang="en-US" sz="1950" dirty="0" smtClean="0">
                <a:latin typeface="Arial" panose="020B0604020202020204" pitchFamily="34" charset="0"/>
                <a:cs typeface="Arial" panose="020B0604020202020204" pitchFamily="34" charset="0"/>
              </a:rPr>
              <a:t>at my new home so the community gets to know us and we get to know members of our new community. I will do so by dropping off hand-written </a:t>
            </a:r>
            <a:r>
              <a:rPr lang="en-US" sz="1950" b="1" dirty="0" smtClean="0">
                <a:solidFill>
                  <a:srgbClr val="0099FF"/>
                </a:solidFill>
                <a:latin typeface="Arial" panose="020B0604020202020204" pitchFamily="34" charset="0"/>
                <a:cs typeface="Arial" panose="020B0604020202020204" pitchFamily="34" charset="0"/>
              </a:rPr>
              <a:t>invitations</a:t>
            </a:r>
            <a:r>
              <a:rPr lang="en-US" sz="1950" dirty="0" smtClean="0">
                <a:latin typeface="Arial" panose="020B0604020202020204" pitchFamily="34" charset="0"/>
                <a:cs typeface="Arial" panose="020B0604020202020204" pitchFamily="34" charset="0"/>
              </a:rPr>
              <a:t> to my neighbours and others, preparing a sumptuous </a:t>
            </a:r>
            <a:r>
              <a:rPr lang="en-US" sz="1950" b="1" dirty="0" smtClean="0">
                <a:solidFill>
                  <a:srgbClr val="0099FF"/>
                </a:solidFill>
                <a:latin typeface="Arial" panose="020B0604020202020204" pitchFamily="34" charset="0"/>
                <a:cs typeface="Arial" panose="020B0604020202020204" pitchFamily="34" charset="0"/>
              </a:rPr>
              <a:t>dinner</a:t>
            </a:r>
            <a:r>
              <a:rPr lang="en-US" sz="1950" dirty="0" smtClean="0">
                <a:latin typeface="Arial" panose="020B0604020202020204" pitchFamily="34" charset="0"/>
                <a:cs typeface="Arial" panose="020B0604020202020204" pitchFamily="34" charset="0"/>
              </a:rPr>
              <a:t>, and providing </a:t>
            </a:r>
            <a:r>
              <a:rPr lang="en-US" sz="1950" b="1" dirty="0" smtClean="0">
                <a:solidFill>
                  <a:srgbClr val="0099FF"/>
                </a:solidFill>
                <a:latin typeface="Arial" panose="020B0604020202020204" pitchFamily="34" charset="0"/>
                <a:cs typeface="Arial" panose="020B0604020202020204" pitchFamily="34" charset="0"/>
              </a:rPr>
              <a:t>entertainment</a:t>
            </a:r>
            <a:r>
              <a:rPr lang="en-US" sz="1950" dirty="0" smtClean="0">
                <a:latin typeface="Arial" panose="020B0604020202020204" pitchFamily="34" charset="0"/>
                <a:cs typeface="Arial" panose="020B0604020202020204" pitchFamily="34" charset="0"/>
              </a:rPr>
              <a:t> so that everyone thinks I am just what the community needs.</a:t>
            </a:r>
            <a:endParaRPr lang="en-US" sz="1950" dirty="0">
              <a:latin typeface="Arial" panose="020B0604020202020204" pitchFamily="34" charset="0"/>
              <a:cs typeface="Arial" panose="020B0604020202020204" pitchFamily="34" charset="0"/>
            </a:endParaRPr>
          </a:p>
        </p:txBody>
      </p:sp>
      <p:grpSp>
        <p:nvGrpSpPr>
          <p:cNvPr id="2" name="Grupo 1"/>
          <p:cNvGrpSpPr/>
          <p:nvPr/>
        </p:nvGrpSpPr>
        <p:grpSpPr>
          <a:xfrm>
            <a:off x="2829325" y="4125889"/>
            <a:ext cx="3571661" cy="2614769"/>
            <a:chOff x="4950136" y="3354037"/>
            <a:chExt cx="3865690" cy="3010380"/>
          </a:xfrm>
        </p:grpSpPr>
        <p:sp>
          <p:nvSpPr>
            <p:cNvPr id="42" name="Rectangle 9"/>
            <p:cNvSpPr/>
            <p:nvPr/>
          </p:nvSpPr>
          <p:spPr>
            <a:xfrm>
              <a:off x="4950137" y="3354037"/>
              <a:ext cx="3865688" cy="417294"/>
            </a:xfrm>
            <a:prstGeom prst="roundRect">
              <a:avLst/>
            </a:prstGeom>
            <a:solidFill>
              <a:srgbClr val="009740"/>
            </a:solidFill>
            <a:ln w="12700"/>
            <a:effectLst/>
          </p:spPr>
          <p:style>
            <a:lnRef idx="3">
              <a:schemeClr val="lt1"/>
            </a:lnRef>
            <a:fillRef idx="1">
              <a:schemeClr val="accent1"/>
            </a:fillRef>
            <a:effectRef idx="1">
              <a:schemeClr val="accent1"/>
            </a:effectRef>
            <a:fontRef idx="minor">
              <a:schemeClr val="lt1"/>
            </a:fontRef>
          </p:style>
          <p:txBody>
            <a:bodyPr rtlCol="0" anchor="ctr"/>
            <a:lstStyle/>
            <a:p>
              <a:pPr algn="ctr"/>
              <a:r>
                <a:rPr lang="en-US" b="1" dirty="0" smtClean="0">
                  <a:latin typeface="Arial" panose="020B0604020202020204" pitchFamily="34" charset="0"/>
                  <a:cs typeface="Arial" panose="020B0604020202020204" pitchFamily="34" charset="0"/>
                </a:rPr>
                <a:t>Accepted by your Neighbors</a:t>
              </a:r>
              <a:endParaRPr lang="en-US" b="1" dirty="0">
                <a:latin typeface="Arial" panose="020B0604020202020204" pitchFamily="34" charset="0"/>
                <a:cs typeface="Arial" panose="020B0604020202020204" pitchFamily="34" charset="0"/>
              </a:endParaRPr>
            </a:p>
          </p:txBody>
        </p:sp>
        <p:sp>
          <p:nvSpPr>
            <p:cNvPr id="43" name="Rectangle 10"/>
            <p:cNvSpPr/>
            <p:nvPr/>
          </p:nvSpPr>
          <p:spPr>
            <a:xfrm>
              <a:off x="4950136" y="4223619"/>
              <a:ext cx="3865690" cy="324099"/>
            </a:xfrm>
            <a:prstGeom prst="roundRect">
              <a:avLst/>
            </a:prstGeom>
            <a:solidFill>
              <a:srgbClr val="F7941D"/>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b="1" dirty="0" smtClean="0">
                  <a:latin typeface="Arial" panose="020B0604020202020204" pitchFamily="34" charset="0"/>
                  <a:cs typeface="Arial" panose="020B0604020202020204" pitchFamily="34" charset="0"/>
                </a:rPr>
                <a:t>Dinner Party</a:t>
              </a:r>
              <a:endParaRPr lang="en-US" b="1" dirty="0">
                <a:latin typeface="Arial" panose="020B0604020202020204" pitchFamily="34" charset="0"/>
                <a:cs typeface="Arial" panose="020B0604020202020204" pitchFamily="34" charset="0"/>
              </a:endParaRPr>
            </a:p>
          </p:txBody>
        </p:sp>
        <p:sp>
          <p:nvSpPr>
            <p:cNvPr id="44" name="Rectangle 14"/>
            <p:cNvSpPr/>
            <p:nvPr/>
          </p:nvSpPr>
          <p:spPr>
            <a:xfrm>
              <a:off x="4950136" y="4986760"/>
              <a:ext cx="1142806" cy="538858"/>
            </a:xfrm>
            <a:prstGeom prst="roundRect">
              <a:avLst/>
            </a:prstGeom>
            <a:solidFill>
              <a:srgbClr val="808080"/>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endParaRPr lang="en-US" sz="1600" b="1" dirty="0">
                <a:latin typeface="Arial" panose="020B0604020202020204" pitchFamily="34" charset="0"/>
                <a:cs typeface="Arial" panose="020B0604020202020204" pitchFamily="34" charset="0"/>
              </a:endParaRPr>
            </a:p>
          </p:txBody>
        </p:sp>
        <p:sp>
          <p:nvSpPr>
            <p:cNvPr id="46" name="Rectangle 16"/>
            <p:cNvSpPr/>
            <p:nvPr/>
          </p:nvSpPr>
          <p:spPr>
            <a:xfrm>
              <a:off x="6314677" y="4986760"/>
              <a:ext cx="1139707" cy="538858"/>
            </a:xfrm>
            <a:prstGeom prst="roundRect">
              <a:avLst/>
            </a:prstGeom>
            <a:solidFill>
              <a:srgbClr val="808080"/>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a:latin typeface="Arial" panose="020B0604020202020204" pitchFamily="34" charset="0"/>
                  <a:cs typeface="Arial" panose="020B0604020202020204" pitchFamily="34" charset="0"/>
                </a:rPr>
                <a:t>Cook Dinner</a:t>
              </a:r>
            </a:p>
          </p:txBody>
        </p:sp>
        <p:sp>
          <p:nvSpPr>
            <p:cNvPr id="47" name="Rectangle 17"/>
            <p:cNvSpPr/>
            <p:nvPr/>
          </p:nvSpPr>
          <p:spPr>
            <a:xfrm>
              <a:off x="7676119" y="4982749"/>
              <a:ext cx="1139707" cy="550178"/>
            </a:xfrm>
            <a:prstGeom prst="roundRect">
              <a:avLst/>
            </a:prstGeom>
            <a:solidFill>
              <a:srgbClr val="808080"/>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a:latin typeface="Arial" panose="020B0604020202020204" pitchFamily="34" charset="0"/>
                  <a:cs typeface="Arial" panose="020B0604020202020204" pitchFamily="34" charset="0"/>
                </a:rPr>
                <a:t>Games, Music </a:t>
              </a:r>
            </a:p>
          </p:txBody>
        </p:sp>
        <p:sp>
          <p:nvSpPr>
            <p:cNvPr id="50" name="Rectangle 20"/>
            <p:cNvSpPr/>
            <p:nvPr/>
          </p:nvSpPr>
          <p:spPr>
            <a:xfrm>
              <a:off x="4950136" y="6015161"/>
              <a:ext cx="3865689" cy="349256"/>
            </a:xfrm>
            <a:prstGeom prst="roundRect">
              <a:avLst/>
            </a:prstGeom>
            <a:solidFill>
              <a:srgbClr val="333399"/>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b="1" dirty="0">
                  <a:latin typeface="Arial" panose="020B0604020202020204" pitchFamily="34" charset="0"/>
                  <a:cs typeface="Arial" panose="020B0604020202020204" pitchFamily="34" charset="0"/>
                </a:rPr>
                <a:t>CURRENT SITUATION</a:t>
              </a:r>
            </a:p>
          </p:txBody>
        </p:sp>
      </p:grpSp>
      <p:sp>
        <p:nvSpPr>
          <p:cNvPr id="27" name="Text Placeholder 3"/>
          <p:cNvSpPr txBox="1">
            <a:spLocks/>
          </p:cNvSpPr>
          <p:nvPr/>
        </p:nvSpPr>
        <p:spPr>
          <a:xfrm>
            <a:off x="2725882" y="964439"/>
            <a:ext cx="4343400" cy="45525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800" b="1" dirty="0" smtClean="0">
                <a:latin typeface="Arial" panose="020B0604020202020204" pitchFamily="34" charset="0"/>
                <a:cs typeface="Arial" panose="020B0604020202020204" pitchFamily="34" charset="0"/>
              </a:rPr>
              <a:t>The Dinner Party Path</a:t>
            </a:r>
            <a:endParaRPr lang="en-US" sz="2800" b="1" dirty="0">
              <a:latin typeface="Arial" panose="020B0604020202020204" pitchFamily="34" charset="0"/>
              <a:cs typeface="Arial" panose="020B0604020202020204" pitchFamily="34" charset="0"/>
            </a:endParaRPr>
          </a:p>
        </p:txBody>
      </p:sp>
      <p:sp>
        <p:nvSpPr>
          <p:cNvPr id="3" name="TextBox 2"/>
          <p:cNvSpPr txBox="1"/>
          <p:nvPr/>
        </p:nvSpPr>
        <p:spPr>
          <a:xfrm>
            <a:off x="355856" y="1540195"/>
            <a:ext cx="8521444" cy="400110"/>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Now you have a theory of change, which you can articulate in a  narrative.</a:t>
            </a:r>
          </a:p>
        </p:txBody>
      </p:sp>
      <p:sp>
        <p:nvSpPr>
          <p:cNvPr id="31" name="Left Arrow 19"/>
          <p:cNvSpPr/>
          <p:nvPr/>
        </p:nvSpPr>
        <p:spPr>
          <a:xfrm rot="5400000">
            <a:off x="4479048" y="4480456"/>
            <a:ext cx="364215" cy="369915"/>
          </a:xfrm>
          <a:prstGeom prst="leftArrow">
            <a:avLst/>
          </a:prstGeom>
          <a:solidFill>
            <a:srgbClr val="0099FF"/>
          </a:solidFill>
          <a:ln w="9525">
            <a:noFill/>
            <a:miter lim="800000"/>
            <a:headEnd/>
            <a:tailEnd/>
          </a:ln>
        </p:spPr>
        <p:txBody>
          <a:bodyPr wrap="none" anchor="ctr">
            <a:prstTxWarp prst="textNoShape">
              <a:avLst/>
            </a:prstTxWarp>
          </a:bodyPr>
          <a:lstStyle/>
          <a:p>
            <a:endParaRPr lang="en-US" b="1">
              <a:solidFill>
                <a:schemeClr val="bg1"/>
              </a:solidFill>
            </a:endParaRPr>
          </a:p>
        </p:txBody>
      </p:sp>
      <p:sp>
        <p:nvSpPr>
          <p:cNvPr id="33" name="Left Arrow 19"/>
          <p:cNvSpPr/>
          <p:nvPr/>
        </p:nvSpPr>
        <p:spPr>
          <a:xfrm rot="5400000">
            <a:off x="3173726" y="5166674"/>
            <a:ext cx="364215" cy="369915"/>
          </a:xfrm>
          <a:prstGeom prst="leftArrow">
            <a:avLst/>
          </a:prstGeom>
          <a:solidFill>
            <a:srgbClr val="0099FF"/>
          </a:solidFill>
          <a:ln w="9525">
            <a:noFill/>
            <a:miter lim="800000"/>
            <a:headEnd/>
            <a:tailEnd/>
          </a:ln>
        </p:spPr>
        <p:txBody>
          <a:bodyPr wrap="none" anchor="ctr">
            <a:prstTxWarp prst="textNoShape">
              <a:avLst/>
            </a:prstTxWarp>
          </a:bodyPr>
          <a:lstStyle/>
          <a:p>
            <a:endParaRPr lang="en-US" b="1">
              <a:solidFill>
                <a:schemeClr val="bg1"/>
              </a:solidFill>
            </a:endParaRPr>
          </a:p>
        </p:txBody>
      </p:sp>
      <p:sp>
        <p:nvSpPr>
          <p:cNvPr id="34" name="Left Arrow 19"/>
          <p:cNvSpPr/>
          <p:nvPr/>
        </p:nvSpPr>
        <p:spPr>
          <a:xfrm rot="5400000">
            <a:off x="4479048" y="5173497"/>
            <a:ext cx="364215" cy="369915"/>
          </a:xfrm>
          <a:prstGeom prst="leftArrow">
            <a:avLst/>
          </a:prstGeom>
          <a:solidFill>
            <a:srgbClr val="0099FF"/>
          </a:solidFill>
          <a:ln w="9525">
            <a:noFill/>
            <a:miter lim="800000"/>
            <a:headEnd/>
            <a:tailEnd/>
          </a:ln>
        </p:spPr>
        <p:txBody>
          <a:bodyPr wrap="none" anchor="ctr">
            <a:prstTxWarp prst="textNoShape">
              <a:avLst/>
            </a:prstTxWarp>
          </a:bodyPr>
          <a:lstStyle/>
          <a:p>
            <a:endParaRPr lang="en-US" b="1">
              <a:solidFill>
                <a:schemeClr val="bg1"/>
              </a:solidFill>
            </a:endParaRPr>
          </a:p>
        </p:txBody>
      </p:sp>
      <p:sp>
        <p:nvSpPr>
          <p:cNvPr id="36" name="Left Arrow 19"/>
          <p:cNvSpPr/>
          <p:nvPr/>
        </p:nvSpPr>
        <p:spPr>
          <a:xfrm rot="5400000">
            <a:off x="5692367" y="5166673"/>
            <a:ext cx="364215" cy="369915"/>
          </a:xfrm>
          <a:prstGeom prst="leftArrow">
            <a:avLst/>
          </a:prstGeom>
          <a:solidFill>
            <a:srgbClr val="0099FF"/>
          </a:solidFill>
          <a:ln w="9525">
            <a:noFill/>
            <a:miter lim="800000"/>
            <a:headEnd/>
            <a:tailEnd/>
          </a:ln>
        </p:spPr>
        <p:txBody>
          <a:bodyPr wrap="none" anchor="ctr">
            <a:prstTxWarp prst="textNoShape">
              <a:avLst/>
            </a:prstTxWarp>
          </a:bodyPr>
          <a:lstStyle/>
          <a:p>
            <a:endParaRPr lang="en-US" b="1">
              <a:solidFill>
                <a:schemeClr val="bg1"/>
              </a:solidFill>
            </a:endParaRPr>
          </a:p>
        </p:txBody>
      </p:sp>
      <p:sp>
        <p:nvSpPr>
          <p:cNvPr id="39" name="Left Arrow 19"/>
          <p:cNvSpPr/>
          <p:nvPr/>
        </p:nvSpPr>
        <p:spPr>
          <a:xfrm rot="5400000">
            <a:off x="3173726" y="6045420"/>
            <a:ext cx="364215" cy="369915"/>
          </a:xfrm>
          <a:prstGeom prst="leftArrow">
            <a:avLst/>
          </a:prstGeom>
          <a:solidFill>
            <a:srgbClr val="0099FF"/>
          </a:solidFill>
          <a:ln w="9525">
            <a:noFill/>
            <a:miter lim="800000"/>
            <a:headEnd/>
            <a:tailEnd/>
          </a:ln>
        </p:spPr>
        <p:txBody>
          <a:bodyPr wrap="none" anchor="ctr">
            <a:prstTxWarp prst="textNoShape">
              <a:avLst/>
            </a:prstTxWarp>
          </a:bodyPr>
          <a:lstStyle/>
          <a:p>
            <a:endParaRPr lang="en-US" b="1">
              <a:solidFill>
                <a:schemeClr val="bg1"/>
              </a:solidFill>
            </a:endParaRPr>
          </a:p>
        </p:txBody>
      </p:sp>
      <p:sp>
        <p:nvSpPr>
          <p:cNvPr id="40" name="Left Arrow 19"/>
          <p:cNvSpPr/>
          <p:nvPr/>
        </p:nvSpPr>
        <p:spPr>
          <a:xfrm rot="5400000">
            <a:off x="4479048" y="6042912"/>
            <a:ext cx="364215" cy="369915"/>
          </a:xfrm>
          <a:prstGeom prst="leftArrow">
            <a:avLst/>
          </a:prstGeom>
          <a:solidFill>
            <a:srgbClr val="0099FF"/>
          </a:solidFill>
          <a:ln w="9525">
            <a:noFill/>
            <a:miter lim="800000"/>
            <a:headEnd/>
            <a:tailEnd/>
          </a:ln>
        </p:spPr>
        <p:txBody>
          <a:bodyPr wrap="none" anchor="ctr">
            <a:prstTxWarp prst="textNoShape">
              <a:avLst/>
            </a:prstTxWarp>
          </a:bodyPr>
          <a:lstStyle/>
          <a:p>
            <a:endParaRPr lang="en-US" b="1">
              <a:solidFill>
                <a:schemeClr val="bg1"/>
              </a:solidFill>
            </a:endParaRPr>
          </a:p>
        </p:txBody>
      </p:sp>
      <p:sp>
        <p:nvSpPr>
          <p:cNvPr id="41" name="Left Arrow 19"/>
          <p:cNvSpPr/>
          <p:nvPr/>
        </p:nvSpPr>
        <p:spPr>
          <a:xfrm rot="5400000">
            <a:off x="5692366" y="6042911"/>
            <a:ext cx="364215" cy="369915"/>
          </a:xfrm>
          <a:prstGeom prst="leftArrow">
            <a:avLst/>
          </a:prstGeom>
          <a:solidFill>
            <a:srgbClr val="0099FF"/>
          </a:solidFill>
          <a:ln w="9525">
            <a:noFill/>
            <a:miter lim="800000"/>
            <a:headEnd/>
            <a:tailEnd/>
          </a:ln>
        </p:spPr>
        <p:txBody>
          <a:bodyPr wrap="none" anchor="ctr">
            <a:prstTxWarp prst="textNoShape">
              <a:avLst/>
            </a:prstTxWarp>
          </a:bodyPr>
          <a:lstStyle/>
          <a:p>
            <a:endParaRPr lang="en-US" b="1">
              <a:solidFill>
                <a:schemeClr val="bg1"/>
              </a:solidFill>
            </a:endParaRPr>
          </a:p>
        </p:txBody>
      </p:sp>
      <p:sp>
        <p:nvSpPr>
          <p:cNvPr id="5" name="TextBox 4"/>
          <p:cNvSpPr txBox="1"/>
          <p:nvPr/>
        </p:nvSpPr>
        <p:spPr>
          <a:xfrm>
            <a:off x="2801697" y="5501069"/>
            <a:ext cx="1108272" cy="553998"/>
          </a:xfrm>
          <a:prstGeom prst="rect">
            <a:avLst/>
          </a:prstGeom>
          <a:noFill/>
        </p:spPr>
        <p:txBody>
          <a:bodyPr wrap="square" rtlCol="0">
            <a:spAutoFit/>
          </a:bodyPr>
          <a:lstStyle/>
          <a:p>
            <a:pPr algn="ctr"/>
            <a:r>
              <a:rPr lang="en-US" sz="1500" b="1" dirty="0">
                <a:solidFill>
                  <a:schemeClr val="bg1"/>
                </a:solidFill>
                <a:latin typeface="Arial" panose="020B0604020202020204" pitchFamily="34" charset="0"/>
                <a:cs typeface="Arial" panose="020B0604020202020204" pitchFamily="34" charset="0"/>
              </a:rPr>
              <a:t>Letters of Invitation</a:t>
            </a:r>
          </a:p>
        </p:txBody>
      </p:sp>
    </p:spTree>
    <p:extLst>
      <p:ext uri="{BB962C8B-B14F-4D97-AF65-F5344CB8AC3E}">
        <p14:creationId xmlns:p14="http://schemas.microsoft.com/office/powerpoint/2010/main" val="2175582857"/>
      </p:ext>
    </p:extLst>
  </p:cSld>
  <p:clrMapOvr>
    <a:masterClrMapping/>
  </p:clrMapOvr>
  <p:timing>
    <p:tnLst>
      <p:par>
        <p:cTn id="1" dur="indefinite" restart="never" nodeType="tmRoot"/>
      </p:par>
    </p:tnLst>
  </p:timing>
</p:sld>
</file>

<file path=ppt/theme/theme1.xml><?xml version="1.0" encoding="utf-8"?>
<a:theme xmlns:a="http://schemas.openxmlformats.org/drawingml/2006/main" name="PowerPoint Templat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Executive</Template>
  <TotalTime>9526</TotalTime>
  <Words>4427</Words>
  <Application>Microsoft Office PowerPoint</Application>
  <PresentationFormat>On-screen Show (4:3)</PresentationFormat>
  <Paragraphs>572</Paragraphs>
  <Slides>36</Slides>
  <Notes>36</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36</vt:i4>
      </vt:variant>
    </vt:vector>
  </HeadingPairs>
  <TitlesOfParts>
    <vt:vector size="48" baseType="lpstr">
      <vt:lpstr>맑은 고딕</vt:lpstr>
      <vt:lpstr>Arial</vt:lpstr>
      <vt:lpstr>Arial Bold</vt:lpstr>
      <vt:lpstr>Arial Rounded MT Bold</vt:lpstr>
      <vt:lpstr>Berlin Sans FB Demi</vt:lpstr>
      <vt:lpstr>Calibri</vt:lpstr>
      <vt:lpstr>Courier New</vt:lpstr>
      <vt:lpstr>Garamond</vt:lpstr>
      <vt:lpstr>굴림</vt:lpstr>
      <vt:lpstr>Times New Roman</vt:lpstr>
      <vt:lpstr>Wingdings</vt:lpstr>
      <vt:lpstr>PowerPoint Template1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Identifying Implementation Strategies</vt:lpstr>
      <vt:lpstr>Defining Assumptions</vt:lpstr>
      <vt:lpstr>PowerPoint Presentation</vt:lpstr>
      <vt:lpstr>PowerPoint Presentation</vt:lpstr>
      <vt:lpstr>Defining Risks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UNICEF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Anna Boelens</dc:creator>
  <cp:lastModifiedBy>Raana Syed</cp:lastModifiedBy>
  <cp:revision>376</cp:revision>
  <cp:lastPrinted>2017-01-27T15:52:54Z</cp:lastPrinted>
  <dcterms:created xsi:type="dcterms:W3CDTF">2016-01-08T15:23:59Z</dcterms:created>
  <dcterms:modified xsi:type="dcterms:W3CDTF">2017-02-01T17:04:55Z</dcterms:modified>
</cp:coreProperties>
</file>