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Default Extension="jpeg" ContentType="image/jpeg"/>
  <Override PartName="/ppt/slideLayouts/slideLayout3.xml" ContentType="application/vnd.openxmlformats-officedocument.presentationml.slideLayout+xml"/>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notesSlides/notesSlide13.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30"/>
  </p:notesMasterIdLst>
  <p:handoutMasterIdLst>
    <p:handoutMasterId r:id="rId31"/>
  </p:handoutMasterIdLst>
  <p:sldIdLst>
    <p:sldId id="256" r:id="rId2"/>
    <p:sldId id="266" r:id="rId3"/>
    <p:sldId id="290" r:id="rId4"/>
    <p:sldId id="333" r:id="rId5"/>
    <p:sldId id="260" r:id="rId6"/>
    <p:sldId id="343" r:id="rId7"/>
    <p:sldId id="334" r:id="rId8"/>
    <p:sldId id="344" r:id="rId9"/>
    <p:sldId id="299" r:id="rId10"/>
    <p:sldId id="300" r:id="rId11"/>
    <p:sldId id="261" r:id="rId12"/>
    <p:sldId id="346" r:id="rId13"/>
    <p:sldId id="347" r:id="rId14"/>
    <p:sldId id="338" r:id="rId15"/>
    <p:sldId id="263" r:id="rId16"/>
    <p:sldId id="357" r:id="rId17"/>
    <p:sldId id="348" r:id="rId18"/>
    <p:sldId id="349" r:id="rId19"/>
    <p:sldId id="350" r:id="rId20"/>
    <p:sldId id="351" r:id="rId21"/>
    <p:sldId id="352" r:id="rId22"/>
    <p:sldId id="353" r:id="rId23"/>
    <p:sldId id="310" r:id="rId24"/>
    <p:sldId id="341" r:id="rId25"/>
    <p:sldId id="358" r:id="rId26"/>
    <p:sldId id="342" r:id="rId27"/>
    <p:sldId id="356" r:id="rId28"/>
    <p:sldId id="355" r:id="rId29"/>
  </p:sldIdLst>
  <p:sldSz cx="9144000" cy="6858000" type="screen4x3"/>
  <p:notesSz cx="7053263" cy="935672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C3300"/>
    <a:srgbClr val="0033CC"/>
    <a:srgbClr val="FF6600"/>
    <a:srgbClr val="333399"/>
    <a:srgbClr val="FFFF99"/>
    <a:srgbClr val="FFCCFF"/>
    <a:srgbClr val="993366"/>
    <a:srgbClr val="33CC33"/>
    <a:srgbClr val="FF5050"/>
    <a:srgbClr val="006600"/>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20530" autoAdjust="0"/>
    <p:restoredTop sz="95128" autoAdjust="0"/>
  </p:normalViewPr>
  <p:slideViewPr>
    <p:cSldViewPr>
      <p:cViewPr>
        <p:scale>
          <a:sx n="60" d="100"/>
          <a:sy n="60" d="100"/>
        </p:scale>
        <p:origin x="-1452" y="-28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20" d="100"/>
        <a:sy n="120" d="100"/>
      </p:scale>
      <p:origin x="0" y="8754"/>
    </p:cViewPr>
  </p:sorterViewPr>
  <p:notesViewPr>
    <p:cSldViewPr>
      <p:cViewPr varScale="1">
        <p:scale>
          <a:sx n="95" d="100"/>
          <a:sy n="95" d="100"/>
        </p:scale>
        <p:origin x="-2610" y="-114"/>
      </p:cViewPr>
      <p:guideLst>
        <p:guide orient="horz" pos="2947"/>
        <p:guide pos="2221"/>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 Id="rId35"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55938" cy="468313"/>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995738" y="0"/>
            <a:ext cx="3055937" cy="468313"/>
          </a:xfrm>
          <a:prstGeom prst="rect">
            <a:avLst/>
          </a:prstGeom>
        </p:spPr>
        <p:txBody>
          <a:bodyPr vert="horz" lIns="91440" tIns="45720" rIns="91440" bIns="45720" rtlCol="0"/>
          <a:lstStyle>
            <a:lvl1pPr algn="r">
              <a:defRPr sz="1200"/>
            </a:lvl1pPr>
          </a:lstStyle>
          <a:p>
            <a:fld id="{58BEE512-C472-4AF6-87DC-C5B7C1CC56AF}" type="datetimeFigureOut">
              <a:rPr lang="en-GB" smtClean="0"/>
              <a:pPr/>
              <a:t>15/07/2013</a:t>
            </a:fld>
            <a:endParaRPr lang="en-GB"/>
          </a:p>
        </p:txBody>
      </p:sp>
      <p:sp>
        <p:nvSpPr>
          <p:cNvPr id="4" name="Footer Placeholder 3"/>
          <p:cNvSpPr>
            <a:spLocks noGrp="1"/>
          </p:cNvSpPr>
          <p:nvPr>
            <p:ph type="ftr" sz="quarter" idx="2"/>
          </p:nvPr>
        </p:nvSpPr>
        <p:spPr>
          <a:xfrm>
            <a:off x="0" y="8886825"/>
            <a:ext cx="3055938" cy="468313"/>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995738" y="8886825"/>
            <a:ext cx="3055937" cy="468313"/>
          </a:xfrm>
          <a:prstGeom prst="rect">
            <a:avLst/>
          </a:prstGeom>
        </p:spPr>
        <p:txBody>
          <a:bodyPr vert="horz" lIns="91440" tIns="45720" rIns="91440" bIns="45720" rtlCol="0" anchor="b"/>
          <a:lstStyle>
            <a:lvl1pPr algn="r">
              <a:defRPr sz="1200"/>
            </a:lvl1pPr>
          </a:lstStyle>
          <a:p>
            <a:fld id="{7E3BE5B9-4643-4A39-97D3-95D6B881E235}" type="slidenum">
              <a:rPr lang="en-GB" smtClean="0"/>
              <a:pPr/>
              <a:t>‹#›</a:t>
            </a:fld>
            <a:endParaRPr lang="en-GB"/>
          </a:p>
        </p:txBody>
      </p:sp>
    </p:spTree>
    <p:extLst>
      <p:ext uri="{BB962C8B-B14F-4D97-AF65-F5344CB8AC3E}">
        <p14:creationId xmlns:p14="http://schemas.microsoft.com/office/powerpoint/2010/main" xmlns="" val="357923784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56414" cy="467836"/>
          </a:xfrm>
          <a:prstGeom prst="rect">
            <a:avLst/>
          </a:prstGeom>
        </p:spPr>
        <p:txBody>
          <a:bodyPr vert="horz" lIns="93763" tIns="46881" rIns="93763" bIns="46881" rtlCol="0"/>
          <a:lstStyle>
            <a:lvl1pPr algn="l">
              <a:defRPr sz="1200"/>
            </a:lvl1pPr>
          </a:lstStyle>
          <a:p>
            <a:endParaRPr lang="ko-KR" altLang="en-US"/>
          </a:p>
        </p:txBody>
      </p:sp>
      <p:sp>
        <p:nvSpPr>
          <p:cNvPr id="3" name="Date Placeholder 2"/>
          <p:cNvSpPr>
            <a:spLocks noGrp="1"/>
          </p:cNvSpPr>
          <p:nvPr>
            <p:ph type="dt" idx="1"/>
          </p:nvPr>
        </p:nvSpPr>
        <p:spPr>
          <a:xfrm>
            <a:off x="3995217" y="0"/>
            <a:ext cx="3056414" cy="467836"/>
          </a:xfrm>
          <a:prstGeom prst="rect">
            <a:avLst/>
          </a:prstGeom>
        </p:spPr>
        <p:txBody>
          <a:bodyPr vert="horz" lIns="93763" tIns="46881" rIns="93763" bIns="46881" rtlCol="0"/>
          <a:lstStyle>
            <a:lvl1pPr algn="r">
              <a:defRPr sz="1200"/>
            </a:lvl1pPr>
          </a:lstStyle>
          <a:p>
            <a:fld id="{8AA950A0-CAB1-48E7-BB61-3EA038EC03FC}" type="datetimeFigureOut">
              <a:rPr lang="ko-KR" altLang="en-US" smtClean="0"/>
              <a:pPr/>
              <a:t>2013-07-15</a:t>
            </a:fld>
            <a:endParaRPr lang="ko-KR" altLang="en-US"/>
          </a:p>
        </p:txBody>
      </p:sp>
      <p:sp>
        <p:nvSpPr>
          <p:cNvPr id="4" name="Slide Image Placeholder 3"/>
          <p:cNvSpPr>
            <a:spLocks noGrp="1" noRot="1" noChangeAspect="1"/>
          </p:cNvSpPr>
          <p:nvPr>
            <p:ph type="sldImg" idx="2"/>
          </p:nvPr>
        </p:nvSpPr>
        <p:spPr>
          <a:xfrm>
            <a:off x="1189038" y="701675"/>
            <a:ext cx="4676775" cy="3508375"/>
          </a:xfrm>
          <a:prstGeom prst="rect">
            <a:avLst/>
          </a:prstGeom>
          <a:noFill/>
          <a:ln w="12700">
            <a:solidFill>
              <a:prstClr val="black"/>
            </a:solidFill>
          </a:ln>
        </p:spPr>
        <p:txBody>
          <a:bodyPr vert="horz" lIns="93763" tIns="46881" rIns="93763" bIns="46881" rtlCol="0" anchor="ctr"/>
          <a:lstStyle/>
          <a:p>
            <a:endParaRPr lang="ko-KR" altLang="en-US"/>
          </a:p>
        </p:txBody>
      </p:sp>
      <p:sp>
        <p:nvSpPr>
          <p:cNvPr id="5" name="Notes Placeholder 4"/>
          <p:cNvSpPr>
            <a:spLocks noGrp="1"/>
          </p:cNvSpPr>
          <p:nvPr>
            <p:ph type="body" sz="quarter" idx="3"/>
          </p:nvPr>
        </p:nvSpPr>
        <p:spPr>
          <a:xfrm>
            <a:off x="705327" y="4444445"/>
            <a:ext cx="5642610" cy="4210526"/>
          </a:xfrm>
          <a:prstGeom prst="rect">
            <a:avLst/>
          </a:prstGeom>
        </p:spPr>
        <p:txBody>
          <a:bodyPr vert="horz" lIns="93763" tIns="46881" rIns="93763" bIns="46881" rtlCol="0">
            <a:normAutofit/>
          </a:bodyPr>
          <a:lstStyle/>
          <a:p>
            <a:pPr lvl="0"/>
            <a:r>
              <a:rPr lang="en-US" altLang="ko-KR" smtClean="0"/>
              <a:t>Click to edit Master text styles</a:t>
            </a:r>
          </a:p>
          <a:p>
            <a:pPr lvl="1"/>
            <a:r>
              <a:rPr lang="en-US" altLang="ko-KR" smtClean="0"/>
              <a:t>Second level</a:t>
            </a:r>
          </a:p>
          <a:p>
            <a:pPr lvl="2"/>
            <a:r>
              <a:rPr lang="en-US" altLang="ko-KR" smtClean="0"/>
              <a:t>Third level</a:t>
            </a:r>
          </a:p>
          <a:p>
            <a:pPr lvl="3"/>
            <a:r>
              <a:rPr lang="en-US" altLang="ko-KR" smtClean="0"/>
              <a:t>Fourth level</a:t>
            </a:r>
          </a:p>
          <a:p>
            <a:pPr lvl="4"/>
            <a:r>
              <a:rPr lang="en-US" altLang="ko-KR" smtClean="0"/>
              <a:t>Fifth level</a:t>
            </a:r>
            <a:endParaRPr lang="ko-KR" altLang="en-US"/>
          </a:p>
        </p:txBody>
      </p:sp>
      <p:sp>
        <p:nvSpPr>
          <p:cNvPr id="6" name="Footer Placeholder 5"/>
          <p:cNvSpPr>
            <a:spLocks noGrp="1"/>
          </p:cNvSpPr>
          <p:nvPr>
            <p:ph type="ftr" sz="quarter" idx="4"/>
          </p:nvPr>
        </p:nvSpPr>
        <p:spPr>
          <a:xfrm>
            <a:off x="0" y="8887265"/>
            <a:ext cx="3056414" cy="467836"/>
          </a:xfrm>
          <a:prstGeom prst="rect">
            <a:avLst/>
          </a:prstGeom>
        </p:spPr>
        <p:txBody>
          <a:bodyPr vert="horz" lIns="93763" tIns="46881" rIns="93763" bIns="46881" rtlCol="0" anchor="b"/>
          <a:lstStyle>
            <a:lvl1pPr algn="l">
              <a:defRPr sz="1200"/>
            </a:lvl1pPr>
          </a:lstStyle>
          <a:p>
            <a:endParaRPr lang="ko-KR" altLang="en-US"/>
          </a:p>
        </p:txBody>
      </p:sp>
      <p:sp>
        <p:nvSpPr>
          <p:cNvPr id="7" name="Slide Number Placeholder 6"/>
          <p:cNvSpPr>
            <a:spLocks noGrp="1"/>
          </p:cNvSpPr>
          <p:nvPr>
            <p:ph type="sldNum" sz="quarter" idx="5"/>
          </p:nvPr>
        </p:nvSpPr>
        <p:spPr>
          <a:xfrm>
            <a:off x="3995217" y="8887265"/>
            <a:ext cx="3056414" cy="467836"/>
          </a:xfrm>
          <a:prstGeom prst="rect">
            <a:avLst/>
          </a:prstGeom>
        </p:spPr>
        <p:txBody>
          <a:bodyPr vert="horz" lIns="93763" tIns="46881" rIns="93763" bIns="46881" rtlCol="0" anchor="b"/>
          <a:lstStyle>
            <a:lvl1pPr algn="r">
              <a:defRPr sz="1200"/>
            </a:lvl1pPr>
          </a:lstStyle>
          <a:p>
            <a:fld id="{5F454077-C4A4-49DE-A0A4-68D9BEF860D0}" type="slidenum">
              <a:rPr lang="ko-KR" altLang="en-US" smtClean="0"/>
              <a:pPr/>
              <a:t>‹#›</a:t>
            </a:fld>
            <a:endParaRPr lang="ko-KR" altLang="en-US"/>
          </a:p>
        </p:txBody>
      </p:sp>
    </p:spTree>
    <p:extLst>
      <p:ext uri="{BB962C8B-B14F-4D97-AF65-F5344CB8AC3E}">
        <p14:creationId xmlns:p14="http://schemas.microsoft.com/office/powerpoint/2010/main" xmlns="" val="357531463"/>
      </p:ext>
    </p:extLst>
  </p:cSld>
  <p:clrMap bg1="lt1" tx1="dk1" bg2="lt2" tx2="dk2" accent1="accent1" accent2="accent2" accent3="accent3" accent4="accent4" accent5="accent5" accent6="accent6" hlink="hlink" folHlink="folHlink"/>
  <p:notesStyle>
    <a:lvl1pPr marL="0" algn="l" defTabSz="914400" rtl="0" eaLnBrk="1" latinLnBrk="1" hangingPunct="1">
      <a:defRPr sz="1200" kern="1200">
        <a:solidFill>
          <a:schemeClr val="tx1"/>
        </a:solidFill>
        <a:latin typeface="+mn-lt"/>
        <a:ea typeface="+mn-ea"/>
        <a:cs typeface="+mn-cs"/>
      </a:defRPr>
    </a:lvl1pPr>
    <a:lvl2pPr marL="457200" algn="l" defTabSz="914400" rtl="0" eaLnBrk="1" latinLnBrk="1" hangingPunct="1">
      <a:defRPr sz="1200" kern="1200">
        <a:solidFill>
          <a:schemeClr val="tx1"/>
        </a:solidFill>
        <a:latin typeface="+mn-lt"/>
        <a:ea typeface="+mn-ea"/>
        <a:cs typeface="+mn-cs"/>
      </a:defRPr>
    </a:lvl2pPr>
    <a:lvl3pPr marL="914400" algn="l" defTabSz="914400" rtl="0" eaLnBrk="1" latinLnBrk="1" hangingPunct="1">
      <a:defRPr sz="1200" kern="1200">
        <a:solidFill>
          <a:schemeClr val="tx1"/>
        </a:solidFill>
        <a:latin typeface="+mn-lt"/>
        <a:ea typeface="+mn-ea"/>
        <a:cs typeface="+mn-cs"/>
      </a:defRPr>
    </a:lvl3pPr>
    <a:lvl4pPr marL="1371600" algn="l" defTabSz="914400" rtl="0" eaLnBrk="1" latinLnBrk="1" hangingPunct="1">
      <a:defRPr sz="1200" kern="1200">
        <a:solidFill>
          <a:schemeClr val="tx1"/>
        </a:solidFill>
        <a:latin typeface="+mn-lt"/>
        <a:ea typeface="+mn-ea"/>
        <a:cs typeface="+mn-cs"/>
      </a:defRPr>
    </a:lvl4pPr>
    <a:lvl5pPr marL="1828800" algn="l" defTabSz="914400" rtl="0" eaLnBrk="1" latinLnBrk="1" hangingPunct="1">
      <a:defRPr sz="1200" kern="1200">
        <a:solidFill>
          <a:schemeClr val="tx1"/>
        </a:solidFill>
        <a:latin typeface="+mn-lt"/>
        <a:ea typeface="+mn-ea"/>
        <a:cs typeface="+mn-cs"/>
      </a:defRPr>
    </a:lvl5pPr>
    <a:lvl6pPr marL="2286000" algn="l" defTabSz="914400" rtl="0" eaLnBrk="1" latinLnBrk="1" hangingPunct="1">
      <a:defRPr sz="1200" kern="1200">
        <a:solidFill>
          <a:schemeClr val="tx1"/>
        </a:solidFill>
        <a:latin typeface="+mn-lt"/>
        <a:ea typeface="+mn-ea"/>
        <a:cs typeface="+mn-cs"/>
      </a:defRPr>
    </a:lvl6pPr>
    <a:lvl7pPr marL="2743200" algn="l" defTabSz="914400" rtl="0" eaLnBrk="1" latinLnBrk="1" hangingPunct="1">
      <a:defRPr sz="1200" kern="1200">
        <a:solidFill>
          <a:schemeClr val="tx1"/>
        </a:solidFill>
        <a:latin typeface="+mn-lt"/>
        <a:ea typeface="+mn-ea"/>
        <a:cs typeface="+mn-cs"/>
      </a:defRPr>
    </a:lvl7pPr>
    <a:lvl8pPr marL="3200400" algn="l" defTabSz="914400" rtl="0" eaLnBrk="1" latinLnBrk="1" hangingPunct="1">
      <a:defRPr sz="1200" kern="1200">
        <a:solidFill>
          <a:schemeClr val="tx1"/>
        </a:solidFill>
        <a:latin typeface="+mn-lt"/>
        <a:ea typeface="+mn-ea"/>
        <a:cs typeface="+mn-cs"/>
      </a:defRPr>
    </a:lvl8pPr>
    <a:lvl9pPr marL="3657600" algn="l" defTabSz="914400" rtl="0" eaLnBrk="1" latinLnBrk="1"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Image Placeholder 1"/>
          <p:cNvSpPr>
            <a:spLocks noGrp="1" noRot="1" noChangeAspect="1" noTextEdit="1"/>
          </p:cNvSpPr>
          <p:nvPr>
            <p:ph type="sldImg"/>
          </p:nvPr>
        </p:nvSpPr>
        <p:spPr>
          <a:ln/>
        </p:spPr>
      </p:sp>
      <p:sp>
        <p:nvSpPr>
          <p:cNvPr id="21507" name="Notes Placeholder 2"/>
          <p:cNvSpPr>
            <a:spLocks noGrp="1"/>
          </p:cNvSpPr>
          <p:nvPr>
            <p:ph type="body" idx="1"/>
          </p:nvPr>
        </p:nvSpPr>
        <p:spPr>
          <a:noFill/>
          <a:ln/>
        </p:spPr>
        <p:txBody>
          <a:bodyPr/>
          <a:lstStyle/>
          <a:p>
            <a:pPr>
              <a:lnSpc>
                <a:spcPct val="80000"/>
              </a:lnSpc>
            </a:pPr>
            <a:r>
              <a:rPr lang="en-US" sz="1200" b="1" dirty="0" smtClean="0">
                <a:latin typeface="Tahoma" pitchFamily="34" charset="0"/>
              </a:rPr>
              <a:t> These are the </a:t>
            </a:r>
            <a:r>
              <a:rPr lang="en-US" sz="1200" b="1" dirty="0" smtClean="0">
                <a:latin typeface="Times New Roman"/>
              </a:rPr>
              <a:t>“</a:t>
            </a:r>
            <a:r>
              <a:rPr lang="en-US" sz="1200" b="1" dirty="0" smtClean="0">
                <a:latin typeface="Tahoma" pitchFamily="34" charset="0"/>
              </a:rPr>
              <a:t>big 9</a:t>
            </a:r>
            <a:r>
              <a:rPr lang="en-US" sz="1200" b="1" dirty="0" smtClean="0">
                <a:latin typeface="Times New Roman"/>
              </a:rPr>
              <a:t>”</a:t>
            </a:r>
            <a:r>
              <a:rPr lang="en-US" sz="1200" b="1" dirty="0" smtClean="0">
                <a:latin typeface="Tahoma" pitchFamily="34" charset="0"/>
              </a:rPr>
              <a:t> treaties</a:t>
            </a:r>
          </a:p>
          <a:p>
            <a:pPr>
              <a:lnSpc>
                <a:spcPct val="80000"/>
              </a:lnSpc>
            </a:pPr>
            <a:r>
              <a:rPr lang="en-CA" sz="1050" dirty="0" smtClean="0"/>
              <a:t>Each of these treaties has established a committee of experts to monitor implementation of the treaty provisions by its States parties. Some of the treaties are supplemented by optional protocols dealing with specific concerns. </a:t>
            </a:r>
          </a:p>
          <a:p>
            <a:pPr>
              <a:lnSpc>
                <a:spcPct val="80000"/>
              </a:lnSpc>
            </a:pPr>
            <a:endParaRPr lang="en-CA" sz="1050" dirty="0" smtClean="0"/>
          </a:p>
          <a:p>
            <a:pPr>
              <a:lnSpc>
                <a:spcPct val="80000"/>
              </a:lnSpc>
            </a:pPr>
            <a:r>
              <a:rPr lang="en-CA" sz="1050" dirty="0" smtClean="0"/>
              <a:t>The nine include two new conventions: The I</a:t>
            </a:r>
            <a:r>
              <a:rPr lang="en-US" sz="1050" dirty="0" err="1" smtClean="0"/>
              <a:t>nternational</a:t>
            </a:r>
            <a:r>
              <a:rPr lang="en-US" sz="1050" dirty="0" smtClean="0"/>
              <a:t> Convention for the Protection of All Persons from Enforced Disappearance, and The Convention on the Rights of Persons with Disabilities. These last treaty are not yet in force.</a:t>
            </a:r>
          </a:p>
          <a:p>
            <a:pPr>
              <a:lnSpc>
                <a:spcPct val="80000"/>
              </a:lnSpc>
            </a:pPr>
            <a:endParaRPr lang="en-US" b="1" dirty="0" smtClean="0"/>
          </a:p>
          <a:p>
            <a:pPr>
              <a:lnSpc>
                <a:spcPct val="80000"/>
              </a:lnSpc>
              <a:buFontTx/>
              <a:buChar char="•"/>
            </a:pPr>
            <a:r>
              <a:rPr lang="en-US" sz="1200" dirty="0" smtClean="0">
                <a:latin typeface="Tahoma" pitchFamily="34" charset="0"/>
              </a:rPr>
              <a:t>CRC and CEDAW are part of the UN HRs framework the main instruments of which also include: the UDHR, the International Covenant on Civil and Political Rights (ICCPR), the International Covenant on Economic Social and Cultural Rights (ICESCR), the Convention on the Elimination of All Forms of Racial Discrimination (CERD), The Convention Against Torture (CAT).</a:t>
            </a:r>
          </a:p>
          <a:p>
            <a:pPr>
              <a:lnSpc>
                <a:spcPct val="80000"/>
              </a:lnSpc>
              <a:buFontTx/>
              <a:buChar char="•"/>
            </a:pPr>
            <a:r>
              <a:rPr lang="en-US" sz="1200" dirty="0" smtClean="0">
                <a:latin typeface="Tahoma" pitchFamily="34" charset="0"/>
              </a:rPr>
              <a:t> The Universal Declaration of Human Rights in conjunction with ICCPR and ICESCR forms the International Bill of Human Rights.</a:t>
            </a:r>
          </a:p>
          <a:p>
            <a:pPr>
              <a:lnSpc>
                <a:spcPct val="80000"/>
              </a:lnSpc>
              <a:buFontTx/>
              <a:buChar char="•"/>
            </a:pPr>
            <a:r>
              <a:rPr lang="en-US" sz="1200" dirty="0" smtClean="0">
                <a:latin typeface="Tahoma" pitchFamily="34" charset="0"/>
              </a:rPr>
              <a:t> Compliance with and implementation of the provisions of each Treaty is monitored by specific Treaty Bodies. </a:t>
            </a:r>
          </a:p>
          <a:p>
            <a:pPr>
              <a:lnSpc>
                <a:spcPct val="80000"/>
              </a:lnSpc>
              <a:buFontTx/>
              <a:buChar char="•"/>
            </a:pPr>
            <a:r>
              <a:rPr lang="en-US" sz="1200" dirty="0" smtClean="0">
                <a:latin typeface="Tahoma" pitchFamily="34" charset="0"/>
              </a:rPr>
              <a:t> According to UNICEF Mission Statement, the CRC and CEDAW are the most important instruments to guide the work of the </a:t>
            </a:r>
            <a:r>
              <a:rPr lang="en-US" sz="1200" dirty="0" err="1" smtClean="0">
                <a:latin typeface="Tahoma" pitchFamily="34" charset="0"/>
              </a:rPr>
              <a:t>Organisation</a:t>
            </a:r>
            <a:r>
              <a:rPr lang="en-US" sz="1200" dirty="0" smtClean="0">
                <a:latin typeface="Tahoma" pitchFamily="34" charset="0"/>
              </a:rPr>
              <a:t>.</a:t>
            </a:r>
          </a:p>
          <a:p>
            <a:pPr>
              <a:lnSpc>
                <a:spcPct val="80000"/>
              </a:lnSpc>
            </a:pPr>
            <a:endParaRPr lang="en-US" sz="1200" b="1" dirty="0" smtClean="0">
              <a:latin typeface="Tahoma" pitchFamily="34" charset="0"/>
            </a:endParaRPr>
          </a:p>
          <a:p>
            <a:pPr>
              <a:lnSpc>
                <a:spcPct val="80000"/>
              </a:lnSpc>
            </a:pPr>
            <a:endParaRPr lang="en-US" sz="1200" b="1" dirty="0" smtClean="0">
              <a:latin typeface="Tahoma" pitchFamily="34" charset="0"/>
            </a:endParaRPr>
          </a:p>
          <a:p>
            <a:pPr>
              <a:lnSpc>
                <a:spcPct val="80000"/>
              </a:lnSpc>
            </a:pPr>
            <a:r>
              <a:rPr lang="en-US" sz="1200" dirty="0" smtClean="0">
                <a:latin typeface="Tahoma" pitchFamily="34" charset="0"/>
              </a:rPr>
              <a:t>[</a:t>
            </a:r>
            <a:r>
              <a:rPr lang="en-US" sz="1200" b="1" dirty="0" smtClean="0">
                <a:latin typeface="Tahoma" pitchFamily="34" charset="0"/>
              </a:rPr>
              <a:t>Hint: </a:t>
            </a:r>
            <a:r>
              <a:rPr lang="en-US" sz="1200" dirty="0" smtClean="0">
                <a:latin typeface="Tahoma" pitchFamily="34" charset="0"/>
              </a:rPr>
              <a:t>As a background reading for this presentation, Facilitator may want to refer to  </a:t>
            </a:r>
            <a:r>
              <a:rPr lang="en-US" sz="1200" dirty="0" smtClean="0">
                <a:latin typeface="Times New Roman"/>
              </a:rPr>
              <a:t>“</a:t>
            </a:r>
            <a:r>
              <a:rPr lang="en-US" sz="1200" dirty="0" smtClean="0">
                <a:latin typeface="Tahoma" pitchFamily="34" charset="0"/>
              </a:rPr>
              <a:t>Human Rights </a:t>
            </a:r>
            <a:r>
              <a:rPr lang="en-US" sz="1200" dirty="0" smtClean="0">
                <a:latin typeface="Times New Roman"/>
              </a:rPr>
              <a:t>–</a:t>
            </a:r>
            <a:r>
              <a:rPr lang="en-US" sz="1200" dirty="0" smtClean="0">
                <a:latin typeface="Tahoma" pitchFamily="34" charset="0"/>
              </a:rPr>
              <a:t> A basic handbook for UN Staff</a:t>
            </a:r>
            <a:r>
              <a:rPr lang="en-US" sz="1200" dirty="0" smtClean="0">
                <a:latin typeface="Times New Roman"/>
              </a:rPr>
              <a:t>”</a:t>
            </a:r>
            <a:r>
              <a:rPr lang="en-US" sz="1200" dirty="0" smtClean="0">
                <a:latin typeface="Tahoma" pitchFamily="34" charset="0"/>
              </a:rPr>
              <a:t>, by OHCHR. The Handbook is available in e-format in the HRBAP INRANET web-page, in the section </a:t>
            </a:r>
            <a:r>
              <a:rPr lang="en-US" sz="1200" dirty="0" smtClean="0">
                <a:latin typeface="Times New Roman"/>
              </a:rPr>
              <a:t>“</a:t>
            </a:r>
            <a:r>
              <a:rPr lang="en-US" sz="1200" dirty="0" smtClean="0">
                <a:latin typeface="Tahoma" pitchFamily="34" charset="0"/>
              </a:rPr>
              <a:t>Learning Tools</a:t>
            </a:r>
            <a:r>
              <a:rPr lang="en-US" sz="1200" dirty="0" smtClean="0">
                <a:latin typeface="Times New Roman"/>
              </a:rPr>
              <a:t>”</a:t>
            </a:r>
            <a:r>
              <a:rPr lang="en-US" sz="1200" dirty="0" smtClean="0">
                <a:latin typeface="Tahoma" pitchFamily="34" charset="0"/>
              </a:rPr>
              <a:t>]</a:t>
            </a:r>
            <a:endParaRPr lang="en-GB" sz="1200" dirty="0" smtClean="0">
              <a:latin typeface="Tahoma" pitchFamily="34" charset="0"/>
            </a:endParaRPr>
          </a:p>
          <a:p>
            <a:endParaRPr lang="en-US" dirty="0" smtClean="0">
              <a:latin typeface="Times" pitchFamily="1" charset="0"/>
            </a:endParaRPr>
          </a:p>
        </p:txBody>
      </p:sp>
      <p:sp>
        <p:nvSpPr>
          <p:cNvPr id="21508" name="Slide Number Placeholder 3"/>
          <p:cNvSpPr>
            <a:spLocks noGrp="1"/>
          </p:cNvSpPr>
          <p:nvPr>
            <p:ph type="sldNum" sz="quarter" idx="5"/>
          </p:nvPr>
        </p:nvSpPr>
        <p:spPr>
          <a:noFill/>
        </p:spPr>
        <p:txBody>
          <a:bodyPr/>
          <a:lstStyle/>
          <a:p>
            <a:pPr defTabSz="938213"/>
            <a:fld id="{1A8DDA4F-9DC8-4364-A722-DEAE2A4E3C58}" type="slidenum">
              <a:rPr lang="en-US" smtClean="0">
                <a:latin typeface="Arial" charset="0"/>
              </a:rPr>
              <a:pPr defTabSz="938213"/>
              <a:t>6</a:t>
            </a:fld>
            <a:endParaRPr lang="en-US" smtClean="0">
              <a:latin typeface="Arial"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Rot="1" noChangeAspect="1" noChangeArrowheads="1" noTextEdit="1"/>
          </p:cNvSpPr>
          <p:nvPr>
            <p:ph type="sldImg"/>
          </p:nvPr>
        </p:nvSpPr>
        <p:spPr>
          <a:ln/>
        </p:spPr>
      </p:sp>
      <p:sp>
        <p:nvSpPr>
          <p:cNvPr id="38915" name="Rectangle 3"/>
          <p:cNvSpPr>
            <a:spLocks noGrp="1" noChangeArrowheads="1"/>
          </p:cNvSpPr>
          <p:nvPr>
            <p:ph type="body" idx="1"/>
          </p:nvPr>
        </p:nvSpPr>
        <p:spPr>
          <a:noFill/>
          <a:ln/>
        </p:spPr>
        <p:txBody>
          <a:bodyPr/>
          <a:lstStyle/>
          <a:p>
            <a:pPr marL="0" marR="0" indent="0" algn="l" defTabSz="914400" rtl="0" eaLnBrk="1" fontAlgn="auto" latinLnBrk="1" hangingPunct="1">
              <a:lnSpc>
                <a:spcPct val="100000"/>
              </a:lnSpc>
              <a:spcBef>
                <a:spcPts val="0"/>
              </a:spcBef>
              <a:spcAft>
                <a:spcPts val="0"/>
              </a:spcAft>
              <a:buClrTx/>
              <a:buSzTx/>
              <a:buFontTx/>
              <a:buNone/>
              <a:tabLst/>
              <a:defRPr/>
            </a:pPr>
            <a:r>
              <a:rPr lang="en-US" dirty="0" smtClean="0"/>
              <a:t>A typical conversation in human rights discourse..</a:t>
            </a:r>
          </a:p>
          <a:p>
            <a:pPr eaLnBrk="1" hangingPunct="1"/>
            <a:endParaRPr lang="en-US" dirty="0"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1" hangingPunct="1">
              <a:lnSpc>
                <a:spcPct val="100000"/>
              </a:lnSpc>
              <a:spcBef>
                <a:spcPts val="0"/>
              </a:spcBef>
              <a:spcAft>
                <a:spcPts val="0"/>
              </a:spcAft>
              <a:buClrTx/>
              <a:buSzTx/>
              <a:buFontTx/>
              <a:buNone/>
              <a:tabLst/>
              <a:defRPr/>
            </a:pPr>
            <a:r>
              <a:rPr lang="en-US" dirty="0" smtClean="0"/>
              <a:t>This shows</a:t>
            </a:r>
            <a:r>
              <a:rPr lang="en-US" baseline="0" dirty="0" smtClean="0"/>
              <a:t> the pattern of obligations – and helps to explain that UNICEF’s primary obligation is to the state party to fulfill its (the latter’s) obligation to ensure that the ratified instruments like CRC are implemented in law and spirit for the well being of the country’s citizens.</a:t>
            </a:r>
            <a:endParaRPr lang="en-US" dirty="0" smtClean="0"/>
          </a:p>
          <a:p>
            <a:endParaRPr lang="en-GB" dirty="0"/>
          </a:p>
        </p:txBody>
      </p:sp>
      <p:sp>
        <p:nvSpPr>
          <p:cNvPr id="4" name="Slide Number Placeholder 3"/>
          <p:cNvSpPr>
            <a:spLocks noGrp="1"/>
          </p:cNvSpPr>
          <p:nvPr>
            <p:ph type="sldNum" sz="quarter" idx="10"/>
          </p:nvPr>
        </p:nvSpPr>
        <p:spPr/>
        <p:txBody>
          <a:bodyPr/>
          <a:lstStyle/>
          <a:p>
            <a:fld id="{5F454077-C4A4-49DE-A0A4-68D9BEF860D0}" type="slidenum">
              <a:rPr lang="ko-KR" altLang="en-US" smtClean="0"/>
              <a:pPr/>
              <a:t>19</a:t>
            </a:fld>
            <a:endParaRPr lang="ko-KR"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1" hangingPunct="1">
              <a:lnSpc>
                <a:spcPct val="100000"/>
              </a:lnSpc>
              <a:spcBef>
                <a:spcPts val="0"/>
              </a:spcBef>
              <a:spcAft>
                <a:spcPts val="0"/>
              </a:spcAft>
              <a:buClrTx/>
              <a:buSzTx/>
              <a:buFontTx/>
              <a:buNone/>
              <a:tabLst/>
              <a:defRPr/>
            </a:pPr>
            <a:r>
              <a:rPr lang="en-US" dirty="0" smtClean="0"/>
              <a:t>Principle of “</a:t>
            </a:r>
            <a:r>
              <a:rPr lang="en-US" dirty="0" err="1" smtClean="0"/>
              <a:t>upstreaming</a:t>
            </a:r>
            <a:r>
              <a:rPr lang="en-US" dirty="0" smtClean="0"/>
              <a:t>” requires UNICEF to focus more attention on capacity development (at national and sub-national levels) and advocacy (for policy, legislation, laws, resource allocation etc.) – to create an enabling environment for </a:t>
            </a:r>
            <a:r>
              <a:rPr lang="en-US" dirty="0" err="1" smtClean="0"/>
              <a:t>realisation</a:t>
            </a:r>
            <a:r>
              <a:rPr lang="en-US" dirty="0" smtClean="0"/>
              <a:t> of rights. However, this does not mean evacuating “service delivery” – which continues to be a major source of evidence for advocacy – “feet on the ground”</a:t>
            </a:r>
          </a:p>
          <a:p>
            <a:endParaRPr lang="en-GB" dirty="0"/>
          </a:p>
        </p:txBody>
      </p:sp>
      <p:sp>
        <p:nvSpPr>
          <p:cNvPr id="4" name="Slide Number Placeholder 3"/>
          <p:cNvSpPr>
            <a:spLocks noGrp="1"/>
          </p:cNvSpPr>
          <p:nvPr>
            <p:ph type="sldNum" sz="quarter" idx="10"/>
          </p:nvPr>
        </p:nvSpPr>
        <p:spPr/>
        <p:txBody>
          <a:bodyPr/>
          <a:lstStyle/>
          <a:p>
            <a:fld id="{5F454077-C4A4-49DE-A0A4-68D9BEF860D0}" type="slidenum">
              <a:rPr lang="ko-KR" altLang="en-US" smtClean="0"/>
              <a:pPr/>
              <a:t>20</a:t>
            </a:fld>
            <a:endParaRPr lang="ko-KR"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This is to show the relationship between a child as a claim holder and duty bearers – for every claim there are correlative duties. DBs have obligations to fulfill</a:t>
            </a:r>
            <a:r>
              <a:rPr lang="en-US" baseline="0" dirty="0" smtClean="0"/>
              <a:t> for which they can be held accountable. However, it might be morally and actually difficult to hold DBs accountable if they do not </a:t>
            </a:r>
          </a:p>
          <a:p>
            <a:r>
              <a:rPr lang="en-US" baseline="0" dirty="0" smtClean="0"/>
              <a:t>have “capacity” to do what they are supposed to do. Hence capacity becomes a key bottleneck in the entire process (later on link this discussion </a:t>
            </a:r>
          </a:p>
          <a:p>
            <a:r>
              <a:rPr lang="en-US" baseline="0" dirty="0" smtClean="0"/>
              <a:t>to concept and definition of outputs in RBM). UNICEF’s role is therefore to arrive at the capacity gaps through analysis and respond appropriately (with partners) to closing those gaps with designed interventions.</a:t>
            </a:r>
          </a:p>
          <a:p>
            <a:endParaRPr lang="en-US" baseline="0" dirty="0" smtClean="0"/>
          </a:p>
          <a:p>
            <a:r>
              <a:rPr lang="en-US" baseline="0" dirty="0" smtClean="0"/>
              <a:t>It is good to link the issue of accountability to – the law and also to community culture/ practices and traditions – hence the need to ensure the programmatic need to bring convergence between “the law” (having been brought in line with international standards/ instruments) and cultural practices – through social change and collective </a:t>
            </a:r>
            <a:r>
              <a:rPr lang="en-US" baseline="0" dirty="0" err="1" smtClean="0"/>
              <a:t>behavioural</a:t>
            </a:r>
            <a:r>
              <a:rPr lang="en-US" baseline="0" dirty="0" smtClean="0"/>
              <a:t> change. This can then be expanded into a short session on C4D and its importance in the programming process.</a:t>
            </a:r>
            <a:endParaRPr lang="en-US" dirty="0" smtClean="0"/>
          </a:p>
          <a:p>
            <a:endParaRPr lang="en-GB" dirty="0"/>
          </a:p>
        </p:txBody>
      </p:sp>
      <p:sp>
        <p:nvSpPr>
          <p:cNvPr id="4" name="Slide Number Placeholder 3"/>
          <p:cNvSpPr>
            <a:spLocks noGrp="1"/>
          </p:cNvSpPr>
          <p:nvPr>
            <p:ph type="sldNum" sz="quarter" idx="10"/>
          </p:nvPr>
        </p:nvSpPr>
        <p:spPr/>
        <p:txBody>
          <a:bodyPr/>
          <a:lstStyle/>
          <a:p>
            <a:fld id="{5F454077-C4A4-49DE-A0A4-68D9BEF860D0}" type="slidenum">
              <a:rPr lang="ko-KR" altLang="en-US" smtClean="0"/>
              <a:pPr/>
              <a:t>21</a:t>
            </a:fld>
            <a:endParaRPr lang="ko-KR"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70000" lnSpcReduction="20000"/>
          </a:bodyPr>
          <a:lstStyle/>
          <a:p>
            <a:pPr eaLnBrk="1" hangingPunct="1">
              <a:lnSpc>
                <a:spcPct val="80000"/>
              </a:lnSpc>
            </a:pPr>
            <a:r>
              <a:rPr lang="en-GB" b="1" dirty="0" smtClean="0">
                <a:latin typeface="Arial" charset="0"/>
              </a:rPr>
              <a:t>Vienna Declaration 1993, </a:t>
            </a:r>
            <a:r>
              <a:rPr lang="en-GB" b="1" dirty="0" err="1" smtClean="0">
                <a:latin typeface="Arial" charset="0"/>
              </a:rPr>
              <a:t>para</a:t>
            </a:r>
            <a:r>
              <a:rPr lang="en-GB" b="1" dirty="0" smtClean="0">
                <a:latin typeface="Arial" charset="0"/>
              </a:rPr>
              <a:t> 5: All Human Rights are universal, indivisible and interdependent and interrelated. The international community  must treat human rights globally in a fair and equal manner, on the same footing, and with the same emphasis. While the significance of national and regional particularities and various historical, cultural and religious backgrounds must be borne in mind, it is the duty of the States regardless of their political, economic, and cultural systems, to promote and protect all human rights and fundamental freedoms.</a:t>
            </a:r>
          </a:p>
          <a:p>
            <a:pPr eaLnBrk="1" hangingPunct="1">
              <a:lnSpc>
                <a:spcPct val="80000"/>
              </a:lnSpc>
            </a:pPr>
            <a:endParaRPr lang="en-GB" b="1" dirty="0" smtClean="0">
              <a:latin typeface="Arial" charset="0"/>
            </a:endParaRPr>
          </a:p>
          <a:p>
            <a:pPr eaLnBrk="1" hangingPunct="1">
              <a:lnSpc>
                <a:spcPct val="80000"/>
              </a:lnSpc>
            </a:pPr>
            <a:r>
              <a:rPr lang="en-GB" dirty="0" smtClean="0">
                <a:latin typeface="Arial" charset="0"/>
              </a:rPr>
              <a:t>The concrete steps taken to implement CEDAW, and the other international human rights treaties, will often be different in different countries, and should be culturally appropriate. However CEDAW is clear that where aspects of a culture or tradition are discriminatory, claims based on culture do not “trump” human rights. Work must be done to eliminate discrimination against women at this level, just as it must take place at the level of laws and policies</a:t>
            </a:r>
            <a:endParaRPr lang="en-GB" b="1" dirty="0" smtClean="0">
              <a:latin typeface="Arial" charset="0"/>
            </a:endParaRPr>
          </a:p>
          <a:p>
            <a:pPr eaLnBrk="1" hangingPunct="1">
              <a:lnSpc>
                <a:spcPct val="80000"/>
              </a:lnSpc>
            </a:pPr>
            <a:endParaRPr lang="en-GB" b="1" dirty="0" smtClean="0">
              <a:latin typeface="Arial" charset="0"/>
            </a:endParaRPr>
          </a:p>
          <a:p>
            <a:pPr eaLnBrk="1" hangingPunct="1">
              <a:lnSpc>
                <a:spcPct val="80000"/>
              </a:lnSpc>
            </a:pPr>
            <a:r>
              <a:rPr lang="en-GB" b="1" dirty="0" smtClean="0">
                <a:latin typeface="Arial" charset="0"/>
              </a:rPr>
              <a:t>An understanding of the beliefs and values of the people facilitates the implementation of the HRBA: for example, campaigning to end female genital cutting is not a value judgment on any African culture where the practice is being exercised, but it is a judgment that the practice violates the right to integrity, the right to freedom from discrimination on the basis of gender and the right to health, among other rights. A human rights perspective affirms that the rights of women and girls to integrity, freedom from discrimination and to the highest standard of health are universal. Cultural claims cannot be invoked to justify their violation.</a:t>
            </a:r>
          </a:p>
          <a:p>
            <a:pPr eaLnBrk="1" hangingPunct="1">
              <a:lnSpc>
                <a:spcPct val="80000"/>
              </a:lnSpc>
            </a:pPr>
            <a:endParaRPr lang="en-GB" b="1" dirty="0" smtClean="0">
              <a:latin typeface="Arial" charset="0"/>
            </a:endParaRPr>
          </a:p>
          <a:p>
            <a:pPr eaLnBrk="1" hangingPunct="1">
              <a:lnSpc>
                <a:spcPct val="80000"/>
              </a:lnSpc>
            </a:pPr>
            <a:r>
              <a:rPr lang="en-GB" b="1" dirty="0" smtClean="0">
                <a:latin typeface="Arial" charset="0"/>
              </a:rPr>
              <a:t>Some cultural practices can be human rights claims: For example, the identity rights of indigenous peoples (ILO Convention 169) or the right of a child belonging to a minority to enjoy his or her own culture, religion or language.</a:t>
            </a:r>
          </a:p>
          <a:p>
            <a:pPr eaLnBrk="1" hangingPunct="1">
              <a:lnSpc>
                <a:spcPct val="80000"/>
              </a:lnSpc>
            </a:pPr>
            <a:r>
              <a:rPr lang="en-GB" b="1" dirty="0" smtClean="0">
                <a:latin typeface="Arial" charset="0"/>
              </a:rPr>
              <a:t>Best practices:</a:t>
            </a:r>
          </a:p>
          <a:p>
            <a:pPr eaLnBrk="1" hangingPunct="1">
              <a:lnSpc>
                <a:spcPct val="80000"/>
              </a:lnSpc>
            </a:pPr>
            <a:r>
              <a:rPr lang="en-GB" b="1" dirty="0" smtClean="0">
                <a:latin typeface="Arial" charset="0"/>
              </a:rPr>
              <a:t>The Right to Health in Peru – When maternal mortality levels among Andean communities continued to show triple the national average, it was discovered that among the factors that contributed to this was the fact that Andean mothers were refusing to attend the maternity clinics, which they considered were not sensitive to their culture and traditions but were based upon modern medical practices. Consultations with Andean women helped UNICEF to assist the health providers to include the women’s preferences for herbal teas, birthing position and treatment of the placenta, acceptable </a:t>
            </a:r>
            <a:r>
              <a:rPr lang="en-GB" b="1" dirty="0" err="1" smtClean="0">
                <a:latin typeface="Arial" charset="0"/>
              </a:rPr>
              <a:t>colors</a:t>
            </a:r>
            <a:r>
              <a:rPr lang="en-GB" b="1" dirty="0" smtClean="0">
                <a:latin typeface="Arial" charset="0"/>
              </a:rPr>
              <a:t> in the birthing rooms, privacy from male medical staff and other aspects that were in accordance with the Andean culture. As a result of this intervention, a reduction in the maternal and infant mortality was noted</a:t>
            </a:r>
            <a:r>
              <a:rPr lang="en-US" dirty="0" smtClean="0">
                <a:latin typeface="Arial" charset="0"/>
              </a:rPr>
              <a:t> </a:t>
            </a:r>
          </a:p>
          <a:p>
            <a:pPr eaLnBrk="1" hangingPunct="1">
              <a:lnSpc>
                <a:spcPct val="80000"/>
              </a:lnSpc>
            </a:pPr>
            <a:endParaRPr lang="en-US" b="1" dirty="0" smtClean="0">
              <a:latin typeface="Arial" charset="0"/>
            </a:endParaRPr>
          </a:p>
          <a:p>
            <a:pPr eaLnBrk="1" hangingPunct="1">
              <a:lnSpc>
                <a:spcPct val="80000"/>
              </a:lnSpc>
            </a:pPr>
            <a:r>
              <a:rPr lang="en-US" dirty="0" smtClean="0">
                <a:latin typeface="Arial" charset="0"/>
              </a:rPr>
              <a:t>As part of its national strategy to address the needs of the poorest, underserved communities, UNFPA's Ecuador country </a:t>
            </a:r>
            <a:r>
              <a:rPr lang="en-US" dirty="0" err="1" smtClean="0">
                <a:latin typeface="Arial" charset="0"/>
              </a:rPr>
              <a:t>programme</a:t>
            </a:r>
            <a:r>
              <a:rPr lang="en-US" dirty="0" smtClean="0">
                <a:latin typeface="Arial" charset="0"/>
              </a:rPr>
              <a:t> has financed an innovative project in </a:t>
            </a:r>
            <a:r>
              <a:rPr lang="en-US" dirty="0" err="1" smtClean="0">
                <a:latin typeface="Arial" charset="0"/>
              </a:rPr>
              <a:t>Otavalo</a:t>
            </a:r>
            <a:r>
              <a:rPr lang="en-US" dirty="0" smtClean="0">
                <a:latin typeface="Arial" charset="0"/>
              </a:rPr>
              <a:t> to improve the quality and scope of reproductive health care provided to Quechua-speaking communities, in particular. This support allowed the Jambi </a:t>
            </a:r>
            <a:r>
              <a:rPr lang="en-US" dirty="0" err="1" smtClean="0">
                <a:latin typeface="Arial" charset="0"/>
              </a:rPr>
              <a:t>Huasi</a:t>
            </a:r>
            <a:r>
              <a:rPr lang="en-US" dirty="0" smtClean="0">
                <a:latin typeface="Arial" charset="0"/>
              </a:rPr>
              <a:t> health clinic, which was established in 1994, to expand and upgrade its services, initiate an outreach </a:t>
            </a:r>
            <a:r>
              <a:rPr lang="en-US" dirty="0" err="1" smtClean="0">
                <a:latin typeface="Arial" charset="0"/>
              </a:rPr>
              <a:t>programme</a:t>
            </a:r>
            <a:r>
              <a:rPr lang="en-US" dirty="0" smtClean="0">
                <a:latin typeface="Arial" charset="0"/>
              </a:rPr>
              <a:t>, provide reproductive health education and information to women, men and adolescents and introduce a referral system for obstetric complications. Jambi </a:t>
            </a:r>
            <a:r>
              <a:rPr lang="en-US" dirty="0" err="1" smtClean="0">
                <a:latin typeface="Arial" charset="0"/>
              </a:rPr>
              <a:t>Huasi</a:t>
            </a:r>
            <a:r>
              <a:rPr lang="en-US" dirty="0" smtClean="0">
                <a:latin typeface="Arial" charset="0"/>
              </a:rPr>
              <a:t> provides both modern and traditional medical treatment, as well as family planning advice and services. The traditional healers draw from a “pharmacy” of over 3,600 native plants used for medicinal purposes.  The unique combination of services has made Jambi </a:t>
            </a:r>
            <a:r>
              <a:rPr lang="en-US" dirty="0" err="1" smtClean="0">
                <a:latin typeface="Arial" charset="0"/>
              </a:rPr>
              <a:t>Huasi</a:t>
            </a:r>
            <a:r>
              <a:rPr lang="en-US" dirty="0" smtClean="0">
                <a:latin typeface="Arial" charset="0"/>
              </a:rPr>
              <a:t> a very popular clinic. Although it was initially set up to serve some 4,000 people a year, by 2005 over 1,000 people per month were using the clinic's services, some coming from as far away as 50 kilometers.</a:t>
            </a:r>
          </a:p>
          <a:p>
            <a:pPr eaLnBrk="1" hangingPunct="1">
              <a:lnSpc>
                <a:spcPct val="80000"/>
              </a:lnSpc>
            </a:pPr>
            <a:r>
              <a:rPr lang="en-US" dirty="0" smtClean="0">
                <a:latin typeface="Arial" charset="0"/>
              </a:rPr>
              <a:t>While trying to combine the two systems of obstetric attention, Jambi </a:t>
            </a:r>
            <a:r>
              <a:rPr lang="en-US" dirty="0" err="1" smtClean="0">
                <a:latin typeface="Arial" charset="0"/>
              </a:rPr>
              <a:t>Huasi</a:t>
            </a:r>
            <a:r>
              <a:rPr lang="en-US" dirty="0" smtClean="0">
                <a:latin typeface="Arial" charset="0"/>
              </a:rPr>
              <a:t> searches on the one hand to respect confidence which indigenous women have in the traditional birth attendants due to the role which they play in the community and on the other hand offer an institutional service technically capable to resolve complication and a system of reference in case of obstetrical emergency. </a:t>
            </a:r>
          </a:p>
          <a:p>
            <a:pPr eaLnBrk="1" hangingPunct="1">
              <a:lnSpc>
                <a:spcPct val="80000"/>
              </a:lnSpc>
            </a:pPr>
            <a:r>
              <a:rPr lang="en-US" dirty="0" smtClean="0">
                <a:latin typeface="Arial" charset="0"/>
              </a:rPr>
              <a:t>From the beginning the focus of UNFPA’s work was respectful of the </a:t>
            </a:r>
            <a:r>
              <a:rPr lang="en-US" dirty="0" err="1" smtClean="0">
                <a:latin typeface="Arial" charset="0"/>
              </a:rPr>
              <a:t>cosmovision</a:t>
            </a:r>
            <a:r>
              <a:rPr lang="en-US" dirty="0" smtClean="0">
                <a:latin typeface="Arial" charset="0"/>
              </a:rPr>
              <a:t>, recognizing that one can not approach the indigenous population in the same way as a population ‘</a:t>
            </a:r>
            <a:r>
              <a:rPr lang="en-US" dirty="0" err="1" smtClean="0">
                <a:latin typeface="Arial" charset="0"/>
              </a:rPr>
              <a:t>mestizo</a:t>
            </a:r>
            <a:r>
              <a:rPr lang="en-US" dirty="0" smtClean="0">
                <a:latin typeface="Arial" charset="0"/>
              </a:rPr>
              <a:t>’. The support of UNFPA aimed at strengthening the capacity to develop and lead an intercultural proposal for health. </a:t>
            </a:r>
          </a:p>
          <a:p>
            <a:pPr eaLnBrk="1" hangingPunct="1">
              <a:lnSpc>
                <a:spcPct val="80000"/>
              </a:lnSpc>
            </a:pPr>
            <a:r>
              <a:rPr lang="en-US" dirty="0" smtClean="0">
                <a:latin typeface="Arial" charset="0"/>
              </a:rPr>
              <a:t>As Quechua communities learn more about reproductive health issues and how to take better care of their children and newborns, the contraceptive prevalence rate has risen from 10 to 40 per cent in areas served by Jambi </a:t>
            </a:r>
            <a:r>
              <a:rPr lang="en-US" dirty="0" err="1" smtClean="0">
                <a:latin typeface="Arial" charset="0"/>
              </a:rPr>
              <a:t>Huasi</a:t>
            </a:r>
            <a:r>
              <a:rPr lang="en-US" dirty="0" smtClean="0">
                <a:latin typeface="Arial" charset="0"/>
              </a:rPr>
              <a:t>.  Jambi </a:t>
            </a:r>
            <a:r>
              <a:rPr lang="en-US" dirty="0" err="1" smtClean="0">
                <a:latin typeface="Arial" charset="0"/>
              </a:rPr>
              <a:t>Huasi</a:t>
            </a:r>
            <a:r>
              <a:rPr lang="en-US" dirty="0" smtClean="0">
                <a:latin typeface="Arial" charset="0"/>
              </a:rPr>
              <a:t> changed the perspective of health towards a combination of traditional and occidental medicine. At the moment, </a:t>
            </a:r>
            <a:r>
              <a:rPr lang="en-US" dirty="0" err="1" smtClean="0">
                <a:latin typeface="Arial" charset="0"/>
              </a:rPr>
              <a:t>mestizo</a:t>
            </a:r>
            <a:r>
              <a:rPr lang="en-US" dirty="0" smtClean="0">
                <a:latin typeface="Arial" charset="0"/>
              </a:rPr>
              <a:t> and indigenous populations are using the services of Jambi </a:t>
            </a:r>
            <a:r>
              <a:rPr lang="en-US" dirty="0" err="1" smtClean="0">
                <a:latin typeface="Arial" charset="0"/>
              </a:rPr>
              <a:t>Huasi</a:t>
            </a:r>
            <a:r>
              <a:rPr lang="en-US" dirty="0" smtClean="0">
                <a:latin typeface="Arial" charset="0"/>
              </a:rPr>
              <a:t>.  Jambi </a:t>
            </a:r>
            <a:r>
              <a:rPr lang="en-US" dirty="0" err="1" smtClean="0">
                <a:latin typeface="Arial" charset="0"/>
              </a:rPr>
              <a:t>Huasi</a:t>
            </a:r>
            <a:r>
              <a:rPr lang="en-US" dirty="0" smtClean="0">
                <a:latin typeface="Arial" charset="0"/>
              </a:rPr>
              <a:t> is moving from a “pilot” project to public policies, influencing the Ministry of Health for an inclusion of cultural perspectives in their work.</a:t>
            </a:r>
          </a:p>
          <a:p>
            <a:pPr eaLnBrk="1" hangingPunct="1">
              <a:lnSpc>
                <a:spcPct val="80000"/>
              </a:lnSpc>
            </a:pPr>
            <a:r>
              <a:rPr lang="en-US" dirty="0" smtClean="0">
                <a:latin typeface="Arial" charset="0"/>
              </a:rPr>
              <a:t> </a:t>
            </a:r>
            <a:endParaRPr lang="en-US" b="1" dirty="0" smtClean="0">
              <a:latin typeface="Arial" charset="0"/>
            </a:endParaRPr>
          </a:p>
          <a:p>
            <a:pPr eaLnBrk="1" hangingPunct="1">
              <a:lnSpc>
                <a:spcPct val="80000"/>
              </a:lnSpc>
            </a:pPr>
            <a:r>
              <a:rPr lang="en-US" b="1" dirty="0" smtClean="0">
                <a:latin typeface="Arial" charset="0"/>
              </a:rPr>
              <a:t/>
            </a:r>
            <a:br>
              <a:rPr lang="en-US" b="1" dirty="0" smtClean="0">
                <a:latin typeface="Arial" charset="0"/>
              </a:rPr>
            </a:br>
            <a:endParaRPr lang="en-US" b="1" dirty="0" smtClean="0">
              <a:latin typeface="Arial" charset="0"/>
            </a:endParaRPr>
          </a:p>
          <a:p>
            <a:endParaRPr lang="en-US" dirty="0"/>
          </a:p>
        </p:txBody>
      </p:sp>
      <p:sp>
        <p:nvSpPr>
          <p:cNvPr id="4" name="Slide Number Placeholder 3"/>
          <p:cNvSpPr>
            <a:spLocks noGrp="1"/>
          </p:cNvSpPr>
          <p:nvPr>
            <p:ph type="sldNum" sz="quarter" idx="10"/>
          </p:nvPr>
        </p:nvSpPr>
        <p:spPr/>
        <p:txBody>
          <a:bodyPr/>
          <a:lstStyle/>
          <a:p>
            <a:fld id="{38641354-B324-4082-BCCA-6635F521BE27}" type="slidenum">
              <a:rPr lang="ko-KR" altLang="en-US" smtClean="0"/>
              <a:pPr/>
              <a:t>22</a:t>
            </a:fld>
            <a:endParaRPr lang="ko-KR"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Rectangle 7"/>
          <p:cNvSpPr>
            <a:spLocks noGrp="1" noChangeArrowheads="1"/>
          </p:cNvSpPr>
          <p:nvPr>
            <p:ph type="sldNum" sz="quarter" idx="5"/>
          </p:nvPr>
        </p:nvSpPr>
        <p:spPr>
          <a:noFill/>
        </p:spPr>
        <p:txBody>
          <a:bodyPr/>
          <a:lstStyle/>
          <a:p>
            <a:fld id="{1C7B86CD-3858-4C30-9C3F-0BF2B9DE18DB}" type="slidenum">
              <a:rPr lang="en-US" smtClean="0"/>
              <a:pPr/>
              <a:t>23</a:t>
            </a:fld>
            <a:endParaRPr lang="en-US" smtClean="0"/>
          </a:p>
        </p:txBody>
      </p:sp>
      <p:sp>
        <p:nvSpPr>
          <p:cNvPr id="84995" name="Rectangle 2"/>
          <p:cNvSpPr>
            <a:spLocks noGrp="1" noRot="1" noChangeAspect="1" noChangeArrowheads="1" noTextEdit="1"/>
          </p:cNvSpPr>
          <p:nvPr>
            <p:ph type="sldImg"/>
          </p:nvPr>
        </p:nvSpPr>
        <p:spPr>
          <a:ln/>
        </p:spPr>
      </p:sp>
      <p:sp>
        <p:nvSpPr>
          <p:cNvPr id="84996" name="Rectangle 3"/>
          <p:cNvSpPr>
            <a:spLocks noGrp="1" noChangeArrowheads="1"/>
          </p:cNvSpPr>
          <p:nvPr>
            <p:ph type="body" idx="1"/>
          </p:nvPr>
        </p:nvSpPr>
        <p:spPr>
          <a:noFill/>
          <a:ln/>
        </p:spPr>
        <p:txBody>
          <a:bodyPr/>
          <a:lstStyle/>
          <a:p>
            <a:pPr marL="0" marR="0" indent="0" algn="l" defTabSz="914400" rtl="0" eaLnBrk="1" fontAlgn="auto" latinLnBrk="1" hangingPunct="1">
              <a:lnSpc>
                <a:spcPct val="100000"/>
              </a:lnSpc>
              <a:spcBef>
                <a:spcPts val="0"/>
              </a:spcBef>
              <a:spcAft>
                <a:spcPts val="0"/>
              </a:spcAft>
              <a:buClrTx/>
              <a:buSzTx/>
              <a:buFontTx/>
              <a:buNone/>
              <a:tabLst/>
              <a:defRPr/>
            </a:pPr>
            <a:r>
              <a:rPr lang="en-US" dirty="0" smtClean="0"/>
              <a:t>Hence the need to look at human rights not</a:t>
            </a:r>
            <a:r>
              <a:rPr lang="en-US" baseline="0" dirty="0" smtClean="0"/>
              <a:t> just from the perspective of the legal aspects of instruments and laws but in a larger environment of the five yellow ovals – customs, governance, religion and religious beliefs etc.</a:t>
            </a:r>
            <a:endParaRPr lang="en-US" dirty="0" smtClean="0"/>
          </a:p>
          <a:p>
            <a:pPr eaLnBrk="1" hangingPunct="1"/>
            <a:endParaRPr lang="en-US" dirty="0"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B2D0BD1-C2B0-49F9-BC97-9805C36C8737}" type="slidenum">
              <a:rPr lang="en-US"/>
              <a:pPr/>
              <a:t>24</a:t>
            </a:fld>
            <a:endParaRPr lang="en-US"/>
          </a:p>
        </p:txBody>
      </p:sp>
      <p:sp>
        <p:nvSpPr>
          <p:cNvPr id="135170" name="Rectangle 2"/>
          <p:cNvSpPr>
            <a:spLocks noGrp="1" noRot="1" noChangeAspect="1" noChangeArrowheads="1" noTextEdit="1"/>
          </p:cNvSpPr>
          <p:nvPr>
            <p:ph type="sldImg"/>
          </p:nvPr>
        </p:nvSpPr>
        <p:spPr>
          <a:ln/>
        </p:spPr>
      </p:sp>
      <p:sp>
        <p:nvSpPr>
          <p:cNvPr id="135171" name="Rectangle 3"/>
          <p:cNvSpPr>
            <a:spLocks noGrp="1" noChangeArrowheads="1"/>
          </p:cNvSpPr>
          <p:nvPr>
            <p:ph type="body" idx="1"/>
          </p:nvPr>
        </p:nvSpPr>
        <p:spPr/>
        <p:txBody>
          <a:bodyPr/>
          <a:lstStyle/>
          <a:p>
            <a:pPr marL="0" marR="0" indent="0" algn="l" defTabSz="914400" rtl="0" eaLnBrk="1" fontAlgn="auto" latinLnBrk="1" hangingPunct="1">
              <a:lnSpc>
                <a:spcPct val="100000"/>
              </a:lnSpc>
              <a:spcBef>
                <a:spcPts val="0"/>
              </a:spcBef>
              <a:spcAft>
                <a:spcPts val="0"/>
              </a:spcAft>
              <a:buClrTx/>
              <a:buSzTx/>
              <a:buFontTx/>
              <a:buNone/>
              <a:tabLst/>
              <a:defRPr/>
            </a:pPr>
            <a:r>
              <a:rPr lang="en-US" dirty="0" smtClean="0"/>
              <a:t>The 7 steps of HRBAP – the first four should be elements of the </a:t>
            </a:r>
            <a:r>
              <a:rPr lang="en-US" dirty="0" err="1" smtClean="0"/>
              <a:t>SitAn</a:t>
            </a:r>
            <a:r>
              <a:rPr lang="en-US" dirty="0" smtClean="0"/>
              <a:t> – enabling good strategic choices to me made – leading to recommendations of issues to be focused on.</a:t>
            </a:r>
          </a:p>
          <a:p>
            <a:endParaRPr lang="en-US"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B2D0BD1-C2B0-49F9-BC97-9805C36C8737}" type="slidenum">
              <a:rPr lang="en-US"/>
              <a:pPr/>
              <a:t>25</a:t>
            </a:fld>
            <a:endParaRPr lang="en-US"/>
          </a:p>
        </p:txBody>
      </p:sp>
      <p:sp>
        <p:nvSpPr>
          <p:cNvPr id="135170" name="Rectangle 2"/>
          <p:cNvSpPr>
            <a:spLocks noGrp="1" noRot="1" noChangeAspect="1" noChangeArrowheads="1" noTextEdit="1"/>
          </p:cNvSpPr>
          <p:nvPr>
            <p:ph type="sldImg"/>
          </p:nvPr>
        </p:nvSpPr>
        <p:spPr>
          <a:ln/>
        </p:spPr>
      </p:sp>
      <p:sp>
        <p:nvSpPr>
          <p:cNvPr id="135171" name="Rectangle 3"/>
          <p:cNvSpPr>
            <a:spLocks noGrp="1" noChangeArrowheads="1"/>
          </p:cNvSpPr>
          <p:nvPr>
            <p:ph type="body" idx="1"/>
          </p:nvPr>
        </p:nvSpPr>
        <p:spPr/>
        <p:txBody>
          <a:bodyPr/>
          <a:lstStyle/>
          <a:p>
            <a:pPr marL="0" marR="0" indent="0" algn="l" defTabSz="914400" rtl="0" eaLnBrk="1" fontAlgn="auto" latinLnBrk="1" hangingPunct="1">
              <a:lnSpc>
                <a:spcPct val="100000"/>
              </a:lnSpc>
              <a:spcBef>
                <a:spcPts val="0"/>
              </a:spcBef>
              <a:spcAft>
                <a:spcPts val="0"/>
              </a:spcAft>
              <a:buClrTx/>
              <a:buSzTx/>
              <a:buFontTx/>
              <a:buNone/>
              <a:tabLst/>
              <a:defRPr/>
            </a:pPr>
            <a:r>
              <a:rPr lang="en-US" dirty="0" smtClean="0"/>
              <a:t>The 7 steps of HRBAP – the first four should be elements of the </a:t>
            </a:r>
            <a:r>
              <a:rPr lang="en-US" dirty="0" err="1" smtClean="0"/>
              <a:t>SitAn</a:t>
            </a:r>
            <a:r>
              <a:rPr lang="en-US" dirty="0" smtClean="0"/>
              <a:t> – enabling good strategic choices to me made – leading to recommendations of issues to be focused on.</a:t>
            </a:r>
          </a:p>
          <a:p>
            <a:endParaRPr lang="en-US"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4" name="Rectangle 7"/>
          <p:cNvSpPr>
            <a:spLocks noGrp="1" noChangeArrowheads="1"/>
          </p:cNvSpPr>
          <p:nvPr>
            <p:ph type="sldNum" sz="quarter" idx="5"/>
          </p:nvPr>
        </p:nvSpPr>
        <p:spPr>
          <a:noFill/>
        </p:spPr>
        <p:txBody>
          <a:bodyPr/>
          <a:lstStyle/>
          <a:p>
            <a:fld id="{14A5870D-2A98-44EC-88F6-01B3FB2EF900}" type="slidenum">
              <a:rPr lang="en-US" smtClean="0"/>
              <a:pPr/>
              <a:t>26</a:t>
            </a:fld>
            <a:endParaRPr lang="en-US" smtClean="0"/>
          </a:p>
        </p:txBody>
      </p:sp>
      <p:sp>
        <p:nvSpPr>
          <p:cNvPr id="105475" name="Rectangle 2"/>
          <p:cNvSpPr>
            <a:spLocks noGrp="1" noRot="1" noChangeAspect="1" noChangeArrowheads="1" noTextEdit="1"/>
          </p:cNvSpPr>
          <p:nvPr>
            <p:ph type="sldImg"/>
          </p:nvPr>
        </p:nvSpPr>
        <p:spPr>
          <a:ln/>
        </p:spPr>
      </p:sp>
      <p:sp>
        <p:nvSpPr>
          <p:cNvPr id="105476" name="Rectangle 3"/>
          <p:cNvSpPr>
            <a:spLocks noGrp="1" noChangeArrowheads="1"/>
          </p:cNvSpPr>
          <p:nvPr>
            <p:ph type="body" idx="1"/>
          </p:nvPr>
        </p:nvSpPr>
        <p:spPr>
          <a:noFill/>
          <a:ln/>
        </p:spPr>
        <p:txBody>
          <a:bodyPr/>
          <a:lstStyle/>
          <a:p>
            <a:pPr marL="0" marR="0" indent="0" algn="l" defTabSz="914400" rtl="0" eaLnBrk="1" fontAlgn="auto" latinLnBrk="1" hangingPunct="1">
              <a:lnSpc>
                <a:spcPct val="100000"/>
              </a:lnSpc>
              <a:spcBef>
                <a:spcPts val="0"/>
              </a:spcBef>
              <a:spcAft>
                <a:spcPts val="0"/>
              </a:spcAft>
              <a:buClrTx/>
              <a:buSzTx/>
              <a:buFontTx/>
              <a:buNone/>
              <a:tabLst/>
              <a:defRPr/>
            </a:pPr>
            <a:r>
              <a:rPr lang="en-US" dirty="0" smtClean="0"/>
              <a:t>Start</a:t>
            </a:r>
            <a:r>
              <a:rPr lang="en-US" baseline="0" dirty="0" smtClean="0"/>
              <a:t> with a discussion on how we all make decisions based on Triple A every day – this is a rational way of coming to conclusions. Then go through each of the four characteristics – and end with how this is useful in understanding how community practices become entrenched through thousands/ millions of repeats of their triple A – and why it is such a challenge to find sustainable solutions to </a:t>
            </a:r>
            <a:r>
              <a:rPr lang="en-US" baseline="0" dirty="0" err="1" smtClean="0"/>
              <a:t>behaviour</a:t>
            </a:r>
            <a:r>
              <a:rPr lang="en-US" baseline="0" dirty="0" smtClean="0"/>
              <a:t> change at the community/ social level. Again link to C4D.</a:t>
            </a:r>
            <a:endParaRPr lang="en-US" dirty="0" smtClean="0"/>
          </a:p>
          <a:p>
            <a:pPr eaLnBrk="1" hangingPunct="1"/>
            <a:endParaRPr lang="en-US" dirty="0"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4" name="Rectangle 7"/>
          <p:cNvSpPr>
            <a:spLocks noGrp="1" noChangeArrowheads="1"/>
          </p:cNvSpPr>
          <p:nvPr>
            <p:ph type="sldNum" sz="quarter" idx="5"/>
          </p:nvPr>
        </p:nvSpPr>
        <p:spPr>
          <a:noFill/>
        </p:spPr>
        <p:txBody>
          <a:bodyPr/>
          <a:lstStyle/>
          <a:p>
            <a:fld id="{14A5870D-2A98-44EC-88F6-01B3FB2EF900}" type="slidenum">
              <a:rPr lang="en-US" smtClean="0"/>
              <a:pPr/>
              <a:t>27</a:t>
            </a:fld>
            <a:endParaRPr lang="en-US" smtClean="0"/>
          </a:p>
        </p:txBody>
      </p:sp>
      <p:sp>
        <p:nvSpPr>
          <p:cNvPr id="105475" name="Rectangle 2"/>
          <p:cNvSpPr>
            <a:spLocks noGrp="1" noRot="1" noChangeAspect="1" noChangeArrowheads="1" noTextEdit="1"/>
          </p:cNvSpPr>
          <p:nvPr>
            <p:ph type="sldImg"/>
          </p:nvPr>
        </p:nvSpPr>
        <p:spPr>
          <a:ln/>
        </p:spPr>
      </p:sp>
      <p:sp>
        <p:nvSpPr>
          <p:cNvPr id="105476" name="Rectangle 3"/>
          <p:cNvSpPr>
            <a:spLocks noGrp="1" noChangeArrowheads="1"/>
          </p:cNvSpPr>
          <p:nvPr>
            <p:ph type="body" idx="1"/>
          </p:nvPr>
        </p:nvSpPr>
        <p:spPr>
          <a:noFill/>
          <a:ln/>
        </p:spPr>
        <p:txBody>
          <a:bodyPr/>
          <a:lstStyle/>
          <a:p>
            <a:pPr marL="0" marR="0" indent="0" algn="l" defTabSz="914400" rtl="0" eaLnBrk="1" fontAlgn="auto" latinLnBrk="1" hangingPunct="1">
              <a:lnSpc>
                <a:spcPct val="100000"/>
              </a:lnSpc>
              <a:spcBef>
                <a:spcPts val="0"/>
              </a:spcBef>
              <a:spcAft>
                <a:spcPts val="0"/>
              </a:spcAft>
              <a:buClrTx/>
              <a:buSzTx/>
              <a:buFontTx/>
              <a:buNone/>
              <a:tabLst/>
              <a:defRPr/>
            </a:pPr>
            <a:r>
              <a:rPr lang="en-US" dirty="0" smtClean="0"/>
              <a:t>Start</a:t>
            </a:r>
            <a:r>
              <a:rPr lang="en-US" baseline="0" dirty="0" smtClean="0"/>
              <a:t> with a discussion on how we all make decisions based on Triple A every day – this is a rational way of coming to conclusions. Then go through each of the four characteristics – and end with how this is useful in understanding how community practices become entrenched through thousands/ millions of repeats of their triple A – and why it is such a challenge to find sustainable solutions to </a:t>
            </a:r>
            <a:r>
              <a:rPr lang="en-US" baseline="0" dirty="0" err="1" smtClean="0"/>
              <a:t>behaviour</a:t>
            </a:r>
            <a:r>
              <a:rPr lang="en-US" baseline="0" dirty="0" smtClean="0"/>
              <a:t> change at the community/ social level. Again link to C4D.</a:t>
            </a:r>
            <a:endParaRPr lang="en-US" dirty="0" smtClean="0"/>
          </a:p>
          <a:p>
            <a:pPr eaLnBrk="1" hangingPunct="1"/>
            <a:endParaRPr lang="en-US" dirty="0"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Image Placeholder 1"/>
          <p:cNvSpPr>
            <a:spLocks noGrp="1" noRot="1" noChangeAspect="1" noTextEdit="1"/>
          </p:cNvSpPr>
          <p:nvPr>
            <p:ph type="sldImg"/>
          </p:nvPr>
        </p:nvSpPr>
        <p:spPr>
          <a:ln/>
        </p:spPr>
      </p:sp>
      <p:sp>
        <p:nvSpPr>
          <p:cNvPr id="21507" name="Notes Placeholder 2"/>
          <p:cNvSpPr>
            <a:spLocks noGrp="1"/>
          </p:cNvSpPr>
          <p:nvPr>
            <p:ph type="body" idx="1"/>
          </p:nvPr>
        </p:nvSpPr>
        <p:spPr>
          <a:noFill/>
          <a:ln/>
        </p:spPr>
        <p:txBody>
          <a:bodyPr/>
          <a:lstStyle/>
          <a:p>
            <a:pPr>
              <a:lnSpc>
                <a:spcPct val="80000"/>
              </a:lnSpc>
            </a:pPr>
            <a:r>
              <a:rPr lang="en-US" sz="1200" b="1" dirty="0" smtClean="0">
                <a:latin typeface="Tahoma" pitchFamily="34" charset="0"/>
              </a:rPr>
              <a:t> These are the </a:t>
            </a:r>
            <a:r>
              <a:rPr lang="en-US" sz="1200" b="1" dirty="0" smtClean="0">
                <a:latin typeface="Times New Roman"/>
              </a:rPr>
              <a:t>“</a:t>
            </a:r>
            <a:r>
              <a:rPr lang="en-US" sz="1200" b="1" dirty="0" smtClean="0">
                <a:latin typeface="Tahoma" pitchFamily="34" charset="0"/>
              </a:rPr>
              <a:t>big 9</a:t>
            </a:r>
            <a:r>
              <a:rPr lang="en-US" sz="1200" b="1" dirty="0" smtClean="0">
                <a:latin typeface="Times New Roman"/>
              </a:rPr>
              <a:t>”</a:t>
            </a:r>
            <a:r>
              <a:rPr lang="en-US" sz="1200" b="1" dirty="0" smtClean="0">
                <a:latin typeface="Tahoma" pitchFamily="34" charset="0"/>
              </a:rPr>
              <a:t> treaties</a:t>
            </a:r>
          </a:p>
          <a:p>
            <a:pPr>
              <a:lnSpc>
                <a:spcPct val="80000"/>
              </a:lnSpc>
            </a:pPr>
            <a:r>
              <a:rPr lang="en-CA" sz="1050" dirty="0" smtClean="0"/>
              <a:t>Each of these treaties has established a committee of experts to monitor implementation of the treaty provisions by its States parties. Some of the treaties are supplemented by optional protocols dealing with specific concerns. </a:t>
            </a:r>
          </a:p>
          <a:p>
            <a:pPr>
              <a:lnSpc>
                <a:spcPct val="80000"/>
              </a:lnSpc>
            </a:pPr>
            <a:endParaRPr lang="en-CA" sz="1050" dirty="0" smtClean="0"/>
          </a:p>
          <a:p>
            <a:pPr>
              <a:lnSpc>
                <a:spcPct val="80000"/>
              </a:lnSpc>
            </a:pPr>
            <a:r>
              <a:rPr lang="en-CA" sz="1050" dirty="0" smtClean="0"/>
              <a:t>The nine include two new conventions: The I</a:t>
            </a:r>
            <a:r>
              <a:rPr lang="en-US" sz="1050" dirty="0" err="1" smtClean="0"/>
              <a:t>nternational</a:t>
            </a:r>
            <a:r>
              <a:rPr lang="en-US" sz="1050" dirty="0" smtClean="0"/>
              <a:t> Convention for the Protection of All Persons from Enforced Disappearance, and The Convention on the Rights of Persons with Disabilities. These last treaty are not yet in force.</a:t>
            </a:r>
          </a:p>
          <a:p>
            <a:pPr>
              <a:lnSpc>
                <a:spcPct val="80000"/>
              </a:lnSpc>
            </a:pPr>
            <a:endParaRPr lang="en-US" b="1" dirty="0" smtClean="0"/>
          </a:p>
          <a:p>
            <a:pPr>
              <a:lnSpc>
                <a:spcPct val="80000"/>
              </a:lnSpc>
              <a:buFontTx/>
              <a:buChar char="•"/>
            </a:pPr>
            <a:r>
              <a:rPr lang="en-US" sz="1200" dirty="0" smtClean="0">
                <a:latin typeface="Tahoma" pitchFamily="34" charset="0"/>
              </a:rPr>
              <a:t>CRC and CEDAW are part of the UN HRs framework the main instruments of which also include: the UDHR, the International Covenant on Civil and Political Rights (ICCPR), the International Covenant on Economic Social and Cultural Rights (ICESCR), the Convention on the Elimination of All Forms of Racial Discrimination (CERD), The Convention Against Torture (CAT).</a:t>
            </a:r>
          </a:p>
          <a:p>
            <a:pPr>
              <a:lnSpc>
                <a:spcPct val="80000"/>
              </a:lnSpc>
              <a:buFontTx/>
              <a:buChar char="•"/>
            </a:pPr>
            <a:r>
              <a:rPr lang="en-US" sz="1200" dirty="0" smtClean="0">
                <a:latin typeface="Tahoma" pitchFamily="34" charset="0"/>
              </a:rPr>
              <a:t> The Universal Declaration of Human Rights in conjunction with ICCPR and ICESCR forms the International Bill of Human Rights.</a:t>
            </a:r>
          </a:p>
          <a:p>
            <a:pPr>
              <a:lnSpc>
                <a:spcPct val="80000"/>
              </a:lnSpc>
              <a:buFontTx/>
              <a:buChar char="•"/>
            </a:pPr>
            <a:r>
              <a:rPr lang="en-US" sz="1200" dirty="0" smtClean="0">
                <a:latin typeface="Tahoma" pitchFamily="34" charset="0"/>
              </a:rPr>
              <a:t> Compliance with and implementation of the provisions of each Treaty is monitored by specific Treaty Bodies. </a:t>
            </a:r>
          </a:p>
          <a:p>
            <a:pPr>
              <a:lnSpc>
                <a:spcPct val="80000"/>
              </a:lnSpc>
              <a:buFontTx/>
              <a:buChar char="•"/>
            </a:pPr>
            <a:r>
              <a:rPr lang="en-US" sz="1200" dirty="0" smtClean="0">
                <a:latin typeface="Tahoma" pitchFamily="34" charset="0"/>
              </a:rPr>
              <a:t> According to UNICEF Mission Statement, the CRC and CEDAW are the most important instruments to guide the work of the </a:t>
            </a:r>
            <a:r>
              <a:rPr lang="en-US" sz="1200" dirty="0" err="1" smtClean="0">
                <a:latin typeface="Tahoma" pitchFamily="34" charset="0"/>
              </a:rPr>
              <a:t>Organisation</a:t>
            </a:r>
            <a:r>
              <a:rPr lang="en-US" sz="1200" dirty="0" smtClean="0">
                <a:latin typeface="Tahoma" pitchFamily="34" charset="0"/>
              </a:rPr>
              <a:t>.</a:t>
            </a:r>
          </a:p>
          <a:p>
            <a:pPr>
              <a:lnSpc>
                <a:spcPct val="80000"/>
              </a:lnSpc>
            </a:pPr>
            <a:endParaRPr lang="en-US" sz="1200" b="1" dirty="0" smtClean="0">
              <a:latin typeface="Tahoma" pitchFamily="34" charset="0"/>
            </a:endParaRPr>
          </a:p>
          <a:p>
            <a:pPr>
              <a:lnSpc>
                <a:spcPct val="80000"/>
              </a:lnSpc>
            </a:pPr>
            <a:endParaRPr lang="en-US" sz="1200" b="1" dirty="0" smtClean="0">
              <a:latin typeface="Tahoma" pitchFamily="34" charset="0"/>
            </a:endParaRPr>
          </a:p>
          <a:p>
            <a:pPr>
              <a:lnSpc>
                <a:spcPct val="80000"/>
              </a:lnSpc>
            </a:pPr>
            <a:r>
              <a:rPr lang="en-US" sz="1200" dirty="0" smtClean="0">
                <a:latin typeface="Tahoma" pitchFamily="34" charset="0"/>
              </a:rPr>
              <a:t>[</a:t>
            </a:r>
            <a:r>
              <a:rPr lang="en-US" sz="1200" b="1" dirty="0" smtClean="0">
                <a:latin typeface="Tahoma" pitchFamily="34" charset="0"/>
              </a:rPr>
              <a:t>Hint: </a:t>
            </a:r>
            <a:r>
              <a:rPr lang="en-US" sz="1200" dirty="0" smtClean="0">
                <a:latin typeface="Tahoma" pitchFamily="34" charset="0"/>
              </a:rPr>
              <a:t>As a background reading for this presentation, Facilitator may want to refer to  </a:t>
            </a:r>
            <a:r>
              <a:rPr lang="en-US" sz="1200" dirty="0" smtClean="0">
                <a:latin typeface="Times New Roman"/>
              </a:rPr>
              <a:t>“</a:t>
            </a:r>
            <a:r>
              <a:rPr lang="en-US" sz="1200" dirty="0" smtClean="0">
                <a:latin typeface="Tahoma" pitchFamily="34" charset="0"/>
              </a:rPr>
              <a:t>Human Rights </a:t>
            </a:r>
            <a:r>
              <a:rPr lang="en-US" sz="1200" dirty="0" smtClean="0">
                <a:latin typeface="Times New Roman"/>
              </a:rPr>
              <a:t>–</a:t>
            </a:r>
            <a:r>
              <a:rPr lang="en-US" sz="1200" dirty="0" smtClean="0">
                <a:latin typeface="Tahoma" pitchFamily="34" charset="0"/>
              </a:rPr>
              <a:t> A basic handbook for UN Staff</a:t>
            </a:r>
            <a:r>
              <a:rPr lang="en-US" sz="1200" dirty="0" smtClean="0">
                <a:latin typeface="Times New Roman"/>
              </a:rPr>
              <a:t>”</a:t>
            </a:r>
            <a:r>
              <a:rPr lang="en-US" sz="1200" dirty="0" smtClean="0">
                <a:latin typeface="Tahoma" pitchFamily="34" charset="0"/>
              </a:rPr>
              <a:t>, by OHCHR. The Handbook is available in e-format in the HRBAP INRANET web-page, in the section </a:t>
            </a:r>
            <a:r>
              <a:rPr lang="en-US" sz="1200" dirty="0" smtClean="0">
                <a:latin typeface="Times New Roman"/>
              </a:rPr>
              <a:t>“</a:t>
            </a:r>
            <a:r>
              <a:rPr lang="en-US" sz="1200" dirty="0" smtClean="0">
                <a:latin typeface="Tahoma" pitchFamily="34" charset="0"/>
              </a:rPr>
              <a:t>Learning Tools</a:t>
            </a:r>
            <a:r>
              <a:rPr lang="en-US" sz="1200" dirty="0" smtClean="0">
                <a:latin typeface="Times New Roman"/>
              </a:rPr>
              <a:t>”</a:t>
            </a:r>
            <a:r>
              <a:rPr lang="en-US" sz="1200" dirty="0" smtClean="0">
                <a:latin typeface="Tahoma" pitchFamily="34" charset="0"/>
              </a:rPr>
              <a:t>]</a:t>
            </a:r>
            <a:endParaRPr lang="en-GB" sz="1200" dirty="0" smtClean="0">
              <a:latin typeface="Tahoma" pitchFamily="34" charset="0"/>
            </a:endParaRPr>
          </a:p>
          <a:p>
            <a:endParaRPr lang="en-US" dirty="0" smtClean="0">
              <a:latin typeface="Times" pitchFamily="1" charset="0"/>
            </a:endParaRPr>
          </a:p>
        </p:txBody>
      </p:sp>
      <p:sp>
        <p:nvSpPr>
          <p:cNvPr id="21508" name="Slide Number Placeholder 3"/>
          <p:cNvSpPr>
            <a:spLocks noGrp="1"/>
          </p:cNvSpPr>
          <p:nvPr>
            <p:ph type="sldNum" sz="quarter" idx="5"/>
          </p:nvPr>
        </p:nvSpPr>
        <p:spPr>
          <a:noFill/>
        </p:spPr>
        <p:txBody>
          <a:bodyPr/>
          <a:lstStyle/>
          <a:p>
            <a:pPr defTabSz="938213"/>
            <a:fld id="{1A8DDA4F-9DC8-4364-A722-DEAE2A4E3C58}" type="slidenum">
              <a:rPr lang="en-US" smtClean="0">
                <a:latin typeface="Arial" charset="0"/>
              </a:rPr>
              <a:pPr defTabSz="938213"/>
              <a:t>7</a:t>
            </a:fld>
            <a:endParaRPr lang="en-US" smtClean="0">
              <a:latin typeface="Arial"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1" hangingPunct="1">
              <a:lnSpc>
                <a:spcPct val="100000"/>
              </a:lnSpc>
              <a:spcBef>
                <a:spcPts val="0"/>
              </a:spcBef>
              <a:spcAft>
                <a:spcPts val="0"/>
              </a:spcAft>
              <a:buClrTx/>
              <a:buSzTx/>
              <a:buFontTx/>
              <a:buNone/>
              <a:tabLst/>
              <a:defRPr/>
            </a:pPr>
            <a:r>
              <a:rPr lang="en-US" dirty="0" smtClean="0"/>
              <a:t>This is to give an idea to participants of the reporting obligations against some key</a:t>
            </a:r>
            <a:r>
              <a:rPr lang="en-US" baseline="0" dirty="0" smtClean="0"/>
              <a:t> treaties/ instruments – especially the CRC and CEDAW</a:t>
            </a:r>
            <a:endParaRPr lang="en-US" dirty="0" smtClean="0"/>
          </a:p>
          <a:p>
            <a:endParaRPr lang="en-GB" dirty="0"/>
          </a:p>
        </p:txBody>
      </p:sp>
      <p:sp>
        <p:nvSpPr>
          <p:cNvPr id="4" name="Slide Number Placeholder 3"/>
          <p:cNvSpPr>
            <a:spLocks noGrp="1"/>
          </p:cNvSpPr>
          <p:nvPr>
            <p:ph type="sldNum" sz="quarter" idx="10"/>
          </p:nvPr>
        </p:nvSpPr>
        <p:spPr/>
        <p:txBody>
          <a:bodyPr/>
          <a:lstStyle/>
          <a:p>
            <a:fld id="{5F454077-C4A4-49DE-A0A4-68D9BEF860D0}" type="slidenum">
              <a:rPr lang="ko-KR" altLang="en-US" smtClean="0"/>
              <a:pPr/>
              <a:t>8</a:t>
            </a:fld>
            <a:endParaRPr lang="ko-KR"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7"/>
          <p:cNvSpPr>
            <a:spLocks noGrp="1" noChangeArrowheads="1"/>
          </p:cNvSpPr>
          <p:nvPr>
            <p:ph type="sldNum" sz="quarter" idx="5"/>
          </p:nvPr>
        </p:nvSpPr>
        <p:spPr>
          <a:noFill/>
        </p:spPr>
        <p:txBody>
          <a:bodyPr/>
          <a:lstStyle/>
          <a:p>
            <a:fld id="{A79D07CC-75FA-4587-B64E-1AF64FA84B49}" type="slidenum">
              <a:rPr lang="en-US" smtClean="0"/>
              <a:pPr/>
              <a:t>9</a:t>
            </a:fld>
            <a:endParaRPr lang="en-US" smtClean="0"/>
          </a:p>
        </p:txBody>
      </p:sp>
      <p:sp>
        <p:nvSpPr>
          <p:cNvPr id="83971" name="Rectangle 2"/>
          <p:cNvSpPr>
            <a:spLocks noGrp="1" noRot="1" noChangeAspect="1" noChangeArrowheads="1" noTextEdit="1"/>
          </p:cNvSpPr>
          <p:nvPr>
            <p:ph type="sldImg"/>
          </p:nvPr>
        </p:nvSpPr>
        <p:spPr>
          <a:ln/>
        </p:spPr>
      </p:sp>
      <p:sp>
        <p:nvSpPr>
          <p:cNvPr id="83972" name="Rectangle 3"/>
          <p:cNvSpPr>
            <a:spLocks noGrp="1" noChangeArrowheads="1"/>
          </p:cNvSpPr>
          <p:nvPr>
            <p:ph type="body" idx="1"/>
          </p:nvPr>
        </p:nvSpPr>
        <p:spPr>
          <a:xfrm>
            <a:off x="940435" y="4444445"/>
            <a:ext cx="5172393" cy="4210526"/>
          </a:xfrm>
          <a:noFill/>
          <a:ln/>
        </p:spPr>
        <p:txBody>
          <a:bodyPr/>
          <a:lstStyle/>
          <a:p>
            <a:pPr eaLnBrk="1" hangingPunct="1"/>
            <a:endParaRPr lang="en-GB"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Reference to OHCHR database.</a:t>
            </a:r>
          </a:p>
          <a:p>
            <a:endParaRPr lang="en-US" dirty="0" smtClean="0"/>
          </a:p>
          <a:p>
            <a:r>
              <a:rPr lang="en-US" dirty="0" smtClean="0"/>
              <a:t>There is also now, a UNICEF Resource Guide for the reporting process on CEDAW</a:t>
            </a:r>
          </a:p>
          <a:p>
            <a:endParaRPr lang="en-GB" dirty="0"/>
          </a:p>
        </p:txBody>
      </p:sp>
      <p:sp>
        <p:nvSpPr>
          <p:cNvPr id="4" name="Slide Number Placeholder 3"/>
          <p:cNvSpPr>
            <a:spLocks noGrp="1"/>
          </p:cNvSpPr>
          <p:nvPr>
            <p:ph type="sldNum" sz="quarter" idx="10"/>
          </p:nvPr>
        </p:nvSpPr>
        <p:spPr/>
        <p:txBody>
          <a:bodyPr/>
          <a:lstStyle/>
          <a:p>
            <a:fld id="{5F454077-C4A4-49DE-A0A4-68D9BEF860D0}" type="slidenum">
              <a:rPr lang="ko-KR" altLang="en-US" smtClean="0"/>
              <a:pPr/>
              <a:t>10</a:t>
            </a:fld>
            <a:endParaRPr lang="ko-KR"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1" hangingPunct="1">
              <a:lnSpc>
                <a:spcPct val="100000"/>
              </a:lnSpc>
              <a:spcBef>
                <a:spcPts val="0"/>
              </a:spcBef>
              <a:spcAft>
                <a:spcPts val="0"/>
              </a:spcAft>
              <a:buClrTx/>
              <a:buSzTx/>
              <a:buFontTx/>
              <a:buNone/>
              <a:tabLst/>
              <a:defRPr/>
            </a:pPr>
            <a:r>
              <a:rPr lang="en-US" dirty="0" smtClean="0"/>
              <a:t>The key principles of human rights – give examples for each of the above principles including controversial areas like “death penalty” being in conflict with the principle of Inalienability.</a:t>
            </a:r>
          </a:p>
          <a:p>
            <a:endParaRPr lang="en-US" dirty="0"/>
          </a:p>
        </p:txBody>
      </p:sp>
      <p:sp>
        <p:nvSpPr>
          <p:cNvPr id="4" name="Slide Number Placeholder 3"/>
          <p:cNvSpPr>
            <a:spLocks noGrp="1"/>
          </p:cNvSpPr>
          <p:nvPr>
            <p:ph type="sldNum" sz="quarter" idx="10"/>
          </p:nvPr>
        </p:nvSpPr>
        <p:spPr/>
        <p:txBody>
          <a:bodyPr/>
          <a:lstStyle/>
          <a:p>
            <a:fld id="{5F454077-C4A4-49DE-A0A4-68D9BEF860D0}" type="slidenum">
              <a:rPr lang="ko-KR" altLang="en-US" smtClean="0"/>
              <a:pPr/>
              <a:t>11</a:t>
            </a:fld>
            <a:endParaRPr lang="ko-KR"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Tx/>
              <a:buChar char="•"/>
            </a:pPr>
            <a:r>
              <a:rPr lang="en-US" altLang="zh-CN" dirty="0" smtClean="0"/>
              <a:t>General or foundation principles</a:t>
            </a:r>
          </a:p>
          <a:p>
            <a:r>
              <a:rPr lang="en-US" altLang="zh-CN" b="1" dirty="0" smtClean="0"/>
              <a:t>Non-discrimination</a:t>
            </a:r>
          </a:p>
          <a:p>
            <a:pPr>
              <a:buFontTx/>
              <a:buChar char="•"/>
            </a:pPr>
            <a:r>
              <a:rPr lang="en-US" altLang="zh-CN" dirty="0" smtClean="0"/>
              <a:t>CRC is applicable at all times to all children in all situations.</a:t>
            </a:r>
          </a:p>
          <a:p>
            <a:pPr>
              <a:buFontTx/>
              <a:buChar char="•"/>
            </a:pPr>
            <a:r>
              <a:rPr lang="en-US" altLang="zh-CN" dirty="0" smtClean="0"/>
              <a:t>All children have the same right to develop their potential regardless of race, </a:t>
            </a:r>
            <a:r>
              <a:rPr lang="en-US" altLang="zh-CN" dirty="0" err="1" smtClean="0"/>
              <a:t>colour</a:t>
            </a:r>
            <a:r>
              <a:rPr lang="en-US" altLang="zh-CN" dirty="0" smtClean="0"/>
              <a:t>, gender, caste, language, opinion, origin, disability, birth or any other characteristics.</a:t>
            </a:r>
          </a:p>
          <a:p>
            <a:pPr>
              <a:buFontTx/>
              <a:buChar char="•"/>
            </a:pPr>
            <a:r>
              <a:rPr lang="en-US" altLang="zh-CN" dirty="0" smtClean="0"/>
              <a:t>Affirmative action- some children need more attention than others or require special care to ensure equality of opportunity.</a:t>
            </a:r>
          </a:p>
          <a:p>
            <a:endParaRPr lang="en-US" altLang="zh-CN" dirty="0" smtClean="0"/>
          </a:p>
          <a:p>
            <a:r>
              <a:rPr lang="en-US" altLang="zh-CN" b="1" dirty="0" smtClean="0"/>
              <a:t>Best interests</a:t>
            </a:r>
          </a:p>
          <a:p>
            <a:pPr>
              <a:buFontTx/>
              <a:buChar char="•"/>
            </a:pPr>
            <a:r>
              <a:rPr lang="en-US" altLang="zh-CN" dirty="0" smtClean="0"/>
              <a:t>The best interests of the child to be a primary consideration in “all actions concerning the child”</a:t>
            </a:r>
          </a:p>
          <a:p>
            <a:pPr>
              <a:buFontTx/>
              <a:buChar char="•"/>
            </a:pPr>
            <a:r>
              <a:rPr lang="en-US" altLang="zh-CN" dirty="0" smtClean="0"/>
              <a:t>Child-centered approach to actions and decisions</a:t>
            </a:r>
          </a:p>
          <a:p>
            <a:endParaRPr lang="en-GB" dirty="0"/>
          </a:p>
        </p:txBody>
      </p:sp>
      <p:sp>
        <p:nvSpPr>
          <p:cNvPr id="4" name="Slide Number Placeholder 3"/>
          <p:cNvSpPr>
            <a:spLocks noGrp="1"/>
          </p:cNvSpPr>
          <p:nvPr>
            <p:ph type="sldNum" sz="quarter" idx="10"/>
          </p:nvPr>
        </p:nvSpPr>
        <p:spPr/>
        <p:txBody>
          <a:bodyPr/>
          <a:lstStyle/>
          <a:p>
            <a:fld id="{5F454077-C4A4-49DE-A0A4-68D9BEF860D0}" type="slidenum">
              <a:rPr lang="ko-KR" altLang="en-US" smtClean="0"/>
              <a:pPr/>
              <a:t>12</a:t>
            </a:fld>
            <a:endParaRPr lang="ko-KR"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Tx/>
              <a:buChar char="•"/>
            </a:pPr>
            <a:r>
              <a:rPr lang="en-US" altLang="zh-CN" dirty="0" smtClean="0"/>
              <a:t>General or foundation principles</a:t>
            </a:r>
          </a:p>
          <a:p>
            <a:r>
              <a:rPr lang="en-US" altLang="zh-CN" b="1" dirty="0" smtClean="0"/>
              <a:t>Non-discrimination</a:t>
            </a:r>
          </a:p>
          <a:p>
            <a:pPr>
              <a:buFontTx/>
              <a:buChar char="•"/>
            </a:pPr>
            <a:r>
              <a:rPr lang="en-US" altLang="zh-CN" dirty="0" smtClean="0"/>
              <a:t>CRC is applicable at all times to all children in all situations.</a:t>
            </a:r>
          </a:p>
          <a:p>
            <a:pPr>
              <a:buFontTx/>
              <a:buChar char="•"/>
            </a:pPr>
            <a:r>
              <a:rPr lang="en-US" altLang="zh-CN" dirty="0" smtClean="0"/>
              <a:t>All children have the same right to develop their potential regardless of race, </a:t>
            </a:r>
            <a:r>
              <a:rPr lang="en-US" altLang="zh-CN" dirty="0" err="1" smtClean="0"/>
              <a:t>colour</a:t>
            </a:r>
            <a:r>
              <a:rPr lang="en-US" altLang="zh-CN" dirty="0" smtClean="0"/>
              <a:t>, gender, caste, language, opinion, origin, disability, birth or any other characteristics.</a:t>
            </a:r>
          </a:p>
          <a:p>
            <a:pPr>
              <a:buFontTx/>
              <a:buChar char="•"/>
            </a:pPr>
            <a:r>
              <a:rPr lang="en-US" altLang="zh-CN" dirty="0" smtClean="0"/>
              <a:t>Affirmative action- some children need more attention than others or require special care to ensure equality of opportunity.</a:t>
            </a:r>
          </a:p>
          <a:p>
            <a:endParaRPr lang="en-US" altLang="zh-CN" dirty="0" smtClean="0"/>
          </a:p>
          <a:p>
            <a:r>
              <a:rPr lang="en-US" altLang="zh-CN" b="1" dirty="0" smtClean="0"/>
              <a:t>Best interests</a:t>
            </a:r>
          </a:p>
          <a:p>
            <a:pPr>
              <a:buFontTx/>
              <a:buChar char="•"/>
            </a:pPr>
            <a:r>
              <a:rPr lang="en-US" altLang="zh-CN" dirty="0" smtClean="0"/>
              <a:t>The best interests of the child to be a primary consideration in “all actions concerning the child”</a:t>
            </a:r>
          </a:p>
          <a:p>
            <a:pPr>
              <a:buFontTx/>
              <a:buChar char="•"/>
            </a:pPr>
            <a:r>
              <a:rPr lang="en-US" altLang="zh-CN" dirty="0" smtClean="0"/>
              <a:t>Child-centered approach to actions and decisions</a:t>
            </a:r>
          </a:p>
          <a:p>
            <a:endParaRPr lang="en-GB" dirty="0"/>
          </a:p>
        </p:txBody>
      </p:sp>
      <p:sp>
        <p:nvSpPr>
          <p:cNvPr id="4" name="Slide Number Placeholder 3"/>
          <p:cNvSpPr>
            <a:spLocks noGrp="1"/>
          </p:cNvSpPr>
          <p:nvPr>
            <p:ph type="sldNum" sz="quarter" idx="10"/>
          </p:nvPr>
        </p:nvSpPr>
        <p:spPr/>
        <p:txBody>
          <a:bodyPr/>
          <a:lstStyle/>
          <a:p>
            <a:fld id="{5F454077-C4A4-49DE-A0A4-68D9BEF860D0}" type="slidenum">
              <a:rPr lang="ko-KR" altLang="en-US" smtClean="0"/>
              <a:pPr/>
              <a:t>13</a:t>
            </a:fld>
            <a:endParaRPr lang="ko-KR"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1" hangingPunct="1">
              <a:lnSpc>
                <a:spcPct val="100000"/>
              </a:lnSpc>
              <a:spcBef>
                <a:spcPts val="0"/>
              </a:spcBef>
              <a:spcAft>
                <a:spcPts val="0"/>
              </a:spcAft>
              <a:buClrTx/>
              <a:buSzTx/>
              <a:buFontTx/>
              <a:buNone/>
              <a:tabLst/>
              <a:defRPr/>
            </a:pPr>
            <a:r>
              <a:rPr lang="en-US" dirty="0" smtClean="0"/>
              <a:t>Stamford, May 2003</a:t>
            </a:r>
          </a:p>
          <a:p>
            <a:endParaRPr lang="en-GB" dirty="0"/>
          </a:p>
        </p:txBody>
      </p:sp>
      <p:sp>
        <p:nvSpPr>
          <p:cNvPr id="4" name="Slide Number Placeholder 3"/>
          <p:cNvSpPr>
            <a:spLocks noGrp="1"/>
          </p:cNvSpPr>
          <p:nvPr>
            <p:ph type="sldNum" sz="quarter" idx="10"/>
          </p:nvPr>
        </p:nvSpPr>
        <p:spPr/>
        <p:txBody>
          <a:bodyPr/>
          <a:lstStyle/>
          <a:p>
            <a:fld id="{5F454077-C4A4-49DE-A0A4-68D9BEF860D0}" type="slidenum">
              <a:rPr lang="ko-KR" altLang="en-US" smtClean="0"/>
              <a:pPr/>
              <a:t>15</a:t>
            </a:fld>
            <a:endParaRPr lang="ko-KR"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7" name="Rectangle 6"/>
          <p:cNvSpPr/>
          <p:nvPr/>
        </p:nvSpPr>
        <p:spPr bwMode="white">
          <a:xfrm>
            <a:off x="0" y="5971032"/>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9144" y="6053328"/>
            <a:ext cx="2249424"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a:off x="2359152" y="6044184"/>
            <a:ext cx="6784848"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2362200" y="4038600"/>
            <a:ext cx="6477000" cy="1828800"/>
          </a:xfrm>
        </p:spPr>
        <p:txBody>
          <a:bodyPr anchor="b"/>
          <a:lstStyle>
            <a:lvl1pPr>
              <a:defRPr cap="all" baseline="0"/>
            </a:lvl1pPr>
          </a:lstStyle>
          <a:p>
            <a:r>
              <a:rPr kumimoji="0" lang="en-US" altLang="ko-KR" smtClean="0"/>
              <a:t>Click to edit Master title style</a:t>
            </a:r>
            <a:endParaRPr kumimoji="0" lang="en-US"/>
          </a:p>
        </p:txBody>
      </p:sp>
      <p:sp>
        <p:nvSpPr>
          <p:cNvPr id="9" name="Subtitle 8"/>
          <p:cNvSpPr>
            <a:spLocks noGrp="1"/>
          </p:cNvSpPr>
          <p:nvPr>
            <p:ph type="subTitle" idx="1"/>
          </p:nvPr>
        </p:nvSpPr>
        <p:spPr>
          <a:xfrm>
            <a:off x="2362200" y="6050037"/>
            <a:ext cx="67056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altLang="ko-KR" smtClean="0"/>
              <a:t>Click to edit Master subtitle style</a:t>
            </a:r>
            <a:endParaRPr kumimoji="0" lang="en-US"/>
          </a:p>
        </p:txBody>
      </p:sp>
      <p:sp>
        <p:nvSpPr>
          <p:cNvPr id="28" name="Date Placeholder 27"/>
          <p:cNvSpPr>
            <a:spLocks noGrp="1"/>
          </p:cNvSpPr>
          <p:nvPr>
            <p:ph type="dt" sz="half" idx="10"/>
          </p:nvPr>
        </p:nvSpPr>
        <p:spPr>
          <a:xfrm>
            <a:off x="76200" y="6068699"/>
            <a:ext cx="2057400" cy="685800"/>
          </a:xfrm>
        </p:spPr>
        <p:txBody>
          <a:bodyPr>
            <a:noAutofit/>
          </a:bodyPr>
          <a:lstStyle>
            <a:lvl1pPr algn="ctr">
              <a:defRPr sz="2000">
                <a:solidFill>
                  <a:srgbClr val="FFFFFF"/>
                </a:solidFill>
              </a:defRPr>
            </a:lvl1pPr>
          </a:lstStyle>
          <a:p>
            <a:pPr algn="ctr" eaLnBrk="1" latinLnBrk="0" hangingPunct="1"/>
            <a:fld id="{23A271A1-F6D6-438B-A432-4747EE7ECD40}" type="datetimeFigureOut">
              <a:rPr lang="en-US" smtClean="0"/>
              <a:pPr algn="ctr" eaLnBrk="1" latinLnBrk="0" hangingPunct="1"/>
              <a:t>7/15/2013</a:t>
            </a:fld>
            <a:endParaRPr lang="en-US" sz="2000" dirty="0">
              <a:solidFill>
                <a:srgbClr val="FFFFFF"/>
              </a:solidFill>
            </a:endParaRPr>
          </a:p>
        </p:txBody>
      </p:sp>
      <p:sp>
        <p:nvSpPr>
          <p:cNvPr id="17" name="Footer Placeholder 16"/>
          <p:cNvSpPr>
            <a:spLocks noGrp="1"/>
          </p:cNvSpPr>
          <p:nvPr>
            <p:ph type="ftr" sz="quarter" idx="11"/>
          </p:nvPr>
        </p:nvSpPr>
        <p:spPr>
          <a:xfrm>
            <a:off x="2085393" y="236538"/>
            <a:ext cx="5867400" cy="365125"/>
          </a:xfrm>
        </p:spPr>
        <p:txBody>
          <a:bodyPr/>
          <a:lstStyle>
            <a:lvl1pPr algn="r">
              <a:defRPr>
                <a:solidFill>
                  <a:schemeClr val="tx2"/>
                </a:solidFill>
              </a:defRPr>
            </a:lvl1pPr>
          </a:lstStyle>
          <a:p>
            <a:pPr algn="r" eaLnBrk="1" latinLnBrk="0" hangingPunct="1"/>
            <a:endParaRPr kumimoji="0" lang="en-US" dirty="0">
              <a:solidFill>
                <a:schemeClr val="tx2"/>
              </a:solidFill>
            </a:endParaRPr>
          </a:p>
        </p:txBody>
      </p:sp>
      <p:sp>
        <p:nvSpPr>
          <p:cNvPr id="29" name="Slide Number Placeholder 28"/>
          <p:cNvSpPr>
            <a:spLocks noGrp="1"/>
          </p:cNvSpPr>
          <p:nvPr>
            <p:ph type="sldNum" sz="quarter" idx="12"/>
          </p:nvPr>
        </p:nvSpPr>
        <p:spPr>
          <a:xfrm>
            <a:off x="8001000" y="228600"/>
            <a:ext cx="838200" cy="381000"/>
          </a:xfrm>
        </p:spPr>
        <p:txBody>
          <a:bodyPr/>
          <a:lstStyle>
            <a:lvl1pPr>
              <a:defRPr>
                <a:solidFill>
                  <a:schemeClr val="tx2"/>
                </a:solidFill>
              </a:defRPr>
            </a:lvl1pPr>
          </a:lstStyle>
          <a:p>
            <a:fld id="{F0C94032-CD4C-4C25-B0C2-CEC720522D92}" type="slidenum">
              <a:rPr kumimoji="0" lang="en-US" smtClean="0"/>
              <a:pPr/>
              <a:t>‹#›</a:t>
            </a:fld>
            <a:endParaRPr kumimoji="0" lang="en-US" dirty="0">
              <a:solidFill>
                <a:schemeClr val="tx2"/>
              </a:solidFill>
            </a:endParaRPr>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ltLang="ko-KR"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altLang="ko-KR" smtClean="0"/>
              <a:t>Click to edit Master text styles</a:t>
            </a:r>
          </a:p>
          <a:p>
            <a:pPr lvl="1" eaLnBrk="1" latinLnBrk="0" hangingPunct="1"/>
            <a:r>
              <a:rPr lang="en-US" altLang="ko-KR" smtClean="0"/>
              <a:t>Second level</a:t>
            </a:r>
          </a:p>
          <a:p>
            <a:pPr lvl="2" eaLnBrk="1" latinLnBrk="0" hangingPunct="1"/>
            <a:r>
              <a:rPr lang="en-US" altLang="ko-KR" smtClean="0"/>
              <a:t>Third level</a:t>
            </a:r>
          </a:p>
          <a:p>
            <a:pPr lvl="3" eaLnBrk="1" latinLnBrk="0" hangingPunct="1"/>
            <a:r>
              <a:rPr lang="en-US" altLang="ko-KR" smtClean="0"/>
              <a:t>Fourth level</a:t>
            </a:r>
          </a:p>
          <a:p>
            <a:pPr lvl="4" eaLnBrk="1" latinLnBrk="0" hangingPunct="1"/>
            <a:r>
              <a:rPr lang="en-US" altLang="ko-KR" smtClean="0"/>
              <a:t>Fifth level</a:t>
            </a:r>
            <a:endParaRPr kumimoji="0" lang="en-US"/>
          </a:p>
        </p:txBody>
      </p:sp>
      <p:sp>
        <p:nvSpPr>
          <p:cNvPr id="4" name="Date Placeholder 3"/>
          <p:cNvSpPr>
            <a:spLocks noGrp="1"/>
          </p:cNvSpPr>
          <p:nvPr>
            <p:ph type="dt" sz="half" idx="10"/>
          </p:nvPr>
        </p:nvSpPr>
        <p:spPr/>
        <p:txBody>
          <a:bodyPr/>
          <a:lstStyle/>
          <a:p>
            <a:fld id="{23A271A1-F6D6-438B-A432-4747EE7ECD40}" type="datetimeFigureOut">
              <a:rPr lang="en-US" smtClean="0"/>
              <a:pPr/>
              <a:t>7/15/2013</a:t>
            </a:fld>
            <a:endParaRPr lang="en-US"/>
          </a:p>
        </p:txBody>
      </p:sp>
      <p:sp>
        <p:nvSpPr>
          <p:cNvPr id="5" name="Footer Placeholder 4"/>
          <p:cNvSpPr>
            <a:spLocks noGrp="1"/>
          </p:cNvSpPr>
          <p:nvPr>
            <p:ph type="ftr" sz="quarter" idx="11"/>
          </p:nvPr>
        </p:nvSpPr>
        <p:spPr/>
        <p:txBody>
          <a:bodyPr/>
          <a:lstStyle/>
          <a:p>
            <a:endParaRPr kumimoji="0" lang="en-US"/>
          </a:p>
        </p:txBody>
      </p:sp>
      <p:sp>
        <p:nvSpPr>
          <p:cNvPr id="6" name="Slide Number Placeholder 5"/>
          <p:cNvSpPr>
            <a:spLocks noGrp="1"/>
          </p:cNvSpPr>
          <p:nvPr>
            <p:ph type="sldNum" sz="quarter" idx="12"/>
          </p:nvPr>
        </p:nvSpPr>
        <p:spPr/>
        <p:txBody>
          <a:bodyPr/>
          <a:lstStyle/>
          <a:p>
            <a:fld id="{F0C94032-CD4C-4C25-B0C2-CEC720522D92}" type="slidenum">
              <a:rPr kumimoji="0" lang="en-US" smtClean="0"/>
              <a:pPr/>
              <a:t>‹#›</a:t>
            </a:fld>
            <a:endParaRPr kumimoji="0"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1"/>
      </p:bgRef>
    </p:bg>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609600"/>
            <a:ext cx="2057400" cy="5516563"/>
          </a:xfrm>
        </p:spPr>
        <p:txBody>
          <a:bodyPr vert="eaVert"/>
          <a:lstStyle/>
          <a:p>
            <a:r>
              <a:rPr kumimoji="0" lang="en-US" altLang="ko-KR" smtClean="0"/>
              <a:t>Click to edit Master title style</a:t>
            </a:r>
            <a:endParaRPr kumimoji="0" lang="en-US"/>
          </a:p>
        </p:txBody>
      </p:sp>
      <p:sp>
        <p:nvSpPr>
          <p:cNvPr id="3" name="Vertical Text Placeholder 2"/>
          <p:cNvSpPr>
            <a:spLocks noGrp="1"/>
          </p:cNvSpPr>
          <p:nvPr>
            <p:ph type="body" orient="vert" idx="1"/>
          </p:nvPr>
        </p:nvSpPr>
        <p:spPr>
          <a:xfrm>
            <a:off x="457200" y="609600"/>
            <a:ext cx="5562600" cy="5516564"/>
          </a:xfrm>
        </p:spPr>
        <p:txBody>
          <a:bodyPr vert="eaVert"/>
          <a:lstStyle/>
          <a:p>
            <a:pPr lvl="0" eaLnBrk="1" latinLnBrk="0" hangingPunct="1"/>
            <a:r>
              <a:rPr lang="en-US" altLang="ko-KR" smtClean="0"/>
              <a:t>Click to edit Master text styles</a:t>
            </a:r>
          </a:p>
          <a:p>
            <a:pPr lvl="1" eaLnBrk="1" latinLnBrk="0" hangingPunct="1"/>
            <a:r>
              <a:rPr lang="en-US" altLang="ko-KR" smtClean="0"/>
              <a:t>Second level</a:t>
            </a:r>
          </a:p>
          <a:p>
            <a:pPr lvl="2" eaLnBrk="1" latinLnBrk="0" hangingPunct="1"/>
            <a:r>
              <a:rPr lang="en-US" altLang="ko-KR" smtClean="0"/>
              <a:t>Third level</a:t>
            </a:r>
          </a:p>
          <a:p>
            <a:pPr lvl="3" eaLnBrk="1" latinLnBrk="0" hangingPunct="1"/>
            <a:r>
              <a:rPr lang="en-US" altLang="ko-KR" smtClean="0"/>
              <a:t>Fourth level</a:t>
            </a:r>
          </a:p>
          <a:p>
            <a:pPr lvl="4" eaLnBrk="1" latinLnBrk="0" hangingPunct="1"/>
            <a:r>
              <a:rPr lang="en-US" altLang="ko-KR" smtClean="0"/>
              <a:t>Fifth level</a:t>
            </a:r>
            <a:endParaRPr kumimoji="0" lang="en-US"/>
          </a:p>
        </p:txBody>
      </p:sp>
      <p:sp>
        <p:nvSpPr>
          <p:cNvPr id="4" name="Date Placeholder 3"/>
          <p:cNvSpPr>
            <a:spLocks noGrp="1"/>
          </p:cNvSpPr>
          <p:nvPr>
            <p:ph type="dt" sz="half" idx="10"/>
          </p:nvPr>
        </p:nvSpPr>
        <p:spPr>
          <a:xfrm>
            <a:off x="6553200" y="6248402"/>
            <a:ext cx="2209800" cy="365125"/>
          </a:xfrm>
        </p:spPr>
        <p:txBody>
          <a:bodyPr/>
          <a:lstStyle/>
          <a:p>
            <a:fld id="{23A271A1-F6D6-438B-A432-4747EE7ECD40}" type="datetimeFigureOut">
              <a:rPr lang="en-US" smtClean="0"/>
              <a:pPr/>
              <a:t>7/15/2013</a:t>
            </a:fld>
            <a:endParaRPr lang="en-US" dirty="0"/>
          </a:p>
        </p:txBody>
      </p:sp>
      <p:sp>
        <p:nvSpPr>
          <p:cNvPr id="5" name="Footer Placeholder 4"/>
          <p:cNvSpPr>
            <a:spLocks noGrp="1"/>
          </p:cNvSpPr>
          <p:nvPr>
            <p:ph type="ftr" sz="quarter" idx="11"/>
          </p:nvPr>
        </p:nvSpPr>
        <p:spPr>
          <a:xfrm>
            <a:off x="457201" y="6248207"/>
            <a:ext cx="5573483" cy="365125"/>
          </a:xfrm>
        </p:spPr>
        <p:txBody>
          <a:bodyPr/>
          <a:lstStyle/>
          <a:p>
            <a:endParaRPr kumimoji="0" lang="en-US" dirty="0"/>
          </a:p>
        </p:txBody>
      </p:sp>
      <p:sp>
        <p:nvSpPr>
          <p:cNvPr id="7" name="Rectangle 6"/>
          <p:cNvSpPr/>
          <p:nvPr/>
        </p:nvSpPr>
        <p:spPr bwMode="white">
          <a:xfrm>
            <a:off x="6096318" y="0"/>
            <a:ext cx="320040"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8" name="Rectangle 7"/>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9" name="Rectangle 8"/>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6" name="Slide Number Placeholder 5"/>
          <p:cNvSpPr>
            <a:spLocks noGrp="1"/>
          </p:cNvSpPr>
          <p:nvPr>
            <p:ph type="sldNum" sz="quarter" idx="12"/>
          </p:nvPr>
        </p:nvSpPr>
        <p:spPr>
          <a:xfrm rot="5400000">
            <a:off x="5989638" y="144462"/>
            <a:ext cx="533400" cy="244476"/>
          </a:xfrm>
        </p:spPr>
        <p:txBody>
          <a:bodyPr/>
          <a:lstStyle/>
          <a:p>
            <a:fld id="{F0C94032-CD4C-4C25-B0C2-CEC720522D92}" type="slidenum">
              <a:rPr kumimoji="0" lang="en-US" smtClean="0"/>
              <a:pPr/>
              <a:t>‹#›</a:t>
            </a:fld>
            <a:endParaRPr kumimoji="0"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12648" y="228600"/>
            <a:ext cx="8153400" cy="990600"/>
          </a:xfrm>
        </p:spPr>
        <p:txBody>
          <a:bodyPr/>
          <a:lstStyle/>
          <a:p>
            <a:r>
              <a:rPr kumimoji="0" lang="en-US" altLang="ko-KR" smtClean="0"/>
              <a:t>Click to edit Master title style</a:t>
            </a:r>
            <a:endParaRPr kumimoji="0" lang="en-US"/>
          </a:p>
        </p:txBody>
      </p:sp>
      <p:sp>
        <p:nvSpPr>
          <p:cNvPr id="4" name="Date Placeholder 3"/>
          <p:cNvSpPr>
            <a:spLocks noGrp="1"/>
          </p:cNvSpPr>
          <p:nvPr>
            <p:ph type="dt" sz="half" idx="10"/>
          </p:nvPr>
        </p:nvSpPr>
        <p:spPr/>
        <p:txBody>
          <a:bodyPr/>
          <a:lstStyle/>
          <a:p>
            <a:fld id="{23A271A1-F6D6-438B-A432-4747EE7ECD40}" type="datetimeFigureOut">
              <a:rPr lang="en-US" smtClean="0"/>
              <a:pPr/>
              <a:t>7/15/2013</a:t>
            </a:fld>
            <a:endParaRPr lang="en-US" dirty="0"/>
          </a:p>
        </p:txBody>
      </p:sp>
      <p:sp>
        <p:nvSpPr>
          <p:cNvPr id="5" name="Footer Placeholder 4"/>
          <p:cNvSpPr>
            <a:spLocks noGrp="1"/>
          </p:cNvSpPr>
          <p:nvPr>
            <p:ph type="ftr" sz="quarter" idx="11"/>
          </p:nvPr>
        </p:nvSpPr>
        <p:spPr/>
        <p:txBody>
          <a:bodyPr/>
          <a:lstStyle/>
          <a:p>
            <a:endParaRPr kumimoji="0" lang="en-US"/>
          </a:p>
        </p:txBody>
      </p:sp>
      <p:sp>
        <p:nvSpPr>
          <p:cNvPr id="6" name="Slide Number Placeholder 5"/>
          <p:cNvSpPr>
            <a:spLocks noGrp="1"/>
          </p:cNvSpPr>
          <p:nvPr>
            <p:ph type="sldNum" sz="quarter" idx="12"/>
          </p:nvPr>
        </p:nvSpPr>
        <p:spPr/>
        <p:txBody>
          <a:bodyPr/>
          <a:lstStyle>
            <a:lvl1pPr>
              <a:defRPr>
                <a:solidFill>
                  <a:srgbClr val="FFFFFF"/>
                </a:solidFill>
              </a:defRPr>
            </a:lvl1pPr>
          </a:lstStyle>
          <a:p>
            <a:fld id="{F0C94032-CD4C-4C25-B0C2-CEC720522D92}" type="slidenum">
              <a:rPr kumimoji="0" lang="en-US" smtClean="0"/>
              <a:pPr/>
              <a:t>‹#›</a:t>
            </a:fld>
            <a:endParaRPr kumimoji="0" lang="en-US" dirty="0">
              <a:solidFill>
                <a:srgbClr val="FFFFFF"/>
              </a:solidFill>
            </a:endParaRPr>
          </a:p>
        </p:txBody>
      </p:sp>
      <p:sp>
        <p:nvSpPr>
          <p:cNvPr id="8" name="Content Placeholder 7"/>
          <p:cNvSpPr>
            <a:spLocks noGrp="1"/>
          </p:cNvSpPr>
          <p:nvPr>
            <p:ph sz="quarter" idx="1"/>
          </p:nvPr>
        </p:nvSpPr>
        <p:spPr>
          <a:xfrm>
            <a:off x="612648" y="1600200"/>
            <a:ext cx="8153400" cy="4495800"/>
          </a:xfrm>
        </p:spPr>
        <p:txBody>
          <a:bodyPr/>
          <a:lstStyle/>
          <a:p>
            <a:pPr lvl="0" eaLnBrk="1" latinLnBrk="0" hangingPunct="1"/>
            <a:r>
              <a:rPr lang="en-US" altLang="ko-KR" smtClean="0"/>
              <a:t>Click to edit Master text styles</a:t>
            </a:r>
          </a:p>
          <a:p>
            <a:pPr lvl="1" eaLnBrk="1" latinLnBrk="0" hangingPunct="1"/>
            <a:r>
              <a:rPr lang="en-US" altLang="ko-KR" smtClean="0"/>
              <a:t>Second level</a:t>
            </a:r>
          </a:p>
          <a:p>
            <a:pPr lvl="2" eaLnBrk="1" latinLnBrk="0" hangingPunct="1"/>
            <a:r>
              <a:rPr lang="en-US" altLang="ko-KR" smtClean="0"/>
              <a:t>Third level</a:t>
            </a:r>
          </a:p>
          <a:p>
            <a:pPr lvl="3" eaLnBrk="1" latinLnBrk="0" hangingPunct="1"/>
            <a:r>
              <a:rPr lang="en-US" altLang="ko-KR" smtClean="0"/>
              <a:t>Fourth level</a:t>
            </a:r>
          </a:p>
          <a:p>
            <a:pPr lvl="4" eaLnBrk="1" latinLnBrk="0" hangingPunct="1"/>
            <a:r>
              <a:rPr lang="en-US" altLang="ko-KR" smtClean="0"/>
              <a:t>Fifth level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371600" y="2743200"/>
            <a:ext cx="7123113" cy="1673225"/>
          </a:xfrm>
        </p:spPr>
        <p:txBody>
          <a:bodyPr anchor="t"/>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altLang="ko-KR" smtClean="0"/>
              <a:t>Click to edit Master text styles</a:t>
            </a:r>
          </a:p>
        </p:txBody>
      </p:sp>
      <p:sp>
        <p:nvSpPr>
          <p:cNvPr id="7" name="Rectangle 6"/>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371600" y="1600200"/>
            <a:ext cx="7620000" cy="990600"/>
          </a:xfrm>
        </p:spPr>
        <p:txBody>
          <a:bodyPr/>
          <a:lstStyle>
            <a:lvl1pPr algn="l">
              <a:buNone/>
              <a:defRPr sz="4400" b="0" cap="none">
                <a:solidFill>
                  <a:srgbClr val="FFFFFF"/>
                </a:solidFill>
              </a:defRPr>
            </a:lvl1pPr>
          </a:lstStyle>
          <a:p>
            <a:r>
              <a:rPr kumimoji="0" lang="en-US" altLang="ko-KR" smtClean="0"/>
              <a:t>Click to edit Master title style</a:t>
            </a:r>
            <a:endParaRPr kumimoji="0" lang="en-US"/>
          </a:p>
        </p:txBody>
      </p:sp>
      <p:sp>
        <p:nvSpPr>
          <p:cNvPr id="12" name="Date Placeholder 11"/>
          <p:cNvSpPr>
            <a:spLocks noGrp="1"/>
          </p:cNvSpPr>
          <p:nvPr>
            <p:ph type="dt" sz="half" idx="10"/>
          </p:nvPr>
        </p:nvSpPr>
        <p:spPr/>
        <p:txBody>
          <a:bodyPr/>
          <a:lstStyle/>
          <a:p>
            <a:fld id="{23A271A1-F6D6-438B-A432-4747EE7ECD40}" type="datetimeFigureOut">
              <a:rPr lang="en-US" smtClean="0"/>
              <a:pPr/>
              <a:t>7/15/2013</a:t>
            </a:fld>
            <a:endParaRPr lang="en-US"/>
          </a:p>
        </p:txBody>
      </p:sp>
      <p:sp>
        <p:nvSpPr>
          <p:cNvPr id="13" name="Slide Number Placeholder 12"/>
          <p:cNvSpPr>
            <a:spLocks noGrp="1"/>
          </p:cNvSpPr>
          <p:nvPr>
            <p:ph type="sldNum" sz="quarter" idx="11"/>
          </p:nvPr>
        </p:nvSpPr>
        <p:spPr>
          <a:xfrm>
            <a:off x="0" y="1752600"/>
            <a:ext cx="1295400" cy="701676"/>
          </a:xfrm>
        </p:spPr>
        <p:txBody>
          <a:bodyPr>
            <a:noAutofit/>
          </a:bodyPr>
          <a:lstStyle>
            <a:lvl1pPr>
              <a:defRPr sz="2400">
                <a:solidFill>
                  <a:srgbClr val="FFFFFF"/>
                </a:solidFill>
              </a:defRPr>
            </a:lvl1pPr>
          </a:lstStyle>
          <a:p>
            <a:pPr algn="ctr" eaLnBrk="1" latinLnBrk="0" hangingPunct="1"/>
            <a:fld id="{F0C94032-CD4C-4C25-B0C2-CEC720522D92}" type="slidenum">
              <a:rPr kumimoji="0" lang="en-US" smtClean="0"/>
              <a:pPr algn="ctr" eaLnBrk="1" latinLnBrk="0" hangingPunct="1"/>
              <a:t>‹#›</a:t>
            </a:fld>
            <a:endParaRPr kumimoji="0" lang="en-US" sz="2400" dirty="0">
              <a:solidFill>
                <a:srgbClr val="FFFFFF"/>
              </a:solidFill>
            </a:endParaRPr>
          </a:p>
        </p:txBody>
      </p:sp>
      <p:sp>
        <p:nvSpPr>
          <p:cNvPr id="14" name="Footer Placeholder 13"/>
          <p:cNvSpPr>
            <a:spLocks noGrp="1"/>
          </p:cNvSpPr>
          <p:nvPr>
            <p:ph type="ftr" sz="quarter" idx="12"/>
          </p:nvPr>
        </p:nvSpPr>
        <p:spPr/>
        <p:txBody>
          <a:bodyPr/>
          <a:lstStyle/>
          <a:p>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ltLang="ko-KR" smtClean="0"/>
              <a:t>Click to edit Master title style</a:t>
            </a:r>
            <a:endParaRPr kumimoji="0" lang="en-US"/>
          </a:p>
        </p:txBody>
      </p:sp>
      <p:sp>
        <p:nvSpPr>
          <p:cNvPr id="9" name="Content Placeholder 8"/>
          <p:cNvSpPr>
            <a:spLocks noGrp="1"/>
          </p:cNvSpPr>
          <p:nvPr>
            <p:ph sz="quarter" idx="1"/>
          </p:nvPr>
        </p:nvSpPr>
        <p:spPr>
          <a:xfrm>
            <a:off x="609600" y="1589567"/>
            <a:ext cx="3886200" cy="4572000"/>
          </a:xfrm>
        </p:spPr>
        <p:txBody>
          <a:bodyPr/>
          <a:lstStyle/>
          <a:p>
            <a:pPr lvl="0" eaLnBrk="1" latinLnBrk="0" hangingPunct="1"/>
            <a:r>
              <a:rPr lang="en-US" altLang="ko-KR" smtClean="0"/>
              <a:t>Click to edit Master text styles</a:t>
            </a:r>
          </a:p>
          <a:p>
            <a:pPr lvl="1" eaLnBrk="1" latinLnBrk="0" hangingPunct="1"/>
            <a:r>
              <a:rPr lang="en-US" altLang="ko-KR" smtClean="0"/>
              <a:t>Second level</a:t>
            </a:r>
          </a:p>
          <a:p>
            <a:pPr lvl="2" eaLnBrk="1" latinLnBrk="0" hangingPunct="1"/>
            <a:r>
              <a:rPr lang="en-US" altLang="ko-KR" smtClean="0"/>
              <a:t>Third level</a:t>
            </a:r>
          </a:p>
          <a:p>
            <a:pPr lvl="3" eaLnBrk="1" latinLnBrk="0" hangingPunct="1"/>
            <a:r>
              <a:rPr lang="en-US" altLang="ko-KR" smtClean="0"/>
              <a:t>Fourth level</a:t>
            </a:r>
          </a:p>
          <a:p>
            <a:pPr lvl="4" eaLnBrk="1" latinLnBrk="0" hangingPunct="1"/>
            <a:r>
              <a:rPr lang="en-US" altLang="ko-KR" smtClean="0"/>
              <a:t>Fifth level</a:t>
            </a:r>
            <a:endParaRPr kumimoji="0" lang="en-US"/>
          </a:p>
        </p:txBody>
      </p:sp>
      <p:sp>
        <p:nvSpPr>
          <p:cNvPr id="11" name="Content Placeholder 10"/>
          <p:cNvSpPr>
            <a:spLocks noGrp="1"/>
          </p:cNvSpPr>
          <p:nvPr>
            <p:ph sz="quarter" idx="2"/>
          </p:nvPr>
        </p:nvSpPr>
        <p:spPr>
          <a:xfrm>
            <a:off x="4844901" y="1589567"/>
            <a:ext cx="3886200" cy="4572000"/>
          </a:xfrm>
        </p:spPr>
        <p:txBody>
          <a:bodyPr/>
          <a:lstStyle/>
          <a:p>
            <a:pPr lvl="0" eaLnBrk="1" latinLnBrk="0" hangingPunct="1"/>
            <a:r>
              <a:rPr lang="en-US" altLang="ko-KR" smtClean="0"/>
              <a:t>Click to edit Master text styles</a:t>
            </a:r>
          </a:p>
          <a:p>
            <a:pPr lvl="1" eaLnBrk="1" latinLnBrk="0" hangingPunct="1"/>
            <a:r>
              <a:rPr lang="en-US" altLang="ko-KR" smtClean="0"/>
              <a:t>Second level</a:t>
            </a:r>
          </a:p>
          <a:p>
            <a:pPr lvl="2" eaLnBrk="1" latinLnBrk="0" hangingPunct="1"/>
            <a:r>
              <a:rPr lang="en-US" altLang="ko-KR" smtClean="0"/>
              <a:t>Third level</a:t>
            </a:r>
          </a:p>
          <a:p>
            <a:pPr lvl="3" eaLnBrk="1" latinLnBrk="0" hangingPunct="1"/>
            <a:r>
              <a:rPr lang="en-US" altLang="ko-KR" smtClean="0"/>
              <a:t>Fourth level</a:t>
            </a:r>
          </a:p>
          <a:p>
            <a:pPr lvl="4" eaLnBrk="1" latinLnBrk="0" hangingPunct="1"/>
            <a:r>
              <a:rPr lang="en-US" altLang="ko-KR" smtClean="0"/>
              <a:t>Fifth level</a:t>
            </a:r>
            <a:endParaRPr kumimoji="0" lang="en-US"/>
          </a:p>
        </p:txBody>
      </p:sp>
      <p:sp>
        <p:nvSpPr>
          <p:cNvPr id="8" name="Date Placeholder 7"/>
          <p:cNvSpPr>
            <a:spLocks noGrp="1"/>
          </p:cNvSpPr>
          <p:nvPr>
            <p:ph type="dt" sz="half" idx="15"/>
          </p:nvPr>
        </p:nvSpPr>
        <p:spPr/>
        <p:txBody>
          <a:bodyPr rtlCol="0"/>
          <a:lstStyle/>
          <a:p>
            <a:fld id="{23A271A1-F6D6-438B-A432-4747EE7ECD40}" type="datetimeFigureOut">
              <a:rPr lang="en-US" smtClean="0"/>
              <a:pPr/>
              <a:t>7/15/2013</a:t>
            </a:fld>
            <a:endParaRPr lang="en-US"/>
          </a:p>
        </p:txBody>
      </p:sp>
      <p:sp>
        <p:nvSpPr>
          <p:cNvPr id="10" name="Slide Number Placeholder 9"/>
          <p:cNvSpPr>
            <a:spLocks noGrp="1"/>
          </p:cNvSpPr>
          <p:nvPr>
            <p:ph type="sldNum" sz="quarter" idx="16"/>
          </p:nvPr>
        </p:nvSpPr>
        <p:spPr/>
        <p:txBody>
          <a:bodyPr rtlCol="0"/>
          <a:lstStyle/>
          <a:p>
            <a:pPr algn="ctr" eaLnBrk="1" latinLnBrk="0" hangingPunct="1"/>
            <a:fld id="{F0C94032-CD4C-4C25-B0C2-CEC720522D92}" type="slidenum">
              <a:rPr kumimoji="0" lang="en-US" smtClean="0"/>
              <a:pPr algn="ctr" eaLnBrk="1" latinLnBrk="0" hangingPunct="1"/>
              <a:t>‹#›</a:t>
            </a:fld>
            <a:endParaRPr kumimoji="0" lang="en-US"/>
          </a:p>
        </p:txBody>
      </p:sp>
      <p:sp>
        <p:nvSpPr>
          <p:cNvPr id="12" name="Footer Placeholder 11"/>
          <p:cNvSpPr>
            <a:spLocks noGrp="1"/>
          </p:cNvSpPr>
          <p:nvPr>
            <p:ph type="ftr" sz="quarter" idx="17"/>
          </p:nvPr>
        </p:nvSpPr>
        <p:spPr/>
        <p:txBody>
          <a:bodyPr rtlCol="0"/>
          <a:lstStyle/>
          <a:p>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3400" y="273050"/>
            <a:ext cx="8153400" cy="869950"/>
          </a:xfrm>
        </p:spPr>
        <p:txBody>
          <a:bodyPr anchor="ctr"/>
          <a:lstStyle>
            <a:lvl1pPr>
              <a:defRPr/>
            </a:lvl1pPr>
          </a:lstStyle>
          <a:p>
            <a:r>
              <a:rPr kumimoji="0" lang="en-US" altLang="ko-KR" smtClean="0"/>
              <a:t>Click to edit Master title style</a:t>
            </a:r>
            <a:endParaRPr kumimoji="0" lang="en-US"/>
          </a:p>
        </p:txBody>
      </p:sp>
      <p:sp>
        <p:nvSpPr>
          <p:cNvPr id="11" name="Content Placeholder 10"/>
          <p:cNvSpPr>
            <a:spLocks noGrp="1"/>
          </p:cNvSpPr>
          <p:nvPr>
            <p:ph sz="quarter" idx="2"/>
          </p:nvPr>
        </p:nvSpPr>
        <p:spPr>
          <a:xfrm>
            <a:off x="609600" y="2438400"/>
            <a:ext cx="3886200" cy="3581400"/>
          </a:xfrm>
        </p:spPr>
        <p:txBody>
          <a:bodyPr/>
          <a:lstStyle/>
          <a:p>
            <a:pPr lvl="0" eaLnBrk="1" latinLnBrk="0" hangingPunct="1"/>
            <a:r>
              <a:rPr lang="en-US" altLang="ko-KR" smtClean="0"/>
              <a:t>Click to edit Master text styles</a:t>
            </a:r>
          </a:p>
          <a:p>
            <a:pPr lvl="1" eaLnBrk="1" latinLnBrk="0" hangingPunct="1"/>
            <a:r>
              <a:rPr lang="en-US" altLang="ko-KR" smtClean="0"/>
              <a:t>Second level</a:t>
            </a:r>
          </a:p>
          <a:p>
            <a:pPr lvl="2" eaLnBrk="1" latinLnBrk="0" hangingPunct="1"/>
            <a:r>
              <a:rPr lang="en-US" altLang="ko-KR" smtClean="0"/>
              <a:t>Third level</a:t>
            </a:r>
          </a:p>
          <a:p>
            <a:pPr lvl="3" eaLnBrk="1" latinLnBrk="0" hangingPunct="1"/>
            <a:r>
              <a:rPr lang="en-US" altLang="ko-KR" smtClean="0"/>
              <a:t>Fourth level</a:t>
            </a:r>
          </a:p>
          <a:p>
            <a:pPr lvl="4" eaLnBrk="1" latinLnBrk="0" hangingPunct="1"/>
            <a:r>
              <a:rPr lang="en-US" altLang="ko-KR" smtClean="0"/>
              <a:t>Fifth level</a:t>
            </a:r>
            <a:endParaRPr kumimoji="0" lang="en-US"/>
          </a:p>
        </p:txBody>
      </p:sp>
      <p:sp>
        <p:nvSpPr>
          <p:cNvPr id="13" name="Content Placeholder 12"/>
          <p:cNvSpPr>
            <a:spLocks noGrp="1"/>
          </p:cNvSpPr>
          <p:nvPr>
            <p:ph sz="quarter" idx="4"/>
          </p:nvPr>
        </p:nvSpPr>
        <p:spPr>
          <a:xfrm>
            <a:off x="4800600" y="2438400"/>
            <a:ext cx="3886200" cy="3581400"/>
          </a:xfrm>
        </p:spPr>
        <p:txBody>
          <a:bodyPr/>
          <a:lstStyle/>
          <a:p>
            <a:pPr lvl="0" eaLnBrk="1" latinLnBrk="0" hangingPunct="1"/>
            <a:r>
              <a:rPr lang="en-US" altLang="ko-KR" smtClean="0"/>
              <a:t>Click to edit Master text styles</a:t>
            </a:r>
          </a:p>
          <a:p>
            <a:pPr lvl="1" eaLnBrk="1" latinLnBrk="0" hangingPunct="1"/>
            <a:r>
              <a:rPr lang="en-US" altLang="ko-KR" smtClean="0"/>
              <a:t>Second level</a:t>
            </a:r>
          </a:p>
          <a:p>
            <a:pPr lvl="2" eaLnBrk="1" latinLnBrk="0" hangingPunct="1"/>
            <a:r>
              <a:rPr lang="en-US" altLang="ko-KR" smtClean="0"/>
              <a:t>Third level</a:t>
            </a:r>
          </a:p>
          <a:p>
            <a:pPr lvl="3" eaLnBrk="1" latinLnBrk="0" hangingPunct="1"/>
            <a:r>
              <a:rPr lang="en-US" altLang="ko-KR" smtClean="0"/>
              <a:t>Fourth level</a:t>
            </a:r>
          </a:p>
          <a:p>
            <a:pPr lvl="4" eaLnBrk="1" latinLnBrk="0" hangingPunct="1"/>
            <a:r>
              <a:rPr lang="en-US" altLang="ko-KR" smtClean="0"/>
              <a:t>Fifth level</a:t>
            </a:r>
            <a:endParaRPr kumimoji="0" lang="en-US"/>
          </a:p>
        </p:txBody>
      </p:sp>
      <p:sp>
        <p:nvSpPr>
          <p:cNvPr id="10" name="Date Placeholder 9"/>
          <p:cNvSpPr>
            <a:spLocks noGrp="1"/>
          </p:cNvSpPr>
          <p:nvPr>
            <p:ph type="dt" sz="half" idx="15"/>
          </p:nvPr>
        </p:nvSpPr>
        <p:spPr/>
        <p:txBody>
          <a:bodyPr rtlCol="0"/>
          <a:lstStyle/>
          <a:p>
            <a:fld id="{23A271A1-F6D6-438B-A432-4747EE7ECD40}" type="datetimeFigureOut">
              <a:rPr lang="en-US" smtClean="0"/>
              <a:pPr/>
              <a:t>7/15/2013</a:t>
            </a:fld>
            <a:endParaRPr lang="en-US"/>
          </a:p>
        </p:txBody>
      </p:sp>
      <p:sp>
        <p:nvSpPr>
          <p:cNvPr id="12" name="Slide Number Placeholder 11"/>
          <p:cNvSpPr>
            <a:spLocks noGrp="1"/>
          </p:cNvSpPr>
          <p:nvPr>
            <p:ph type="sldNum" sz="quarter" idx="16"/>
          </p:nvPr>
        </p:nvSpPr>
        <p:spPr/>
        <p:txBody>
          <a:bodyPr rtlCol="0"/>
          <a:lstStyle/>
          <a:p>
            <a:pPr algn="ctr" eaLnBrk="1" latinLnBrk="0" hangingPunct="1"/>
            <a:fld id="{F0C94032-CD4C-4C25-B0C2-CEC720522D92}" type="slidenum">
              <a:rPr kumimoji="0" lang="en-US" smtClean="0"/>
              <a:pPr algn="ctr" eaLnBrk="1" latinLnBrk="0" hangingPunct="1"/>
              <a:t>‹#›</a:t>
            </a:fld>
            <a:endParaRPr kumimoji="0" lang="en-US"/>
          </a:p>
        </p:txBody>
      </p:sp>
      <p:sp>
        <p:nvSpPr>
          <p:cNvPr id="14" name="Footer Placeholder 13"/>
          <p:cNvSpPr>
            <a:spLocks noGrp="1"/>
          </p:cNvSpPr>
          <p:nvPr>
            <p:ph type="ftr" sz="quarter" idx="17"/>
          </p:nvPr>
        </p:nvSpPr>
        <p:spPr/>
        <p:txBody>
          <a:bodyPr rtlCol="0"/>
          <a:lstStyle/>
          <a:p>
            <a:endParaRPr kumimoji="0" lang="en-US"/>
          </a:p>
        </p:txBody>
      </p:sp>
      <p:sp>
        <p:nvSpPr>
          <p:cNvPr id="16" name="Text Placeholder 15"/>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defRPr>
            </a:lvl1pPr>
          </a:lstStyle>
          <a:p>
            <a:pPr lvl="0" eaLnBrk="1" latinLnBrk="0" hangingPunct="1"/>
            <a:r>
              <a:rPr kumimoji="0" lang="en-US" altLang="ko-KR" smtClean="0"/>
              <a:t>Click to edit Master text styles</a:t>
            </a:r>
          </a:p>
        </p:txBody>
      </p:sp>
      <p:sp>
        <p:nvSpPr>
          <p:cNvPr id="15" name="Text Placeholder 14"/>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defRPr>
            </a:lvl1pPr>
          </a:lstStyle>
          <a:p>
            <a:pPr lvl="0" eaLnBrk="1" latinLnBrk="0" hangingPunct="1"/>
            <a:r>
              <a:rPr kumimoji="0" lang="en-US" altLang="ko-KR" smtClean="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ltLang="ko-KR" smtClean="0"/>
              <a:t>Click to edit Master title style</a:t>
            </a:r>
            <a:endParaRPr kumimoji="0" lang="en-US"/>
          </a:p>
        </p:txBody>
      </p:sp>
      <p:sp>
        <p:nvSpPr>
          <p:cNvPr id="3" name="Date Placeholder 2"/>
          <p:cNvSpPr>
            <a:spLocks noGrp="1"/>
          </p:cNvSpPr>
          <p:nvPr>
            <p:ph type="dt" sz="half" idx="10"/>
          </p:nvPr>
        </p:nvSpPr>
        <p:spPr/>
        <p:txBody>
          <a:bodyPr/>
          <a:lstStyle/>
          <a:p>
            <a:fld id="{23A271A1-F6D6-438B-A432-4747EE7ECD40}" type="datetimeFigureOut">
              <a:rPr lang="en-US" smtClean="0"/>
              <a:pPr/>
              <a:t>7/15/2013</a:t>
            </a:fld>
            <a:endParaRPr lang="en-US"/>
          </a:p>
        </p:txBody>
      </p:sp>
      <p:sp>
        <p:nvSpPr>
          <p:cNvPr id="4" name="Footer Placeholder 3"/>
          <p:cNvSpPr>
            <a:spLocks noGrp="1"/>
          </p:cNvSpPr>
          <p:nvPr>
            <p:ph type="ftr" sz="quarter" idx="11"/>
          </p:nvPr>
        </p:nvSpPr>
        <p:spPr/>
        <p:txBody>
          <a:bodyPr/>
          <a:lstStyle/>
          <a:p>
            <a:endParaRPr kumimoji="0" lang="en-US"/>
          </a:p>
        </p:txBody>
      </p:sp>
      <p:sp>
        <p:nvSpPr>
          <p:cNvPr id="5" name="Slide Number Placeholder 4"/>
          <p:cNvSpPr>
            <a:spLocks noGrp="1"/>
          </p:cNvSpPr>
          <p:nvPr>
            <p:ph type="sldNum" sz="quarter" idx="12"/>
          </p:nvPr>
        </p:nvSpPr>
        <p:spPr/>
        <p:txBody>
          <a:bodyPr/>
          <a:lstStyle>
            <a:lvl1pPr>
              <a:defRPr>
                <a:solidFill>
                  <a:srgbClr val="FFFFFF"/>
                </a:solidFill>
              </a:defRPr>
            </a:lvl1pPr>
          </a:lstStyle>
          <a:p>
            <a:fld id="{F0C94032-CD4C-4C25-B0C2-CEC720522D92}" type="slidenum">
              <a:rPr kumimoji="0" lang="en-US" smtClean="0"/>
              <a:pPr/>
              <a:t>‹#›</a:t>
            </a:fld>
            <a:endParaRPr kumimoji="0" lang="en-US" dirty="0">
              <a:solidFill>
                <a:srgbClr val="FFFFFF"/>
              </a:solidFill>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3A271A1-F6D6-438B-A432-4747EE7ECD40}" type="datetimeFigureOut">
              <a:rPr lang="en-US" smtClean="0"/>
              <a:pPr/>
              <a:t>7/15/2013</a:t>
            </a:fld>
            <a:endParaRPr lang="en-US"/>
          </a:p>
        </p:txBody>
      </p:sp>
      <p:sp>
        <p:nvSpPr>
          <p:cNvPr id="3" name="Footer Placeholder 2"/>
          <p:cNvSpPr>
            <a:spLocks noGrp="1"/>
          </p:cNvSpPr>
          <p:nvPr>
            <p:ph type="ftr" sz="quarter" idx="11"/>
          </p:nvPr>
        </p:nvSpPr>
        <p:spPr/>
        <p:txBody>
          <a:bodyPr/>
          <a:lstStyle/>
          <a:p>
            <a:endParaRPr kumimoji="0" lang="en-US" dirty="0"/>
          </a:p>
        </p:txBody>
      </p:sp>
      <p:sp>
        <p:nvSpPr>
          <p:cNvPr id="4" name="Slide Number Placeholder 3"/>
          <p:cNvSpPr>
            <a:spLocks noGrp="1"/>
          </p:cNvSpPr>
          <p:nvPr>
            <p:ph type="sldNum" sz="quarter" idx="12"/>
          </p:nvPr>
        </p:nvSpPr>
        <p:spPr>
          <a:xfrm>
            <a:off x="0" y="6248400"/>
            <a:ext cx="533400" cy="381000"/>
          </a:xfrm>
        </p:spPr>
        <p:txBody>
          <a:bodyPr/>
          <a:lstStyle>
            <a:lvl1pPr>
              <a:defRPr>
                <a:solidFill>
                  <a:schemeClr val="tx2"/>
                </a:solidFill>
              </a:defRPr>
            </a:lvl1pPr>
          </a:lstStyle>
          <a:p>
            <a:fld id="{F0C94032-CD4C-4C25-B0C2-CEC720522D92}" type="slidenum">
              <a:rPr kumimoji="0" lang="en-US" smtClean="0"/>
              <a:pPr/>
              <a:t>‹#›</a:t>
            </a:fld>
            <a:endParaRPr kumimoji="0" lang="en-US" dirty="0">
              <a:solidFill>
                <a:schemeClr val="tx2"/>
              </a:solidFill>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3050"/>
            <a:ext cx="8077200" cy="869950"/>
          </a:xfrm>
        </p:spPr>
        <p:txBody>
          <a:bodyPr anchor="ctr"/>
          <a:lstStyle>
            <a:lvl1pPr algn="l">
              <a:buNone/>
              <a:defRPr sz="4400" b="0"/>
            </a:lvl1pPr>
          </a:lstStyle>
          <a:p>
            <a:r>
              <a:rPr kumimoji="0" lang="en-US" altLang="ko-KR" smtClean="0"/>
              <a:t>Click to edit Master title style</a:t>
            </a:r>
            <a:endParaRPr kumimoji="0" lang="en-US"/>
          </a:p>
        </p:txBody>
      </p:sp>
      <p:sp>
        <p:nvSpPr>
          <p:cNvPr id="5" name="Date Placeholder 4"/>
          <p:cNvSpPr>
            <a:spLocks noGrp="1"/>
          </p:cNvSpPr>
          <p:nvPr>
            <p:ph type="dt" sz="half" idx="10"/>
          </p:nvPr>
        </p:nvSpPr>
        <p:spPr/>
        <p:txBody>
          <a:bodyPr/>
          <a:lstStyle/>
          <a:p>
            <a:fld id="{23A271A1-F6D6-438B-A432-4747EE7ECD40}" type="datetimeFigureOut">
              <a:rPr lang="en-US" smtClean="0"/>
              <a:pPr/>
              <a:t>7/15/2013</a:t>
            </a:fld>
            <a:endParaRPr lang="en-US"/>
          </a:p>
        </p:txBody>
      </p:sp>
      <p:sp>
        <p:nvSpPr>
          <p:cNvPr id="6" name="Footer Placeholder 5"/>
          <p:cNvSpPr>
            <a:spLocks noGrp="1"/>
          </p:cNvSpPr>
          <p:nvPr>
            <p:ph type="ftr" sz="quarter" idx="11"/>
          </p:nvPr>
        </p:nvSpPr>
        <p:spPr/>
        <p:txBody>
          <a:bodyPr/>
          <a:lstStyle/>
          <a:p>
            <a:endParaRPr kumimoji="0" lang="en-US"/>
          </a:p>
        </p:txBody>
      </p:sp>
      <p:sp>
        <p:nvSpPr>
          <p:cNvPr id="7" name="Slide Number Placeholder 6"/>
          <p:cNvSpPr>
            <a:spLocks noGrp="1"/>
          </p:cNvSpPr>
          <p:nvPr>
            <p:ph type="sldNum" sz="quarter" idx="12"/>
          </p:nvPr>
        </p:nvSpPr>
        <p:spPr/>
        <p:txBody>
          <a:bodyPr/>
          <a:lstStyle>
            <a:lvl1pPr>
              <a:defRPr>
                <a:solidFill>
                  <a:srgbClr val="FFFFFF"/>
                </a:solidFill>
              </a:defRPr>
            </a:lvl1pPr>
          </a:lstStyle>
          <a:p>
            <a:fld id="{F0C94032-CD4C-4C25-B0C2-CEC720522D92}" type="slidenum">
              <a:rPr kumimoji="0" lang="en-US" smtClean="0"/>
              <a:pPr/>
              <a:t>‹#›</a:t>
            </a:fld>
            <a:endParaRPr kumimoji="0" lang="en-US" dirty="0">
              <a:solidFill>
                <a:srgbClr val="FFFFFF"/>
              </a:solidFill>
            </a:endParaRPr>
          </a:p>
        </p:txBody>
      </p:sp>
      <p:sp>
        <p:nvSpPr>
          <p:cNvPr id="3" name="Text Placeholder 2"/>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altLang="ko-KR" smtClean="0"/>
              <a:t>Click to edit Master text styles</a:t>
            </a:r>
          </a:p>
        </p:txBody>
      </p:sp>
      <p:sp>
        <p:nvSpPr>
          <p:cNvPr id="9" name="Content Placeholder 8"/>
          <p:cNvSpPr>
            <a:spLocks noGrp="1"/>
          </p:cNvSpPr>
          <p:nvPr>
            <p:ph sz="quarter" idx="1"/>
          </p:nvPr>
        </p:nvSpPr>
        <p:spPr>
          <a:xfrm>
            <a:off x="2362200" y="1752600"/>
            <a:ext cx="6400800" cy="4419600"/>
          </a:xfrm>
        </p:spPr>
        <p:txBody>
          <a:bodyPr/>
          <a:lstStyle/>
          <a:p>
            <a:pPr lvl="0" eaLnBrk="1" latinLnBrk="0" hangingPunct="1"/>
            <a:r>
              <a:rPr lang="en-US" altLang="ko-KR" smtClean="0"/>
              <a:t>Click to edit Master text styles</a:t>
            </a:r>
          </a:p>
          <a:p>
            <a:pPr lvl="1" eaLnBrk="1" latinLnBrk="0" hangingPunct="1"/>
            <a:r>
              <a:rPr lang="en-US" altLang="ko-KR" smtClean="0"/>
              <a:t>Second level</a:t>
            </a:r>
          </a:p>
          <a:p>
            <a:pPr lvl="2" eaLnBrk="1" latinLnBrk="0" hangingPunct="1"/>
            <a:r>
              <a:rPr lang="en-US" altLang="ko-KR" smtClean="0"/>
              <a:t>Third level</a:t>
            </a:r>
          </a:p>
          <a:p>
            <a:pPr lvl="3" eaLnBrk="1" latinLnBrk="0" hangingPunct="1"/>
            <a:r>
              <a:rPr lang="en-US" altLang="ko-KR" smtClean="0"/>
              <a:t>Fourth level</a:t>
            </a:r>
          </a:p>
          <a:p>
            <a:pPr lvl="4" eaLnBrk="1" latinLnBrk="0" hangingPunct="1"/>
            <a:r>
              <a:rPr lang="en-US" altLang="ko-KR" smtClean="0"/>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3">
        <a:schemeClr val="bg2"/>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altLang="ko-KR" smtClean="0"/>
              <a:t>Click to edit Master text styles</a:t>
            </a:r>
          </a:p>
        </p:txBody>
      </p:sp>
      <p:sp>
        <p:nvSpPr>
          <p:cNvPr id="8" name="Rectangle 7"/>
          <p:cNvSpPr/>
          <p:nvPr/>
        </p:nvSpPr>
        <p:spPr bwMode="white">
          <a:xfrm>
            <a:off x="-9144" y="4572000"/>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9144" y="4663440"/>
            <a:ext cx="1463040"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1545336" y="4654296"/>
            <a:ext cx="7598664"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600200" y="4648200"/>
            <a:ext cx="7315200" cy="685800"/>
          </a:xfrm>
        </p:spPr>
        <p:txBody>
          <a:bodyPr anchor="ctr"/>
          <a:lstStyle>
            <a:lvl1pPr algn="l">
              <a:buNone/>
              <a:defRPr sz="2800" b="0">
                <a:solidFill>
                  <a:srgbClr val="FFFFFF"/>
                </a:solidFill>
              </a:defRPr>
            </a:lvl1pPr>
          </a:lstStyle>
          <a:p>
            <a:r>
              <a:rPr kumimoji="0" lang="en-US" altLang="ko-KR" smtClean="0"/>
              <a:t>Click to edit Master title style</a:t>
            </a:r>
            <a:endParaRPr kumimoji="0" lang="en-US"/>
          </a:p>
        </p:txBody>
      </p:sp>
      <p:sp>
        <p:nvSpPr>
          <p:cNvPr id="11" name="Rectangle 10"/>
          <p:cNvSpPr/>
          <p:nvPr/>
        </p:nvSpPr>
        <p:spPr bwMode="white">
          <a:xfrm>
            <a:off x="1447800" y="0"/>
            <a:ext cx="100584" cy="6867144"/>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Date Placeholder 11"/>
          <p:cNvSpPr>
            <a:spLocks noGrp="1"/>
          </p:cNvSpPr>
          <p:nvPr>
            <p:ph type="dt" sz="half" idx="10"/>
          </p:nvPr>
        </p:nvSpPr>
        <p:spPr>
          <a:xfrm>
            <a:off x="6248400" y="6248400"/>
            <a:ext cx="2667000" cy="365125"/>
          </a:xfrm>
        </p:spPr>
        <p:txBody>
          <a:bodyPr rtlCol="0"/>
          <a:lstStyle/>
          <a:p>
            <a:fld id="{23A271A1-F6D6-438B-A432-4747EE7ECD40}" type="datetimeFigureOut">
              <a:rPr lang="en-US" smtClean="0"/>
              <a:pPr/>
              <a:t>7/15/2013</a:t>
            </a:fld>
            <a:endParaRPr lang="en-US"/>
          </a:p>
        </p:txBody>
      </p:sp>
      <p:sp>
        <p:nvSpPr>
          <p:cNvPr id="13" name="Slide Number Placeholder 12"/>
          <p:cNvSpPr>
            <a:spLocks noGrp="1"/>
          </p:cNvSpPr>
          <p:nvPr>
            <p:ph type="sldNum" sz="quarter" idx="11"/>
          </p:nvPr>
        </p:nvSpPr>
        <p:spPr>
          <a:xfrm>
            <a:off x="0" y="4667249"/>
            <a:ext cx="1447800" cy="663578"/>
          </a:xfrm>
        </p:spPr>
        <p:txBody>
          <a:bodyPr rtlCol="0"/>
          <a:lstStyle>
            <a:lvl1pPr>
              <a:defRPr sz="2800"/>
            </a:lvl1pPr>
          </a:lstStyle>
          <a:p>
            <a:pPr algn="ctr" eaLnBrk="1" latinLnBrk="0" hangingPunct="1"/>
            <a:fld id="{F0C94032-CD4C-4C25-B0C2-CEC720522D92}" type="slidenum">
              <a:rPr kumimoji="0" lang="en-US" smtClean="0"/>
              <a:pPr algn="ctr" eaLnBrk="1" latinLnBrk="0" hangingPunct="1"/>
              <a:t>‹#›</a:t>
            </a:fld>
            <a:endParaRPr kumimoji="0" lang="en-US" sz="2800" dirty="0"/>
          </a:p>
        </p:txBody>
      </p:sp>
      <p:sp>
        <p:nvSpPr>
          <p:cNvPr id="14" name="Footer Placeholder 13"/>
          <p:cNvSpPr>
            <a:spLocks noGrp="1"/>
          </p:cNvSpPr>
          <p:nvPr>
            <p:ph type="ftr" sz="quarter" idx="12"/>
          </p:nvPr>
        </p:nvSpPr>
        <p:spPr>
          <a:xfrm>
            <a:off x="1600200" y="6248206"/>
            <a:ext cx="4572000" cy="365125"/>
          </a:xfrm>
        </p:spPr>
        <p:txBody>
          <a:bodyPr rtlCol="0"/>
          <a:lstStyle/>
          <a:p>
            <a:endParaRPr kumimoji="0" lang="en-US" dirty="0"/>
          </a:p>
        </p:txBody>
      </p:sp>
      <p:sp>
        <p:nvSpPr>
          <p:cNvPr id="3" name="Picture Placeholder 2"/>
          <p:cNvSpPr>
            <a:spLocks noGrp="1"/>
          </p:cNvSpPr>
          <p:nvPr>
            <p:ph type="pic" idx="1"/>
          </p:nvPr>
        </p:nvSpPr>
        <p:spPr>
          <a:xfrm>
            <a:off x="1560576" y="0"/>
            <a:ext cx="7583424" cy="4568952"/>
          </a:xfrm>
          <a:solidFill>
            <a:schemeClr val="accent1">
              <a:tint val="40000"/>
            </a:schemeClr>
          </a:solidFill>
          <a:ln>
            <a:noFill/>
          </a:ln>
        </p:spPr>
        <p:txBody>
          <a:bodyPr/>
          <a:lstStyle>
            <a:lvl1pPr marL="0" indent="0">
              <a:buNone/>
              <a:defRPr sz="3200"/>
            </a:lvl1pPr>
          </a:lstStyle>
          <a:p>
            <a:r>
              <a:rPr kumimoji="0" lang="en-US" altLang="ko-KR" smtClean="0"/>
              <a:t>Click icon to add picture</a:t>
            </a:r>
            <a:endParaRPr kumimoji="0" lang="en-US" dirty="0"/>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609600" y="228600"/>
            <a:ext cx="8153400" cy="990600"/>
          </a:xfrm>
          <a:prstGeom prst="rect">
            <a:avLst/>
          </a:prstGeom>
        </p:spPr>
        <p:txBody>
          <a:bodyPr vert="horz" anchor="ctr">
            <a:normAutofit/>
          </a:bodyPr>
          <a:lstStyle/>
          <a:p>
            <a:r>
              <a:rPr kumimoji="0" lang="en-US" altLang="ko-KR" smtClean="0"/>
              <a:t>Click to edit Master title style</a:t>
            </a:r>
            <a:endParaRPr kumimoji="0" lang="en-US"/>
          </a:p>
        </p:txBody>
      </p:sp>
      <p:sp>
        <p:nvSpPr>
          <p:cNvPr id="13" name="Text Placeholder 12"/>
          <p:cNvSpPr>
            <a:spLocks noGrp="1"/>
          </p:cNvSpPr>
          <p:nvPr>
            <p:ph type="body" idx="1"/>
          </p:nvPr>
        </p:nvSpPr>
        <p:spPr>
          <a:xfrm>
            <a:off x="612648" y="1600200"/>
            <a:ext cx="8153400" cy="2151871"/>
          </a:xfrm>
          <a:prstGeom prst="rect">
            <a:avLst/>
          </a:prstGeom>
        </p:spPr>
        <p:txBody>
          <a:bodyPr vert="horz">
            <a:spAutoFit/>
          </a:bodyPr>
          <a:lstStyle/>
          <a:p>
            <a:pPr lvl="0" eaLnBrk="1" latinLnBrk="0" hangingPunct="1"/>
            <a:r>
              <a:rPr kumimoji="0" lang="en-US" altLang="ko-KR" smtClean="0"/>
              <a:t>Click to edit Master text styles</a:t>
            </a:r>
          </a:p>
          <a:p>
            <a:pPr lvl="1" eaLnBrk="1" latinLnBrk="0" hangingPunct="1"/>
            <a:r>
              <a:rPr kumimoji="0" lang="en-US" altLang="ko-KR" smtClean="0"/>
              <a:t>Second level</a:t>
            </a:r>
          </a:p>
          <a:p>
            <a:pPr lvl="2" eaLnBrk="1" latinLnBrk="0" hangingPunct="1"/>
            <a:r>
              <a:rPr kumimoji="0" lang="en-US" altLang="ko-KR" smtClean="0"/>
              <a:t>Third level</a:t>
            </a:r>
          </a:p>
          <a:p>
            <a:pPr lvl="3" eaLnBrk="1" latinLnBrk="0" hangingPunct="1"/>
            <a:r>
              <a:rPr kumimoji="0" lang="en-US" altLang="ko-KR" smtClean="0"/>
              <a:t>Fourth level</a:t>
            </a:r>
          </a:p>
          <a:p>
            <a:pPr lvl="4" eaLnBrk="1" latinLnBrk="0" hangingPunct="1"/>
            <a:r>
              <a:rPr kumimoji="0" lang="en-US" altLang="ko-KR" smtClean="0"/>
              <a:t>Fifth level</a:t>
            </a:r>
            <a:endParaRPr kumimoji="0" lang="en-US"/>
          </a:p>
        </p:txBody>
      </p:sp>
      <p:sp>
        <p:nvSpPr>
          <p:cNvPr id="14" name="Date Placeholder 13"/>
          <p:cNvSpPr>
            <a:spLocks noGrp="1"/>
          </p:cNvSpPr>
          <p:nvPr>
            <p:ph type="dt" sz="half" idx="2"/>
          </p:nvPr>
        </p:nvSpPr>
        <p:spPr>
          <a:xfrm>
            <a:off x="6096000" y="6248400"/>
            <a:ext cx="2667000" cy="365125"/>
          </a:xfrm>
          <a:prstGeom prst="rect">
            <a:avLst/>
          </a:prstGeom>
        </p:spPr>
        <p:txBody>
          <a:bodyPr vert="horz" anchor="ctr" anchorCtr="0"/>
          <a:lstStyle>
            <a:lvl1pPr algn="l" eaLnBrk="1" latinLnBrk="0" hangingPunct="1">
              <a:defRPr kumimoji="0" sz="1400">
                <a:solidFill>
                  <a:schemeClr val="tx2"/>
                </a:solidFill>
              </a:defRPr>
            </a:lvl1pPr>
          </a:lstStyle>
          <a:p>
            <a:fld id="{23A271A1-F6D6-438B-A432-4747EE7ECD40}" type="datetimeFigureOut">
              <a:rPr lang="en-US" smtClean="0"/>
              <a:pPr/>
              <a:t>7/15/2013</a:t>
            </a:fld>
            <a:endParaRPr lang="en-US" sz="1400" dirty="0">
              <a:solidFill>
                <a:schemeClr val="tx2"/>
              </a:solidFill>
            </a:endParaRPr>
          </a:p>
        </p:txBody>
      </p:sp>
      <p:sp>
        <p:nvSpPr>
          <p:cNvPr id="3" name="Footer Placeholder 2"/>
          <p:cNvSpPr>
            <a:spLocks noGrp="1"/>
          </p:cNvSpPr>
          <p:nvPr>
            <p:ph type="ftr" sz="quarter" idx="3"/>
          </p:nvPr>
        </p:nvSpPr>
        <p:spPr>
          <a:xfrm>
            <a:off x="609600" y="6248206"/>
            <a:ext cx="5421083" cy="365125"/>
          </a:xfrm>
          <a:prstGeom prst="rect">
            <a:avLst/>
          </a:prstGeom>
        </p:spPr>
        <p:txBody>
          <a:bodyPr vert="horz" anchor="ctr"/>
          <a:lstStyle>
            <a:lvl1pPr algn="r" eaLnBrk="1" latinLnBrk="0" hangingPunct="1">
              <a:defRPr kumimoji="0" sz="1400">
                <a:solidFill>
                  <a:schemeClr val="tx2"/>
                </a:solidFill>
              </a:defRPr>
            </a:lvl1pPr>
          </a:lstStyle>
          <a:p>
            <a:pPr algn="r" eaLnBrk="1" latinLnBrk="0" hangingPunct="1"/>
            <a:endParaRPr kumimoji="0" lang="en-US" sz="1400" dirty="0">
              <a:solidFill>
                <a:schemeClr val="tx2"/>
              </a:solidFill>
            </a:endParaRPr>
          </a:p>
        </p:txBody>
      </p:sp>
      <p:sp>
        <p:nvSpPr>
          <p:cNvPr id="7" name="Rectangle 6"/>
          <p:cNvSpPr/>
          <p:nvPr/>
        </p:nvSpPr>
        <p:spPr bwMode="white">
          <a:xfrm>
            <a:off x="0" y="1234440"/>
            <a:ext cx="9144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280160"/>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590550" y="1280160"/>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0" y="1272222"/>
            <a:ext cx="533400" cy="244476"/>
          </a:xfrm>
          <a:prstGeom prst="rect">
            <a:avLst/>
          </a:prstGeom>
        </p:spPr>
        <p:txBody>
          <a:bodyPr vert="horz" anchor="ctr" anchorCtr="0">
            <a:normAutofit/>
          </a:bodyPr>
          <a:lstStyle>
            <a:lvl1pPr algn="ctr" eaLnBrk="1" latinLnBrk="0" hangingPunct="1">
              <a:defRPr kumimoji="0" sz="1400" b="1">
                <a:solidFill>
                  <a:srgbClr val="FFFFFF"/>
                </a:solidFill>
              </a:defRPr>
            </a:lvl1pPr>
          </a:lstStyle>
          <a:p>
            <a:pPr algn="ctr" eaLnBrk="1" latinLnBrk="0" hangingPunct="1"/>
            <a:fld id="{F0C94032-CD4C-4C25-B0C2-CEC720522D92}" type="slidenum">
              <a:rPr kumimoji="0" lang="en-US" smtClean="0"/>
              <a:pPr algn="ctr" eaLnBrk="1" latinLnBrk="0" hangingPunct="1"/>
              <a:t>‹#›</a:t>
            </a:fld>
            <a:endParaRPr kumimoji="0" lang="en-US" sz="1400" b="1" dirty="0">
              <a:solidFill>
                <a:srgbClr val="FFFFFF"/>
              </a:solidFill>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1" hangingPunct="1">
        <a:spcBef>
          <a:spcPct val="0"/>
        </a:spcBef>
        <a:buNone/>
        <a:defRPr kumimoji="0" sz="4400" kern="1200">
          <a:solidFill>
            <a:schemeClr val="tx2"/>
          </a:solidFill>
          <a:latin typeface="+mj-lt"/>
          <a:ea typeface="+mj-ea"/>
          <a:cs typeface="+mj-cs"/>
        </a:defRPr>
      </a:lvl1pPr>
    </p:titleStyle>
    <p:bodyStyle>
      <a:lvl1pPr marL="320040" indent="-320040" algn="l" rtl="0" eaLnBrk="1" latinLnBrk="1" hangingPunct="1">
        <a:spcBef>
          <a:spcPts val="700"/>
        </a:spcBef>
        <a:buClr>
          <a:schemeClr val="accent2"/>
        </a:buClr>
        <a:buSzPct val="60000"/>
        <a:buFont typeface="Wingdings"/>
        <a:buChar char=""/>
        <a:defRPr kumimoji="0" sz="2900" kern="1200">
          <a:solidFill>
            <a:schemeClr val="tx1"/>
          </a:solidFill>
          <a:latin typeface="+mn-lt"/>
          <a:ea typeface="+mn-ea"/>
          <a:cs typeface="+mn-cs"/>
        </a:defRPr>
      </a:lvl1pPr>
      <a:lvl2pPr marL="640080" indent="-274320" algn="l" rtl="0" eaLnBrk="1" latinLnBrk="1" hangingPunct="1">
        <a:spcBef>
          <a:spcPts val="550"/>
        </a:spcBef>
        <a:buClr>
          <a:schemeClr val="accent1"/>
        </a:buClr>
        <a:buSzPct val="70000"/>
        <a:buFont typeface="Wingdings 2"/>
        <a:buChar char=""/>
        <a:defRPr kumimoji="0" sz="2600" kern="1200">
          <a:solidFill>
            <a:schemeClr val="tx1"/>
          </a:solidFill>
          <a:latin typeface="+mn-lt"/>
          <a:ea typeface="+mn-ea"/>
          <a:cs typeface="+mn-cs"/>
        </a:defRPr>
      </a:lvl2pPr>
      <a:lvl3pPr marL="914400" indent="-228600" algn="l" rtl="0" eaLnBrk="1" latinLnBrk="1" hangingPunct="1">
        <a:spcBef>
          <a:spcPts val="500"/>
        </a:spcBef>
        <a:buClr>
          <a:schemeClr val="accent2"/>
        </a:buClr>
        <a:buSzPct val="75000"/>
        <a:buFont typeface="Wingdings"/>
        <a:buChar char=""/>
        <a:defRPr kumimoji="0" sz="2300" kern="1200">
          <a:solidFill>
            <a:schemeClr val="tx1"/>
          </a:solidFill>
          <a:latin typeface="+mn-lt"/>
          <a:ea typeface="+mn-ea"/>
          <a:cs typeface="+mn-cs"/>
        </a:defRPr>
      </a:lvl3pPr>
      <a:lvl4pPr marL="1371600" indent="-228600" algn="l" rtl="0" eaLnBrk="1" latinLnBrk="1" hangingPunct="1">
        <a:spcBef>
          <a:spcPts val="400"/>
        </a:spcBef>
        <a:buClr>
          <a:schemeClr val="accent3"/>
        </a:buClr>
        <a:buSzPct val="75000"/>
        <a:buFont typeface="Wingdings"/>
        <a:buChar char=""/>
        <a:defRPr kumimoji="0" sz="2000" kern="1200">
          <a:solidFill>
            <a:schemeClr val="tx1"/>
          </a:solidFill>
          <a:latin typeface="+mn-lt"/>
          <a:ea typeface="+mn-ea"/>
          <a:cs typeface="+mn-cs"/>
        </a:defRPr>
      </a:lvl4pPr>
      <a:lvl5pPr marL="1828800" indent="-228600" algn="l" rtl="0" eaLnBrk="1" latinLnBrk="1" hangingPunct="1">
        <a:spcBef>
          <a:spcPts val="400"/>
        </a:spcBef>
        <a:buClr>
          <a:schemeClr val="accent4"/>
        </a:buClr>
        <a:buSzPct val="65000"/>
        <a:buFont typeface="Wingdings"/>
        <a:buChar char=""/>
        <a:defRPr kumimoji="0" sz="2000" kern="1200">
          <a:solidFill>
            <a:schemeClr val="tx1"/>
          </a:solidFill>
          <a:latin typeface="+mn-lt"/>
          <a:ea typeface="+mn-ea"/>
          <a:cs typeface="+mn-cs"/>
        </a:defRPr>
      </a:lvl5pPr>
      <a:lvl6pPr marL="2103120" indent="-228600" algn="l" rtl="0" eaLnBrk="1" latinLnBrk="1"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1"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1"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1"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1" hangingPunct="1">
        <a:defRPr kumimoji="0" kern="1200">
          <a:solidFill>
            <a:schemeClr val="tx1"/>
          </a:solidFill>
          <a:latin typeface="+mn-lt"/>
          <a:ea typeface="+mn-ea"/>
          <a:cs typeface="+mn-cs"/>
        </a:defRPr>
      </a:lvl1pPr>
      <a:lvl2pPr marL="457200" algn="l" rtl="0" eaLnBrk="1" latinLnBrk="1" hangingPunct="1">
        <a:defRPr kumimoji="0" kern="1200">
          <a:solidFill>
            <a:schemeClr val="tx1"/>
          </a:solidFill>
          <a:latin typeface="+mn-lt"/>
          <a:ea typeface="+mn-ea"/>
          <a:cs typeface="+mn-cs"/>
        </a:defRPr>
      </a:lvl2pPr>
      <a:lvl3pPr marL="914400" algn="l" rtl="0" eaLnBrk="1" latinLnBrk="1" hangingPunct="1">
        <a:defRPr kumimoji="0" kern="1200">
          <a:solidFill>
            <a:schemeClr val="tx1"/>
          </a:solidFill>
          <a:latin typeface="+mn-lt"/>
          <a:ea typeface="+mn-ea"/>
          <a:cs typeface="+mn-cs"/>
        </a:defRPr>
      </a:lvl3pPr>
      <a:lvl4pPr marL="1371600" algn="l" rtl="0" eaLnBrk="1" latinLnBrk="1" hangingPunct="1">
        <a:defRPr kumimoji="0" kern="1200">
          <a:solidFill>
            <a:schemeClr val="tx1"/>
          </a:solidFill>
          <a:latin typeface="+mn-lt"/>
          <a:ea typeface="+mn-ea"/>
          <a:cs typeface="+mn-cs"/>
        </a:defRPr>
      </a:lvl4pPr>
      <a:lvl5pPr marL="1828800" algn="l" rtl="0" eaLnBrk="1" latinLnBrk="1" hangingPunct="1">
        <a:defRPr kumimoji="0" kern="1200">
          <a:solidFill>
            <a:schemeClr val="tx1"/>
          </a:solidFill>
          <a:latin typeface="+mn-lt"/>
          <a:ea typeface="+mn-ea"/>
          <a:cs typeface="+mn-cs"/>
        </a:defRPr>
      </a:lvl5pPr>
      <a:lvl6pPr marL="2286000" algn="l" rtl="0" eaLnBrk="1" latinLnBrk="1" hangingPunct="1">
        <a:defRPr kumimoji="0" kern="1200">
          <a:solidFill>
            <a:schemeClr val="tx1"/>
          </a:solidFill>
          <a:latin typeface="+mn-lt"/>
          <a:ea typeface="+mn-ea"/>
          <a:cs typeface="+mn-cs"/>
        </a:defRPr>
      </a:lvl6pPr>
      <a:lvl7pPr marL="2743200" algn="l" rtl="0" eaLnBrk="1" latinLnBrk="1" hangingPunct="1">
        <a:defRPr kumimoji="0" kern="1200">
          <a:solidFill>
            <a:schemeClr val="tx1"/>
          </a:solidFill>
          <a:latin typeface="+mn-lt"/>
          <a:ea typeface="+mn-ea"/>
          <a:cs typeface="+mn-cs"/>
        </a:defRPr>
      </a:lvl7pPr>
      <a:lvl8pPr marL="3200400" algn="l" rtl="0" eaLnBrk="1" latinLnBrk="1" hangingPunct="1">
        <a:defRPr kumimoji="0" kern="1200">
          <a:solidFill>
            <a:schemeClr val="tx1"/>
          </a:solidFill>
          <a:latin typeface="+mn-lt"/>
          <a:ea typeface="+mn-ea"/>
          <a:cs typeface="+mn-cs"/>
        </a:defRPr>
      </a:lvl8pPr>
      <a:lvl9pPr marL="3657600" algn="l" rtl="0" eaLnBrk="1" latinLnBrk="1"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xml"/><Relationship Id="rId4" Type="http://schemas.openxmlformats.org/officeDocument/2006/relationships/image" Target="../media/image5.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3.xml"/><Relationship Id="rId1" Type="http://schemas.openxmlformats.org/officeDocument/2006/relationships/slideLayout" Target="../slideLayouts/slideLayout7.xml"/><Relationship Id="rId4" Type="http://schemas.openxmlformats.org/officeDocument/2006/relationships/image" Target="../media/image7.jpeg"/></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6786578" y="714356"/>
            <a:ext cx="1857388" cy="646331"/>
          </a:xfrm>
          <a:prstGeom prst="rect">
            <a:avLst/>
          </a:prstGeom>
          <a:noFill/>
        </p:spPr>
        <p:txBody>
          <a:bodyPr wrap="square" rtlCol="0">
            <a:spAutoFit/>
          </a:bodyPr>
          <a:lstStyle/>
          <a:p>
            <a:r>
              <a:rPr lang="en-US" altLang="ko-KR" dirty="0" smtClean="0"/>
              <a:t>Insert UNICEF image</a:t>
            </a:r>
            <a:endParaRPr lang="ko-KR" altLang="en-US" dirty="0"/>
          </a:p>
        </p:txBody>
      </p:sp>
      <p:pic>
        <p:nvPicPr>
          <p:cNvPr id="1026" name="Picture 2"/>
          <p:cNvPicPr>
            <a:picLocks noChangeAspect="1" noChangeArrowheads="1"/>
          </p:cNvPicPr>
          <p:nvPr/>
        </p:nvPicPr>
        <p:blipFill>
          <a:blip r:embed="rId2" cstate="print"/>
          <a:srcRect/>
          <a:stretch>
            <a:fillRect/>
          </a:stretch>
        </p:blipFill>
        <p:spPr bwMode="auto">
          <a:xfrm>
            <a:off x="0" y="-243408"/>
            <a:ext cx="9166019" cy="6264696"/>
          </a:xfrm>
          <a:prstGeom prst="rect">
            <a:avLst/>
          </a:prstGeom>
          <a:noFill/>
          <a:ln w="9525">
            <a:noFill/>
            <a:miter lim="800000"/>
            <a:headEnd/>
            <a:tailEnd/>
          </a:ln>
        </p:spPr>
      </p:pic>
      <p:sp>
        <p:nvSpPr>
          <p:cNvPr id="2" name="Title 1"/>
          <p:cNvSpPr>
            <a:spLocks noGrp="1"/>
          </p:cNvSpPr>
          <p:nvPr>
            <p:ph type="ctrTitle"/>
          </p:nvPr>
        </p:nvSpPr>
        <p:spPr>
          <a:xfrm>
            <a:off x="611560" y="1556792"/>
            <a:ext cx="7740352" cy="1944216"/>
          </a:xfrm>
        </p:spPr>
        <p:txBody>
          <a:bodyPr>
            <a:normAutofit/>
          </a:bodyPr>
          <a:lstStyle/>
          <a:p>
            <a:pPr algn="ctr"/>
            <a:r>
              <a:rPr lang="en-US" altLang="ko-KR" sz="3600" b="1" dirty="0" smtClean="0">
                <a:solidFill>
                  <a:schemeClr val="accent4">
                    <a:lumMod val="40000"/>
                    <a:lumOff val="60000"/>
                  </a:schemeClr>
                </a:solidFill>
              </a:rPr>
              <a:t>PPT 2.3a </a:t>
            </a:r>
            <a:r>
              <a:rPr lang="en-US" altLang="ko-KR" sz="3600" b="1" cap="none" dirty="0" smtClean="0">
                <a:solidFill>
                  <a:schemeClr val="accent4">
                    <a:lumMod val="40000"/>
                    <a:lumOff val="60000"/>
                  </a:schemeClr>
                </a:solidFill>
              </a:rPr>
              <a:t>Human Rights and </a:t>
            </a:r>
            <a:br>
              <a:rPr lang="en-US" altLang="ko-KR" sz="3600" b="1" cap="none" dirty="0" smtClean="0">
                <a:solidFill>
                  <a:schemeClr val="accent4">
                    <a:lumMod val="40000"/>
                    <a:lumOff val="60000"/>
                  </a:schemeClr>
                </a:solidFill>
              </a:rPr>
            </a:br>
            <a:r>
              <a:rPr lang="en-US" altLang="ko-KR" sz="3600" b="1" cap="none" dirty="0" smtClean="0">
                <a:solidFill>
                  <a:schemeClr val="accent4">
                    <a:lumMod val="40000"/>
                    <a:lumOff val="60000"/>
                  </a:schemeClr>
                </a:solidFill>
              </a:rPr>
              <a:t>Human Rights Based Approach </a:t>
            </a:r>
            <a:br>
              <a:rPr lang="en-US" altLang="ko-KR" sz="3600" b="1" cap="none" dirty="0" smtClean="0">
                <a:solidFill>
                  <a:schemeClr val="accent4">
                    <a:lumMod val="40000"/>
                    <a:lumOff val="60000"/>
                  </a:schemeClr>
                </a:solidFill>
              </a:rPr>
            </a:br>
            <a:r>
              <a:rPr lang="en-US" altLang="ko-KR" sz="3600" b="1" cap="none" dirty="0" smtClean="0">
                <a:solidFill>
                  <a:schemeClr val="accent4">
                    <a:lumMod val="40000"/>
                    <a:lumOff val="60000"/>
                  </a:schemeClr>
                </a:solidFill>
              </a:rPr>
              <a:t>to Programming (HRBAP)</a:t>
            </a:r>
            <a:endParaRPr lang="ko-KR" altLang="en-US" sz="3600" b="1" cap="none" dirty="0">
              <a:solidFill>
                <a:schemeClr val="accent4">
                  <a:lumMod val="40000"/>
                  <a:lumOff val="60000"/>
                </a:schemeClr>
              </a:solidFill>
            </a:endParaRPr>
          </a:p>
        </p:txBody>
      </p:sp>
      <p:sp>
        <p:nvSpPr>
          <p:cNvPr id="6" name="Subtitle 5"/>
          <p:cNvSpPr>
            <a:spLocks noGrp="1"/>
          </p:cNvSpPr>
          <p:nvPr>
            <p:ph type="subTitle" idx="1"/>
          </p:nvPr>
        </p:nvSpPr>
        <p:spPr/>
        <p:txBody>
          <a:bodyPr/>
          <a:lstStyle/>
          <a:p>
            <a:endParaRPr lang="en-US"/>
          </a:p>
        </p:txBody>
      </p:sp>
      <p:sp>
        <p:nvSpPr>
          <p:cNvPr id="7" name="Rectangle 4"/>
          <p:cNvSpPr>
            <a:spLocks noChangeArrowheads="1"/>
          </p:cNvSpPr>
          <p:nvPr/>
        </p:nvSpPr>
        <p:spPr bwMode="auto">
          <a:xfrm>
            <a:off x="0" y="5715000"/>
            <a:ext cx="9144000" cy="1143000"/>
          </a:xfrm>
          <a:prstGeom prst="rect">
            <a:avLst/>
          </a:prstGeom>
          <a:solidFill>
            <a:srgbClr val="0099FF"/>
          </a:solidFill>
          <a:ln w="9525">
            <a:noFill/>
            <a:miter lim="800000"/>
            <a:headEnd/>
            <a:tailEnd/>
          </a:ln>
        </p:spPr>
        <p:txBody>
          <a:bodyPr wrap="none" anchor="ctr"/>
          <a:lstStyle/>
          <a:p>
            <a:endParaRPr lang="en-US"/>
          </a:p>
        </p:txBody>
      </p:sp>
      <p:pic>
        <p:nvPicPr>
          <p:cNvPr id="8" name="Picture 5"/>
          <p:cNvPicPr>
            <a:picLocks noChangeAspect="1" noChangeArrowheads="1"/>
          </p:cNvPicPr>
          <p:nvPr/>
        </p:nvPicPr>
        <p:blipFill>
          <a:blip r:embed="rId3" cstate="print"/>
          <a:srcRect/>
          <a:stretch>
            <a:fillRect/>
          </a:stretch>
        </p:blipFill>
        <p:spPr bwMode="auto">
          <a:xfrm>
            <a:off x="6465888" y="6013450"/>
            <a:ext cx="2144712" cy="514350"/>
          </a:xfrm>
          <a:prstGeom prst="rect">
            <a:avLst/>
          </a:prstGeom>
          <a:noFill/>
          <a:ln w="9525">
            <a:noFill/>
            <a:miter lim="800000"/>
            <a:headEnd/>
            <a:tailEnd/>
          </a:ln>
        </p:spPr>
      </p:pic>
      <p:pic>
        <p:nvPicPr>
          <p:cNvPr id="9" name="Picture 6" descr="Unite2lines"/>
          <p:cNvPicPr>
            <a:picLocks noChangeAspect="1" noChangeArrowheads="1"/>
          </p:cNvPicPr>
          <p:nvPr/>
        </p:nvPicPr>
        <p:blipFill>
          <a:blip r:embed="rId4" cstate="print"/>
          <a:srcRect/>
          <a:stretch>
            <a:fillRect/>
          </a:stretch>
        </p:blipFill>
        <p:spPr bwMode="auto">
          <a:xfrm>
            <a:off x="533400" y="5962650"/>
            <a:ext cx="1139825" cy="5810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PhAnim="0" show="0">
  <p:cSld>
    <p:spTree>
      <p:nvGrpSpPr>
        <p:cNvPr id="1" name=""/>
        <p:cNvGrpSpPr/>
        <p:nvPr/>
      </p:nvGrpSpPr>
      <p:grpSpPr>
        <a:xfrm>
          <a:off x="0" y="0"/>
          <a:ext cx="0" cy="0"/>
          <a:chOff x="0" y="0"/>
          <a:chExt cx="0" cy="0"/>
        </a:xfrm>
      </p:grpSpPr>
      <p:sp>
        <p:nvSpPr>
          <p:cNvPr id="36867" name="Rectangle 3"/>
          <p:cNvSpPr>
            <a:spLocks noGrp="1" noChangeArrowheads="1"/>
          </p:cNvSpPr>
          <p:nvPr>
            <p:ph sz="quarter" idx="1"/>
          </p:nvPr>
        </p:nvSpPr>
        <p:spPr>
          <a:xfrm>
            <a:off x="612648" y="1600200"/>
            <a:ext cx="8153400" cy="4781128"/>
          </a:xfrm>
        </p:spPr>
        <p:txBody>
          <a:bodyPr>
            <a:normAutofit/>
          </a:bodyPr>
          <a:lstStyle/>
          <a:p>
            <a:pPr eaLnBrk="1" hangingPunct="1">
              <a:spcAft>
                <a:spcPts val="1200"/>
              </a:spcAft>
            </a:pPr>
            <a:r>
              <a:rPr lang="en-US" sz="3000" b="1" dirty="0" smtClean="0">
                <a:solidFill>
                  <a:srgbClr val="0070C0"/>
                </a:solidFill>
                <a:cs typeface="Times New Roman" pitchFamily="18" charset="0"/>
              </a:rPr>
              <a:t>http://www.ohchr.org</a:t>
            </a:r>
          </a:p>
          <a:p>
            <a:pPr lvl="1">
              <a:lnSpc>
                <a:spcPct val="90000"/>
              </a:lnSpc>
              <a:buFont typeface="Wingdings" pitchFamily="2" charset="2"/>
              <a:buNone/>
            </a:pPr>
            <a:r>
              <a:rPr lang="en-US" sz="2400" dirty="0" smtClean="0">
                <a:cs typeface="Times New Roman" pitchFamily="18" charset="0"/>
              </a:rPr>
              <a:t>- Treaty Body Database by State, Treaty, etc</a:t>
            </a:r>
          </a:p>
          <a:p>
            <a:pPr lvl="1">
              <a:lnSpc>
                <a:spcPct val="90000"/>
              </a:lnSpc>
              <a:buNone/>
            </a:pPr>
            <a:r>
              <a:rPr lang="en-US" sz="2400" dirty="0" smtClean="0">
                <a:cs typeface="Times New Roman" pitchFamily="18" charset="0"/>
              </a:rPr>
              <a:t>   : Reporting History, Links to </a:t>
            </a:r>
            <a:r>
              <a:rPr lang="en-US" sz="2400" i="1" dirty="0" smtClean="0">
                <a:cs typeface="Times New Roman" pitchFamily="18" charset="0"/>
              </a:rPr>
              <a:t>Report</a:t>
            </a:r>
            <a:r>
              <a:rPr lang="en-US" sz="2400" dirty="0" smtClean="0">
                <a:cs typeface="Times New Roman" pitchFamily="18" charset="0"/>
              </a:rPr>
              <a:t>, List of Issues, </a:t>
            </a:r>
          </a:p>
          <a:p>
            <a:pPr lvl="1">
              <a:lnSpc>
                <a:spcPct val="90000"/>
              </a:lnSpc>
              <a:buNone/>
            </a:pPr>
            <a:r>
              <a:rPr lang="en-US" sz="2400" dirty="0" smtClean="0">
                <a:cs typeface="Times New Roman" pitchFamily="18" charset="0"/>
              </a:rPr>
              <a:t>     Summary Records,  </a:t>
            </a:r>
            <a:r>
              <a:rPr lang="en-US" sz="2400" i="1" dirty="0" smtClean="0">
                <a:cs typeface="Times New Roman" pitchFamily="18" charset="0"/>
              </a:rPr>
              <a:t>Concluding Observations</a:t>
            </a:r>
          </a:p>
          <a:p>
            <a:pPr lvl="1">
              <a:spcBef>
                <a:spcPts val="1200"/>
              </a:spcBef>
              <a:buFontTx/>
              <a:buNone/>
            </a:pPr>
            <a:r>
              <a:rPr lang="en-US" sz="2400" dirty="0" smtClean="0">
                <a:cs typeface="Times New Roman" pitchFamily="18" charset="0"/>
              </a:rPr>
              <a:t> - Commission Documentation</a:t>
            </a:r>
          </a:p>
          <a:p>
            <a:pPr lvl="1">
              <a:lnSpc>
                <a:spcPct val="90000"/>
              </a:lnSpc>
              <a:buFontTx/>
              <a:buNone/>
            </a:pPr>
            <a:r>
              <a:rPr lang="en-US" sz="2400" dirty="0" smtClean="0">
                <a:cs typeface="Times New Roman" pitchFamily="18" charset="0"/>
              </a:rPr>
              <a:t>   Charter-Based Bodies Database)</a:t>
            </a:r>
          </a:p>
          <a:p>
            <a:pPr lvl="1">
              <a:lnSpc>
                <a:spcPct val="90000"/>
              </a:lnSpc>
              <a:buFontTx/>
              <a:buNone/>
            </a:pPr>
            <a:endParaRPr lang="en-US" sz="2400" dirty="0" smtClean="0">
              <a:cs typeface="Times New Roman" pitchFamily="18" charset="0"/>
            </a:endParaRPr>
          </a:p>
          <a:p>
            <a:r>
              <a:rPr lang="en-US" sz="3000" b="1" dirty="0" smtClean="0">
                <a:solidFill>
                  <a:srgbClr val="0070C0"/>
                </a:solidFill>
                <a:cs typeface="Times New Roman" pitchFamily="18" charset="0"/>
              </a:rPr>
              <a:t>“The Reporting Process to the Committee on the Rights of the Child: A UNICEF       Resource   Guide.”</a:t>
            </a:r>
          </a:p>
        </p:txBody>
      </p:sp>
      <p:sp>
        <p:nvSpPr>
          <p:cNvPr id="5" name="Rectangle 2"/>
          <p:cNvSpPr txBox="1">
            <a:spLocks noChangeArrowheads="1"/>
          </p:cNvSpPr>
          <p:nvPr/>
        </p:nvSpPr>
        <p:spPr>
          <a:xfrm>
            <a:off x="395536" y="44624"/>
            <a:ext cx="8439472" cy="1371600"/>
          </a:xfrm>
          <a:prstGeom prst="rect">
            <a:avLst/>
          </a:prstGeom>
        </p:spPr>
        <p:txBody>
          <a:bodyPr vert="horz" anchor="ctr">
            <a:normAutofit fontScale="77500" lnSpcReduction="20000"/>
          </a:bodyPr>
          <a:lstStyle/>
          <a:p>
            <a:pPr marL="0" marR="0" lvl="0" indent="0" algn="l" defTabSz="914400" rtl="0" eaLnBrk="1" fontAlgn="auto" latinLnBrk="1" hangingPunct="1">
              <a:lnSpc>
                <a:spcPct val="120000"/>
              </a:lnSpc>
              <a:spcBef>
                <a:spcPct val="0"/>
              </a:spcBef>
              <a:spcAft>
                <a:spcPts val="0"/>
              </a:spcAft>
              <a:buClrTx/>
              <a:buSzTx/>
              <a:buFontTx/>
              <a:buNone/>
              <a:tabLst/>
              <a:defRPr/>
            </a:pPr>
            <a:r>
              <a:rPr kumimoji="0" lang="en-GB" altLang="en-US" sz="4800" b="1" i="0" u="none" strike="noStrike" kern="1200" cap="none" spc="0" normalizeH="0" baseline="0" noProof="0" dirty="0" smtClean="0">
                <a:ln>
                  <a:noFill/>
                </a:ln>
                <a:solidFill>
                  <a:schemeClr val="tx2"/>
                </a:solidFill>
                <a:effectLst/>
                <a:uLnTx/>
                <a:uFillTx/>
                <a:latin typeface="+mj-lt"/>
                <a:ea typeface="+mj-ea"/>
                <a:cs typeface="+mj-cs"/>
              </a:rPr>
              <a:t>Accessing Recommendations of       Treaty Bodies/Special </a:t>
            </a:r>
            <a:r>
              <a:rPr kumimoji="0" lang="en-GB" altLang="en-US" sz="4800" b="1" i="0" u="none" strike="noStrike" kern="1200" cap="none" spc="0" normalizeH="0" baseline="0" noProof="0" dirty="0" err="1" smtClean="0">
                <a:ln>
                  <a:noFill/>
                </a:ln>
                <a:solidFill>
                  <a:schemeClr val="tx2"/>
                </a:solidFill>
                <a:effectLst/>
                <a:uLnTx/>
                <a:uFillTx/>
                <a:latin typeface="+mj-lt"/>
                <a:ea typeface="+mj-ea"/>
                <a:cs typeface="+mj-cs"/>
              </a:rPr>
              <a:t>Rapporteurs</a:t>
            </a:r>
            <a:r>
              <a:rPr kumimoji="0" lang="en-GB" altLang="en-US" sz="4800" b="1" i="0" u="none" strike="noStrike" kern="1200" cap="none" spc="0" normalizeH="0" baseline="0" noProof="0" dirty="0" smtClean="0">
                <a:ln>
                  <a:noFill/>
                </a:ln>
                <a:solidFill>
                  <a:schemeClr val="tx2"/>
                </a:solidFill>
                <a:effectLst/>
                <a:uLnTx/>
                <a:uFillTx/>
                <a:latin typeface="+mj-lt"/>
                <a:ea typeface="+mj-ea"/>
                <a:cs typeface="+mj-cs"/>
              </a:rPr>
              <a:t>   </a:t>
            </a:r>
          </a:p>
        </p:txBody>
      </p:sp>
    </p:spTree>
  </p:cSld>
  <p:clrMapOvr>
    <a:masterClrMapping/>
  </p:clrMapOvr>
  <p:transition spd="med"/>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ko-KR" dirty="0" smtClean="0"/>
              <a:t>Human Rights Principles</a:t>
            </a:r>
            <a:endParaRPr lang="ko-KR" altLang="en-US" dirty="0"/>
          </a:p>
        </p:txBody>
      </p:sp>
      <p:sp>
        <p:nvSpPr>
          <p:cNvPr id="68" name="Freeform 3"/>
          <p:cNvSpPr>
            <a:spLocks/>
          </p:cNvSpPr>
          <p:nvPr/>
        </p:nvSpPr>
        <p:spPr bwMode="auto">
          <a:xfrm>
            <a:off x="2555776" y="3293350"/>
            <a:ext cx="2722078" cy="744166"/>
          </a:xfrm>
          <a:custGeom>
            <a:avLst/>
            <a:gdLst/>
            <a:ahLst/>
            <a:cxnLst>
              <a:cxn ang="0">
                <a:pos x="1704" y="0"/>
              </a:cxn>
              <a:cxn ang="0">
                <a:pos x="744" y="0"/>
              </a:cxn>
              <a:cxn ang="0">
                <a:pos x="0" y="876"/>
              </a:cxn>
            </a:cxnLst>
            <a:rect l="0" t="0" r="r" b="b"/>
            <a:pathLst>
              <a:path w="1705" h="877">
                <a:moveTo>
                  <a:pt x="1704" y="0"/>
                </a:moveTo>
                <a:lnTo>
                  <a:pt x="744" y="0"/>
                </a:lnTo>
                <a:lnTo>
                  <a:pt x="0" y="876"/>
                </a:lnTo>
              </a:path>
            </a:pathLst>
          </a:custGeom>
          <a:noFill/>
          <a:ln w="28575" cap="rnd" cmpd="sng">
            <a:solidFill>
              <a:schemeClr val="accent2">
                <a:lumMod val="60000"/>
                <a:lumOff val="40000"/>
              </a:schemeClr>
            </a:solidFill>
            <a:prstDash val="solid"/>
            <a:round/>
            <a:headEnd type="none" w="sm" len="sm"/>
            <a:tailEnd type="none" w="sm" len="sm"/>
          </a:ln>
          <a:effectLst/>
        </p:spPr>
        <p:txBody>
          <a:bodyPr/>
          <a:lstStyle/>
          <a:p>
            <a:endParaRPr lang="ko-KR" altLang="en-US"/>
          </a:p>
        </p:txBody>
      </p:sp>
      <p:sp>
        <p:nvSpPr>
          <p:cNvPr id="69" name="Freeform 4"/>
          <p:cNvSpPr>
            <a:spLocks/>
          </p:cNvSpPr>
          <p:nvPr/>
        </p:nvSpPr>
        <p:spPr bwMode="auto">
          <a:xfrm>
            <a:off x="2411760" y="4181532"/>
            <a:ext cx="2875642" cy="1157164"/>
          </a:xfrm>
          <a:custGeom>
            <a:avLst/>
            <a:gdLst/>
            <a:ahLst/>
            <a:cxnLst>
              <a:cxn ang="0">
                <a:pos x="1704" y="864"/>
              </a:cxn>
              <a:cxn ang="0">
                <a:pos x="744" y="864"/>
              </a:cxn>
              <a:cxn ang="0">
                <a:pos x="0" y="0"/>
              </a:cxn>
            </a:cxnLst>
            <a:rect l="0" t="0" r="r" b="b"/>
            <a:pathLst>
              <a:path w="1705" h="865">
                <a:moveTo>
                  <a:pt x="1704" y="864"/>
                </a:moveTo>
                <a:lnTo>
                  <a:pt x="744" y="864"/>
                </a:lnTo>
                <a:lnTo>
                  <a:pt x="0" y="0"/>
                </a:lnTo>
              </a:path>
            </a:pathLst>
          </a:custGeom>
          <a:noFill/>
          <a:ln w="28575" cap="rnd" cmpd="sng">
            <a:solidFill>
              <a:schemeClr val="accent2">
                <a:lumMod val="60000"/>
                <a:lumOff val="40000"/>
              </a:schemeClr>
            </a:solidFill>
            <a:prstDash val="solid"/>
            <a:round/>
            <a:headEnd type="none" w="sm" len="sm"/>
            <a:tailEnd type="none" w="sm" len="sm"/>
          </a:ln>
          <a:effectLst/>
        </p:spPr>
        <p:txBody>
          <a:bodyPr/>
          <a:lstStyle/>
          <a:p>
            <a:endParaRPr lang="ko-KR" altLang="en-US"/>
          </a:p>
        </p:txBody>
      </p:sp>
      <p:sp>
        <p:nvSpPr>
          <p:cNvPr id="70" name="Freeform 5"/>
          <p:cNvSpPr>
            <a:spLocks/>
          </p:cNvSpPr>
          <p:nvPr/>
        </p:nvSpPr>
        <p:spPr bwMode="auto">
          <a:xfrm>
            <a:off x="2555776" y="2165308"/>
            <a:ext cx="2706688" cy="1152128"/>
          </a:xfrm>
          <a:custGeom>
            <a:avLst/>
            <a:gdLst/>
            <a:ahLst/>
            <a:cxnLst>
              <a:cxn ang="0">
                <a:pos x="1704" y="0"/>
              </a:cxn>
              <a:cxn ang="0">
                <a:pos x="744" y="0"/>
              </a:cxn>
              <a:cxn ang="0">
                <a:pos x="0" y="744"/>
              </a:cxn>
            </a:cxnLst>
            <a:rect l="0" t="0" r="r" b="b"/>
            <a:pathLst>
              <a:path w="1705" h="745">
                <a:moveTo>
                  <a:pt x="1704" y="0"/>
                </a:moveTo>
                <a:lnTo>
                  <a:pt x="744" y="0"/>
                </a:lnTo>
                <a:lnTo>
                  <a:pt x="0" y="744"/>
                </a:lnTo>
              </a:path>
            </a:pathLst>
          </a:custGeom>
          <a:noFill/>
          <a:ln w="28575" cap="rnd" cmpd="sng">
            <a:solidFill>
              <a:schemeClr val="accent2">
                <a:lumMod val="60000"/>
                <a:lumOff val="40000"/>
              </a:schemeClr>
            </a:solidFill>
            <a:prstDash val="solid"/>
            <a:round/>
            <a:headEnd type="none" w="sm" len="sm"/>
            <a:tailEnd type="none" w="sm" len="sm"/>
          </a:ln>
          <a:effectLst/>
        </p:spPr>
        <p:txBody>
          <a:bodyPr/>
          <a:lstStyle/>
          <a:p>
            <a:endParaRPr lang="ko-KR" altLang="en-US"/>
          </a:p>
        </p:txBody>
      </p:sp>
      <p:sp>
        <p:nvSpPr>
          <p:cNvPr id="71" name="Freeform 6"/>
          <p:cNvSpPr>
            <a:spLocks/>
          </p:cNvSpPr>
          <p:nvPr/>
        </p:nvSpPr>
        <p:spPr bwMode="auto">
          <a:xfrm>
            <a:off x="2580714" y="5117636"/>
            <a:ext cx="2706688" cy="1182688"/>
          </a:xfrm>
          <a:custGeom>
            <a:avLst/>
            <a:gdLst/>
            <a:ahLst/>
            <a:cxnLst>
              <a:cxn ang="0">
                <a:pos x="1704" y="744"/>
              </a:cxn>
              <a:cxn ang="0">
                <a:pos x="744" y="744"/>
              </a:cxn>
              <a:cxn ang="0">
                <a:pos x="0" y="0"/>
              </a:cxn>
            </a:cxnLst>
            <a:rect l="0" t="0" r="r" b="b"/>
            <a:pathLst>
              <a:path w="1705" h="745">
                <a:moveTo>
                  <a:pt x="1704" y="744"/>
                </a:moveTo>
                <a:lnTo>
                  <a:pt x="744" y="744"/>
                </a:lnTo>
                <a:lnTo>
                  <a:pt x="0" y="0"/>
                </a:lnTo>
              </a:path>
            </a:pathLst>
          </a:custGeom>
          <a:noFill/>
          <a:ln w="28575" cap="rnd" cmpd="sng">
            <a:solidFill>
              <a:schemeClr val="accent2">
                <a:lumMod val="60000"/>
                <a:lumOff val="40000"/>
              </a:schemeClr>
            </a:solidFill>
            <a:prstDash val="solid"/>
            <a:round/>
            <a:headEnd type="none" w="sm" len="sm"/>
            <a:tailEnd type="none" w="sm" len="sm"/>
          </a:ln>
          <a:effectLst/>
        </p:spPr>
        <p:txBody>
          <a:bodyPr/>
          <a:lstStyle/>
          <a:p>
            <a:endParaRPr lang="ko-KR" altLang="en-US"/>
          </a:p>
        </p:txBody>
      </p:sp>
      <p:sp>
        <p:nvSpPr>
          <p:cNvPr id="73" name="Freeform 8"/>
          <p:cNvSpPr>
            <a:spLocks/>
          </p:cNvSpPr>
          <p:nvPr/>
        </p:nvSpPr>
        <p:spPr bwMode="auto">
          <a:xfrm>
            <a:off x="2555776" y="3821492"/>
            <a:ext cx="2731626" cy="648072"/>
          </a:xfrm>
          <a:custGeom>
            <a:avLst/>
            <a:gdLst/>
            <a:ahLst/>
            <a:cxnLst>
              <a:cxn ang="0">
                <a:pos x="1704" y="948"/>
              </a:cxn>
              <a:cxn ang="0">
                <a:pos x="744" y="948"/>
              </a:cxn>
              <a:cxn ang="0">
                <a:pos x="0" y="0"/>
              </a:cxn>
            </a:cxnLst>
            <a:rect l="0" t="0" r="r" b="b"/>
            <a:pathLst>
              <a:path w="1705" h="949">
                <a:moveTo>
                  <a:pt x="1704" y="948"/>
                </a:moveTo>
                <a:lnTo>
                  <a:pt x="744" y="948"/>
                </a:lnTo>
                <a:lnTo>
                  <a:pt x="0" y="0"/>
                </a:lnTo>
              </a:path>
            </a:pathLst>
          </a:custGeom>
          <a:noFill/>
          <a:ln w="28575" cap="rnd" cmpd="sng">
            <a:solidFill>
              <a:schemeClr val="accent2">
                <a:lumMod val="60000"/>
                <a:lumOff val="40000"/>
              </a:schemeClr>
            </a:solidFill>
            <a:prstDash val="solid"/>
            <a:round/>
            <a:headEnd type="none" w="sm" len="sm"/>
            <a:tailEnd type="none" w="sm" len="sm"/>
          </a:ln>
          <a:effectLst/>
        </p:spPr>
        <p:txBody>
          <a:bodyPr/>
          <a:lstStyle/>
          <a:p>
            <a:endParaRPr lang="ko-KR" altLang="en-US"/>
          </a:p>
        </p:txBody>
      </p:sp>
      <p:sp>
        <p:nvSpPr>
          <p:cNvPr id="74" name="Oval 9"/>
          <p:cNvSpPr>
            <a:spLocks noChangeArrowheads="1"/>
          </p:cNvSpPr>
          <p:nvPr/>
        </p:nvSpPr>
        <p:spPr bwMode="auto">
          <a:xfrm>
            <a:off x="395536" y="2669684"/>
            <a:ext cx="2880000" cy="2880000"/>
          </a:xfrm>
          <a:prstGeom prst="ellipse">
            <a:avLst/>
          </a:prstGeom>
          <a:gradFill rotWithShape="0">
            <a:gsLst>
              <a:gs pos="0">
                <a:schemeClr val="bg1">
                  <a:gamma/>
                  <a:shade val="86275"/>
                  <a:invGamma/>
                </a:schemeClr>
              </a:gs>
              <a:gs pos="50000">
                <a:schemeClr val="bg1"/>
              </a:gs>
              <a:gs pos="100000">
                <a:schemeClr val="bg1">
                  <a:gamma/>
                  <a:shade val="86275"/>
                  <a:invGamma/>
                </a:schemeClr>
              </a:gs>
            </a:gsLst>
            <a:lin ang="5400000" scaled="1"/>
          </a:gradFill>
          <a:ln w="12700">
            <a:solidFill>
              <a:schemeClr val="bg2"/>
            </a:solidFill>
            <a:round/>
            <a:headEnd/>
            <a:tailEnd/>
          </a:ln>
          <a:effectLst>
            <a:outerShdw dist="89803" dir="2700000" algn="ctr" rotWithShape="0">
              <a:schemeClr val="bg2"/>
            </a:outerShdw>
          </a:effectLst>
        </p:spPr>
        <p:txBody>
          <a:bodyPr wrap="none" lIns="87313" tIns="44450" rIns="87313" bIns="44450" anchor="ctr"/>
          <a:lstStyle/>
          <a:p>
            <a:pPr algn="ctr" defTabSz="825500"/>
            <a:r>
              <a:rPr lang="en-US" altLang="ko-KR" sz="3600" b="1" dirty="0" smtClean="0">
                <a:solidFill>
                  <a:srgbClr val="002060"/>
                </a:solidFill>
                <a:effectLst>
                  <a:outerShdw blurRad="38100" dist="38100" dir="2700000" algn="tl">
                    <a:srgbClr val="000000">
                      <a:alpha val="43137"/>
                    </a:srgbClr>
                  </a:outerShdw>
                </a:effectLst>
                <a:latin typeface="Arial Unicode MS" pitchFamily="50" charset="-127"/>
                <a:ea typeface="Arial Unicode MS" pitchFamily="50" charset="-127"/>
                <a:cs typeface="Arial Unicode MS" pitchFamily="50" charset="-127"/>
              </a:rPr>
              <a:t>Human </a:t>
            </a:r>
          </a:p>
          <a:p>
            <a:pPr algn="ctr" defTabSz="825500"/>
            <a:r>
              <a:rPr lang="en-US" altLang="ko-KR" sz="3600" b="1" dirty="0" smtClean="0">
                <a:solidFill>
                  <a:srgbClr val="002060"/>
                </a:solidFill>
                <a:effectLst>
                  <a:outerShdw blurRad="38100" dist="38100" dir="2700000" algn="tl">
                    <a:srgbClr val="000000">
                      <a:alpha val="43137"/>
                    </a:srgbClr>
                  </a:outerShdw>
                </a:effectLst>
                <a:latin typeface="Arial Unicode MS" pitchFamily="50" charset="-127"/>
                <a:ea typeface="Arial Unicode MS" pitchFamily="50" charset="-127"/>
                <a:cs typeface="Arial Unicode MS" pitchFamily="50" charset="-127"/>
              </a:rPr>
              <a:t>Rights</a:t>
            </a:r>
            <a:endParaRPr lang="en-US" altLang="ko-KR" sz="3600" b="1" dirty="0">
              <a:solidFill>
                <a:srgbClr val="002060"/>
              </a:solidFill>
              <a:effectLst>
                <a:outerShdw blurRad="38100" dist="38100" dir="2700000" algn="tl">
                  <a:srgbClr val="000000">
                    <a:alpha val="43137"/>
                  </a:srgbClr>
                </a:outerShdw>
              </a:effectLst>
              <a:latin typeface="Arial Unicode MS" pitchFamily="50" charset="-127"/>
              <a:ea typeface="Arial Unicode MS" pitchFamily="50" charset="-127"/>
              <a:cs typeface="Arial Unicode MS" pitchFamily="50" charset="-127"/>
            </a:endParaRPr>
          </a:p>
        </p:txBody>
      </p:sp>
      <p:sp>
        <p:nvSpPr>
          <p:cNvPr id="75" name="Rectangle 10"/>
          <p:cNvSpPr>
            <a:spLocks noChangeArrowheads="1"/>
          </p:cNvSpPr>
          <p:nvPr/>
        </p:nvSpPr>
        <p:spPr bwMode="auto">
          <a:xfrm>
            <a:off x="4180528" y="1676072"/>
            <a:ext cx="4711952" cy="857256"/>
          </a:xfrm>
          <a:prstGeom prst="rect">
            <a:avLst/>
          </a:prstGeom>
          <a:gradFill rotWithShape="0">
            <a:gsLst>
              <a:gs pos="0">
                <a:schemeClr val="accent2">
                  <a:gamma/>
                  <a:tint val="50196"/>
                  <a:invGamma/>
                </a:schemeClr>
              </a:gs>
              <a:gs pos="100000">
                <a:schemeClr val="accent2"/>
              </a:gs>
            </a:gsLst>
            <a:lin ang="5400000" scaled="1"/>
          </a:gradFill>
          <a:ln w="12700">
            <a:noFill/>
            <a:miter lim="800000"/>
            <a:headEnd/>
            <a:tailEnd/>
          </a:ln>
          <a:effectLst>
            <a:prstShdw prst="shdw17" dist="17961" dir="2700000">
              <a:schemeClr val="accent2">
                <a:gamma/>
                <a:shade val="60000"/>
                <a:invGamma/>
              </a:schemeClr>
            </a:prstShdw>
          </a:effectLst>
        </p:spPr>
        <p:txBody>
          <a:bodyPr wrap="none" lIns="92075" tIns="46038" rIns="92075" bIns="46038" anchor="ctr"/>
          <a:lstStyle/>
          <a:p>
            <a:r>
              <a:rPr lang="en-US" altLang="ko-KR" sz="2800" b="1" dirty="0" smtClean="0">
                <a:latin typeface="Arial Narrow" pitchFamily="34" charset="0"/>
              </a:rPr>
              <a:t>Universality, Equality &amp; </a:t>
            </a:r>
          </a:p>
          <a:p>
            <a:r>
              <a:rPr lang="en-US" altLang="ko-KR" sz="2800" b="1" dirty="0" smtClean="0">
                <a:latin typeface="Arial Narrow" pitchFamily="34" charset="0"/>
              </a:rPr>
              <a:t>non-discrimination</a:t>
            </a:r>
            <a:endParaRPr lang="en-US" altLang="ko-KR" sz="2800" b="1" dirty="0">
              <a:latin typeface="Arial Narrow" pitchFamily="34" charset="0"/>
            </a:endParaRPr>
          </a:p>
        </p:txBody>
      </p:sp>
      <p:sp>
        <p:nvSpPr>
          <p:cNvPr id="76" name="Rectangle 11"/>
          <p:cNvSpPr>
            <a:spLocks noChangeArrowheads="1"/>
          </p:cNvSpPr>
          <p:nvPr/>
        </p:nvSpPr>
        <p:spPr bwMode="auto">
          <a:xfrm>
            <a:off x="4180528" y="2853214"/>
            <a:ext cx="4711952" cy="879478"/>
          </a:xfrm>
          <a:prstGeom prst="rect">
            <a:avLst/>
          </a:prstGeom>
          <a:gradFill rotWithShape="0">
            <a:gsLst>
              <a:gs pos="0">
                <a:schemeClr val="accent2">
                  <a:gamma/>
                  <a:tint val="50196"/>
                  <a:invGamma/>
                </a:schemeClr>
              </a:gs>
              <a:gs pos="100000">
                <a:schemeClr val="accent2"/>
              </a:gs>
            </a:gsLst>
            <a:lin ang="5400000" scaled="1"/>
          </a:gradFill>
          <a:ln w="12700">
            <a:noFill/>
            <a:miter lim="800000"/>
            <a:headEnd/>
            <a:tailEnd/>
          </a:ln>
          <a:effectLst>
            <a:prstShdw prst="shdw17" dist="17961" dir="2700000">
              <a:schemeClr val="accent2">
                <a:gamma/>
                <a:shade val="60000"/>
                <a:invGamma/>
              </a:schemeClr>
            </a:prstShdw>
          </a:effectLst>
        </p:spPr>
        <p:txBody>
          <a:bodyPr wrap="none" lIns="92075" tIns="46038" rIns="92075" bIns="46038" anchor="ctr"/>
          <a:lstStyle/>
          <a:p>
            <a:r>
              <a:rPr lang="en-US" altLang="ko-KR" sz="2800" b="1" dirty="0" smtClean="0">
                <a:latin typeface="Arial Narrow" pitchFamily="34" charset="0"/>
              </a:rPr>
              <a:t>Indivisibility, Interdependence &amp; </a:t>
            </a:r>
          </a:p>
          <a:p>
            <a:r>
              <a:rPr lang="en-US" altLang="ko-KR" sz="2800" b="1" dirty="0" smtClean="0">
                <a:latin typeface="Arial Narrow" pitchFamily="34" charset="0"/>
              </a:rPr>
              <a:t>Interrelatedness</a:t>
            </a:r>
            <a:endParaRPr lang="en-US" altLang="ko-KR" sz="2800" b="1" dirty="0">
              <a:latin typeface="Arial Narrow" pitchFamily="34" charset="0"/>
            </a:endParaRPr>
          </a:p>
        </p:txBody>
      </p:sp>
      <p:sp>
        <p:nvSpPr>
          <p:cNvPr id="78" name="Rectangle 14"/>
          <p:cNvSpPr>
            <a:spLocks noChangeArrowheads="1"/>
          </p:cNvSpPr>
          <p:nvPr/>
        </p:nvSpPr>
        <p:spPr bwMode="auto">
          <a:xfrm>
            <a:off x="4180528" y="4052578"/>
            <a:ext cx="4711952" cy="635000"/>
          </a:xfrm>
          <a:prstGeom prst="rect">
            <a:avLst/>
          </a:prstGeom>
          <a:gradFill rotWithShape="0">
            <a:gsLst>
              <a:gs pos="0">
                <a:schemeClr val="accent2">
                  <a:gamma/>
                  <a:tint val="50196"/>
                  <a:invGamma/>
                </a:schemeClr>
              </a:gs>
              <a:gs pos="100000">
                <a:schemeClr val="accent2"/>
              </a:gs>
            </a:gsLst>
            <a:lin ang="5400000" scaled="1"/>
          </a:gradFill>
          <a:ln w="12700">
            <a:noFill/>
            <a:miter lim="800000"/>
            <a:headEnd/>
            <a:tailEnd/>
          </a:ln>
          <a:effectLst>
            <a:prstShdw prst="shdw17" dist="17961" dir="2700000">
              <a:schemeClr val="accent2">
                <a:gamma/>
                <a:shade val="60000"/>
                <a:invGamma/>
              </a:schemeClr>
            </a:prstShdw>
          </a:effectLst>
        </p:spPr>
        <p:txBody>
          <a:bodyPr wrap="none" lIns="92075" tIns="46038" rIns="92075" bIns="46038" anchor="ctr"/>
          <a:lstStyle/>
          <a:p>
            <a:r>
              <a:rPr lang="en-US" altLang="ko-KR" sz="2800" b="1" dirty="0" smtClean="0">
                <a:latin typeface="Arial Narrow" pitchFamily="34" charset="0"/>
              </a:rPr>
              <a:t>Inalienability</a:t>
            </a:r>
            <a:endParaRPr lang="en-US" altLang="ko-KR" sz="2800" b="1" dirty="0">
              <a:latin typeface="Arial Narrow" pitchFamily="34" charset="0"/>
            </a:endParaRPr>
          </a:p>
        </p:txBody>
      </p:sp>
      <p:sp>
        <p:nvSpPr>
          <p:cNvPr id="79" name="Rectangle 15"/>
          <p:cNvSpPr>
            <a:spLocks noChangeArrowheads="1"/>
          </p:cNvSpPr>
          <p:nvPr/>
        </p:nvSpPr>
        <p:spPr bwMode="auto">
          <a:xfrm>
            <a:off x="4180528" y="5007464"/>
            <a:ext cx="4711952" cy="635000"/>
          </a:xfrm>
          <a:prstGeom prst="rect">
            <a:avLst/>
          </a:prstGeom>
          <a:gradFill rotWithShape="0">
            <a:gsLst>
              <a:gs pos="0">
                <a:schemeClr val="accent2">
                  <a:gamma/>
                  <a:tint val="50196"/>
                  <a:invGamma/>
                </a:schemeClr>
              </a:gs>
              <a:gs pos="100000">
                <a:schemeClr val="accent2"/>
              </a:gs>
            </a:gsLst>
            <a:lin ang="5400000" scaled="1"/>
          </a:gradFill>
          <a:ln w="12700">
            <a:noFill/>
            <a:miter lim="800000"/>
            <a:headEnd/>
            <a:tailEnd/>
          </a:ln>
          <a:effectLst>
            <a:prstShdw prst="shdw17" dist="17961" dir="2700000">
              <a:schemeClr val="accent2">
                <a:gamma/>
                <a:shade val="60000"/>
                <a:invGamma/>
              </a:schemeClr>
            </a:prstShdw>
          </a:effectLst>
        </p:spPr>
        <p:txBody>
          <a:bodyPr wrap="none" lIns="92075" tIns="46038" rIns="92075" bIns="46038" anchor="ctr"/>
          <a:lstStyle/>
          <a:p>
            <a:r>
              <a:rPr lang="en-US" altLang="ko-KR" sz="2800" b="1" dirty="0" smtClean="0">
                <a:latin typeface="Arial Narrow" pitchFamily="34" charset="0"/>
              </a:rPr>
              <a:t>Participation and inclusion</a:t>
            </a:r>
            <a:endParaRPr lang="en-US" altLang="ko-KR" sz="2800" b="1" dirty="0">
              <a:latin typeface="Arial Narrow" pitchFamily="34" charset="0"/>
            </a:endParaRPr>
          </a:p>
        </p:txBody>
      </p:sp>
      <p:sp>
        <p:nvSpPr>
          <p:cNvPr id="80" name="Rectangle 16"/>
          <p:cNvSpPr>
            <a:spLocks noChangeArrowheads="1"/>
          </p:cNvSpPr>
          <p:nvPr/>
        </p:nvSpPr>
        <p:spPr bwMode="auto">
          <a:xfrm>
            <a:off x="4180528" y="5962352"/>
            <a:ext cx="4711952" cy="635000"/>
          </a:xfrm>
          <a:prstGeom prst="rect">
            <a:avLst/>
          </a:prstGeom>
          <a:gradFill rotWithShape="0">
            <a:gsLst>
              <a:gs pos="0">
                <a:schemeClr val="accent2">
                  <a:gamma/>
                  <a:tint val="50196"/>
                  <a:invGamma/>
                </a:schemeClr>
              </a:gs>
              <a:gs pos="100000">
                <a:schemeClr val="accent2"/>
              </a:gs>
            </a:gsLst>
            <a:lin ang="5400000" scaled="1"/>
          </a:gradFill>
          <a:ln w="12700">
            <a:noFill/>
            <a:miter lim="800000"/>
            <a:headEnd/>
            <a:tailEnd/>
          </a:ln>
          <a:effectLst>
            <a:prstShdw prst="shdw17" dist="17961" dir="2700000">
              <a:schemeClr val="accent2">
                <a:gamma/>
                <a:shade val="60000"/>
                <a:invGamma/>
              </a:schemeClr>
            </a:prstShdw>
          </a:effectLst>
        </p:spPr>
        <p:txBody>
          <a:bodyPr wrap="none" lIns="92075" tIns="46038" rIns="92075" bIns="46038" anchor="ctr"/>
          <a:lstStyle/>
          <a:p>
            <a:r>
              <a:rPr lang="en-US" altLang="ko-KR" sz="2800" b="1" dirty="0" smtClean="0">
                <a:latin typeface="Arial Narrow" pitchFamily="34" charset="0"/>
              </a:rPr>
              <a:t>Accountability &amp; Rule of Law</a:t>
            </a:r>
            <a:endParaRPr lang="en-US" altLang="ko-KR" sz="2800" b="1" dirty="0">
              <a:latin typeface="Arial Narrow" pitchFamily="34" charset="0"/>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smtClean="0"/>
              <a:t>Guiding Principles of CRC(1)</a:t>
            </a:r>
            <a:endParaRPr lang="en-GB" b="1" dirty="0"/>
          </a:p>
        </p:txBody>
      </p:sp>
      <p:sp>
        <p:nvSpPr>
          <p:cNvPr id="4" name="Rectangle 3"/>
          <p:cNvSpPr/>
          <p:nvPr/>
        </p:nvSpPr>
        <p:spPr>
          <a:xfrm>
            <a:off x="395536" y="1619966"/>
            <a:ext cx="8136904" cy="5121402"/>
          </a:xfrm>
          <a:prstGeom prst="rect">
            <a:avLst/>
          </a:prstGeom>
        </p:spPr>
        <p:txBody>
          <a:bodyPr wrap="square">
            <a:spAutoFit/>
          </a:bodyPr>
          <a:lstStyle/>
          <a:p>
            <a:pPr marL="514350" indent="-514350">
              <a:spcBef>
                <a:spcPts val="1800"/>
              </a:spcBef>
              <a:buFont typeface="+mj-lt"/>
              <a:buAutoNum type="arabicPeriod"/>
            </a:pPr>
            <a:r>
              <a:rPr lang="en-US" altLang="zh-CN" sz="2800" b="1" dirty="0" smtClean="0">
                <a:solidFill>
                  <a:srgbClr val="0070C0"/>
                </a:solidFill>
              </a:rPr>
              <a:t>Non-discrimination (Article 2)</a:t>
            </a:r>
          </a:p>
          <a:p>
            <a:pPr marL="682625" indent="-219075">
              <a:spcBef>
                <a:spcPct val="20000"/>
              </a:spcBef>
              <a:buFontTx/>
              <a:buChar char="•"/>
            </a:pPr>
            <a:r>
              <a:rPr lang="en-US" altLang="zh-CN" sz="2400" dirty="0" smtClean="0"/>
              <a:t>All children enjoy the rights set forth in the CRC without discrimination and protected from discrimination</a:t>
            </a:r>
          </a:p>
          <a:p>
            <a:pPr marL="514350" indent="-514350">
              <a:spcBef>
                <a:spcPts val="1800"/>
              </a:spcBef>
              <a:buFont typeface="+mj-lt"/>
              <a:buAutoNum type="arabicPeriod" startAt="2"/>
            </a:pPr>
            <a:r>
              <a:rPr lang="en-US" altLang="zh-CN" sz="2800" b="1" dirty="0" smtClean="0">
                <a:solidFill>
                  <a:srgbClr val="0070C0"/>
                </a:solidFill>
              </a:rPr>
              <a:t>Best interests of the child (Article 3)</a:t>
            </a:r>
          </a:p>
          <a:p>
            <a:pPr marL="682625" indent="-219075">
              <a:spcBef>
                <a:spcPts val="600"/>
              </a:spcBef>
              <a:spcAft>
                <a:spcPts val="1200"/>
              </a:spcAft>
              <a:buFontTx/>
              <a:buChar char="•"/>
            </a:pPr>
            <a:r>
              <a:rPr lang="en-US" altLang="zh-CN" sz="2400" i="1" dirty="0" smtClean="0"/>
              <a:t> </a:t>
            </a:r>
            <a:r>
              <a:rPr lang="en-US" altLang="zh-CN" sz="2400" dirty="0" smtClean="0"/>
              <a:t>In all actions concerning children the best interests of the child is a primary consideration; Encourages a child-centered approach</a:t>
            </a:r>
          </a:p>
          <a:p>
            <a:pPr marL="682625" indent="-219075">
              <a:spcBef>
                <a:spcPts val="600"/>
              </a:spcBef>
              <a:spcAft>
                <a:spcPts val="1200"/>
              </a:spcAft>
              <a:buFontTx/>
              <a:buChar char="•"/>
            </a:pPr>
            <a:r>
              <a:rPr lang="en-US" altLang="zh-CN" sz="2400" dirty="0" smtClean="0"/>
              <a:t> As mediation principle can solve conflict between different rights</a:t>
            </a:r>
          </a:p>
          <a:p>
            <a:pPr marL="682625" indent="-219075">
              <a:spcBef>
                <a:spcPts val="600"/>
              </a:spcBef>
              <a:spcAft>
                <a:spcPts val="1200"/>
              </a:spcAft>
              <a:buFontTx/>
              <a:buChar char="•"/>
            </a:pPr>
            <a:r>
              <a:rPr lang="en-US" altLang="zh-CN" sz="2400" dirty="0" smtClean="0"/>
              <a:t> Principle for evaluation of laws and policies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smtClean="0"/>
              <a:t>Guiding Principles of CRC(2)</a:t>
            </a:r>
            <a:endParaRPr lang="en-GB" b="1" dirty="0"/>
          </a:p>
        </p:txBody>
      </p:sp>
      <p:sp>
        <p:nvSpPr>
          <p:cNvPr id="4" name="Rectangle 3"/>
          <p:cNvSpPr/>
          <p:nvPr/>
        </p:nvSpPr>
        <p:spPr>
          <a:xfrm>
            <a:off x="395536" y="1844824"/>
            <a:ext cx="8424936" cy="3687163"/>
          </a:xfrm>
          <a:prstGeom prst="rect">
            <a:avLst/>
          </a:prstGeom>
        </p:spPr>
        <p:txBody>
          <a:bodyPr wrap="square">
            <a:spAutoFit/>
          </a:bodyPr>
          <a:lstStyle/>
          <a:p>
            <a:pPr marL="514350" indent="-514350">
              <a:spcBef>
                <a:spcPts val="1800"/>
              </a:spcBef>
              <a:buFont typeface="+mj-lt"/>
              <a:buAutoNum type="arabicPeriod" startAt="3"/>
            </a:pPr>
            <a:r>
              <a:rPr lang="en-US" altLang="zh-CN" sz="2800" b="1" dirty="0" smtClean="0">
                <a:solidFill>
                  <a:srgbClr val="0070C0"/>
                </a:solidFill>
              </a:rPr>
              <a:t>Rights to life, survival and development (Article 6)</a:t>
            </a:r>
          </a:p>
          <a:p>
            <a:pPr marL="682625" indent="-219075">
              <a:spcBef>
                <a:spcPct val="20000"/>
              </a:spcBef>
              <a:buFontTx/>
              <a:buChar char="•"/>
            </a:pPr>
            <a:r>
              <a:rPr lang="en-US" altLang="zh-CN" sz="2400" dirty="0" smtClean="0"/>
              <a:t>Special needs of the child…</a:t>
            </a:r>
          </a:p>
          <a:p>
            <a:pPr marL="682625" indent="-219075">
              <a:spcBef>
                <a:spcPct val="20000"/>
              </a:spcBef>
            </a:pPr>
            <a:endParaRPr lang="en-US" altLang="zh-CN" sz="2400" dirty="0" smtClean="0"/>
          </a:p>
          <a:p>
            <a:pPr marL="514350" indent="-514350">
              <a:spcBef>
                <a:spcPts val="1800"/>
              </a:spcBef>
            </a:pPr>
            <a:r>
              <a:rPr lang="en-US" altLang="zh-CN" sz="2800" b="1" dirty="0" smtClean="0">
                <a:solidFill>
                  <a:srgbClr val="0070C0"/>
                </a:solidFill>
              </a:rPr>
              <a:t>4.   Respect for the views of the child ( article 12)</a:t>
            </a:r>
          </a:p>
          <a:p>
            <a:pPr marL="682625" indent="-219075">
              <a:spcBef>
                <a:spcPts val="600"/>
              </a:spcBef>
              <a:spcAft>
                <a:spcPts val="1200"/>
              </a:spcAft>
              <a:buFontTx/>
              <a:buChar char="•"/>
            </a:pPr>
            <a:r>
              <a:rPr lang="en-US" altLang="zh-CN" sz="2400" i="1" dirty="0" smtClean="0"/>
              <a:t> </a:t>
            </a:r>
            <a:r>
              <a:rPr lang="en-US" altLang="zh-CN" sz="2400" dirty="0" smtClean="0"/>
              <a:t> Children’s opinions are important and their views must be taken into account based on their evolving capacities</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1371600" y="1634120"/>
            <a:ext cx="7772400" cy="1002792"/>
          </a:xfrm>
          <a:noFill/>
          <a:ln>
            <a:noFill/>
          </a:ln>
        </p:spPr>
        <p:style>
          <a:lnRef idx="2">
            <a:schemeClr val="dk1">
              <a:shade val="50000"/>
            </a:schemeClr>
          </a:lnRef>
          <a:fillRef idx="1">
            <a:schemeClr val="dk1"/>
          </a:fillRef>
          <a:effectRef idx="0">
            <a:schemeClr val="dk1"/>
          </a:effectRef>
          <a:fontRef idx="minor">
            <a:schemeClr val="lt1"/>
          </a:fontRef>
        </p:style>
        <p:txBody>
          <a:bodyPr/>
          <a:lstStyle/>
          <a:p>
            <a:r>
              <a:rPr lang="en-US" b="1" dirty="0" err="1" smtClean="0">
                <a:solidFill>
                  <a:schemeClr val="bg1"/>
                </a:solidFill>
              </a:rPr>
              <a:t>Operationalising</a:t>
            </a:r>
            <a:r>
              <a:rPr lang="en-US" b="1" dirty="0" smtClean="0">
                <a:solidFill>
                  <a:schemeClr val="bg1"/>
                </a:solidFill>
              </a:rPr>
              <a:t> HRBAP</a:t>
            </a:r>
            <a:endParaRPr lang="en-US" b="1" dirty="0">
              <a:solidFill>
                <a:schemeClr val="bg1"/>
              </a:solidFill>
            </a:endParaRPr>
          </a:p>
        </p:txBody>
      </p:sp>
      <p:sp>
        <p:nvSpPr>
          <p:cNvPr id="5" name="Slide Number Placeholder 4"/>
          <p:cNvSpPr>
            <a:spLocks noGrp="1"/>
          </p:cNvSpPr>
          <p:nvPr>
            <p:ph type="sldNum" sz="quarter" idx="12"/>
          </p:nvPr>
        </p:nvSpPr>
        <p:spPr/>
        <p:txBody>
          <a:bodyPr/>
          <a:lstStyle/>
          <a:p>
            <a:pPr>
              <a:defRPr/>
            </a:pPr>
            <a:fld id="{93159CC0-67F8-499E-8D37-D673348D33CF}" type="slidenum">
              <a:rPr lang="en-US" smtClean="0"/>
              <a:pPr>
                <a:defRPr/>
              </a:pPr>
              <a:t>14</a:t>
            </a:fld>
            <a:endParaRPr lang="en-US"/>
          </a:p>
        </p:txBody>
      </p:sp>
    </p:spTree>
    <p:extLst>
      <p:ext uri="{BB962C8B-B14F-4D97-AF65-F5344CB8AC3E}">
        <p14:creationId xmlns:p14="http://schemas.microsoft.com/office/powerpoint/2010/main" xmlns="" val="297546648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45504" y="188640"/>
            <a:ext cx="8763000" cy="990600"/>
          </a:xfrm>
        </p:spPr>
        <p:txBody>
          <a:bodyPr>
            <a:normAutofit fontScale="90000"/>
          </a:bodyPr>
          <a:lstStyle/>
          <a:p>
            <a:r>
              <a:rPr lang="en-US" altLang="ko-KR" b="1" dirty="0" smtClean="0"/>
              <a:t>HRBAP: </a:t>
            </a:r>
            <a:br>
              <a:rPr lang="en-US" altLang="ko-KR" b="1" dirty="0" smtClean="0"/>
            </a:br>
            <a:r>
              <a:rPr lang="en-US" altLang="ko-KR" b="1" dirty="0" smtClean="0"/>
              <a:t>UN Common Understanding (2003)</a:t>
            </a:r>
            <a:endParaRPr lang="ko-KR" altLang="en-US" b="1" dirty="0"/>
          </a:p>
        </p:txBody>
      </p:sp>
      <p:sp>
        <p:nvSpPr>
          <p:cNvPr id="4" name="AutoShape 12"/>
          <p:cNvSpPr>
            <a:spLocks noChangeArrowheads="1"/>
          </p:cNvSpPr>
          <p:nvPr/>
        </p:nvSpPr>
        <p:spPr bwMode="auto">
          <a:xfrm>
            <a:off x="1725720" y="1714488"/>
            <a:ext cx="7418280" cy="4714908"/>
          </a:xfrm>
          <a:prstGeom prst="roundRect">
            <a:avLst>
              <a:gd name="adj" fmla="val 4690"/>
            </a:avLst>
          </a:prstGeom>
          <a:gradFill flip="none" rotWithShape="1">
            <a:gsLst>
              <a:gs pos="0">
                <a:schemeClr val="bg1"/>
              </a:gs>
              <a:gs pos="50000">
                <a:schemeClr val="accent1">
                  <a:tint val="44500"/>
                  <a:satMod val="160000"/>
                </a:schemeClr>
              </a:gs>
              <a:gs pos="100000">
                <a:schemeClr val="accent1">
                  <a:tint val="23500"/>
                  <a:satMod val="160000"/>
                </a:schemeClr>
              </a:gs>
            </a:gsLst>
            <a:lin ang="10800000" scaled="1"/>
            <a:tileRect/>
          </a:gradFill>
          <a:ln w="57150">
            <a:noFill/>
            <a:round/>
            <a:headEnd/>
            <a:tailEnd/>
          </a:ln>
          <a:effectLst/>
        </p:spPr>
        <p:txBody>
          <a:bodyPr wrap="none" anchor="ctr"/>
          <a:lstStyle/>
          <a:p>
            <a:endParaRPr lang="ko-KR" altLang="en-US" dirty="0"/>
          </a:p>
        </p:txBody>
      </p:sp>
      <p:grpSp>
        <p:nvGrpSpPr>
          <p:cNvPr id="5" name="Group 98"/>
          <p:cNvGrpSpPr>
            <a:grpSpLocks/>
          </p:cNvGrpSpPr>
          <p:nvPr/>
        </p:nvGrpSpPr>
        <p:grpSpPr bwMode="auto">
          <a:xfrm>
            <a:off x="323688" y="5121328"/>
            <a:ext cx="1440000" cy="1260000"/>
            <a:chOff x="2430" y="2523"/>
            <a:chExt cx="898" cy="1170"/>
          </a:xfrm>
        </p:grpSpPr>
        <p:grpSp>
          <p:nvGrpSpPr>
            <p:cNvPr id="26" name="Group 97"/>
            <p:cNvGrpSpPr>
              <a:grpSpLocks/>
            </p:cNvGrpSpPr>
            <p:nvPr/>
          </p:nvGrpSpPr>
          <p:grpSpPr bwMode="auto">
            <a:xfrm>
              <a:off x="2430" y="2523"/>
              <a:ext cx="898" cy="847"/>
              <a:chOff x="2430" y="2523"/>
              <a:chExt cx="898" cy="847"/>
            </a:xfrm>
          </p:grpSpPr>
          <p:sp>
            <p:nvSpPr>
              <p:cNvPr id="28" name="Oval 61"/>
              <p:cNvSpPr>
                <a:spLocks noChangeAspect="1" noChangeArrowheads="1"/>
              </p:cNvSpPr>
              <p:nvPr/>
            </p:nvSpPr>
            <p:spPr bwMode="auto">
              <a:xfrm>
                <a:off x="2485" y="2577"/>
                <a:ext cx="793" cy="793"/>
              </a:xfrm>
              <a:prstGeom prst="ellipse">
                <a:avLst/>
              </a:prstGeom>
              <a:gradFill rotWithShape="1">
                <a:gsLst>
                  <a:gs pos="0">
                    <a:srgbClr val="003300"/>
                  </a:gs>
                  <a:gs pos="100000">
                    <a:srgbClr val="003300">
                      <a:gamma/>
                      <a:shade val="69804"/>
                      <a:invGamma/>
                    </a:srgbClr>
                  </a:gs>
                </a:gsLst>
                <a:path path="shape">
                  <a:fillToRect l="50000" t="50000" r="50000" b="50000"/>
                </a:path>
              </a:gradFill>
              <a:ln w="9525" algn="ctr">
                <a:noFill/>
                <a:round/>
                <a:headEnd/>
                <a:tailEnd/>
              </a:ln>
              <a:effectLst/>
            </p:spPr>
            <p:txBody>
              <a:bodyPr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ko-KR" altLang="en-US" sz="1800" b="0" i="0" u="none" strike="noStrike" kern="0" cap="none" spc="0" normalizeH="0" baseline="0" noProof="0" smtClean="0">
                  <a:ln>
                    <a:noFill/>
                  </a:ln>
                  <a:solidFill>
                    <a:sysClr val="windowText" lastClr="000000"/>
                  </a:solidFill>
                  <a:effectLst/>
                  <a:uLnTx/>
                  <a:uFillTx/>
                </a:endParaRPr>
              </a:p>
            </p:txBody>
          </p:sp>
          <p:sp>
            <p:nvSpPr>
              <p:cNvPr id="29" name="Oval 62"/>
              <p:cNvSpPr>
                <a:spLocks noChangeAspect="1" noChangeArrowheads="1"/>
              </p:cNvSpPr>
              <p:nvPr/>
            </p:nvSpPr>
            <p:spPr bwMode="auto">
              <a:xfrm>
                <a:off x="2566" y="2600"/>
                <a:ext cx="630" cy="467"/>
              </a:xfrm>
              <a:prstGeom prst="ellipse">
                <a:avLst/>
              </a:prstGeom>
              <a:gradFill rotWithShape="1">
                <a:gsLst>
                  <a:gs pos="0">
                    <a:srgbClr val="FFFFFF">
                      <a:alpha val="80000"/>
                    </a:srgbClr>
                  </a:gs>
                  <a:gs pos="100000">
                    <a:srgbClr val="FFFFFF">
                      <a:gamma/>
                      <a:shade val="46275"/>
                      <a:invGamma/>
                      <a:alpha val="0"/>
                    </a:srgbClr>
                  </a:gs>
                </a:gsLst>
                <a:lin ang="5400000" scaled="1"/>
              </a:gradFill>
              <a:ln w="9525" algn="ctr">
                <a:noFill/>
                <a:round/>
                <a:headEnd/>
                <a:tailEnd/>
              </a:ln>
              <a:effectLst/>
            </p:spPr>
            <p:txBody>
              <a:bodyPr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ko-KR" altLang="en-US" sz="1800" b="0" i="0" u="none" strike="noStrike" kern="0" cap="none" spc="0" normalizeH="0" baseline="0" noProof="0" smtClean="0">
                  <a:ln>
                    <a:noFill/>
                  </a:ln>
                  <a:solidFill>
                    <a:sysClr val="windowText" lastClr="000000"/>
                  </a:solidFill>
                  <a:effectLst/>
                  <a:uLnTx/>
                  <a:uFillTx/>
                </a:endParaRPr>
              </a:p>
            </p:txBody>
          </p:sp>
          <p:sp>
            <p:nvSpPr>
              <p:cNvPr id="30" name="Oval 63"/>
              <p:cNvSpPr>
                <a:spLocks noChangeAspect="1" noChangeArrowheads="1"/>
              </p:cNvSpPr>
              <p:nvPr/>
            </p:nvSpPr>
            <p:spPr bwMode="auto">
              <a:xfrm>
                <a:off x="2567" y="2523"/>
                <a:ext cx="489" cy="489"/>
              </a:xfrm>
              <a:prstGeom prst="ellipse">
                <a:avLst/>
              </a:prstGeom>
              <a:gradFill rotWithShape="1">
                <a:gsLst>
                  <a:gs pos="0">
                    <a:srgbClr val="FFFFFF">
                      <a:alpha val="80000"/>
                    </a:srgbClr>
                  </a:gs>
                  <a:gs pos="100000">
                    <a:srgbClr val="FFFFFF">
                      <a:gamma/>
                      <a:shade val="46275"/>
                      <a:invGamma/>
                      <a:alpha val="0"/>
                    </a:srgbClr>
                  </a:gs>
                </a:gsLst>
                <a:path path="shape">
                  <a:fillToRect l="50000" t="50000" r="50000" b="50000"/>
                </a:path>
              </a:gradFill>
              <a:ln w="9525" algn="ctr">
                <a:noFill/>
                <a:round/>
                <a:headEnd/>
                <a:tailEnd/>
              </a:ln>
              <a:effectLst/>
            </p:spPr>
            <p:txBody>
              <a:bodyPr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ko-KR" altLang="en-US" sz="1800" b="0" i="0" u="none" strike="noStrike" kern="0" cap="none" spc="0" normalizeH="0" baseline="0" noProof="0" smtClean="0">
                  <a:ln>
                    <a:noFill/>
                  </a:ln>
                  <a:solidFill>
                    <a:sysClr val="windowText" lastClr="000000"/>
                  </a:solidFill>
                  <a:effectLst/>
                  <a:uLnTx/>
                  <a:uFillTx/>
                </a:endParaRPr>
              </a:p>
            </p:txBody>
          </p:sp>
          <p:sp>
            <p:nvSpPr>
              <p:cNvPr id="31" name="Oval 64"/>
              <p:cNvSpPr>
                <a:spLocks noChangeAspect="1" noChangeArrowheads="1"/>
              </p:cNvSpPr>
              <p:nvPr/>
            </p:nvSpPr>
            <p:spPr bwMode="auto">
              <a:xfrm>
                <a:off x="2430" y="2604"/>
                <a:ext cx="898" cy="764"/>
              </a:xfrm>
              <a:prstGeom prst="ellipse">
                <a:avLst/>
              </a:prstGeom>
              <a:gradFill rotWithShape="1">
                <a:gsLst>
                  <a:gs pos="0">
                    <a:srgbClr val="FFFF66">
                      <a:alpha val="60001"/>
                    </a:srgbClr>
                  </a:gs>
                  <a:gs pos="100000">
                    <a:srgbClr val="FFFF66">
                      <a:gamma/>
                      <a:shade val="46275"/>
                      <a:invGamma/>
                      <a:alpha val="0"/>
                    </a:srgbClr>
                  </a:gs>
                </a:gsLst>
                <a:path path="shape">
                  <a:fillToRect l="50000" t="50000" r="50000" b="50000"/>
                </a:path>
              </a:gradFill>
              <a:ln w="9525" algn="ctr">
                <a:noFill/>
                <a:round/>
                <a:headEnd/>
                <a:tailEnd/>
              </a:ln>
              <a:effectLst/>
            </p:spPr>
            <p:txBody>
              <a:bodyPr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ko-KR" altLang="en-US" sz="1800" b="0" i="0" u="none" strike="noStrike" kern="0" cap="none" spc="0" normalizeH="0" baseline="0" noProof="0" smtClean="0">
                  <a:ln>
                    <a:noFill/>
                  </a:ln>
                  <a:solidFill>
                    <a:sysClr val="windowText" lastClr="000000"/>
                  </a:solidFill>
                  <a:effectLst/>
                  <a:uLnTx/>
                  <a:uFillTx/>
                </a:endParaRPr>
              </a:p>
            </p:txBody>
          </p:sp>
        </p:grpSp>
        <p:sp>
          <p:nvSpPr>
            <p:cNvPr id="27" name="Oval 65"/>
            <p:cNvSpPr>
              <a:spLocks noChangeAspect="1" noChangeArrowheads="1"/>
            </p:cNvSpPr>
            <p:nvPr/>
          </p:nvSpPr>
          <p:spPr bwMode="auto">
            <a:xfrm>
              <a:off x="2525" y="3475"/>
              <a:ext cx="708" cy="218"/>
            </a:xfrm>
            <a:prstGeom prst="ellipse">
              <a:avLst/>
            </a:prstGeom>
            <a:gradFill rotWithShape="1">
              <a:gsLst>
                <a:gs pos="0">
                  <a:srgbClr val="000000">
                    <a:alpha val="60001"/>
                  </a:srgbClr>
                </a:gs>
                <a:gs pos="100000">
                  <a:srgbClr val="000000">
                    <a:gamma/>
                    <a:shade val="46275"/>
                    <a:invGamma/>
                    <a:alpha val="0"/>
                  </a:srgbClr>
                </a:gs>
              </a:gsLst>
              <a:path path="shape">
                <a:fillToRect l="50000" t="50000" r="50000" b="50000"/>
              </a:path>
            </a:gradFill>
            <a:ln w="9525" algn="ctr">
              <a:noFill/>
              <a:round/>
              <a:headEnd/>
              <a:tailEnd/>
            </a:ln>
            <a:effectLst/>
          </p:spPr>
          <p:txBody>
            <a:bodyPr wrap="none"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ko-KR" altLang="en-US" sz="1800" b="0" i="0" u="none" strike="noStrike" kern="0" cap="none" spc="0" normalizeH="0" baseline="0" noProof="0" smtClean="0">
                <a:ln>
                  <a:noFill/>
                </a:ln>
                <a:solidFill>
                  <a:sysClr val="windowText" lastClr="000000"/>
                </a:solidFill>
                <a:effectLst/>
                <a:uLnTx/>
                <a:uFillTx/>
              </a:endParaRPr>
            </a:p>
          </p:txBody>
        </p:sp>
      </p:grpSp>
      <p:grpSp>
        <p:nvGrpSpPr>
          <p:cNvPr id="6" name="Group 92"/>
          <p:cNvGrpSpPr>
            <a:grpSpLocks/>
          </p:cNvGrpSpPr>
          <p:nvPr/>
        </p:nvGrpSpPr>
        <p:grpSpPr bwMode="auto">
          <a:xfrm>
            <a:off x="323688" y="3573016"/>
            <a:ext cx="1440000" cy="1260000"/>
            <a:chOff x="3512" y="845"/>
            <a:chExt cx="898" cy="1170"/>
          </a:xfrm>
        </p:grpSpPr>
        <p:grpSp>
          <p:nvGrpSpPr>
            <p:cNvPr id="20" name="Group 91"/>
            <p:cNvGrpSpPr>
              <a:grpSpLocks/>
            </p:cNvGrpSpPr>
            <p:nvPr/>
          </p:nvGrpSpPr>
          <p:grpSpPr bwMode="auto">
            <a:xfrm>
              <a:off x="3512" y="845"/>
              <a:ext cx="898" cy="847"/>
              <a:chOff x="3512" y="845"/>
              <a:chExt cx="898" cy="847"/>
            </a:xfrm>
          </p:grpSpPr>
          <p:sp>
            <p:nvSpPr>
              <p:cNvPr id="22" name="Oval 42"/>
              <p:cNvSpPr>
                <a:spLocks noChangeAspect="1" noChangeArrowheads="1"/>
              </p:cNvSpPr>
              <p:nvPr/>
            </p:nvSpPr>
            <p:spPr bwMode="auto">
              <a:xfrm>
                <a:off x="3567" y="899"/>
                <a:ext cx="793" cy="793"/>
              </a:xfrm>
              <a:prstGeom prst="ellipse">
                <a:avLst/>
              </a:prstGeom>
              <a:gradFill rotWithShape="1">
                <a:gsLst>
                  <a:gs pos="0">
                    <a:srgbClr val="FF9900"/>
                  </a:gs>
                  <a:gs pos="100000">
                    <a:srgbClr val="FF9900">
                      <a:gamma/>
                      <a:shade val="69804"/>
                      <a:invGamma/>
                    </a:srgbClr>
                  </a:gs>
                </a:gsLst>
                <a:path path="shape">
                  <a:fillToRect l="50000" t="50000" r="50000" b="50000"/>
                </a:path>
              </a:gradFill>
              <a:ln w="9525" algn="ctr">
                <a:noFill/>
                <a:round/>
                <a:headEnd/>
                <a:tailEnd/>
              </a:ln>
              <a:effectLst/>
            </p:spPr>
            <p:txBody>
              <a:bodyPr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ko-KR" altLang="en-US" sz="1800" b="0" i="0" u="none" strike="noStrike" kern="0" cap="none" spc="0" normalizeH="0" baseline="0" noProof="0" smtClean="0">
                  <a:ln>
                    <a:noFill/>
                  </a:ln>
                  <a:solidFill>
                    <a:sysClr val="windowText" lastClr="000000"/>
                  </a:solidFill>
                  <a:effectLst/>
                  <a:uLnTx/>
                  <a:uFillTx/>
                </a:endParaRPr>
              </a:p>
            </p:txBody>
          </p:sp>
          <p:sp>
            <p:nvSpPr>
              <p:cNvPr id="23" name="Oval 43"/>
              <p:cNvSpPr>
                <a:spLocks noChangeAspect="1" noChangeArrowheads="1"/>
              </p:cNvSpPr>
              <p:nvPr/>
            </p:nvSpPr>
            <p:spPr bwMode="auto">
              <a:xfrm>
                <a:off x="3648" y="922"/>
                <a:ext cx="630" cy="467"/>
              </a:xfrm>
              <a:prstGeom prst="ellipse">
                <a:avLst/>
              </a:prstGeom>
              <a:gradFill rotWithShape="1">
                <a:gsLst>
                  <a:gs pos="0">
                    <a:srgbClr val="FFFFFF">
                      <a:alpha val="80000"/>
                    </a:srgbClr>
                  </a:gs>
                  <a:gs pos="100000">
                    <a:srgbClr val="FFFFFF">
                      <a:gamma/>
                      <a:shade val="46275"/>
                      <a:invGamma/>
                      <a:alpha val="0"/>
                    </a:srgbClr>
                  </a:gs>
                </a:gsLst>
                <a:lin ang="5400000" scaled="1"/>
              </a:gradFill>
              <a:ln w="9525" algn="ctr">
                <a:noFill/>
                <a:round/>
                <a:headEnd/>
                <a:tailEnd/>
              </a:ln>
              <a:effectLst/>
            </p:spPr>
            <p:txBody>
              <a:bodyPr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ko-KR" altLang="en-US" sz="1800" b="0" i="0" u="none" strike="noStrike" kern="0" cap="none" spc="0" normalizeH="0" baseline="0" noProof="0" smtClean="0">
                  <a:ln>
                    <a:noFill/>
                  </a:ln>
                  <a:solidFill>
                    <a:sysClr val="windowText" lastClr="000000"/>
                  </a:solidFill>
                  <a:effectLst/>
                  <a:uLnTx/>
                  <a:uFillTx/>
                </a:endParaRPr>
              </a:p>
            </p:txBody>
          </p:sp>
          <p:sp>
            <p:nvSpPr>
              <p:cNvPr id="24" name="Oval 44"/>
              <p:cNvSpPr>
                <a:spLocks noChangeAspect="1" noChangeArrowheads="1"/>
              </p:cNvSpPr>
              <p:nvPr/>
            </p:nvSpPr>
            <p:spPr bwMode="auto">
              <a:xfrm>
                <a:off x="3649" y="845"/>
                <a:ext cx="489" cy="489"/>
              </a:xfrm>
              <a:prstGeom prst="ellipse">
                <a:avLst/>
              </a:prstGeom>
              <a:gradFill rotWithShape="1">
                <a:gsLst>
                  <a:gs pos="0">
                    <a:srgbClr val="FFFFFF">
                      <a:alpha val="80000"/>
                    </a:srgbClr>
                  </a:gs>
                  <a:gs pos="100000">
                    <a:srgbClr val="FFFFFF">
                      <a:gamma/>
                      <a:shade val="46275"/>
                      <a:invGamma/>
                      <a:alpha val="0"/>
                    </a:srgbClr>
                  </a:gs>
                </a:gsLst>
                <a:path path="shape">
                  <a:fillToRect l="50000" t="50000" r="50000" b="50000"/>
                </a:path>
              </a:gradFill>
              <a:ln w="9525" algn="ctr">
                <a:noFill/>
                <a:round/>
                <a:headEnd/>
                <a:tailEnd/>
              </a:ln>
              <a:effectLst/>
            </p:spPr>
            <p:txBody>
              <a:bodyPr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ko-KR" altLang="en-US" sz="1800" b="0" i="0" u="none" strike="noStrike" kern="0" cap="none" spc="0" normalizeH="0" baseline="0" noProof="0" smtClean="0">
                  <a:ln>
                    <a:noFill/>
                  </a:ln>
                  <a:solidFill>
                    <a:sysClr val="windowText" lastClr="000000"/>
                  </a:solidFill>
                  <a:effectLst/>
                  <a:uLnTx/>
                  <a:uFillTx/>
                </a:endParaRPr>
              </a:p>
            </p:txBody>
          </p:sp>
          <p:sp>
            <p:nvSpPr>
              <p:cNvPr id="25" name="Oval 45"/>
              <p:cNvSpPr>
                <a:spLocks noChangeAspect="1" noChangeArrowheads="1"/>
              </p:cNvSpPr>
              <p:nvPr/>
            </p:nvSpPr>
            <p:spPr bwMode="auto">
              <a:xfrm>
                <a:off x="3512" y="926"/>
                <a:ext cx="898" cy="764"/>
              </a:xfrm>
              <a:prstGeom prst="ellipse">
                <a:avLst/>
              </a:prstGeom>
              <a:gradFill rotWithShape="1">
                <a:gsLst>
                  <a:gs pos="0">
                    <a:srgbClr val="FFFF66">
                      <a:alpha val="60001"/>
                    </a:srgbClr>
                  </a:gs>
                  <a:gs pos="100000">
                    <a:srgbClr val="FFFF66">
                      <a:gamma/>
                      <a:shade val="46275"/>
                      <a:invGamma/>
                      <a:alpha val="0"/>
                    </a:srgbClr>
                  </a:gs>
                </a:gsLst>
                <a:path path="shape">
                  <a:fillToRect l="50000" t="50000" r="50000" b="50000"/>
                </a:path>
              </a:gradFill>
              <a:ln w="9525" algn="ctr">
                <a:noFill/>
                <a:round/>
                <a:headEnd/>
                <a:tailEnd/>
              </a:ln>
              <a:effectLst/>
            </p:spPr>
            <p:txBody>
              <a:bodyPr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ko-KR" altLang="en-US" sz="1800" b="0" i="0" u="none" strike="noStrike" kern="0" cap="none" spc="0" normalizeH="0" baseline="0" noProof="0" smtClean="0">
                  <a:ln>
                    <a:noFill/>
                  </a:ln>
                  <a:solidFill>
                    <a:sysClr val="windowText" lastClr="000000"/>
                  </a:solidFill>
                  <a:effectLst/>
                  <a:uLnTx/>
                  <a:uFillTx/>
                </a:endParaRPr>
              </a:p>
            </p:txBody>
          </p:sp>
        </p:grpSp>
        <p:sp>
          <p:nvSpPr>
            <p:cNvPr id="21" name="Oval 46"/>
            <p:cNvSpPr>
              <a:spLocks noChangeAspect="1" noChangeArrowheads="1"/>
            </p:cNvSpPr>
            <p:nvPr/>
          </p:nvSpPr>
          <p:spPr bwMode="auto">
            <a:xfrm>
              <a:off x="3607" y="1797"/>
              <a:ext cx="708" cy="218"/>
            </a:xfrm>
            <a:prstGeom prst="ellipse">
              <a:avLst/>
            </a:prstGeom>
            <a:gradFill rotWithShape="1">
              <a:gsLst>
                <a:gs pos="0">
                  <a:srgbClr val="000000">
                    <a:alpha val="60001"/>
                  </a:srgbClr>
                </a:gs>
                <a:gs pos="100000">
                  <a:srgbClr val="000000">
                    <a:gamma/>
                    <a:shade val="46275"/>
                    <a:invGamma/>
                    <a:alpha val="0"/>
                  </a:srgbClr>
                </a:gs>
              </a:gsLst>
              <a:path path="shape">
                <a:fillToRect l="50000" t="50000" r="50000" b="50000"/>
              </a:path>
            </a:gradFill>
            <a:ln w="9525" algn="ctr">
              <a:noFill/>
              <a:round/>
              <a:headEnd/>
              <a:tailEnd/>
            </a:ln>
            <a:effectLst/>
          </p:spPr>
          <p:txBody>
            <a:bodyPr wrap="none"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ko-KR" altLang="en-US" sz="1800" b="0" i="0" u="none" strike="noStrike" kern="0" cap="none" spc="0" normalizeH="0" baseline="0" noProof="0" smtClean="0">
                <a:ln>
                  <a:noFill/>
                </a:ln>
                <a:solidFill>
                  <a:sysClr val="windowText" lastClr="000000"/>
                </a:solidFill>
                <a:effectLst/>
                <a:uLnTx/>
                <a:uFillTx/>
              </a:endParaRPr>
            </a:p>
          </p:txBody>
        </p:sp>
      </p:grpSp>
      <p:grpSp>
        <p:nvGrpSpPr>
          <p:cNvPr id="7" name="Group 87"/>
          <p:cNvGrpSpPr>
            <a:grpSpLocks/>
          </p:cNvGrpSpPr>
          <p:nvPr/>
        </p:nvGrpSpPr>
        <p:grpSpPr bwMode="auto">
          <a:xfrm>
            <a:off x="323688" y="1988840"/>
            <a:ext cx="1440000" cy="1260000"/>
            <a:chOff x="1347" y="845"/>
            <a:chExt cx="898" cy="1170"/>
          </a:xfrm>
        </p:grpSpPr>
        <p:grpSp>
          <p:nvGrpSpPr>
            <p:cNvPr id="14" name="Group 86"/>
            <p:cNvGrpSpPr>
              <a:grpSpLocks/>
            </p:cNvGrpSpPr>
            <p:nvPr/>
          </p:nvGrpSpPr>
          <p:grpSpPr bwMode="auto">
            <a:xfrm>
              <a:off x="1347" y="845"/>
              <a:ext cx="898" cy="847"/>
              <a:chOff x="1347" y="845"/>
              <a:chExt cx="898" cy="847"/>
            </a:xfrm>
          </p:grpSpPr>
          <p:sp>
            <p:nvSpPr>
              <p:cNvPr id="16" name="Oval 36"/>
              <p:cNvSpPr>
                <a:spLocks noChangeAspect="1" noChangeArrowheads="1"/>
              </p:cNvSpPr>
              <p:nvPr/>
            </p:nvSpPr>
            <p:spPr bwMode="auto">
              <a:xfrm>
                <a:off x="1402" y="899"/>
                <a:ext cx="793" cy="793"/>
              </a:xfrm>
              <a:prstGeom prst="ellipse">
                <a:avLst/>
              </a:prstGeom>
              <a:gradFill rotWithShape="1">
                <a:gsLst>
                  <a:gs pos="0">
                    <a:srgbClr val="990000"/>
                  </a:gs>
                  <a:gs pos="100000">
                    <a:srgbClr val="990000">
                      <a:gamma/>
                      <a:shade val="69804"/>
                      <a:invGamma/>
                    </a:srgbClr>
                  </a:gs>
                </a:gsLst>
                <a:path path="shape">
                  <a:fillToRect l="50000" t="50000" r="50000" b="50000"/>
                </a:path>
              </a:gradFill>
              <a:ln w="9525" algn="ctr">
                <a:noFill/>
                <a:round/>
                <a:headEnd/>
                <a:tailEnd/>
              </a:ln>
              <a:effectLst/>
            </p:spPr>
            <p:txBody>
              <a:bodyPr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ko-KR" altLang="en-US" sz="1800" b="0" i="0" u="none" strike="noStrike" kern="0" cap="none" spc="0" normalizeH="0" baseline="0" noProof="0" smtClean="0">
                  <a:ln>
                    <a:noFill/>
                  </a:ln>
                  <a:solidFill>
                    <a:sysClr val="windowText" lastClr="000000"/>
                  </a:solidFill>
                  <a:effectLst/>
                  <a:uLnTx/>
                  <a:uFillTx/>
                </a:endParaRPr>
              </a:p>
            </p:txBody>
          </p:sp>
          <p:sp>
            <p:nvSpPr>
              <p:cNvPr id="17" name="Oval 37"/>
              <p:cNvSpPr>
                <a:spLocks noChangeAspect="1" noChangeArrowheads="1"/>
              </p:cNvSpPr>
              <p:nvPr/>
            </p:nvSpPr>
            <p:spPr bwMode="auto">
              <a:xfrm>
                <a:off x="1483" y="922"/>
                <a:ext cx="630" cy="467"/>
              </a:xfrm>
              <a:prstGeom prst="ellipse">
                <a:avLst/>
              </a:prstGeom>
              <a:gradFill rotWithShape="1">
                <a:gsLst>
                  <a:gs pos="0">
                    <a:srgbClr val="FFFFFF">
                      <a:alpha val="80000"/>
                    </a:srgbClr>
                  </a:gs>
                  <a:gs pos="100000">
                    <a:srgbClr val="FFFFFF">
                      <a:gamma/>
                      <a:shade val="46275"/>
                      <a:invGamma/>
                      <a:alpha val="0"/>
                    </a:srgbClr>
                  </a:gs>
                </a:gsLst>
                <a:lin ang="5400000" scaled="1"/>
              </a:gradFill>
              <a:ln w="9525" algn="ctr">
                <a:noFill/>
                <a:round/>
                <a:headEnd/>
                <a:tailEnd/>
              </a:ln>
              <a:effectLst/>
            </p:spPr>
            <p:txBody>
              <a:bodyPr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ko-KR" altLang="en-US" sz="1800" b="0" i="0" u="none" strike="noStrike" kern="0" cap="none" spc="0" normalizeH="0" baseline="0" noProof="0" smtClean="0">
                  <a:ln>
                    <a:noFill/>
                  </a:ln>
                  <a:solidFill>
                    <a:sysClr val="windowText" lastClr="000000"/>
                  </a:solidFill>
                  <a:effectLst/>
                  <a:uLnTx/>
                  <a:uFillTx/>
                </a:endParaRPr>
              </a:p>
            </p:txBody>
          </p:sp>
          <p:sp>
            <p:nvSpPr>
              <p:cNvPr id="18" name="Oval 38"/>
              <p:cNvSpPr>
                <a:spLocks noChangeAspect="1" noChangeArrowheads="1"/>
              </p:cNvSpPr>
              <p:nvPr/>
            </p:nvSpPr>
            <p:spPr bwMode="auto">
              <a:xfrm>
                <a:off x="1484" y="845"/>
                <a:ext cx="489" cy="489"/>
              </a:xfrm>
              <a:prstGeom prst="ellipse">
                <a:avLst/>
              </a:prstGeom>
              <a:gradFill rotWithShape="1">
                <a:gsLst>
                  <a:gs pos="0">
                    <a:srgbClr val="FFFFFF">
                      <a:alpha val="80000"/>
                    </a:srgbClr>
                  </a:gs>
                  <a:gs pos="100000">
                    <a:srgbClr val="FFFFFF">
                      <a:gamma/>
                      <a:shade val="46275"/>
                      <a:invGamma/>
                      <a:alpha val="0"/>
                    </a:srgbClr>
                  </a:gs>
                </a:gsLst>
                <a:path path="shape">
                  <a:fillToRect l="50000" t="50000" r="50000" b="50000"/>
                </a:path>
              </a:gradFill>
              <a:ln w="9525" algn="ctr">
                <a:noFill/>
                <a:round/>
                <a:headEnd/>
                <a:tailEnd/>
              </a:ln>
              <a:effectLst/>
            </p:spPr>
            <p:txBody>
              <a:bodyPr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ko-KR" altLang="en-US" sz="1800" b="0" i="0" u="none" strike="noStrike" kern="0" cap="none" spc="0" normalizeH="0" baseline="0" noProof="0" smtClean="0">
                  <a:ln>
                    <a:noFill/>
                  </a:ln>
                  <a:solidFill>
                    <a:sysClr val="windowText" lastClr="000000"/>
                  </a:solidFill>
                  <a:effectLst/>
                  <a:uLnTx/>
                  <a:uFillTx/>
                </a:endParaRPr>
              </a:p>
            </p:txBody>
          </p:sp>
          <p:sp>
            <p:nvSpPr>
              <p:cNvPr id="19" name="Oval 39"/>
              <p:cNvSpPr>
                <a:spLocks noChangeAspect="1" noChangeArrowheads="1"/>
              </p:cNvSpPr>
              <p:nvPr/>
            </p:nvSpPr>
            <p:spPr bwMode="auto">
              <a:xfrm>
                <a:off x="1347" y="926"/>
                <a:ext cx="898" cy="764"/>
              </a:xfrm>
              <a:prstGeom prst="ellipse">
                <a:avLst/>
              </a:prstGeom>
              <a:gradFill rotWithShape="1">
                <a:gsLst>
                  <a:gs pos="0">
                    <a:srgbClr val="FFFF66">
                      <a:alpha val="60001"/>
                    </a:srgbClr>
                  </a:gs>
                  <a:gs pos="100000">
                    <a:srgbClr val="FFFF66">
                      <a:gamma/>
                      <a:shade val="46275"/>
                      <a:invGamma/>
                      <a:alpha val="0"/>
                    </a:srgbClr>
                  </a:gs>
                </a:gsLst>
                <a:path path="shape">
                  <a:fillToRect l="50000" t="50000" r="50000" b="50000"/>
                </a:path>
              </a:gradFill>
              <a:ln w="9525" algn="ctr">
                <a:noFill/>
                <a:round/>
                <a:headEnd/>
                <a:tailEnd/>
              </a:ln>
              <a:effectLst/>
            </p:spPr>
            <p:txBody>
              <a:bodyPr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ko-KR" altLang="en-US" sz="1800" b="0" i="0" u="none" strike="noStrike" kern="0" cap="none" spc="0" normalizeH="0" baseline="0" noProof="0" smtClean="0">
                  <a:ln>
                    <a:noFill/>
                  </a:ln>
                  <a:solidFill>
                    <a:sysClr val="windowText" lastClr="000000"/>
                  </a:solidFill>
                  <a:effectLst/>
                  <a:uLnTx/>
                  <a:uFillTx/>
                </a:endParaRPr>
              </a:p>
            </p:txBody>
          </p:sp>
        </p:grpSp>
        <p:sp>
          <p:nvSpPr>
            <p:cNvPr id="15" name="Oval 40"/>
            <p:cNvSpPr>
              <a:spLocks noChangeAspect="1" noChangeArrowheads="1"/>
            </p:cNvSpPr>
            <p:nvPr/>
          </p:nvSpPr>
          <p:spPr bwMode="auto">
            <a:xfrm>
              <a:off x="1442" y="1797"/>
              <a:ext cx="708" cy="218"/>
            </a:xfrm>
            <a:prstGeom prst="ellipse">
              <a:avLst/>
            </a:prstGeom>
            <a:gradFill rotWithShape="1">
              <a:gsLst>
                <a:gs pos="0">
                  <a:srgbClr val="000000">
                    <a:alpha val="60001"/>
                  </a:srgbClr>
                </a:gs>
                <a:gs pos="100000">
                  <a:srgbClr val="000000">
                    <a:gamma/>
                    <a:shade val="46275"/>
                    <a:invGamma/>
                    <a:alpha val="0"/>
                  </a:srgbClr>
                </a:gs>
              </a:gsLst>
              <a:path path="shape">
                <a:fillToRect l="50000" t="50000" r="50000" b="50000"/>
              </a:path>
            </a:gradFill>
            <a:ln w="9525" algn="ctr">
              <a:noFill/>
              <a:round/>
              <a:headEnd/>
              <a:tailEnd/>
            </a:ln>
            <a:effectLst/>
          </p:spPr>
          <p:txBody>
            <a:bodyPr wrap="none"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ko-KR" altLang="en-US" sz="1800" b="0" i="0" u="none" strike="noStrike" kern="0" cap="none" spc="0" normalizeH="0" baseline="0" noProof="0" smtClean="0">
                <a:ln>
                  <a:noFill/>
                </a:ln>
                <a:solidFill>
                  <a:sysClr val="windowText" lastClr="000000"/>
                </a:solidFill>
                <a:effectLst/>
                <a:uLnTx/>
                <a:uFillTx/>
              </a:endParaRPr>
            </a:p>
          </p:txBody>
        </p:sp>
      </p:grpSp>
      <p:sp>
        <p:nvSpPr>
          <p:cNvPr id="8" name="TextBox 7"/>
          <p:cNvSpPr txBox="1"/>
          <p:nvPr/>
        </p:nvSpPr>
        <p:spPr>
          <a:xfrm>
            <a:off x="670028" y="2227067"/>
            <a:ext cx="747320" cy="461665"/>
          </a:xfrm>
          <a:prstGeom prst="rect">
            <a:avLst/>
          </a:prstGeom>
          <a:noFill/>
        </p:spPr>
        <p:txBody>
          <a:bodyPr wrap="none" rtlCol="0">
            <a:spAutoFit/>
          </a:bodyPr>
          <a:lstStyle/>
          <a:p>
            <a:r>
              <a:rPr lang="en-US" altLang="ko-KR" sz="2400" b="1" dirty="0" smtClean="0">
                <a:latin typeface="Arial Narrow" pitchFamily="34" charset="0"/>
              </a:rPr>
              <a:t>Goal</a:t>
            </a:r>
            <a:endParaRPr lang="ko-KR" altLang="en-US" sz="2400" b="1" dirty="0">
              <a:latin typeface="Arial Narrow" pitchFamily="34" charset="0"/>
            </a:endParaRPr>
          </a:p>
        </p:txBody>
      </p:sp>
      <p:sp>
        <p:nvSpPr>
          <p:cNvPr id="9" name="TextBox 8"/>
          <p:cNvSpPr txBox="1"/>
          <p:nvPr/>
        </p:nvSpPr>
        <p:spPr>
          <a:xfrm>
            <a:off x="403930" y="5359555"/>
            <a:ext cx="1279517" cy="461665"/>
          </a:xfrm>
          <a:prstGeom prst="rect">
            <a:avLst/>
          </a:prstGeom>
          <a:noFill/>
        </p:spPr>
        <p:txBody>
          <a:bodyPr wrap="none" rtlCol="0">
            <a:spAutoFit/>
          </a:bodyPr>
          <a:lstStyle/>
          <a:p>
            <a:r>
              <a:rPr lang="en-US" altLang="ko-KR" sz="2400" b="1" dirty="0" smtClean="0">
                <a:latin typeface="Arial Narrow" pitchFamily="34" charset="0"/>
              </a:rPr>
              <a:t>Outcome</a:t>
            </a:r>
            <a:endParaRPr lang="ko-KR" altLang="en-US" sz="2400" b="1" dirty="0">
              <a:latin typeface="Arial Narrow" pitchFamily="34" charset="0"/>
            </a:endParaRPr>
          </a:p>
        </p:txBody>
      </p:sp>
      <p:sp>
        <p:nvSpPr>
          <p:cNvPr id="10" name="TextBox 9"/>
          <p:cNvSpPr txBox="1"/>
          <p:nvPr/>
        </p:nvSpPr>
        <p:spPr>
          <a:xfrm>
            <a:off x="459233" y="3787330"/>
            <a:ext cx="1168910" cy="461665"/>
          </a:xfrm>
          <a:prstGeom prst="rect">
            <a:avLst/>
          </a:prstGeom>
          <a:noFill/>
        </p:spPr>
        <p:txBody>
          <a:bodyPr wrap="none" rtlCol="0">
            <a:spAutoFit/>
          </a:bodyPr>
          <a:lstStyle/>
          <a:p>
            <a:r>
              <a:rPr lang="en-US" altLang="ko-KR" sz="2400" b="1" dirty="0" smtClean="0">
                <a:latin typeface="Arial Narrow" pitchFamily="34" charset="0"/>
              </a:rPr>
              <a:t>Process</a:t>
            </a:r>
            <a:endParaRPr lang="ko-KR" altLang="en-US" sz="2400" b="1" dirty="0">
              <a:latin typeface="Arial Narrow" pitchFamily="34" charset="0"/>
            </a:endParaRPr>
          </a:p>
        </p:txBody>
      </p:sp>
      <p:sp>
        <p:nvSpPr>
          <p:cNvPr id="11" name="TextBox 10"/>
          <p:cNvSpPr txBox="1"/>
          <p:nvPr/>
        </p:nvSpPr>
        <p:spPr>
          <a:xfrm>
            <a:off x="1938324" y="1928802"/>
            <a:ext cx="6904284" cy="1569660"/>
          </a:xfrm>
          <a:prstGeom prst="rect">
            <a:avLst/>
          </a:prstGeom>
          <a:noFill/>
          <a:ln>
            <a:solidFill>
              <a:schemeClr val="tx1"/>
            </a:solidFill>
            <a:prstDash val="sysDot"/>
          </a:ln>
        </p:spPr>
        <p:txBody>
          <a:bodyPr wrap="square" rtlCol="0">
            <a:spAutoFit/>
          </a:bodyPr>
          <a:lstStyle/>
          <a:p>
            <a:r>
              <a:rPr lang="en-US" altLang="ja-JP" sz="2400" b="1" dirty="0" smtClean="0">
                <a:latin typeface="Arial Narrow" pitchFamily="34" charset="0"/>
                <a:ea typeface="ＭＳ Ｐゴシック" pitchFamily="34" charset="-128"/>
                <a:cs typeface="Arial" charset="0"/>
              </a:rPr>
              <a:t>All programmes of development co-operation, policies and  technical assistance should further the realization of human rights as laid down in the </a:t>
            </a:r>
            <a:r>
              <a:rPr lang="en-US" altLang="ja-JP" sz="2400" b="1" u="sng" dirty="0" smtClean="0">
                <a:latin typeface="Arial Narrow" pitchFamily="34" charset="0"/>
                <a:ea typeface="ＭＳ Ｐゴシック" pitchFamily="34" charset="-128"/>
                <a:cs typeface="Arial" charset="0"/>
              </a:rPr>
              <a:t>UDHR</a:t>
            </a:r>
            <a:r>
              <a:rPr lang="en-US" altLang="ja-JP" sz="2400" b="1" dirty="0" smtClean="0">
                <a:latin typeface="Arial Narrow" pitchFamily="34" charset="0"/>
                <a:ea typeface="ＭＳ Ｐゴシック" pitchFamily="34" charset="-128"/>
                <a:cs typeface="Arial" charset="0"/>
              </a:rPr>
              <a:t> and other international human rights instruments </a:t>
            </a:r>
            <a:endParaRPr lang="ko-KR" altLang="en-US" sz="2400" b="1" dirty="0">
              <a:latin typeface="Arial Narrow" pitchFamily="34" charset="0"/>
            </a:endParaRPr>
          </a:p>
        </p:txBody>
      </p:sp>
      <p:sp>
        <p:nvSpPr>
          <p:cNvPr id="12" name="TextBox 11"/>
          <p:cNvSpPr txBox="1"/>
          <p:nvPr/>
        </p:nvSpPr>
        <p:spPr>
          <a:xfrm>
            <a:off x="1938324" y="3645024"/>
            <a:ext cx="6882148" cy="1200329"/>
          </a:xfrm>
          <a:prstGeom prst="rect">
            <a:avLst/>
          </a:prstGeom>
          <a:noFill/>
          <a:ln>
            <a:solidFill>
              <a:schemeClr val="tx1"/>
            </a:solidFill>
            <a:prstDash val="sysDot"/>
          </a:ln>
        </p:spPr>
        <p:txBody>
          <a:bodyPr wrap="square" rtlCol="0">
            <a:spAutoFit/>
          </a:bodyPr>
          <a:lstStyle/>
          <a:p>
            <a:r>
              <a:rPr lang="en-US" altLang="ja-JP" sz="2400" b="1" dirty="0" smtClean="0">
                <a:latin typeface="Arial Narrow" pitchFamily="34" charset="0"/>
                <a:ea typeface="ＭＳ Ｐゴシック" pitchFamily="34" charset="-128"/>
                <a:cs typeface="Arial" charset="0"/>
              </a:rPr>
              <a:t>Human rights standards </a:t>
            </a:r>
            <a:r>
              <a:rPr lang="en-US" altLang="ja-JP" sz="2400" b="1" u="sng" dirty="0" smtClean="0">
                <a:latin typeface="Arial Narrow" pitchFamily="34" charset="0"/>
                <a:ea typeface="ＭＳ Ｐゴシック" pitchFamily="34" charset="-128"/>
                <a:cs typeface="Arial" charset="0"/>
              </a:rPr>
              <a:t>and principles </a:t>
            </a:r>
            <a:r>
              <a:rPr lang="en-US" altLang="ja-JP" sz="2400" b="1" dirty="0" smtClean="0">
                <a:latin typeface="Arial Narrow" pitchFamily="34" charset="0"/>
                <a:ea typeface="ＭＳ Ｐゴシック" pitchFamily="34" charset="-128"/>
                <a:cs typeface="Arial" charset="0"/>
              </a:rPr>
              <a:t>guide all development cooperation and programming in all sectors and phases of the programming process</a:t>
            </a:r>
            <a:endParaRPr lang="ko-KR" altLang="en-US" sz="2400" b="1" dirty="0">
              <a:latin typeface="Arial Narrow" pitchFamily="34" charset="0"/>
            </a:endParaRPr>
          </a:p>
        </p:txBody>
      </p:sp>
      <p:sp>
        <p:nvSpPr>
          <p:cNvPr id="13" name="TextBox 12"/>
          <p:cNvSpPr txBox="1"/>
          <p:nvPr/>
        </p:nvSpPr>
        <p:spPr>
          <a:xfrm>
            <a:off x="1938324" y="4975223"/>
            <a:ext cx="6882148" cy="1200329"/>
          </a:xfrm>
          <a:prstGeom prst="rect">
            <a:avLst/>
          </a:prstGeom>
          <a:noFill/>
          <a:ln>
            <a:solidFill>
              <a:schemeClr val="tx1"/>
            </a:solidFill>
            <a:prstDash val="sysDot"/>
          </a:ln>
        </p:spPr>
        <p:txBody>
          <a:bodyPr wrap="square" rtlCol="0">
            <a:spAutoFit/>
          </a:bodyPr>
          <a:lstStyle/>
          <a:p>
            <a:r>
              <a:rPr lang="en-US" altLang="ja-JP" sz="2400" b="1" dirty="0" smtClean="0">
                <a:solidFill>
                  <a:srgbClr val="0000FF"/>
                </a:solidFill>
                <a:latin typeface="Arial Narrow" pitchFamily="34" charset="0"/>
                <a:ea typeface="ＭＳ Ｐゴシック" pitchFamily="34" charset="-128"/>
                <a:cs typeface="Arial" charset="0"/>
              </a:rPr>
              <a:t>Development cooperation contributes to the </a:t>
            </a:r>
            <a:r>
              <a:rPr lang="en-US" altLang="ja-JP" sz="2400" b="1" dirty="0" smtClean="0">
                <a:solidFill>
                  <a:srgbClr val="0000FF"/>
                </a:solidFill>
                <a:latin typeface="Arial Narrow" pitchFamily="34" charset="0"/>
                <a:ea typeface="ＭＳ Ｐゴシック" pitchFamily="34" charset="-128"/>
                <a:cs typeface="Arial" charset="0"/>
              </a:rPr>
              <a:t>building  </a:t>
            </a:r>
            <a:r>
              <a:rPr lang="en-US" altLang="ja-JP" sz="2400" b="1" dirty="0" smtClean="0">
                <a:solidFill>
                  <a:srgbClr val="0000FF"/>
                </a:solidFill>
                <a:latin typeface="Arial Narrow" pitchFamily="34" charset="0"/>
                <a:ea typeface="ＭＳ Ｐゴシック" pitchFamily="34" charset="-128"/>
                <a:cs typeface="Arial" charset="0"/>
              </a:rPr>
              <a:t>the capacities of ‘duty-bearers’ to meet their obligations and/or of ‘rights-holders’ to claim their rights</a:t>
            </a:r>
            <a:endParaRPr lang="ko-KR" altLang="en-US" sz="2400" b="1" dirty="0">
              <a:solidFill>
                <a:srgbClr val="0000FF"/>
              </a:solidFill>
              <a:latin typeface="Arial Narrow" pitchFamily="34" charset="0"/>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p:txBody>
          <a:bodyPr/>
          <a:lstStyle/>
          <a:p>
            <a:r>
              <a:rPr lang="en-GB" b="1" dirty="0" smtClean="0"/>
              <a:t>Claims and Duties for rights</a:t>
            </a:r>
            <a:endParaRPr lang="en-GB" b="1" dirty="0"/>
          </a:p>
        </p:txBody>
      </p:sp>
      <p:sp>
        <p:nvSpPr>
          <p:cNvPr id="19" name="AutoShape 7"/>
          <p:cNvSpPr>
            <a:spLocks noChangeArrowheads="1"/>
          </p:cNvSpPr>
          <p:nvPr/>
        </p:nvSpPr>
        <p:spPr bwMode="auto">
          <a:xfrm>
            <a:off x="467544" y="1772816"/>
            <a:ext cx="3744416" cy="720725"/>
          </a:xfrm>
          <a:prstGeom prst="roundRect">
            <a:avLst>
              <a:gd name="adj" fmla="val 8676"/>
            </a:avLst>
          </a:prstGeom>
          <a:gradFill rotWithShape="1">
            <a:gsLst>
              <a:gs pos="0">
                <a:srgbClr val="99CC00"/>
              </a:gs>
              <a:gs pos="100000">
                <a:srgbClr val="99CC00">
                  <a:gamma/>
                  <a:tint val="15686"/>
                  <a:invGamma/>
                </a:srgbClr>
              </a:gs>
            </a:gsLst>
            <a:lin ang="5400000" scaled="1"/>
          </a:gradFill>
          <a:ln w="12700" algn="ctr">
            <a:solidFill>
              <a:srgbClr val="99CC00"/>
            </a:solidFill>
            <a:round/>
            <a:headEnd/>
            <a:tailEnd/>
          </a:ln>
          <a:effectLst/>
        </p:spPr>
        <p:txBody>
          <a:bodyPr wrap="none" lIns="87313" tIns="44450" rIns="87313" bIns="44450" anchor="ctr"/>
          <a:lstStyle/>
          <a:p>
            <a:pPr algn="ctr"/>
            <a:r>
              <a:rPr lang="en-GB" sz="3200" b="1" dirty="0" smtClean="0"/>
              <a:t>Valid Claim</a:t>
            </a:r>
            <a:endParaRPr lang="en-GB" sz="3200" b="1" dirty="0"/>
          </a:p>
        </p:txBody>
      </p:sp>
      <p:sp>
        <p:nvSpPr>
          <p:cNvPr id="20" name="AutoShape 8"/>
          <p:cNvSpPr>
            <a:spLocks noChangeArrowheads="1"/>
          </p:cNvSpPr>
          <p:nvPr/>
        </p:nvSpPr>
        <p:spPr bwMode="auto">
          <a:xfrm>
            <a:off x="4860032" y="1772816"/>
            <a:ext cx="3888432" cy="720725"/>
          </a:xfrm>
          <a:prstGeom prst="roundRect">
            <a:avLst>
              <a:gd name="adj" fmla="val 8676"/>
            </a:avLst>
          </a:prstGeom>
          <a:gradFill rotWithShape="1">
            <a:gsLst>
              <a:gs pos="0">
                <a:srgbClr val="FF9999"/>
              </a:gs>
              <a:gs pos="100000">
                <a:srgbClr val="FF9999">
                  <a:gamma/>
                  <a:tint val="15686"/>
                  <a:invGamma/>
                </a:srgbClr>
              </a:gs>
            </a:gsLst>
            <a:lin ang="5400000" scaled="1"/>
          </a:gradFill>
          <a:ln w="12700" algn="ctr">
            <a:solidFill>
              <a:schemeClr val="folHlink"/>
            </a:solidFill>
            <a:round/>
            <a:headEnd/>
            <a:tailEnd/>
          </a:ln>
          <a:effectLst/>
        </p:spPr>
        <p:txBody>
          <a:bodyPr wrap="none" lIns="87313" tIns="44450" rIns="87313" bIns="44450" anchor="ctr"/>
          <a:lstStyle/>
          <a:p>
            <a:pPr algn="ctr"/>
            <a:r>
              <a:rPr lang="en-GB" sz="3200" b="1" dirty="0" smtClean="0"/>
              <a:t>Correlative Duty</a:t>
            </a:r>
            <a:endParaRPr lang="en-GB" sz="3200" b="1" dirty="0"/>
          </a:p>
        </p:txBody>
      </p:sp>
      <p:sp>
        <p:nvSpPr>
          <p:cNvPr id="21" name="AutoShape 10"/>
          <p:cNvSpPr>
            <a:spLocks noChangeArrowheads="1"/>
          </p:cNvSpPr>
          <p:nvPr/>
        </p:nvSpPr>
        <p:spPr bwMode="auto">
          <a:xfrm>
            <a:off x="467544" y="5000636"/>
            <a:ext cx="8280920" cy="1380692"/>
          </a:xfrm>
          <a:prstGeom prst="roundRect">
            <a:avLst>
              <a:gd name="adj" fmla="val 8676"/>
            </a:avLst>
          </a:prstGeom>
          <a:gradFill rotWithShape="1">
            <a:gsLst>
              <a:gs pos="0">
                <a:srgbClr val="00CCFF"/>
              </a:gs>
              <a:gs pos="100000">
                <a:srgbClr val="00CCFF">
                  <a:gamma/>
                  <a:tint val="15686"/>
                  <a:invGamma/>
                </a:srgbClr>
              </a:gs>
            </a:gsLst>
            <a:lin ang="5400000" scaled="1"/>
          </a:gradFill>
          <a:ln w="12700" algn="ctr">
            <a:solidFill>
              <a:schemeClr val="folHlink"/>
            </a:solidFill>
            <a:round/>
            <a:headEnd/>
            <a:tailEnd/>
          </a:ln>
          <a:effectLst/>
        </p:spPr>
        <p:txBody>
          <a:bodyPr wrap="none" lIns="87313" tIns="44450" rIns="87313" bIns="44450" anchor="ctr"/>
          <a:lstStyle/>
          <a:p>
            <a:pPr algn="ctr">
              <a:spcBef>
                <a:spcPts val="600"/>
              </a:spcBef>
            </a:pPr>
            <a:r>
              <a:rPr lang="en-US" sz="2000" b="1" dirty="0" smtClean="0"/>
              <a:t>“A child from a vulnerable community has a valid claim</a:t>
            </a:r>
          </a:p>
          <a:p>
            <a:pPr algn="ctr">
              <a:spcBef>
                <a:spcPts val="600"/>
              </a:spcBef>
            </a:pPr>
            <a:r>
              <a:rPr lang="en-US" sz="2000" b="1" dirty="0" smtClean="0"/>
              <a:t> to quality education without discrimination and others</a:t>
            </a:r>
          </a:p>
          <a:p>
            <a:pPr algn="ctr">
              <a:spcBef>
                <a:spcPts val="600"/>
              </a:spcBef>
            </a:pPr>
            <a:r>
              <a:rPr lang="en-US" sz="2000" b="1" dirty="0" smtClean="0"/>
              <a:t> – parents, teachers, community leaders, government etc. –</a:t>
            </a:r>
          </a:p>
          <a:p>
            <a:pPr algn="ctr">
              <a:spcBef>
                <a:spcPts val="600"/>
              </a:spcBef>
            </a:pPr>
            <a:r>
              <a:rPr lang="en-US" sz="2000" b="1" dirty="0" smtClean="0"/>
              <a:t> have obligations to help that child realize her righ</a:t>
            </a:r>
            <a:r>
              <a:rPr lang="en-US" sz="2400" b="1" dirty="0" smtClean="0"/>
              <a:t>t.”</a:t>
            </a:r>
            <a:endParaRPr lang="en-US" sz="2400" b="1" dirty="0"/>
          </a:p>
        </p:txBody>
      </p:sp>
      <p:sp>
        <p:nvSpPr>
          <p:cNvPr id="22" name="TextBox 21"/>
          <p:cNvSpPr txBox="1"/>
          <p:nvPr/>
        </p:nvSpPr>
        <p:spPr>
          <a:xfrm>
            <a:off x="1331640" y="2564904"/>
            <a:ext cx="2892138" cy="830997"/>
          </a:xfrm>
          <a:prstGeom prst="rect">
            <a:avLst/>
          </a:prstGeom>
          <a:noFill/>
        </p:spPr>
        <p:txBody>
          <a:bodyPr wrap="none" rtlCol="0">
            <a:spAutoFit/>
          </a:bodyPr>
          <a:lstStyle/>
          <a:p>
            <a:pPr algn="ctr"/>
            <a:r>
              <a:rPr lang="en-GB" sz="2400" dirty="0" smtClean="0"/>
              <a:t>Claim(Right) Holder</a:t>
            </a:r>
          </a:p>
          <a:p>
            <a:pPr algn="ctr"/>
            <a:r>
              <a:rPr lang="en-GB" sz="2400" dirty="0" smtClean="0"/>
              <a:t>(Subject)</a:t>
            </a:r>
            <a:endParaRPr lang="en-GB" sz="2400" dirty="0"/>
          </a:p>
        </p:txBody>
      </p:sp>
      <p:sp>
        <p:nvSpPr>
          <p:cNvPr id="23" name="TextBox 22"/>
          <p:cNvSpPr txBox="1"/>
          <p:nvPr/>
        </p:nvSpPr>
        <p:spPr>
          <a:xfrm>
            <a:off x="5408552" y="2564904"/>
            <a:ext cx="1827744" cy="830997"/>
          </a:xfrm>
          <a:prstGeom prst="rect">
            <a:avLst/>
          </a:prstGeom>
          <a:noFill/>
        </p:spPr>
        <p:txBody>
          <a:bodyPr wrap="none" rtlCol="0">
            <a:spAutoFit/>
          </a:bodyPr>
          <a:lstStyle/>
          <a:p>
            <a:pPr algn="ctr"/>
            <a:r>
              <a:rPr lang="en-GB" sz="2400" dirty="0" smtClean="0"/>
              <a:t>Duty Bearer</a:t>
            </a:r>
          </a:p>
          <a:p>
            <a:pPr algn="ctr"/>
            <a:r>
              <a:rPr lang="en-GB" sz="2400" dirty="0" smtClean="0"/>
              <a:t>(Object)</a:t>
            </a:r>
            <a:endParaRPr lang="en-GB" sz="2400" dirty="0"/>
          </a:p>
        </p:txBody>
      </p:sp>
      <p:sp>
        <p:nvSpPr>
          <p:cNvPr id="10" name="TextBox 9"/>
          <p:cNvSpPr txBox="1"/>
          <p:nvPr/>
        </p:nvSpPr>
        <p:spPr>
          <a:xfrm>
            <a:off x="928662" y="3643314"/>
            <a:ext cx="7643866" cy="1200329"/>
          </a:xfrm>
          <a:prstGeom prst="rect">
            <a:avLst/>
          </a:prstGeom>
          <a:noFill/>
        </p:spPr>
        <p:txBody>
          <a:bodyPr wrap="square" rtlCol="0">
            <a:spAutoFit/>
          </a:bodyPr>
          <a:lstStyle/>
          <a:p>
            <a:endParaRPr lang="en-US" sz="2400" b="1" i="1" dirty="0" smtClean="0">
              <a:solidFill>
                <a:srgbClr val="FF0000"/>
              </a:solidFill>
            </a:endParaRPr>
          </a:p>
          <a:p>
            <a:r>
              <a:rPr lang="en-US" sz="2400" b="1" i="1" dirty="0" smtClean="0">
                <a:solidFill>
                  <a:srgbClr val="FF0000"/>
                </a:solidFill>
              </a:rPr>
              <a:t>Needs-based approach gives no claim to right holders and places no obligations on duty bearers</a:t>
            </a:r>
            <a:endParaRPr lang="en-US" sz="2400" b="1" i="1" dirty="0">
              <a:solidFill>
                <a:srgbClr val="FF0000"/>
              </a:solidFill>
            </a:endParaRPr>
          </a:p>
        </p:txBody>
      </p:sp>
    </p:spTree>
    <p:extLst>
      <p:ext uri="{BB962C8B-B14F-4D97-AF65-F5344CB8AC3E}">
        <p14:creationId xmlns:p14="http://schemas.microsoft.com/office/powerpoint/2010/main" xmlns="" val="3790150228"/>
      </p:ext>
    </p:extLst>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smtClean="0"/>
              <a:t>Duties and Obligations (1)</a:t>
            </a:r>
            <a:endParaRPr lang="en-GB" b="1" dirty="0"/>
          </a:p>
        </p:txBody>
      </p:sp>
      <p:sp>
        <p:nvSpPr>
          <p:cNvPr id="6" name="AutoShape 3"/>
          <p:cNvSpPr>
            <a:spLocks noChangeArrowheads="1"/>
          </p:cNvSpPr>
          <p:nvPr/>
        </p:nvSpPr>
        <p:spPr bwMode="gray">
          <a:xfrm>
            <a:off x="251520" y="3403102"/>
            <a:ext cx="4074455" cy="3050233"/>
          </a:xfrm>
          <a:prstGeom prst="roundRect">
            <a:avLst>
              <a:gd name="adj" fmla="val 10347"/>
            </a:avLst>
          </a:prstGeom>
          <a:gradFill rotWithShape="1">
            <a:gsLst>
              <a:gs pos="0">
                <a:srgbClr val="EBD3AD"/>
              </a:gs>
              <a:gs pos="100000">
                <a:srgbClr val="EBD3AD">
                  <a:gamma/>
                  <a:tint val="0"/>
                  <a:invGamma/>
                </a:srgbClr>
              </a:gs>
            </a:gsLst>
            <a:lin ang="18900000" scaled="1"/>
          </a:gradFill>
          <a:ln w="50800">
            <a:solidFill>
              <a:srgbClr val="FF9933"/>
            </a:solidFill>
            <a:round/>
            <a:headEnd/>
            <a:tailEnd/>
          </a:ln>
          <a:effectLst>
            <a:outerShdw dist="107763" dir="2700000" algn="ctr" rotWithShape="0">
              <a:srgbClr val="000000">
                <a:alpha val="50000"/>
              </a:srgbClr>
            </a:outerShdw>
          </a:effectLst>
        </p:spPr>
        <p:txBody>
          <a:bodyPr wrap="none" anchor="ctr"/>
          <a:lstStyle/>
          <a:p>
            <a:endParaRPr lang="en-GB"/>
          </a:p>
        </p:txBody>
      </p:sp>
      <p:grpSp>
        <p:nvGrpSpPr>
          <p:cNvPr id="7" name="Group 14"/>
          <p:cNvGrpSpPr>
            <a:grpSpLocks noChangeAspect="1"/>
          </p:cNvGrpSpPr>
          <p:nvPr/>
        </p:nvGrpSpPr>
        <p:grpSpPr bwMode="auto">
          <a:xfrm>
            <a:off x="3563617" y="2564904"/>
            <a:ext cx="474568" cy="1185863"/>
            <a:chOff x="2304" y="1344"/>
            <a:chExt cx="498" cy="1245"/>
          </a:xfrm>
        </p:grpSpPr>
        <p:sp>
          <p:nvSpPr>
            <p:cNvPr id="8" name="Freeform 7"/>
            <p:cNvSpPr>
              <a:spLocks/>
            </p:cNvSpPr>
            <p:nvPr/>
          </p:nvSpPr>
          <p:spPr bwMode="gray">
            <a:xfrm>
              <a:off x="2425" y="1344"/>
              <a:ext cx="233" cy="254"/>
            </a:xfrm>
            <a:custGeom>
              <a:avLst/>
              <a:gdLst/>
              <a:ahLst/>
              <a:cxnLst>
                <a:cxn ang="0">
                  <a:pos x="133" y="0"/>
                </a:cxn>
                <a:cxn ang="0">
                  <a:pos x="161" y="3"/>
                </a:cxn>
                <a:cxn ang="0">
                  <a:pos x="186" y="12"/>
                </a:cxn>
                <a:cxn ang="0">
                  <a:pos x="209" y="25"/>
                </a:cxn>
                <a:cxn ang="0">
                  <a:pos x="228" y="42"/>
                </a:cxn>
                <a:cxn ang="0">
                  <a:pos x="245" y="64"/>
                </a:cxn>
                <a:cxn ang="0">
                  <a:pos x="257" y="88"/>
                </a:cxn>
                <a:cxn ang="0">
                  <a:pos x="265" y="116"/>
                </a:cxn>
                <a:cxn ang="0">
                  <a:pos x="267" y="146"/>
                </a:cxn>
                <a:cxn ang="0">
                  <a:pos x="265" y="175"/>
                </a:cxn>
                <a:cxn ang="0">
                  <a:pos x="257" y="203"/>
                </a:cxn>
                <a:cxn ang="0">
                  <a:pos x="245" y="227"/>
                </a:cxn>
                <a:cxn ang="0">
                  <a:pos x="228" y="249"/>
                </a:cxn>
                <a:cxn ang="0">
                  <a:pos x="209" y="267"/>
                </a:cxn>
                <a:cxn ang="0">
                  <a:pos x="186" y="281"/>
                </a:cxn>
                <a:cxn ang="0">
                  <a:pos x="161" y="289"/>
                </a:cxn>
                <a:cxn ang="0">
                  <a:pos x="133" y="292"/>
                </a:cxn>
                <a:cxn ang="0">
                  <a:pos x="103" y="288"/>
                </a:cxn>
                <a:cxn ang="0">
                  <a:pos x="75" y="277"/>
                </a:cxn>
                <a:cxn ang="0">
                  <a:pos x="51" y="260"/>
                </a:cxn>
                <a:cxn ang="0">
                  <a:pos x="29" y="237"/>
                </a:cxn>
                <a:cxn ang="0">
                  <a:pos x="13" y="210"/>
                </a:cxn>
                <a:cxn ang="0">
                  <a:pos x="4" y="178"/>
                </a:cxn>
                <a:cxn ang="0">
                  <a:pos x="0" y="146"/>
                </a:cxn>
                <a:cxn ang="0">
                  <a:pos x="4" y="113"/>
                </a:cxn>
                <a:cxn ang="0">
                  <a:pos x="13" y="81"/>
                </a:cxn>
                <a:cxn ang="0">
                  <a:pos x="29" y="54"/>
                </a:cxn>
                <a:cxn ang="0">
                  <a:pos x="51" y="32"/>
                </a:cxn>
                <a:cxn ang="0">
                  <a:pos x="75" y="14"/>
                </a:cxn>
                <a:cxn ang="0">
                  <a:pos x="103" y="3"/>
                </a:cxn>
                <a:cxn ang="0">
                  <a:pos x="133" y="0"/>
                </a:cxn>
              </a:cxnLst>
              <a:rect l="0" t="0" r="r" b="b"/>
              <a:pathLst>
                <a:path w="267" h="292">
                  <a:moveTo>
                    <a:pt x="133" y="0"/>
                  </a:moveTo>
                  <a:lnTo>
                    <a:pt x="161" y="3"/>
                  </a:lnTo>
                  <a:lnTo>
                    <a:pt x="186" y="12"/>
                  </a:lnTo>
                  <a:lnTo>
                    <a:pt x="209" y="25"/>
                  </a:lnTo>
                  <a:lnTo>
                    <a:pt x="228" y="42"/>
                  </a:lnTo>
                  <a:lnTo>
                    <a:pt x="245" y="64"/>
                  </a:lnTo>
                  <a:lnTo>
                    <a:pt x="257" y="88"/>
                  </a:lnTo>
                  <a:lnTo>
                    <a:pt x="265" y="116"/>
                  </a:lnTo>
                  <a:lnTo>
                    <a:pt x="267" y="146"/>
                  </a:lnTo>
                  <a:lnTo>
                    <a:pt x="265" y="175"/>
                  </a:lnTo>
                  <a:lnTo>
                    <a:pt x="257" y="203"/>
                  </a:lnTo>
                  <a:lnTo>
                    <a:pt x="245" y="227"/>
                  </a:lnTo>
                  <a:lnTo>
                    <a:pt x="228" y="249"/>
                  </a:lnTo>
                  <a:lnTo>
                    <a:pt x="209" y="267"/>
                  </a:lnTo>
                  <a:lnTo>
                    <a:pt x="186" y="281"/>
                  </a:lnTo>
                  <a:lnTo>
                    <a:pt x="161" y="289"/>
                  </a:lnTo>
                  <a:lnTo>
                    <a:pt x="133" y="292"/>
                  </a:lnTo>
                  <a:lnTo>
                    <a:pt x="103" y="288"/>
                  </a:lnTo>
                  <a:lnTo>
                    <a:pt x="75" y="277"/>
                  </a:lnTo>
                  <a:lnTo>
                    <a:pt x="51" y="260"/>
                  </a:lnTo>
                  <a:lnTo>
                    <a:pt x="29" y="237"/>
                  </a:lnTo>
                  <a:lnTo>
                    <a:pt x="13" y="210"/>
                  </a:lnTo>
                  <a:lnTo>
                    <a:pt x="4" y="178"/>
                  </a:lnTo>
                  <a:lnTo>
                    <a:pt x="0" y="146"/>
                  </a:lnTo>
                  <a:lnTo>
                    <a:pt x="4" y="113"/>
                  </a:lnTo>
                  <a:lnTo>
                    <a:pt x="13" y="81"/>
                  </a:lnTo>
                  <a:lnTo>
                    <a:pt x="29" y="54"/>
                  </a:lnTo>
                  <a:lnTo>
                    <a:pt x="51" y="32"/>
                  </a:lnTo>
                  <a:lnTo>
                    <a:pt x="75" y="14"/>
                  </a:lnTo>
                  <a:lnTo>
                    <a:pt x="103" y="3"/>
                  </a:lnTo>
                  <a:lnTo>
                    <a:pt x="133" y="0"/>
                  </a:lnTo>
                  <a:close/>
                </a:path>
              </a:pathLst>
            </a:custGeom>
            <a:solidFill>
              <a:srgbClr val="FF9933"/>
            </a:solidFill>
            <a:ln w="0">
              <a:noFill/>
              <a:prstDash val="solid"/>
              <a:round/>
              <a:headEnd/>
              <a:tailEnd/>
            </a:ln>
            <a:effectLst>
              <a:outerShdw dist="91581" dir="3378596" algn="ctr" rotWithShape="0">
                <a:srgbClr val="000000">
                  <a:alpha val="50000"/>
                </a:srgbClr>
              </a:outerShdw>
            </a:effectLst>
          </p:spPr>
          <p:txBody>
            <a:bodyPr/>
            <a:lstStyle/>
            <a:p>
              <a:endParaRPr lang="en-GB"/>
            </a:p>
          </p:txBody>
        </p:sp>
        <p:sp>
          <p:nvSpPr>
            <p:cNvPr id="9" name="Freeform 6"/>
            <p:cNvSpPr>
              <a:spLocks/>
            </p:cNvSpPr>
            <p:nvPr/>
          </p:nvSpPr>
          <p:spPr bwMode="gray">
            <a:xfrm>
              <a:off x="2304" y="1625"/>
              <a:ext cx="498" cy="964"/>
            </a:xfrm>
            <a:custGeom>
              <a:avLst/>
              <a:gdLst/>
              <a:ahLst/>
              <a:cxnLst>
                <a:cxn ang="0">
                  <a:pos x="72" y="5"/>
                </a:cxn>
                <a:cxn ang="0">
                  <a:pos x="30" y="32"/>
                </a:cxn>
                <a:cxn ang="0">
                  <a:pos x="4" y="75"/>
                </a:cxn>
                <a:cxn ang="0">
                  <a:pos x="0" y="509"/>
                </a:cxn>
                <a:cxn ang="0">
                  <a:pos x="1" y="516"/>
                </a:cxn>
                <a:cxn ang="0">
                  <a:pos x="9" y="533"/>
                </a:cxn>
                <a:cxn ang="0">
                  <a:pos x="26" y="550"/>
                </a:cxn>
                <a:cxn ang="0">
                  <a:pos x="56" y="557"/>
                </a:cxn>
                <a:cxn ang="0">
                  <a:pos x="84" y="551"/>
                </a:cxn>
                <a:cxn ang="0">
                  <a:pos x="100" y="534"/>
                </a:cxn>
                <a:cxn ang="0">
                  <a:pos x="106" y="516"/>
                </a:cxn>
                <a:cxn ang="0">
                  <a:pos x="108" y="503"/>
                </a:cxn>
                <a:cxn ang="0">
                  <a:pos x="108" y="166"/>
                </a:cxn>
                <a:cxn ang="0">
                  <a:pos x="135" y="1066"/>
                </a:cxn>
                <a:cxn ang="0">
                  <a:pos x="138" y="1073"/>
                </a:cxn>
                <a:cxn ang="0">
                  <a:pos x="151" y="1089"/>
                </a:cxn>
                <a:cxn ang="0">
                  <a:pos x="174" y="1105"/>
                </a:cxn>
                <a:cxn ang="0">
                  <a:pos x="199" y="1111"/>
                </a:cxn>
                <a:cxn ang="0">
                  <a:pos x="227" y="1110"/>
                </a:cxn>
                <a:cxn ang="0">
                  <a:pos x="255" y="1097"/>
                </a:cxn>
                <a:cxn ang="0">
                  <a:pos x="272" y="1080"/>
                </a:cxn>
                <a:cxn ang="0">
                  <a:pos x="278" y="1068"/>
                </a:cxn>
                <a:cxn ang="0">
                  <a:pos x="279" y="499"/>
                </a:cxn>
                <a:cxn ang="0">
                  <a:pos x="302" y="503"/>
                </a:cxn>
                <a:cxn ang="0">
                  <a:pos x="302" y="534"/>
                </a:cxn>
                <a:cxn ang="0">
                  <a:pos x="304" y="590"/>
                </a:cxn>
                <a:cxn ang="0">
                  <a:pos x="304" y="664"/>
                </a:cxn>
                <a:cxn ang="0">
                  <a:pos x="304" y="750"/>
                </a:cxn>
                <a:cxn ang="0">
                  <a:pos x="304" y="838"/>
                </a:cxn>
                <a:cxn ang="0">
                  <a:pos x="305" y="926"/>
                </a:cxn>
                <a:cxn ang="0">
                  <a:pos x="305" y="1004"/>
                </a:cxn>
                <a:cxn ang="0">
                  <a:pos x="305" y="1066"/>
                </a:cxn>
                <a:cxn ang="0">
                  <a:pos x="306" y="1073"/>
                </a:cxn>
                <a:cxn ang="0">
                  <a:pos x="315" y="1088"/>
                </a:cxn>
                <a:cxn ang="0">
                  <a:pos x="335" y="1103"/>
                </a:cxn>
                <a:cxn ang="0">
                  <a:pos x="372" y="1111"/>
                </a:cxn>
                <a:cxn ang="0">
                  <a:pos x="408" y="1103"/>
                </a:cxn>
                <a:cxn ang="0">
                  <a:pos x="429" y="1089"/>
                </a:cxn>
                <a:cxn ang="0">
                  <a:pos x="437" y="1073"/>
                </a:cxn>
                <a:cxn ang="0">
                  <a:pos x="438" y="1067"/>
                </a:cxn>
                <a:cxn ang="0">
                  <a:pos x="466" y="166"/>
                </a:cxn>
                <a:cxn ang="0">
                  <a:pos x="468" y="503"/>
                </a:cxn>
                <a:cxn ang="0">
                  <a:pos x="472" y="517"/>
                </a:cxn>
                <a:cxn ang="0">
                  <a:pos x="483" y="537"/>
                </a:cxn>
                <a:cxn ang="0">
                  <a:pos x="505" y="551"/>
                </a:cxn>
                <a:cxn ang="0">
                  <a:pos x="536" y="551"/>
                </a:cxn>
                <a:cxn ang="0">
                  <a:pos x="557" y="537"/>
                </a:cxn>
                <a:cxn ang="0">
                  <a:pos x="570" y="517"/>
                </a:cxn>
                <a:cxn ang="0">
                  <a:pos x="573" y="508"/>
                </a:cxn>
                <a:cxn ang="0">
                  <a:pos x="572" y="68"/>
                </a:cxn>
                <a:cxn ang="0">
                  <a:pos x="546" y="28"/>
                </a:cxn>
                <a:cxn ang="0">
                  <a:pos x="506" y="4"/>
                </a:cxn>
                <a:cxn ang="0">
                  <a:pos x="94" y="0"/>
                </a:cxn>
              </a:cxnLst>
              <a:rect l="0" t="0" r="r" b="b"/>
              <a:pathLst>
                <a:path w="573" h="1111">
                  <a:moveTo>
                    <a:pt x="94" y="0"/>
                  </a:moveTo>
                  <a:lnTo>
                    <a:pt x="72" y="5"/>
                  </a:lnTo>
                  <a:lnTo>
                    <a:pt x="50" y="16"/>
                  </a:lnTo>
                  <a:lnTo>
                    <a:pt x="30" y="32"/>
                  </a:lnTo>
                  <a:lnTo>
                    <a:pt x="15" y="53"/>
                  </a:lnTo>
                  <a:lnTo>
                    <a:pt x="4" y="75"/>
                  </a:lnTo>
                  <a:lnTo>
                    <a:pt x="0" y="99"/>
                  </a:lnTo>
                  <a:lnTo>
                    <a:pt x="0" y="509"/>
                  </a:lnTo>
                  <a:lnTo>
                    <a:pt x="0" y="511"/>
                  </a:lnTo>
                  <a:lnTo>
                    <a:pt x="1" y="516"/>
                  </a:lnTo>
                  <a:lnTo>
                    <a:pt x="4" y="525"/>
                  </a:lnTo>
                  <a:lnTo>
                    <a:pt x="9" y="533"/>
                  </a:lnTo>
                  <a:lnTo>
                    <a:pt x="16" y="543"/>
                  </a:lnTo>
                  <a:lnTo>
                    <a:pt x="26" y="550"/>
                  </a:lnTo>
                  <a:lnTo>
                    <a:pt x="39" y="556"/>
                  </a:lnTo>
                  <a:lnTo>
                    <a:pt x="56" y="557"/>
                  </a:lnTo>
                  <a:lnTo>
                    <a:pt x="72" y="556"/>
                  </a:lnTo>
                  <a:lnTo>
                    <a:pt x="84" y="551"/>
                  </a:lnTo>
                  <a:lnTo>
                    <a:pt x="92" y="543"/>
                  </a:lnTo>
                  <a:lnTo>
                    <a:pt x="100" y="534"/>
                  </a:lnTo>
                  <a:lnTo>
                    <a:pt x="103" y="525"/>
                  </a:lnTo>
                  <a:lnTo>
                    <a:pt x="106" y="516"/>
                  </a:lnTo>
                  <a:lnTo>
                    <a:pt x="107" y="508"/>
                  </a:lnTo>
                  <a:lnTo>
                    <a:pt x="108" y="503"/>
                  </a:lnTo>
                  <a:lnTo>
                    <a:pt x="108" y="500"/>
                  </a:lnTo>
                  <a:lnTo>
                    <a:pt x="108" y="166"/>
                  </a:lnTo>
                  <a:lnTo>
                    <a:pt x="134" y="167"/>
                  </a:lnTo>
                  <a:lnTo>
                    <a:pt x="135" y="1066"/>
                  </a:lnTo>
                  <a:lnTo>
                    <a:pt x="136" y="1068"/>
                  </a:lnTo>
                  <a:lnTo>
                    <a:pt x="138" y="1073"/>
                  </a:lnTo>
                  <a:lnTo>
                    <a:pt x="143" y="1080"/>
                  </a:lnTo>
                  <a:lnTo>
                    <a:pt x="151" y="1089"/>
                  </a:lnTo>
                  <a:lnTo>
                    <a:pt x="162" y="1097"/>
                  </a:lnTo>
                  <a:lnTo>
                    <a:pt x="174" y="1105"/>
                  </a:lnTo>
                  <a:lnTo>
                    <a:pt x="189" y="1110"/>
                  </a:lnTo>
                  <a:lnTo>
                    <a:pt x="199" y="1111"/>
                  </a:lnTo>
                  <a:lnTo>
                    <a:pt x="217" y="1111"/>
                  </a:lnTo>
                  <a:lnTo>
                    <a:pt x="227" y="1110"/>
                  </a:lnTo>
                  <a:lnTo>
                    <a:pt x="243" y="1105"/>
                  </a:lnTo>
                  <a:lnTo>
                    <a:pt x="255" y="1097"/>
                  </a:lnTo>
                  <a:lnTo>
                    <a:pt x="265" y="1089"/>
                  </a:lnTo>
                  <a:lnTo>
                    <a:pt x="272" y="1080"/>
                  </a:lnTo>
                  <a:lnTo>
                    <a:pt x="276" y="1073"/>
                  </a:lnTo>
                  <a:lnTo>
                    <a:pt x="278" y="1068"/>
                  </a:lnTo>
                  <a:lnTo>
                    <a:pt x="279" y="1066"/>
                  </a:lnTo>
                  <a:lnTo>
                    <a:pt x="279" y="499"/>
                  </a:lnTo>
                  <a:lnTo>
                    <a:pt x="302" y="499"/>
                  </a:lnTo>
                  <a:lnTo>
                    <a:pt x="302" y="503"/>
                  </a:lnTo>
                  <a:lnTo>
                    <a:pt x="302" y="515"/>
                  </a:lnTo>
                  <a:lnTo>
                    <a:pt x="302" y="534"/>
                  </a:lnTo>
                  <a:lnTo>
                    <a:pt x="302" y="560"/>
                  </a:lnTo>
                  <a:lnTo>
                    <a:pt x="304" y="590"/>
                  </a:lnTo>
                  <a:lnTo>
                    <a:pt x="304" y="626"/>
                  </a:lnTo>
                  <a:lnTo>
                    <a:pt x="304" y="664"/>
                  </a:lnTo>
                  <a:lnTo>
                    <a:pt x="304" y="706"/>
                  </a:lnTo>
                  <a:lnTo>
                    <a:pt x="304" y="750"/>
                  </a:lnTo>
                  <a:lnTo>
                    <a:pt x="304" y="793"/>
                  </a:lnTo>
                  <a:lnTo>
                    <a:pt x="304" y="838"/>
                  </a:lnTo>
                  <a:lnTo>
                    <a:pt x="305" y="882"/>
                  </a:lnTo>
                  <a:lnTo>
                    <a:pt x="305" y="926"/>
                  </a:lnTo>
                  <a:lnTo>
                    <a:pt x="305" y="966"/>
                  </a:lnTo>
                  <a:lnTo>
                    <a:pt x="305" y="1004"/>
                  </a:lnTo>
                  <a:lnTo>
                    <a:pt x="305" y="1037"/>
                  </a:lnTo>
                  <a:lnTo>
                    <a:pt x="305" y="1066"/>
                  </a:lnTo>
                  <a:lnTo>
                    <a:pt x="305" y="1067"/>
                  </a:lnTo>
                  <a:lnTo>
                    <a:pt x="306" y="1073"/>
                  </a:lnTo>
                  <a:lnTo>
                    <a:pt x="310" y="1079"/>
                  </a:lnTo>
                  <a:lnTo>
                    <a:pt x="315" y="1088"/>
                  </a:lnTo>
                  <a:lnTo>
                    <a:pt x="323" y="1096"/>
                  </a:lnTo>
                  <a:lnTo>
                    <a:pt x="335" y="1103"/>
                  </a:lnTo>
                  <a:lnTo>
                    <a:pt x="351" y="1108"/>
                  </a:lnTo>
                  <a:lnTo>
                    <a:pt x="372" y="1111"/>
                  </a:lnTo>
                  <a:lnTo>
                    <a:pt x="392" y="1108"/>
                  </a:lnTo>
                  <a:lnTo>
                    <a:pt x="408" y="1103"/>
                  </a:lnTo>
                  <a:lnTo>
                    <a:pt x="420" y="1096"/>
                  </a:lnTo>
                  <a:lnTo>
                    <a:pt x="429" y="1089"/>
                  </a:lnTo>
                  <a:lnTo>
                    <a:pt x="434" y="1080"/>
                  </a:lnTo>
                  <a:lnTo>
                    <a:pt x="437" y="1073"/>
                  </a:lnTo>
                  <a:lnTo>
                    <a:pt x="438" y="1068"/>
                  </a:lnTo>
                  <a:lnTo>
                    <a:pt x="438" y="1067"/>
                  </a:lnTo>
                  <a:lnTo>
                    <a:pt x="440" y="166"/>
                  </a:lnTo>
                  <a:lnTo>
                    <a:pt x="466" y="166"/>
                  </a:lnTo>
                  <a:lnTo>
                    <a:pt x="466" y="500"/>
                  </a:lnTo>
                  <a:lnTo>
                    <a:pt x="468" y="503"/>
                  </a:lnTo>
                  <a:lnTo>
                    <a:pt x="469" y="509"/>
                  </a:lnTo>
                  <a:lnTo>
                    <a:pt x="472" y="517"/>
                  </a:lnTo>
                  <a:lnTo>
                    <a:pt x="477" y="527"/>
                  </a:lnTo>
                  <a:lnTo>
                    <a:pt x="483" y="537"/>
                  </a:lnTo>
                  <a:lnTo>
                    <a:pt x="493" y="545"/>
                  </a:lnTo>
                  <a:lnTo>
                    <a:pt x="505" y="551"/>
                  </a:lnTo>
                  <a:lnTo>
                    <a:pt x="520" y="554"/>
                  </a:lnTo>
                  <a:lnTo>
                    <a:pt x="536" y="551"/>
                  </a:lnTo>
                  <a:lnTo>
                    <a:pt x="548" y="545"/>
                  </a:lnTo>
                  <a:lnTo>
                    <a:pt x="557" y="537"/>
                  </a:lnTo>
                  <a:lnTo>
                    <a:pt x="563" y="527"/>
                  </a:lnTo>
                  <a:lnTo>
                    <a:pt x="570" y="517"/>
                  </a:lnTo>
                  <a:lnTo>
                    <a:pt x="573" y="510"/>
                  </a:lnTo>
                  <a:lnTo>
                    <a:pt x="573" y="508"/>
                  </a:lnTo>
                  <a:lnTo>
                    <a:pt x="573" y="79"/>
                  </a:lnTo>
                  <a:lnTo>
                    <a:pt x="572" y="68"/>
                  </a:lnTo>
                  <a:lnTo>
                    <a:pt x="561" y="47"/>
                  </a:lnTo>
                  <a:lnTo>
                    <a:pt x="546" y="28"/>
                  </a:lnTo>
                  <a:lnTo>
                    <a:pt x="528" y="14"/>
                  </a:lnTo>
                  <a:lnTo>
                    <a:pt x="506" y="4"/>
                  </a:lnTo>
                  <a:lnTo>
                    <a:pt x="485" y="0"/>
                  </a:lnTo>
                  <a:lnTo>
                    <a:pt x="94" y="0"/>
                  </a:lnTo>
                  <a:lnTo>
                    <a:pt x="94" y="0"/>
                  </a:lnTo>
                  <a:close/>
                </a:path>
              </a:pathLst>
            </a:custGeom>
            <a:solidFill>
              <a:srgbClr val="FF9933"/>
            </a:solidFill>
            <a:ln w="0">
              <a:noFill/>
              <a:prstDash val="solid"/>
              <a:round/>
              <a:headEnd/>
              <a:tailEnd/>
            </a:ln>
            <a:effectLst>
              <a:outerShdw dist="91581" dir="3378596" algn="ctr" rotWithShape="0">
                <a:srgbClr val="000000">
                  <a:alpha val="50000"/>
                </a:srgbClr>
              </a:outerShdw>
            </a:effectLst>
          </p:spPr>
          <p:txBody>
            <a:bodyPr/>
            <a:lstStyle/>
            <a:p>
              <a:endParaRPr lang="en-GB"/>
            </a:p>
          </p:txBody>
        </p:sp>
      </p:grpSp>
      <p:sp>
        <p:nvSpPr>
          <p:cNvPr id="10" name="Text Box 11"/>
          <p:cNvSpPr txBox="1">
            <a:spLocks noChangeArrowheads="1"/>
          </p:cNvSpPr>
          <p:nvPr/>
        </p:nvSpPr>
        <p:spPr bwMode="auto">
          <a:xfrm>
            <a:off x="611560" y="3743161"/>
            <a:ext cx="3528391" cy="2062103"/>
          </a:xfrm>
          <a:prstGeom prst="rect">
            <a:avLst/>
          </a:prstGeom>
          <a:noFill/>
          <a:ln w="9525" algn="ctr">
            <a:noFill/>
            <a:miter lim="800000"/>
            <a:headEnd/>
            <a:tailEnd/>
          </a:ln>
          <a:effectLst/>
        </p:spPr>
        <p:txBody>
          <a:bodyPr wrap="square">
            <a:spAutoFit/>
          </a:bodyPr>
          <a:lstStyle/>
          <a:p>
            <a:pPr algn="l"/>
            <a:r>
              <a:rPr lang="en-GB" sz="3200" b="1" dirty="0" smtClean="0">
                <a:solidFill>
                  <a:srgbClr val="002060"/>
                </a:solidFill>
              </a:rPr>
              <a:t>Respect</a:t>
            </a:r>
            <a:r>
              <a:rPr lang="en-GB" sz="2400" dirty="0" smtClean="0">
                <a:solidFill>
                  <a:srgbClr val="000000"/>
                </a:solidFill>
              </a:rPr>
              <a:t> requires the duty-bearer to refrain from interfering directly or indirectly with the enjoyment of the right.</a:t>
            </a:r>
            <a:endParaRPr lang="en-GB" sz="2000" dirty="0">
              <a:solidFill>
                <a:srgbClr val="000000"/>
              </a:solidFill>
            </a:endParaRPr>
          </a:p>
        </p:txBody>
      </p:sp>
      <p:sp>
        <p:nvSpPr>
          <p:cNvPr id="12" name="AutoShape 4"/>
          <p:cNvSpPr>
            <a:spLocks noChangeArrowheads="1"/>
          </p:cNvSpPr>
          <p:nvPr/>
        </p:nvSpPr>
        <p:spPr bwMode="gray">
          <a:xfrm>
            <a:off x="4644008" y="3403103"/>
            <a:ext cx="4078224" cy="3054096"/>
          </a:xfrm>
          <a:prstGeom prst="roundRect">
            <a:avLst>
              <a:gd name="adj" fmla="val 10347"/>
            </a:avLst>
          </a:prstGeom>
          <a:gradFill rotWithShape="1">
            <a:gsLst>
              <a:gs pos="0">
                <a:srgbClr val="F2F3BB">
                  <a:gamma/>
                  <a:tint val="0"/>
                  <a:invGamma/>
                </a:srgbClr>
              </a:gs>
              <a:gs pos="100000">
                <a:srgbClr val="F2F3BB"/>
              </a:gs>
            </a:gsLst>
            <a:lin ang="2700000" scaled="1"/>
          </a:gradFill>
          <a:ln w="50800">
            <a:solidFill>
              <a:srgbClr val="DBA037"/>
            </a:solidFill>
            <a:round/>
            <a:headEnd/>
            <a:tailEnd/>
          </a:ln>
          <a:effectLst>
            <a:outerShdw dist="107763" dir="2700000" algn="ctr" rotWithShape="0">
              <a:srgbClr val="000000">
                <a:alpha val="50000"/>
              </a:srgbClr>
            </a:outerShdw>
          </a:effectLst>
        </p:spPr>
        <p:txBody>
          <a:bodyPr wrap="none" anchor="ctr"/>
          <a:lstStyle/>
          <a:p>
            <a:endParaRPr lang="en-GB"/>
          </a:p>
        </p:txBody>
      </p:sp>
      <p:sp>
        <p:nvSpPr>
          <p:cNvPr id="13" name="Text Box 12"/>
          <p:cNvSpPr txBox="1">
            <a:spLocks noChangeArrowheads="1"/>
          </p:cNvSpPr>
          <p:nvPr/>
        </p:nvSpPr>
        <p:spPr bwMode="gray">
          <a:xfrm>
            <a:off x="5148065" y="3789040"/>
            <a:ext cx="3312367" cy="2431435"/>
          </a:xfrm>
          <a:prstGeom prst="rect">
            <a:avLst/>
          </a:prstGeom>
          <a:noFill/>
          <a:ln w="9525" algn="ctr">
            <a:noFill/>
            <a:miter lim="800000"/>
            <a:headEnd/>
            <a:tailEnd/>
          </a:ln>
          <a:effectLst/>
        </p:spPr>
        <p:txBody>
          <a:bodyPr wrap="square">
            <a:spAutoFit/>
          </a:bodyPr>
          <a:lstStyle/>
          <a:p>
            <a:pPr algn="l"/>
            <a:r>
              <a:rPr lang="en-GB" sz="3200" b="1" dirty="0" smtClean="0">
                <a:solidFill>
                  <a:srgbClr val="002060"/>
                </a:solidFill>
              </a:rPr>
              <a:t>Protect</a:t>
            </a:r>
            <a:r>
              <a:rPr lang="en-GB" sz="2400" dirty="0" smtClean="0">
                <a:solidFill>
                  <a:srgbClr val="002060"/>
                </a:solidFill>
              </a:rPr>
              <a:t> </a:t>
            </a:r>
            <a:r>
              <a:rPr lang="en-GB" sz="2400" dirty="0" smtClean="0">
                <a:solidFill>
                  <a:srgbClr val="000000"/>
                </a:solidFill>
              </a:rPr>
              <a:t>requires the duty-bearer to take measures that prevent third parties from interfering with the enjoyment of the right.</a:t>
            </a:r>
            <a:endParaRPr lang="en-GB" sz="2400" dirty="0">
              <a:solidFill>
                <a:srgbClr val="000000"/>
              </a:solidFill>
            </a:endParaRPr>
          </a:p>
        </p:txBody>
      </p:sp>
      <p:grpSp>
        <p:nvGrpSpPr>
          <p:cNvPr id="14" name="Group 15"/>
          <p:cNvGrpSpPr>
            <a:grpSpLocks noChangeAspect="1"/>
          </p:cNvGrpSpPr>
          <p:nvPr/>
        </p:nvGrpSpPr>
        <p:grpSpPr bwMode="auto">
          <a:xfrm>
            <a:off x="4629200" y="2564904"/>
            <a:ext cx="474568" cy="1185863"/>
            <a:chOff x="2880" y="1344"/>
            <a:chExt cx="498" cy="1245"/>
          </a:xfrm>
        </p:grpSpPr>
        <p:sp>
          <p:nvSpPr>
            <p:cNvPr id="15" name="Freeform 10"/>
            <p:cNvSpPr>
              <a:spLocks/>
            </p:cNvSpPr>
            <p:nvPr/>
          </p:nvSpPr>
          <p:spPr bwMode="gray">
            <a:xfrm>
              <a:off x="3001" y="1344"/>
              <a:ext cx="233" cy="254"/>
            </a:xfrm>
            <a:custGeom>
              <a:avLst/>
              <a:gdLst/>
              <a:ahLst/>
              <a:cxnLst>
                <a:cxn ang="0">
                  <a:pos x="133" y="0"/>
                </a:cxn>
                <a:cxn ang="0">
                  <a:pos x="161" y="3"/>
                </a:cxn>
                <a:cxn ang="0">
                  <a:pos x="186" y="12"/>
                </a:cxn>
                <a:cxn ang="0">
                  <a:pos x="209" y="25"/>
                </a:cxn>
                <a:cxn ang="0">
                  <a:pos x="228" y="42"/>
                </a:cxn>
                <a:cxn ang="0">
                  <a:pos x="245" y="64"/>
                </a:cxn>
                <a:cxn ang="0">
                  <a:pos x="257" y="88"/>
                </a:cxn>
                <a:cxn ang="0">
                  <a:pos x="265" y="116"/>
                </a:cxn>
                <a:cxn ang="0">
                  <a:pos x="267" y="146"/>
                </a:cxn>
                <a:cxn ang="0">
                  <a:pos x="265" y="175"/>
                </a:cxn>
                <a:cxn ang="0">
                  <a:pos x="257" y="203"/>
                </a:cxn>
                <a:cxn ang="0">
                  <a:pos x="245" y="227"/>
                </a:cxn>
                <a:cxn ang="0">
                  <a:pos x="228" y="249"/>
                </a:cxn>
                <a:cxn ang="0">
                  <a:pos x="209" y="267"/>
                </a:cxn>
                <a:cxn ang="0">
                  <a:pos x="186" y="281"/>
                </a:cxn>
                <a:cxn ang="0">
                  <a:pos x="161" y="289"/>
                </a:cxn>
                <a:cxn ang="0">
                  <a:pos x="133" y="292"/>
                </a:cxn>
                <a:cxn ang="0">
                  <a:pos x="103" y="288"/>
                </a:cxn>
                <a:cxn ang="0">
                  <a:pos x="75" y="277"/>
                </a:cxn>
                <a:cxn ang="0">
                  <a:pos x="51" y="260"/>
                </a:cxn>
                <a:cxn ang="0">
                  <a:pos x="29" y="237"/>
                </a:cxn>
                <a:cxn ang="0">
                  <a:pos x="13" y="210"/>
                </a:cxn>
                <a:cxn ang="0">
                  <a:pos x="4" y="178"/>
                </a:cxn>
                <a:cxn ang="0">
                  <a:pos x="0" y="146"/>
                </a:cxn>
                <a:cxn ang="0">
                  <a:pos x="4" y="113"/>
                </a:cxn>
                <a:cxn ang="0">
                  <a:pos x="13" y="81"/>
                </a:cxn>
                <a:cxn ang="0">
                  <a:pos x="29" y="54"/>
                </a:cxn>
                <a:cxn ang="0">
                  <a:pos x="51" y="32"/>
                </a:cxn>
                <a:cxn ang="0">
                  <a:pos x="75" y="14"/>
                </a:cxn>
                <a:cxn ang="0">
                  <a:pos x="103" y="3"/>
                </a:cxn>
                <a:cxn ang="0">
                  <a:pos x="133" y="0"/>
                </a:cxn>
              </a:cxnLst>
              <a:rect l="0" t="0" r="r" b="b"/>
              <a:pathLst>
                <a:path w="267" h="292">
                  <a:moveTo>
                    <a:pt x="133" y="0"/>
                  </a:moveTo>
                  <a:lnTo>
                    <a:pt x="161" y="3"/>
                  </a:lnTo>
                  <a:lnTo>
                    <a:pt x="186" y="12"/>
                  </a:lnTo>
                  <a:lnTo>
                    <a:pt x="209" y="25"/>
                  </a:lnTo>
                  <a:lnTo>
                    <a:pt x="228" y="42"/>
                  </a:lnTo>
                  <a:lnTo>
                    <a:pt x="245" y="64"/>
                  </a:lnTo>
                  <a:lnTo>
                    <a:pt x="257" y="88"/>
                  </a:lnTo>
                  <a:lnTo>
                    <a:pt x="265" y="116"/>
                  </a:lnTo>
                  <a:lnTo>
                    <a:pt x="267" y="146"/>
                  </a:lnTo>
                  <a:lnTo>
                    <a:pt x="265" y="175"/>
                  </a:lnTo>
                  <a:lnTo>
                    <a:pt x="257" y="203"/>
                  </a:lnTo>
                  <a:lnTo>
                    <a:pt x="245" y="227"/>
                  </a:lnTo>
                  <a:lnTo>
                    <a:pt x="228" y="249"/>
                  </a:lnTo>
                  <a:lnTo>
                    <a:pt x="209" y="267"/>
                  </a:lnTo>
                  <a:lnTo>
                    <a:pt x="186" y="281"/>
                  </a:lnTo>
                  <a:lnTo>
                    <a:pt x="161" y="289"/>
                  </a:lnTo>
                  <a:lnTo>
                    <a:pt x="133" y="292"/>
                  </a:lnTo>
                  <a:lnTo>
                    <a:pt x="103" y="288"/>
                  </a:lnTo>
                  <a:lnTo>
                    <a:pt x="75" y="277"/>
                  </a:lnTo>
                  <a:lnTo>
                    <a:pt x="51" y="260"/>
                  </a:lnTo>
                  <a:lnTo>
                    <a:pt x="29" y="237"/>
                  </a:lnTo>
                  <a:lnTo>
                    <a:pt x="13" y="210"/>
                  </a:lnTo>
                  <a:lnTo>
                    <a:pt x="4" y="178"/>
                  </a:lnTo>
                  <a:lnTo>
                    <a:pt x="0" y="146"/>
                  </a:lnTo>
                  <a:lnTo>
                    <a:pt x="4" y="113"/>
                  </a:lnTo>
                  <a:lnTo>
                    <a:pt x="13" y="81"/>
                  </a:lnTo>
                  <a:lnTo>
                    <a:pt x="29" y="54"/>
                  </a:lnTo>
                  <a:lnTo>
                    <a:pt x="51" y="32"/>
                  </a:lnTo>
                  <a:lnTo>
                    <a:pt x="75" y="14"/>
                  </a:lnTo>
                  <a:lnTo>
                    <a:pt x="103" y="3"/>
                  </a:lnTo>
                  <a:lnTo>
                    <a:pt x="133" y="0"/>
                  </a:lnTo>
                  <a:close/>
                </a:path>
              </a:pathLst>
            </a:custGeom>
            <a:solidFill>
              <a:srgbClr val="FFCC66"/>
            </a:solidFill>
            <a:ln w="0">
              <a:noFill/>
              <a:prstDash val="solid"/>
              <a:round/>
              <a:headEnd/>
              <a:tailEnd/>
            </a:ln>
            <a:effectLst>
              <a:outerShdw dist="91581" dir="3378596" algn="ctr" rotWithShape="0">
                <a:srgbClr val="000000">
                  <a:alpha val="50000"/>
                </a:srgbClr>
              </a:outerShdw>
            </a:effectLst>
          </p:spPr>
          <p:txBody>
            <a:bodyPr/>
            <a:lstStyle/>
            <a:p>
              <a:endParaRPr lang="en-GB"/>
            </a:p>
          </p:txBody>
        </p:sp>
        <p:sp>
          <p:nvSpPr>
            <p:cNvPr id="16" name="Freeform 9"/>
            <p:cNvSpPr>
              <a:spLocks/>
            </p:cNvSpPr>
            <p:nvPr/>
          </p:nvSpPr>
          <p:spPr bwMode="gray">
            <a:xfrm>
              <a:off x="2880" y="1625"/>
              <a:ext cx="498" cy="964"/>
            </a:xfrm>
            <a:custGeom>
              <a:avLst/>
              <a:gdLst/>
              <a:ahLst/>
              <a:cxnLst>
                <a:cxn ang="0">
                  <a:pos x="72" y="5"/>
                </a:cxn>
                <a:cxn ang="0">
                  <a:pos x="30" y="32"/>
                </a:cxn>
                <a:cxn ang="0">
                  <a:pos x="4" y="75"/>
                </a:cxn>
                <a:cxn ang="0">
                  <a:pos x="0" y="509"/>
                </a:cxn>
                <a:cxn ang="0">
                  <a:pos x="1" y="516"/>
                </a:cxn>
                <a:cxn ang="0">
                  <a:pos x="9" y="533"/>
                </a:cxn>
                <a:cxn ang="0">
                  <a:pos x="26" y="550"/>
                </a:cxn>
                <a:cxn ang="0">
                  <a:pos x="56" y="557"/>
                </a:cxn>
                <a:cxn ang="0">
                  <a:pos x="84" y="551"/>
                </a:cxn>
                <a:cxn ang="0">
                  <a:pos x="100" y="534"/>
                </a:cxn>
                <a:cxn ang="0">
                  <a:pos x="106" y="516"/>
                </a:cxn>
                <a:cxn ang="0">
                  <a:pos x="108" y="503"/>
                </a:cxn>
                <a:cxn ang="0">
                  <a:pos x="108" y="166"/>
                </a:cxn>
                <a:cxn ang="0">
                  <a:pos x="135" y="1066"/>
                </a:cxn>
                <a:cxn ang="0">
                  <a:pos x="138" y="1073"/>
                </a:cxn>
                <a:cxn ang="0">
                  <a:pos x="151" y="1089"/>
                </a:cxn>
                <a:cxn ang="0">
                  <a:pos x="174" y="1105"/>
                </a:cxn>
                <a:cxn ang="0">
                  <a:pos x="199" y="1111"/>
                </a:cxn>
                <a:cxn ang="0">
                  <a:pos x="227" y="1110"/>
                </a:cxn>
                <a:cxn ang="0">
                  <a:pos x="255" y="1097"/>
                </a:cxn>
                <a:cxn ang="0">
                  <a:pos x="272" y="1080"/>
                </a:cxn>
                <a:cxn ang="0">
                  <a:pos x="278" y="1068"/>
                </a:cxn>
                <a:cxn ang="0">
                  <a:pos x="279" y="499"/>
                </a:cxn>
                <a:cxn ang="0">
                  <a:pos x="302" y="503"/>
                </a:cxn>
                <a:cxn ang="0">
                  <a:pos x="302" y="534"/>
                </a:cxn>
                <a:cxn ang="0">
                  <a:pos x="304" y="590"/>
                </a:cxn>
                <a:cxn ang="0">
                  <a:pos x="304" y="664"/>
                </a:cxn>
                <a:cxn ang="0">
                  <a:pos x="304" y="750"/>
                </a:cxn>
                <a:cxn ang="0">
                  <a:pos x="304" y="838"/>
                </a:cxn>
                <a:cxn ang="0">
                  <a:pos x="305" y="926"/>
                </a:cxn>
                <a:cxn ang="0">
                  <a:pos x="305" y="1004"/>
                </a:cxn>
                <a:cxn ang="0">
                  <a:pos x="305" y="1066"/>
                </a:cxn>
                <a:cxn ang="0">
                  <a:pos x="306" y="1073"/>
                </a:cxn>
                <a:cxn ang="0">
                  <a:pos x="315" y="1088"/>
                </a:cxn>
                <a:cxn ang="0">
                  <a:pos x="335" y="1103"/>
                </a:cxn>
                <a:cxn ang="0">
                  <a:pos x="372" y="1111"/>
                </a:cxn>
                <a:cxn ang="0">
                  <a:pos x="408" y="1103"/>
                </a:cxn>
                <a:cxn ang="0">
                  <a:pos x="429" y="1089"/>
                </a:cxn>
                <a:cxn ang="0">
                  <a:pos x="437" y="1073"/>
                </a:cxn>
                <a:cxn ang="0">
                  <a:pos x="438" y="1067"/>
                </a:cxn>
                <a:cxn ang="0">
                  <a:pos x="466" y="166"/>
                </a:cxn>
                <a:cxn ang="0">
                  <a:pos x="468" y="503"/>
                </a:cxn>
                <a:cxn ang="0">
                  <a:pos x="472" y="517"/>
                </a:cxn>
                <a:cxn ang="0">
                  <a:pos x="483" y="537"/>
                </a:cxn>
                <a:cxn ang="0">
                  <a:pos x="505" y="551"/>
                </a:cxn>
                <a:cxn ang="0">
                  <a:pos x="536" y="551"/>
                </a:cxn>
                <a:cxn ang="0">
                  <a:pos x="557" y="537"/>
                </a:cxn>
                <a:cxn ang="0">
                  <a:pos x="570" y="517"/>
                </a:cxn>
                <a:cxn ang="0">
                  <a:pos x="573" y="508"/>
                </a:cxn>
                <a:cxn ang="0">
                  <a:pos x="572" y="68"/>
                </a:cxn>
                <a:cxn ang="0">
                  <a:pos x="546" y="28"/>
                </a:cxn>
                <a:cxn ang="0">
                  <a:pos x="506" y="4"/>
                </a:cxn>
                <a:cxn ang="0">
                  <a:pos x="94" y="0"/>
                </a:cxn>
              </a:cxnLst>
              <a:rect l="0" t="0" r="r" b="b"/>
              <a:pathLst>
                <a:path w="573" h="1111">
                  <a:moveTo>
                    <a:pt x="94" y="0"/>
                  </a:moveTo>
                  <a:lnTo>
                    <a:pt x="72" y="5"/>
                  </a:lnTo>
                  <a:lnTo>
                    <a:pt x="50" y="16"/>
                  </a:lnTo>
                  <a:lnTo>
                    <a:pt x="30" y="32"/>
                  </a:lnTo>
                  <a:lnTo>
                    <a:pt x="15" y="53"/>
                  </a:lnTo>
                  <a:lnTo>
                    <a:pt x="4" y="75"/>
                  </a:lnTo>
                  <a:lnTo>
                    <a:pt x="0" y="99"/>
                  </a:lnTo>
                  <a:lnTo>
                    <a:pt x="0" y="509"/>
                  </a:lnTo>
                  <a:lnTo>
                    <a:pt x="0" y="511"/>
                  </a:lnTo>
                  <a:lnTo>
                    <a:pt x="1" y="516"/>
                  </a:lnTo>
                  <a:lnTo>
                    <a:pt x="4" y="525"/>
                  </a:lnTo>
                  <a:lnTo>
                    <a:pt x="9" y="533"/>
                  </a:lnTo>
                  <a:lnTo>
                    <a:pt x="16" y="543"/>
                  </a:lnTo>
                  <a:lnTo>
                    <a:pt x="26" y="550"/>
                  </a:lnTo>
                  <a:lnTo>
                    <a:pt x="39" y="556"/>
                  </a:lnTo>
                  <a:lnTo>
                    <a:pt x="56" y="557"/>
                  </a:lnTo>
                  <a:lnTo>
                    <a:pt x="72" y="556"/>
                  </a:lnTo>
                  <a:lnTo>
                    <a:pt x="84" y="551"/>
                  </a:lnTo>
                  <a:lnTo>
                    <a:pt x="92" y="543"/>
                  </a:lnTo>
                  <a:lnTo>
                    <a:pt x="100" y="534"/>
                  </a:lnTo>
                  <a:lnTo>
                    <a:pt x="103" y="525"/>
                  </a:lnTo>
                  <a:lnTo>
                    <a:pt x="106" y="516"/>
                  </a:lnTo>
                  <a:lnTo>
                    <a:pt x="107" y="508"/>
                  </a:lnTo>
                  <a:lnTo>
                    <a:pt x="108" y="503"/>
                  </a:lnTo>
                  <a:lnTo>
                    <a:pt x="108" y="500"/>
                  </a:lnTo>
                  <a:lnTo>
                    <a:pt x="108" y="166"/>
                  </a:lnTo>
                  <a:lnTo>
                    <a:pt x="134" y="167"/>
                  </a:lnTo>
                  <a:lnTo>
                    <a:pt x="135" y="1066"/>
                  </a:lnTo>
                  <a:lnTo>
                    <a:pt x="136" y="1068"/>
                  </a:lnTo>
                  <a:lnTo>
                    <a:pt x="138" y="1073"/>
                  </a:lnTo>
                  <a:lnTo>
                    <a:pt x="143" y="1080"/>
                  </a:lnTo>
                  <a:lnTo>
                    <a:pt x="151" y="1089"/>
                  </a:lnTo>
                  <a:lnTo>
                    <a:pt x="162" y="1097"/>
                  </a:lnTo>
                  <a:lnTo>
                    <a:pt x="174" y="1105"/>
                  </a:lnTo>
                  <a:lnTo>
                    <a:pt x="189" y="1110"/>
                  </a:lnTo>
                  <a:lnTo>
                    <a:pt x="199" y="1111"/>
                  </a:lnTo>
                  <a:lnTo>
                    <a:pt x="217" y="1111"/>
                  </a:lnTo>
                  <a:lnTo>
                    <a:pt x="227" y="1110"/>
                  </a:lnTo>
                  <a:lnTo>
                    <a:pt x="243" y="1105"/>
                  </a:lnTo>
                  <a:lnTo>
                    <a:pt x="255" y="1097"/>
                  </a:lnTo>
                  <a:lnTo>
                    <a:pt x="265" y="1089"/>
                  </a:lnTo>
                  <a:lnTo>
                    <a:pt x="272" y="1080"/>
                  </a:lnTo>
                  <a:lnTo>
                    <a:pt x="276" y="1073"/>
                  </a:lnTo>
                  <a:lnTo>
                    <a:pt x="278" y="1068"/>
                  </a:lnTo>
                  <a:lnTo>
                    <a:pt x="279" y="1066"/>
                  </a:lnTo>
                  <a:lnTo>
                    <a:pt x="279" y="499"/>
                  </a:lnTo>
                  <a:lnTo>
                    <a:pt x="302" y="499"/>
                  </a:lnTo>
                  <a:lnTo>
                    <a:pt x="302" y="503"/>
                  </a:lnTo>
                  <a:lnTo>
                    <a:pt x="302" y="515"/>
                  </a:lnTo>
                  <a:lnTo>
                    <a:pt x="302" y="534"/>
                  </a:lnTo>
                  <a:lnTo>
                    <a:pt x="302" y="560"/>
                  </a:lnTo>
                  <a:lnTo>
                    <a:pt x="304" y="590"/>
                  </a:lnTo>
                  <a:lnTo>
                    <a:pt x="304" y="626"/>
                  </a:lnTo>
                  <a:lnTo>
                    <a:pt x="304" y="664"/>
                  </a:lnTo>
                  <a:lnTo>
                    <a:pt x="304" y="706"/>
                  </a:lnTo>
                  <a:lnTo>
                    <a:pt x="304" y="750"/>
                  </a:lnTo>
                  <a:lnTo>
                    <a:pt x="304" y="793"/>
                  </a:lnTo>
                  <a:lnTo>
                    <a:pt x="304" y="838"/>
                  </a:lnTo>
                  <a:lnTo>
                    <a:pt x="305" y="882"/>
                  </a:lnTo>
                  <a:lnTo>
                    <a:pt x="305" y="926"/>
                  </a:lnTo>
                  <a:lnTo>
                    <a:pt x="305" y="966"/>
                  </a:lnTo>
                  <a:lnTo>
                    <a:pt x="305" y="1004"/>
                  </a:lnTo>
                  <a:lnTo>
                    <a:pt x="305" y="1037"/>
                  </a:lnTo>
                  <a:lnTo>
                    <a:pt x="305" y="1066"/>
                  </a:lnTo>
                  <a:lnTo>
                    <a:pt x="305" y="1067"/>
                  </a:lnTo>
                  <a:lnTo>
                    <a:pt x="306" y="1073"/>
                  </a:lnTo>
                  <a:lnTo>
                    <a:pt x="310" y="1079"/>
                  </a:lnTo>
                  <a:lnTo>
                    <a:pt x="315" y="1088"/>
                  </a:lnTo>
                  <a:lnTo>
                    <a:pt x="323" y="1096"/>
                  </a:lnTo>
                  <a:lnTo>
                    <a:pt x="335" y="1103"/>
                  </a:lnTo>
                  <a:lnTo>
                    <a:pt x="351" y="1108"/>
                  </a:lnTo>
                  <a:lnTo>
                    <a:pt x="372" y="1111"/>
                  </a:lnTo>
                  <a:lnTo>
                    <a:pt x="392" y="1108"/>
                  </a:lnTo>
                  <a:lnTo>
                    <a:pt x="408" y="1103"/>
                  </a:lnTo>
                  <a:lnTo>
                    <a:pt x="420" y="1096"/>
                  </a:lnTo>
                  <a:lnTo>
                    <a:pt x="429" y="1089"/>
                  </a:lnTo>
                  <a:lnTo>
                    <a:pt x="434" y="1080"/>
                  </a:lnTo>
                  <a:lnTo>
                    <a:pt x="437" y="1073"/>
                  </a:lnTo>
                  <a:lnTo>
                    <a:pt x="438" y="1068"/>
                  </a:lnTo>
                  <a:lnTo>
                    <a:pt x="438" y="1067"/>
                  </a:lnTo>
                  <a:lnTo>
                    <a:pt x="440" y="166"/>
                  </a:lnTo>
                  <a:lnTo>
                    <a:pt x="466" y="166"/>
                  </a:lnTo>
                  <a:lnTo>
                    <a:pt x="466" y="500"/>
                  </a:lnTo>
                  <a:lnTo>
                    <a:pt x="468" y="503"/>
                  </a:lnTo>
                  <a:lnTo>
                    <a:pt x="469" y="509"/>
                  </a:lnTo>
                  <a:lnTo>
                    <a:pt x="472" y="517"/>
                  </a:lnTo>
                  <a:lnTo>
                    <a:pt x="477" y="527"/>
                  </a:lnTo>
                  <a:lnTo>
                    <a:pt x="483" y="537"/>
                  </a:lnTo>
                  <a:lnTo>
                    <a:pt x="493" y="545"/>
                  </a:lnTo>
                  <a:lnTo>
                    <a:pt x="505" y="551"/>
                  </a:lnTo>
                  <a:lnTo>
                    <a:pt x="520" y="554"/>
                  </a:lnTo>
                  <a:lnTo>
                    <a:pt x="536" y="551"/>
                  </a:lnTo>
                  <a:lnTo>
                    <a:pt x="548" y="545"/>
                  </a:lnTo>
                  <a:lnTo>
                    <a:pt x="557" y="537"/>
                  </a:lnTo>
                  <a:lnTo>
                    <a:pt x="563" y="527"/>
                  </a:lnTo>
                  <a:lnTo>
                    <a:pt x="570" y="517"/>
                  </a:lnTo>
                  <a:lnTo>
                    <a:pt x="573" y="510"/>
                  </a:lnTo>
                  <a:lnTo>
                    <a:pt x="573" y="508"/>
                  </a:lnTo>
                  <a:lnTo>
                    <a:pt x="573" y="79"/>
                  </a:lnTo>
                  <a:lnTo>
                    <a:pt x="572" y="68"/>
                  </a:lnTo>
                  <a:lnTo>
                    <a:pt x="561" y="47"/>
                  </a:lnTo>
                  <a:lnTo>
                    <a:pt x="546" y="28"/>
                  </a:lnTo>
                  <a:lnTo>
                    <a:pt x="528" y="14"/>
                  </a:lnTo>
                  <a:lnTo>
                    <a:pt x="506" y="4"/>
                  </a:lnTo>
                  <a:lnTo>
                    <a:pt x="485" y="0"/>
                  </a:lnTo>
                  <a:lnTo>
                    <a:pt x="94" y="0"/>
                  </a:lnTo>
                  <a:lnTo>
                    <a:pt x="94" y="0"/>
                  </a:lnTo>
                  <a:close/>
                </a:path>
              </a:pathLst>
            </a:custGeom>
            <a:solidFill>
              <a:srgbClr val="FFCC66"/>
            </a:solidFill>
            <a:ln w="0">
              <a:noFill/>
              <a:prstDash val="solid"/>
              <a:round/>
              <a:headEnd/>
              <a:tailEnd/>
            </a:ln>
            <a:effectLst>
              <a:outerShdw dist="91581" dir="3378596" algn="ctr" rotWithShape="0">
                <a:srgbClr val="000000">
                  <a:alpha val="50000"/>
                </a:srgbClr>
              </a:outerShdw>
            </a:effectLst>
          </p:spPr>
          <p:txBody>
            <a:bodyPr/>
            <a:lstStyle/>
            <a:p>
              <a:endParaRPr lang="en-GB"/>
            </a:p>
          </p:txBody>
        </p:sp>
      </p:grpSp>
      <p:sp>
        <p:nvSpPr>
          <p:cNvPr id="17" name="TextBox 16"/>
          <p:cNvSpPr txBox="1"/>
          <p:nvPr/>
        </p:nvSpPr>
        <p:spPr>
          <a:xfrm>
            <a:off x="2051720" y="1700808"/>
            <a:ext cx="5057795" cy="584775"/>
          </a:xfrm>
          <a:prstGeom prst="rect">
            <a:avLst/>
          </a:prstGeom>
          <a:noFill/>
        </p:spPr>
        <p:txBody>
          <a:bodyPr wrap="none" rtlCol="0">
            <a:spAutoFit/>
          </a:bodyPr>
          <a:lstStyle/>
          <a:p>
            <a:r>
              <a:rPr lang="en-GB" sz="3200" dirty="0" smtClean="0"/>
              <a:t>The Duty and Obligation to</a:t>
            </a:r>
            <a:endParaRPr lang="en-GB" sz="3200"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smtClean="0"/>
              <a:t>Duties and Obligations (2)</a:t>
            </a:r>
            <a:endParaRPr lang="en-GB" b="1" dirty="0"/>
          </a:p>
        </p:txBody>
      </p:sp>
      <p:sp>
        <p:nvSpPr>
          <p:cNvPr id="5" name="AutoShape 3"/>
          <p:cNvSpPr>
            <a:spLocks noChangeArrowheads="1"/>
          </p:cNvSpPr>
          <p:nvPr/>
        </p:nvSpPr>
        <p:spPr bwMode="gray">
          <a:xfrm>
            <a:off x="251521" y="3212976"/>
            <a:ext cx="3888432" cy="3240359"/>
          </a:xfrm>
          <a:prstGeom prst="roundRect">
            <a:avLst>
              <a:gd name="adj" fmla="val 10347"/>
            </a:avLst>
          </a:prstGeom>
          <a:gradFill rotWithShape="1">
            <a:gsLst>
              <a:gs pos="0">
                <a:srgbClr val="EBD3AD"/>
              </a:gs>
              <a:gs pos="100000">
                <a:srgbClr val="EBD3AD">
                  <a:gamma/>
                  <a:tint val="0"/>
                  <a:invGamma/>
                </a:srgbClr>
              </a:gs>
            </a:gsLst>
            <a:lin ang="18900000" scaled="1"/>
          </a:gradFill>
          <a:ln w="50800">
            <a:solidFill>
              <a:srgbClr val="FF9933"/>
            </a:solidFill>
            <a:round/>
            <a:headEnd/>
            <a:tailEnd/>
          </a:ln>
          <a:effectLst>
            <a:outerShdw dist="107763" dir="2700000" algn="ctr" rotWithShape="0">
              <a:srgbClr val="000000">
                <a:alpha val="50000"/>
              </a:srgbClr>
            </a:outerShdw>
          </a:effectLst>
        </p:spPr>
        <p:txBody>
          <a:bodyPr wrap="none" anchor="ctr"/>
          <a:lstStyle/>
          <a:p>
            <a:endParaRPr lang="en-GB"/>
          </a:p>
        </p:txBody>
      </p:sp>
      <p:grpSp>
        <p:nvGrpSpPr>
          <p:cNvPr id="6" name="Group 14"/>
          <p:cNvGrpSpPr>
            <a:grpSpLocks noChangeAspect="1"/>
          </p:cNvGrpSpPr>
          <p:nvPr/>
        </p:nvGrpSpPr>
        <p:grpSpPr bwMode="auto">
          <a:xfrm>
            <a:off x="3563617" y="2564904"/>
            <a:ext cx="474568" cy="1185863"/>
            <a:chOff x="2304" y="1344"/>
            <a:chExt cx="498" cy="1245"/>
          </a:xfrm>
        </p:grpSpPr>
        <p:sp>
          <p:nvSpPr>
            <p:cNvPr id="7" name="Freeform 6"/>
            <p:cNvSpPr>
              <a:spLocks/>
            </p:cNvSpPr>
            <p:nvPr/>
          </p:nvSpPr>
          <p:spPr bwMode="gray">
            <a:xfrm>
              <a:off x="2425" y="1344"/>
              <a:ext cx="233" cy="254"/>
            </a:xfrm>
            <a:custGeom>
              <a:avLst/>
              <a:gdLst/>
              <a:ahLst/>
              <a:cxnLst>
                <a:cxn ang="0">
                  <a:pos x="133" y="0"/>
                </a:cxn>
                <a:cxn ang="0">
                  <a:pos x="161" y="3"/>
                </a:cxn>
                <a:cxn ang="0">
                  <a:pos x="186" y="12"/>
                </a:cxn>
                <a:cxn ang="0">
                  <a:pos x="209" y="25"/>
                </a:cxn>
                <a:cxn ang="0">
                  <a:pos x="228" y="42"/>
                </a:cxn>
                <a:cxn ang="0">
                  <a:pos x="245" y="64"/>
                </a:cxn>
                <a:cxn ang="0">
                  <a:pos x="257" y="88"/>
                </a:cxn>
                <a:cxn ang="0">
                  <a:pos x="265" y="116"/>
                </a:cxn>
                <a:cxn ang="0">
                  <a:pos x="267" y="146"/>
                </a:cxn>
                <a:cxn ang="0">
                  <a:pos x="265" y="175"/>
                </a:cxn>
                <a:cxn ang="0">
                  <a:pos x="257" y="203"/>
                </a:cxn>
                <a:cxn ang="0">
                  <a:pos x="245" y="227"/>
                </a:cxn>
                <a:cxn ang="0">
                  <a:pos x="228" y="249"/>
                </a:cxn>
                <a:cxn ang="0">
                  <a:pos x="209" y="267"/>
                </a:cxn>
                <a:cxn ang="0">
                  <a:pos x="186" y="281"/>
                </a:cxn>
                <a:cxn ang="0">
                  <a:pos x="161" y="289"/>
                </a:cxn>
                <a:cxn ang="0">
                  <a:pos x="133" y="292"/>
                </a:cxn>
                <a:cxn ang="0">
                  <a:pos x="103" y="288"/>
                </a:cxn>
                <a:cxn ang="0">
                  <a:pos x="75" y="277"/>
                </a:cxn>
                <a:cxn ang="0">
                  <a:pos x="51" y="260"/>
                </a:cxn>
                <a:cxn ang="0">
                  <a:pos x="29" y="237"/>
                </a:cxn>
                <a:cxn ang="0">
                  <a:pos x="13" y="210"/>
                </a:cxn>
                <a:cxn ang="0">
                  <a:pos x="4" y="178"/>
                </a:cxn>
                <a:cxn ang="0">
                  <a:pos x="0" y="146"/>
                </a:cxn>
                <a:cxn ang="0">
                  <a:pos x="4" y="113"/>
                </a:cxn>
                <a:cxn ang="0">
                  <a:pos x="13" y="81"/>
                </a:cxn>
                <a:cxn ang="0">
                  <a:pos x="29" y="54"/>
                </a:cxn>
                <a:cxn ang="0">
                  <a:pos x="51" y="32"/>
                </a:cxn>
                <a:cxn ang="0">
                  <a:pos x="75" y="14"/>
                </a:cxn>
                <a:cxn ang="0">
                  <a:pos x="103" y="3"/>
                </a:cxn>
                <a:cxn ang="0">
                  <a:pos x="133" y="0"/>
                </a:cxn>
              </a:cxnLst>
              <a:rect l="0" t="0" r="r" b="b"/>
              <a:pathLst>
                <a:path w="267" h="292">
                  <a:moveTo>
                    <a:pt x="133" y="0"/>
                  </a:moveTo>
                  <a:lnTo>
                    <a:pt x="161" y="3"/>
                  </a:lnTo>
                  <a:lnTo>
                    <a:pt x="186" y="12"/>
                  </a:lnTo>
                  <a:lnTo>
                    <a:pt x="209" y="25"/>
                  </a:lnTo>
                  <a:lnTo>
                    <a:pt x="228" y="42"/>
                  </a:lnTo>
                  <a:lnTo>
                    <a:pt x="245" y="64"/>
                  </a:lnTo>
                  <a:lnTo>
                    <a:pt x="257" y="88"/>
                  </a:lnTo>
                  <a:lnTo>
                    <a:pt x="265" y="116"/>
                  </a:lnTo>
                  <a:lnTo>
                    <a:pt x="267" y="146"/>
                  </a:lnTo>
                  <a:lnTo>
                    <a:pt x="265" y="175"/>
                  </a:lnTo>
                  <a:lnTo>
                    <a:pt x="257" y="203"/>
                  </a:lnTo>
                  <a:lnTo>
                    <a:pt x="245" y="227"/>
                  </a:lnTo>
                  <a:lnTo>
                    <a:pt x="228" y="249"/>
                  </a:lnTo>
                  <a:lnTo>
                    <a:pt x="209" y="267"/>
                  </a:lnTo>
                  <a:lnTo>
                    <a:pt x="186" y="281"/>
                  </a:lnTo>
                  <a:lnTo>
                    <a:pt x="161" y="289"/>
                  </a:lnTo>
                  <a:lnTo>
                    <a:pt x="133" y="292"/>
                  </a:lnTo>
                  <a:lnTo>
                    <a:pt x="103" y="288"/>
                  </a:lnTo>
                  <a:lnTo>
                    <a:pt x="75" y="277"/>
                  </a:lnTo>
                  <a:lnTo>
                    <a:pt x="51" y="260"/>
                  </a:lnTo>
                  <a:lnTo>
                    <a:pt x="29" y="237"/>
                  </a:lnTo>
                  <a:lnTo>
                    <a:pt x="13" y="210"/>
                  </a:lnTo>
                  <a:lnTo>
                    <a:pt x="4" y="178"/>
                  </a:lnTo>
                  <a:lnTo>
                    <a:pt x="0" y="146"/>
                  </a:lnTo>
                  <a:lnTo>
                    <a:pt x="4" y="113"/>
                  </a:lnTo>
                  <a:lnTo>
                    <a:pt x="13" y="81"/>
                  </a:lnTo>
                  <a:lnTo>
                    <a:pt x="29" y="54"/>
                  </a:lnTo>
                  <a:lnTo>
                    <a:pt x="51" y="32"/>
                  </a:lnTo>
                  <a:lnTo>
                    <a:pt x="75" y="14"/>
                  </a:lnTo>
                  <a:lnTo>
                    <a:pt x="103" y="3"/>
                  </a:lnTo>
                  <a:lnTo>
                    <a:pt x="133" y="0"/>
                  </a:lnTo>
                  <a:close/>
                </a:path>
              </a:pathLst>
            </a:custGeom>
            <a:solidFill>
              <a:srgbClr val="FF9933"/>
            </a:solidFill>
            <a:ln w="0">
              <a:noFill/>
              <a:prstDash val="solid"/>
              <a:round/>
              <a:headEnd/>
              <a:tailEnd/>
            </a:ln>
            <a:effectLst>
              <a:outerShdw dist="91581" dir="3378596" algn="ctr" rotWithShape="0">
                <a:srgbClr val="000000">
                  <a:alpha val="50000"/>
                </a:srgbClr>
              </a:outerShdw>
            </a:effectLst>
          </p:spPr>
          <p:txBody>
            <a:bodyPr/>
            <a:lstStyle/>
            <a:p>
              <a:endParaRPr lang="en-GB"/>
            </a:p>
          </p:txBody>
        </p:sp>
        <p:sp>
          <p:nvSpPr>
            <p:cNvPr id="8" name="Freeform 6"/>
            <p:cNvSpPr>
              <a:spLocks/>
            </p:cNvSpPr>
            <p:nvPr/>
          </p:nvSpPr>
          <p:spPr bwMode="gray">
            <a:xfrm>
              <a:off x="2304" y="1625"/>
              <a:ext cx="498" cy="964"/>
            </a:xfrm>
            <a:custGeom>
              <a:avLst/>
              <a:gdLst/>
              <a:ahLst/>
              <a:cxnLst>
                <a:cxn ang="0">
                  <a:pos x="72" y="5"/>
                </a:cxn>
                <a:cxn ang="0">
                  <a:pos x="30" y="32"/>
                </a:cxn>
                <a:cxn ang="0">
                  <a:pos x="4" y="75"/>
                </a:cxn>
                <a:cxn ang="0">
                  <a:pos x="0" y="509"/>
                </a:cxn>
                <a:cxn ang="0">
                  <a:pos x="1" y="516"/>
                </a:cxn>
                <a:cxn ang="0">
                  <a:pos x="9" y="533"/>
                </a:cxn>
                <a:cxn ang="0">
                  <a:pos x="26" y="550"/>
                </a:cxn>
                <a:cxn ang="0">
                  <a:pos x="56" y="557"/>
                </a:cxn>
                <a:cxn ang="0">
                  <a:pos x="84" y="551"/>
                </a:cxn>
                <a:cxn ang="0">
                  <a:pos x="100" y="534"/>
                </a:cxn>
                <a:cxn ang="0">
                  <a:pos x="106" y="516"/>
                </a:cxn>
                <a:cxn ang="0">
                  <a:pos x="108" y="503"/>
                </a:cxn>
                <a:cxn ang="0">
                  <a:pos x="108" y="166"/>
                </a:cxn>
                <a:cxn ang="0">
                  <a:pos x="135" y="1066"/>
                </a:cxn>
                <a:cxn ang="0">
                  <a:pos x="138" y="1073"/>
                </a:cxn>
                <a:cxn ang="0">
                  <a:pos x="151" y="1089"/>
                </a:cxn>
                <a:cxn ang="0">
                  <a:pos x="174" y="1105"/>
                </a:cxn>
                <a:cxn ang="0">
                  <a:pos x="199" y="1111"/>
                </a:cxn>
                <a:cxn ang="0">
                  <a:pos x="227" y="1110"/>
                </a:cxn>
                <a:cxn ang="0">
                  <a:pos x="255" y="1097"/>
                </a:cxn>
                <a:cxn ang="0">
                  <a:pos x="272" y="1080"/>
                </a:cxn>
                <a:cxn ang="0">
                  <a:pos x="278" y="1068"/>
                </a:cxn>
                <a:cxn ang="0">
                  <a:pos x="279" y="499"/>
                </a:cxn>
                <a:cxn ang="0">
                  <a:pos x="302" y="503"/>
                </a:cxn>
                <a:cxn ang="0">
                  <a:pos x="302" y="534"/>
                </a:cxn>
                <a:cxn ang="0">
                  <a:pos x="304" y="590"/>
                </a:cxn>
                <a:cxn ang="0">
                  <a:pos x="304" y="664"/>
                </a:cxn>
                <a:cxn ang="0">
                  <a:pos x="304" y="750"/>
                </a:cxn>
                <a:cxn ang="0">
                  <a:pos x="304" y="838"/>
                </a:cxn>
                <a:cxn ang="0">
                  <a:pos x="305" y="926"/>
                </a:cxn>
                <a:cxn ang="0">
                  <a:pos x="305" y="1004"/>
                </a:cxn>
                <a:cxn ang="0">
                  <a:pos x="305" y="1066"/>
                </a:cxn>
                <a:cxn ang="0">
                  <a:pos x="306" y="1073"/>
                </a:cxn>
                <a:cxn ang="0">
                  <a:pos x="315" y="1088"/>
                </a:cxn>
                <a:cxn ang="0">
                  <a:pos x="335" y="1103"/>
                </a:cxn>
                <a:cxn ang="0">
                  <a:pos x="372" y="1111"/>
                </a:cxn>
                <a:cxn ang="0">
                  <a:pos x="408" y="1103"/>
                </a:cxn>
                <a:cxn ang="0">
                  <a:pos x="429" y="1089"/>
                </a:cxn>
                <a:cxn ang="0">
                  <a:pos x="437" y="1073"/>
                </a:cxn>
                <a:cxn ang="0">
                  <a:pos x="438" y="1067"/>
                </a:cxn>
                <a:cxn ang="0">
                  <a:pos x="466" y="166"/>
                </a:cxn>
                <a:cxn ang="0">
                  <a:pos x="468" y="503"/>
                </a:cxn>
                <a:cxn ang="0">
                  <a:pos x="472" y="517"/>
                </a:cxn>
                <a:cxn ang="0">
                  <a:pos x="483" y="537"/>
                </a:cxn>
                <a:cxn ang="0">
                  <a:pos x="505" y="551"/>
                </a:cxn>
                <a:cxn ang="0">
                  <a:pos x="536" y="551"/>
                </a:cxn>
                <a:cxn ang="0">
                  <a:pos x="557" y="537"/>
                </a:cxn>
                <a:cxn ang="0">
                  <a:pos x="570" y="517"/>
                </a:cxn>
                <a:cxn ang="0">
                  <a:pos x="573" y="508"/>
                </a:cxn>
                <a:cxn ang="0">
                  <a:pos x="572" y="68"/>
                </a:cxn>
                <a:cxn ang="0">
                  <a:pos x="546" y="28"/>
                </a:cxn>
                <a:cxn ang="0">
                  <a:pos x="506" y="4"/>
                </a:cxn>
                <a:cxn ang="0">
                  <a:pos x="94" y="0"/>
                </a:cxn>
              </a:cxnLst>
              <a:rect l="0" t="0" r="r" b="b"/>
              <a:pathLst>
                <a:path w="573" h="1111">
                  <a:moveTo>
                    <a:pt x="94" y="0"/>
                  </a:moveTo>
                  <a:lnTo>
                    <a:pt x="72" y="5"/>
                  </a:lnTo>
                  <a:lnTo>
                    <a:pt x="50" y="16"/>
                  </a:lnTo>
                  <a:lnTo>
                    <a:pt x="30" y="32"/>
                  </a:lnTo>
                  <a:lnTo>
                    <a:pt x="15" y="53"/>
                  </a:lnTo>
                  <a:lnTo>
                    <a:pt x="4" y="75"/>
                  </a:lnTo>
                  <a:lnTo>
                    <a:pt x="0" y="99"/>
                  </a:lnTo>
                  <a:lnTo>
                    <a:pt x="0" y="509"/>
                  </a:lnTo>
                  <a:lnTo>
                    <a:pt x="0" y="511"/>
                  </a:lnTo>
                  <a:lnTo>
                    <a:pt x="1" y="516"/>
                  </a:lnTo>
                  <a:lnTo>
                    <a:pt x="4" y="525"/>
                  </a:lnTo>
                  <a:lnTo>
                    <a:pt x="9" y="533"/>
                  </a:lnTo>
                  <a:lnTo>
                    <a:pt x="16" y="543"/>
                  </a:lnTo>
                  <a:lnTo>
                    <a:pt x="26" y="550"/>
                  </a:lnTo>
                  <a:lnTo>
                    <a:pt x="39" y="556"/>
                  </a:lnTo>
                  <a:lnTo>
                    <a:pt x="56" y="557"/>
                  </a:lnTo>
                  <a:lnTo>
                    <a:pt x="72" y="556"/>
                  </a:lnTo>
                  <a:lnTo>
                    <a:pt x="84" y="551"/>
                  </a:lnTo>
                  <a:lnTo>
                    <a:pt x="92" y="543"/>
                  </a:lnTo>
                  <a:lnTo>
                    <a:pt x="100" y="534"/>
                  </a:lnTo>
                  <a:lnTo>
                    <a:pt x="103" y="525"/>
                  </a:lnTo>
                  <a:lnTo>
                    <a:pt x="106" y="516"/>
                  </a:lnTo>
                  <a:lnTo>
                    <a:pt x="107" y="508"/>
                  </a:lnTo>
                  <a:lnTo>
                    <a:pt x="108" y="503"/>
                  </a:lnTo>
                  <a:lnTo>
                    <a:pt x="108" y="500"/>
                  </a:lnTo>
                  <a:lnTo>
                    <a:pt x="108" y="166"/>
                  </a:lnTo>
                  <a:lnTo>
                    <a:pt x="134" y="167"/>
                  </a:lnTo>
                  <a:lnTo>
                    <a:pt x="135" y="1066"/>
                  </a:lnTo>
                  <a:lnTo>
                    <a:pt x="136" y="1068"/>
                  </a:lnTo>
                  <a:lnTo>
                    <a:pt x="138" y="1073"/>
                  </a:lnTo>
                  <a:lnTo>
                    <a:pt x="143" y="1080"/>
                  </a:lnTo>
                  <a:lnTo>
                    <a:pt x="151" y="1089"/>
                  </a:lnTo>
                  <a:lnTo>
                    <a:pt x="162" y="1097"/>
                  </a:lnTo>
                  <a:lnTo>
                    <a:pt x="174" y="1105"/>
                  </a:lnTo>
                  <a:lnTo>
                    <a:pt x="189" y="1110"/>
                  </a:lnTo>
                  <a:lnTo>
                    <a:pt x="199" y="1111"/>
                  </a:lnTo>
                  <a:lnTo>
                    <a:pt x="217" y="1111"/>
                  </a:lnTo>
                  <a:lnTo>
                    <a:pt x="227" y="1110"/>
                  </a:lnTo>
                  <a:lnTo>
                    <a:pt x="243" y="1105"/>
                  </a:lnTo>
                  <a:lnTo>
                    <a:pt x="255" y="1097"/>
                  </a:lnTo>
                  <a:lnTo>
                    <a:pt x="265" y="1089"/>
                  </a:lnTo>
                  <a:lnTo>
                    <a:pt x="272" y="1080"/>
                  </a:lnTo>
                  <a:lnTo>
                    <a:pt x="276" y="1073"/>
                  </a:lnTo>
                  <a:lnTo>
                    <a:pt x="278" y="1068"/>
                  </a:lnTo>
                  <a:lnTo>
                    <a:pt x="279" y="1066"/>
                  </a:lnTo>
                  <a:lnTo>
                    <a:pt x="279" y="499"/>
                  </a:lnTo>
                  <a:lnTo>
                    <a:pt x="302" y="499"/>
                  </a:lnTo>
                  <a:lnTo>
                    <a:pt x="302" y="503"/>
                  </a:lnTo>
                  <a:lnTo>
                    <a:pt x="302" y="515"/>
                  </a:lnTo>
                  <a:lnTo>
                    <a:pt x="302" y="534"/>
                  </a:lnTo>
                  <a:lnTo>
                    <a:pt x="302" y="560"/>
                  </a:lnTo>
                  <a:lnTo>
                    <a:pt x="304" y="590"/>
                  </a:lnTo>
                  <a:lnTo>
                    <a:pt x="304" y="626"/>
                  </a:lnTo>
                  <a:lnTo>
                    <a:pt x="304" y="664"/>
                  </a:lnTo>
                  <a:lnTo>
                    <a:pt x="304" y="706"/>
                  </a:lnTo>
                  <a:lnTo>
                    <a:pt x="304" y="750"/>
                  </a:lnTo>
                  <a:lnTo>
                    <a:pt x="304" y="793"/>
                  </a:lnTo>
                  <a:lnTo>
                    <a:pt x="304" y="838"/>
                  </a:lnTo>
                  <a:lnTo>
                    <a:pt x="305" y="882"/>
                  </a:lnTo>
                  <a:lnTo>
                    <a:pt x="305" y="926"/>
                  </a:lnTo>
                  <a:lnTo>
                    <a:pt x="305" y="966"/>
                  </a:lnTo>
                  <a:lnTo>
                    <a:pt x="305" y="1004"/>
                  </a:lnTo>
                  <a:lnTo>
                    <a:pt x="305" y="1037"/>
                  </a:lnTo>
                  <a:lnTo>
                    <a:pt x="305" y="1066"/>
                  </a:lnTo>
                  <a:lnTo>
                    <a:pt x="305" y="1067"/>
                  </a:lnTo>
                  <a:lnTo>
                    <a:pt x="306" y="1073"/>
                  </a:lnTo>
                  <a:lnTo>
                    <a:pt x="310" y="1079"/>
                  </a:lnTo>
                  <a:lnTo>
                    <a:pt x="315" y="1088"/>
                  </a:lnTo>
                  <a:lnTo>
                    <a:pt x="323" y="1096"/>
                  </a:lnTo>
                  <a:lnTo>
                    <a:pt x="335" y="1103"/>
                  </a:lnTo>
                  <a:lnTo>
                    <a:pt x="351" y="1108"/>
                  </a:lnTo>
                  <a:lnTo>
                    <a:pt x="372" y="1111"/>
                  </a:lnTo>
                  <a:lnTo>
                    <a:pt x="392" y="1108"/>
                  </a:lnTo>
                  <a:lnTo>
                    <a:pt x="408" y="1103"/>
                  </a:lnTo>
                  <a:lnTo>
                    <a:pt x="420" y="1096"/>
                  </a:lnTo>
                  <a:lnTo>
                    <a:pt x="429" y="1089"/>
                  </a:lnTo>
                  <a:lnTo>
                    <a:pt x="434" y="1080"/>
                  </a:lnTo>
                  <a:lnTo>
                    <a:pt x="437" y="1073"/>
                  </a:lnTo>
                  <a:lnTo>
                    <a:pt x="438" y="1068"/>
                  </a:lnTo>
                  <a:lnTo>
                    <a:pt x="438" y="1067"/>
                  </a:lnTo>
                  <a:lnTo>
                    <a:pt x="440" y="166"/>
                  </a:lnTo>
                  <a:lnTo>
                    <a:pt x="466" y="166"/>
                  </a:lnTo>
                  <a:lnTo>
                    <a:pt x="466" y="500"/>
                  </a:lnTo>
                  <a:lnTo>
                    <a:pt x="468" y="503"/>
                  </a:lnTo>
                  <a:lnTo>
                    <a:pt x="469" y="509"/>
                  </a:lnTo>
                  <a:lnTo>
                    <a:pt x="472" y="517"/>
                  </a:lnTo>
                  <a:lnTo>
                    <a:pt x="477" y="527"/>
                  </a:lnTo>
                  <a:lnTo>
                    <a:pt x="483" y="537"/>
                  </a:lnTo>
                  <a:lnTo>
                    <a:pt x="493" y="545"/>
                  </a:lnTo>
                  <a:lnTo>
                    <a:pt x="505" y="551"/>
                  </a:lnTo>
                  <a:lnTo>
                    <a:pt x="520" y="554"/>
                  </a:lnTo>
                  <a:lnTo>
                    <a:pt x="536" y="551"/>
                  </a:lnTo>
                  <a:lnTo>
                    <a:pt x="548" y="545"/>
                  </a:lnTo>
                  <a:lnTo>
                    <a:pt x="557" y="537"/>
                  </a:lnTo>
                  <a:lnTo>
                    <a:pt x="563" y="527"/>
                  </a:lnTo>
                  <a:lnTo>
                    <a:pt x="570" y="517"/>
                  </a:lnTo>
                  <a:lnTo>
                    <a:pt x="573" y="510"/>
                  </a:lnTo>
                  <a:lnTo>
                    <a:pt x="573" y="508"/>
                  </a:lnTo>
                  <a:lnTo>
                    <a:pt x="573" y="79"/>
                  </a:lnTo>
                  <a:lnTo>
                    <a:pt x="572" y="68"/>
                  </a:lnTo>
                  <a:lnTo>
                    <a:pt x="561" y="47"/>
                  </a:lnTo>
                  <a:lnTo>
                    <a:pt x="546" y="28"/>
                  </a:lnTo>
                  <a:lnTo>
                    <a:pt x="528" y="14"/>
                  </a:lnTo>
                  <a:lnTo>
                    <a:pt x="506" y="4"/>
                  </a:lnTo>
                  <a:lnTo>
                    <a:pt x="485" y="0"/>
                  </a:lnTo>
                  <a:lnTo>
                    <a:pt x="94" y="0"/>
                  </a:lnTo>
                  <a:lnTo>
                    <a:pt x="94" y="0"/>
                  </a:lnTo>
                  <a:close/>
                </a:path>
              </a:pathLst>
            </a:custGeom>
            <a:solidFill>
              <a:srgbClr val="FF9933"/>
            </a:solidFill>
            <a:ln w="0">
              <a:noFill/>
              <a:prstDash val="solid"/>
              <a:round/>
              <a:headEnd/>
              <a:tailEnd/>
            </a:ln>
            <a:effectLst>
              <a:outerShdw dist="91581" dir="3378596" algn="ctr" rotWithShape="0">
                <a:srgbClr val="000000">
                  <a:alpha val="50000"/>
                </a:srgbClr>
              </a:outerShdw>
            </a:effectLst>
          </p:spPr>
          <p:txBody>
            <a:bodyPr/>
            <a:lstStyle/>
            <a:p>
              <a:endParaRPr lang="en-GB"/>
            </a:p>
          </p:txBody>
        </p:sp>
      </p:grpSp>
      <p:sp>
        <p:nvSpPr>
          <p:cNvPr id="9" name="Text Box 11"/>
          <p:cNvSpPr txBox="1">
            <a:spLocks noChangeArrowheads="1"/>
          </p:cNvSpPr>
          <p:nvPr/>
        </p:nvSpPr>
        <p:spPr bwMode="auto">
          <a:xfrm>
            <a:off x="467544" y="3301821"/>
            <a:ext cx="3528391" cy="2062103"/>
          </a:xfrm>
          <a:prstGeom prst="rect">
            <a:avLst/>
          </a:prstGeom>
          <a:noFill/>
          <a:ln w="9525" algn="ctr">
            <a:noFill/>
            <a:miter lim="800000"/>
            <a:headEnd/>
            <a:tailEnd/>
          </a:ln>
          <a:effectLst/>
        </p:spPr>
        <p:txBody>
          <a:bodyPr wrap="square">
            <a:spAutoFit/>
          </a:bodyPr>
          <a:lstStyle/>
          <a:p>
            <a:pPr algn="l"/>
            <a:r>
              <a:rPr lang="en-GB" sz="3200" b="1" dirty="0" err="1" smtClean="0">
                <a:solidFill>
                  <a:srgbClr val="002060"/>
                </a:solidFill>
              </a:rPr>
              <a:t>Fulfill</a:t>
            </a:r>
            <a:r>
              <a:rPr lang="en-GB" sz="3200" b="1" dirty="0" smtClean="0">
                <a:solidFill>
                  <a:srgbClr val="002060"/>
                </a:solidFill>
              </a:rPr>
              <a:t> </a:t>
            </a:r>
            <a:r>
              <a:rPr lang="en-GB" sz="2400" dirty="0" smtClean="0">
                <a:solidFill>
                  <a:srgbClr val="000000"/>
                </a:solidFill>
              </a:rPr>
              <a:t>requires the duty-bearer to directly provide assistance or services for the realization of the right.</a:t>
            </a:r>
            <a:endParaRPr lang="en-GB" sz="2000" dirty="0">
              <a:solidFill>
                <a:srgbClr val="000000"/>
              </a:solidFill>
            </a:endParaRPr>
          </a:p>
        </p:txBody>
      </p:sp>
      <p:sp>
        <p:nvSpPr>
          <p:cNvPr id="10" name="AutoShape 4"/>
          <p:cNvSpPr>
            <a:spLocks noChangeArrowheads="1"/>
          </p:cNvSpPr>
          <p:nvPr/>
        </p:nvSpPr>
        <p:spPr bwMode="gray">
          <a:xfrm>
            <a:off x="4442792" y="3212976"/>
            <a:ext cx="4377680" cy="3244223"/>
          </a:xfrm>
          <a:prstGeom prst="roundRect">
            <a:avLst>
              <a:gd name="adj" fmla="val 10347"/>
            </a:avLst>
          </a:prstGeom>
          <a:gradFill rotWithShape="1">
            <a:gsLst>
              <a:gs pos="0">
                <a:srgbClr val="F2F3BB">
                  <a:gamma/>
                  <a:tint val="0"/>
                  <a:invGamma/>
                </a:srgbClr>
              </a:gs>
              <a:gs pos="100000">
                <a:srgbClr val="F2F3BB"/>
              </a:gs>
            </a:gsLst>
            <a:lin ang="2700000" scaled="1"/>
          </a:gradFill>
          <a:ln w="50800">
            <a:solidFill>
              <a:srgbClr val="DBA037"/>
            </a:solidFill>
            <a:round/>
            <a:headEnd/>
            <a:tailEnd/>
          </a:ln>
          <a:effectLst>
            <a:outerShdw dist="107763" dir="2700000" algn="ctr" rotWithShape="0">
              <a:srgbClr val="000000">
                <a:alpha val="50000"/>
              </a:srgbClr>
            </a:outerShdw>
          </a:effectLst>
        </p:spPr>
        <p:txBody>
          <a:bodyPr wrap="none" anchor="ctr"/>
          <a:lstStyle/>
          <a:p>
            <a:endParaRPr lang="en-GB"/>
          </a:p>
        </p:txBody>
      </p:sp>
      <p:sp>
        <p:nvSpPr>
          <p:cNvPr id="11" name="Text Box 12"/>
          <p:cNvSpPr txBox="1">
            <a:spLocks noChangeArrowheads="1"/>
          </p:cNvSpPr>
          <p:nvPr/>
        </p:nvSpPr>
        <p:spPr bwMode="gray">
          <a:xfrm>
            <a:off x="4932040" y="3284984"/>
            <a:ext cx="3744416" cy="3293209"/>
          </a:xfrm>
          <a:prstGeom prst="rect">
            <a:avLst/>
          </a:prstGeom>
          <a:noFill/>
          <a:ln w="9525" algn="ctr">
            <a:noFill/>
            <a:miter lim="800000"/>
            <a:headEnd/>
            <a:tailEnd/>
          </a:ln>
          <a:effectLst/>
        </p:spPr>
        <p:txBody>
          <a:bodyPr wrap="square">
            <a:spAutoFit/>
          </a:bodyPr>
          <a:lstStyle/>
          <a:p>
            <a:pPr algn="l"/>
            <a:r>
              <a:rPr lang="en-GB" sz="3200" b="1" dirty="0" smtClean="0">
                <a:solidFill>
                  <a:srgbClr val="002060"/>
                </a:solidFill>
              </a:rPr>
              <a:t>Promote </a:t>
            </a:r>
            <a:r>
              <a:rPr lang="en-GB" sz="2400" dirty="0" smtClean="0">
                <a:solidFill>
                  <a:srgbClr val="000000"/>
                </a:solidFill>
              </a:rPr>
              <a:t>requires the duty-bearer to adopt appropriate legislative, administrative, budgetary, judicial, promotional, and other measures towards the full realisation of the right.</a:t>
            </a:r>
            <a:endParaRPr lang="en-GB" sz="2400" dirty="0">
              <a:solidFill>
                <a:srgbClr val="000000"/>
              </a:solidFill>
            </a:endParaRPr>
          </a:p>
        </p:txBody>
      </p:sp>
      <p:grpSp>
        <p:nvGrpSpPr>
          <p:cNvPr id="12" name="Group 15"/>
          <p:cNvGrpSpPr>
            <a:grpSpLocks noChangeAspect="1"/>
          </p:cNvGrpSpPr>
          <p:nvPr/>
        </p:nvGrpSpPr>
        <p:grpSpPr bwMode="auto">
          <a:xfrm>
            <a:off x="4427983" y="2564904"/>
            <a:ext cx="509415" cy="1185863"/>
            <a:chOff x="2880" y="1344"/>
            <a:chExt cx="498" cy="1245"/>
          </a:xfrm>
        </p:grpSpPr>
        <p:sp>
          <p:nvSpPr>
            <p:cNvPr id="13" name="Freeform 10"/>
            <p:cNvSpPr>
              <a:spLocks/>
            </p:cNvSpPr>
            <p:nvPr/>
          </p:nvSpPr>
          <p:spPr bwMode="gray">
            <a:xfrm>
              <a:off x="3001" y="1344"/>
              <a:ext cx="233" cy="254"/>
            </a:xfrm>
            <a:custGeom>
              <a:avLst/>
              <a:gdLst/>
              <a:ahLst/>
              <a:cxnLst>
                <a:cxn ang="0">
                  <a:pos x="133" y="0"/>
                </a:cxn>
                <a:cxn ang="0">
                  <a:pos x="161" y="3"/>
                </a:cxn>
                <a:cxn ang="0">
                  <a:pos x="186" y="12"/>
                </a:cxn>
                <a:cxn ang="0">
                  <a:pos x="209" y="25"/>
                </a:cxn>
                <a:cxn ang="0">
                  <a:pos x="228" y="42"/>
                </a:cxn>
                <a:cxn ang="0">
                  <a:pos x="245" y="64"/>
                </a:cxn>
                <a:cxn ang="0">
                  <a:pos x="257" y="88"/>
                </a:cxn>
                <a:cxn ang="0">
                  <a:pos x="265" y="116"/>
                </a:cxn>
                <a:cxn ang="0">
                  <a:pos x="267" y="146"/>
                </a:cxn>
                <a:cxn ang="0">
                  <a:pos x="265" y="175"/>
                </a:cxn>
                <a:cxn ang="0">
                  <a:pos x="257" y="203"/>
                </a:cxn>
                <a:cxn ang="0">
                  <a:pos x="245" y="227"/>
                </a:cxn>
                <a:cxn ang="0">
                  <a:pos x="228" y="249"/>
                </a:cxn>
                <a:cxn ang="0">
                  <a:pos x="209" y="267"/>
                </a:cxn>
                <a:cxn ang="0">
                  <a:pos x="186" y="281"/>
                </a:cxn>
                <a:cxn ang="0">
                  <a:pos x="161" y="289"/>
                </a:cxn>
                <a:cxn ang="0">
                  <a:pos x="133" y="292"/>
                </a:cxn>
                <a:cxn ang="0">
                  <a:pos x="103" y="288"/>
                </a:cxn>
                <a:cxn ang="0">
                  <a:pos x="75" y="277"/>
                </a:cxn>
                <a:cxn ang="0">
                  <a:pos x="51" y="260"/>
                </a:cxn>
                <a:cxn ang="0">
                  <a:pos x="29" y="237"/>
                </a:cxn>
                <a:cxn ang="0">
                  <a:pos x="13" y="210"/>
                </a:cxn>
                <a:cxn ang="0">
                  <a:pos x="4" y="178"/>
                </a:cxn>
                <a:cxn ang="0">
                  <a:pos x="0" y="146"/>
                </a:cxn>
                <a:cxn ang="0">
                  <a:pos x="4" y="113"/>
                </a:cxn>
                <a:cxn ang="0">
                  <a:pos x="13" y="81"/>
                </a:cxn>
                <a:cxn ang="0">
                  <a:pos x="29" y="54"/>
                </a:cxn>
                <a:cxn ang="0">
                  <a:pos x="51" y="32"/>
                </a:cxn>
                <a:cxn ang="0">
                  <a:pos x="75" y="14"/>
                </a:cxn>
                <a:cxn ang="0">
                  <a:pos x="103" y="3"/>
                </a:cxn>
                <a:cxn ang="0">
                  <a:pos x="133" y="0"/>
                </a:cxn>
              </a:cxnLst>
              <a:rect l="0" t="0" r="r" b="b"/>
              <a:pathLst>
                <a:path w="267" h="292">
                  <a:moveTo>
                    <a:pt x="133" y="0"/>
                  </a:moveTo>
                  <a:lnTo>
                    <a:pt x="161" y="3"/>
                  </a:lnTo>
                  <a:lnTo>
                    <a:pt x="186" y="12"/>
                  </a:lnTo>
                  <a:lnTo>
                    <a:pt x="209" y="25"/>
                  </a:lnTo>
                  <a:lnTo>
                    <a:pt x="228" y="42"/>
                  </a:lnTo>
                  <a:lnTo>
                    <a:pt x="245" y="64"/>
                  </a:lnTo>
                  <a:lnTo>
                    <a:pt x="257" y="88"/>
                  </a:lnTo>
                  <a:lnTo>
                    <a:pt x="265" y="116"/>
                  </a:lnTo>
                  <a:lnTo>
                    <a:pt x="267" y="146"/>
                  </a:lnTo>
                  <a:lnTo>
                    <a:pt x="265" y="175"/>
                  </a:lnTo>
                  <a:lnTo>
                    <a:pt x="257" y="203"/>
                  </a:lnTo>
                  <a:lnTo>
                    <a:pt x="245" y="227"/>
                  </a:lnTo>
                  <a:lnTo>
                    <a:pt x="228" y="249"/>
                  </a:lnTo>
                  <a:lnTo>
                    <a:pt x="209" y="267"/>
                  </a:lnTo>
                  <a:lnTo>
                    <a:pt x="186" y="281"/>
                  </a:lnTo>
                  <a:lnTo>
                    <a:pt x="161" y="289"/>
                  </a:lnTo>
                  <a:lnTo>
                    <a:pt x="133" y="292"/>
                  </a:lnTo>
                  <a:lnTo>
                    <a:pt x="103" y="288"/>
                  </a:lnTo>
                  <a:lnTo>
                    <a:pt x="75" y="277"/>
                  </a:lnTo>
                  <a:lnTo>
                    <a:pt x="51" y="260"/>
                  </a:lnTo>
                  <a:lnTo>
                    <a:pt x="29" y="237"/>
                  </a:lnTo>
                  <a:lnTo>
                    <a:pt x="13" y="210"/>
                  </a:lnTo>
                  <a:lnTo>
                    <a:pt x="4" y="178"/>
                  </a:lnTo>
                  <a:lnTo>
                    <a:pt x="0" y="146"/>
                  </a:lnTo>
                  <a:lnTo>
                    <a:pt x="4" y="113"/>
                  </a:lnTo>
                  <a:lnTo>
                    <a:pt x="13" y="81"/>
                  </a:lnTo>
                  <a:lnTo>
                    <a:pt x="29" y="54"/>
                  </a:lnTo>
                  <a:lnTo>
                    <a:pt x="51" y="32"/>
                  </a:lnTo>
                  <a:lnTo>
                    <a:pt x="75" y="14"/>
                  </a:lnTo>
                  <a:lnTo>
                    <a:pt x="103" y="3"/>
                  </a:lnTo>
                  <a:lnTo>
                    <a:pt x="133" y="0"/>
                  </a:lnTo>
                  <a:close/>
                </a:path>
              </a:pathLst>
            </a:custGeom>
            <a:solidFill>
              <a:srgbClr val="FFCC66"/>
            </a:solidFill>
            <a:ln w="0">
              <a:noFill/>
              <a:prstDash val="solid"/>
              <a:round/>
              <a:headEnd/>
              <a:tailEnd/>
            </a:ln>
            <a:effectLst>
              <a:outerShdw dist="91581" dir="3378596" algn="ctr" rotWithShape="0">
                <a:srgbClr val="000000">
                  <a:alpha val="50000"/>
                </a:srgbClr>
              </a:outerShdw>
            </a:effectLst>
          </p:spPr>
          <p:txBody>
            <a:bodyPr/>
            <a:lstStyle/>
            <a:p>
              <a:endParaRPr lang="en-GB"/>
            </a:p>
          </p:txBody>
        </p:sp>
        <p:sp>
          <p:nvSpPr>
            <p:cNvPr id="14" name="Freeform 9"/>
            <p:cNvSpPr>
              <a:spLocks/>
            </p:cNvSpPr>
            <p:nvPr/>
          </p:nvSpPr>
          <p:spPr bwMode="gray">
            <a:xfrm>
              <a:off x="2880" y="1625"/>
              <a:ext cx="498" cy="964"/>
            </a:xfrm>
            <a:custGeom>
              <a:avLst/>
              <a:gdLst/>
              <a:ahLst/>
              <a:cxnLst>
                <a:cxn ang="0">
                  <a:pos x="72" y="5"/>
                </a:cxn>
                <a:cxn ang="0">
                  <a:pos x="30" y="32"/>
                </a:cxn>
                <a:cxn ang="0">
                  <a:pos x="4" y="75"/>
                </a:cxn>
                <a:cxn ang="0">
                  <a:pos x="0" y="509"/>
                </a:cxn>
                <a:cxn ang="0">
                  <a:pos x="1" y="516"/>
                </a:cxn>
                <a:cxn ang="0">
                  <a:pos x="9" y="533"/>
                </a:cxn>
                <a:cxn ang="0">
                  <a:pos x="26" y="550"/>
                </a:cxn>
                <a:cxn ang="0">
                  <a:pos x="56" y="557"/>
                </a:cxn>
                <a:cxn ang="0">
                  <a:pos x="84" y="551"/>
                </a:cxn>
                <a:cxn ang="0">
                  <a:pos x="100" y="534"/>
                </a:cxn>
                <a:cxn ang="0">
                  <a:pos x="106" y="516"/>
                </a:cxn>
                <a:cxn ang="0">
                  <a:pos x="108" y="503"/>
                </a:cxn>
                <a:cxn ang="0">
                  <a:pos x="108" y="166"/>
                </a:cxn>
                <a:cxn ang="0">
                  <a:pos x="135" y="1066"/>
                </a:cxn>
                <a:cxn ang="0">
                  <a:pos x="138" y="1073"/>
                </a:cxn>
                <a:cxn ang="0">
                  <a:pos x="151" y="1089"/>
                </a:cxn>
                <a:cxn ang="0">
                  <a:pos x="174" y="1105"/>
                </a:cxn>
                <a:cxn ang="0">
                  <a:pos x="199" y="1111"/>
                </a:cxn>
                <a:cxn ang="0">
                  <a:pos x="227" y="1110"/>
                </a:cxn>
                <a:cxn ang="0">
                  <a:pos x="255" y="1097"/>
                </a:cxn>
                <a:cxn ang="0">
                  <a:pos x="272" y="1080"/>
                </a:cxn>
                <a:cxn ang="0">
                  <a:pos x="278" y="1068"/>
                </a:cxn>
                <a:cxn ang="0">
                  <a:pos x="279" y="499"/>
                </a:cxn>
                <a:cxn ang="0">
                  <a:pos x="302" y="503"/>
                </a:cxn>
                <a:cxn ang="0">
                  <a:pos x="302" y="534"/>
                </a:cxn>
                <a:cxn ang="0">
                  <a:pos x="304" y="590"/>
                </a:cxn>
                <a:cxn ang="0">
                  <a:pos x="304" y="664"/>
                </a:cxn>
                <a:cxn ang="0">
                  <a:pos x="304" y="750"/>
                </a:cxn>
                <a:cxn ang="0">
                  <a:pos x="304" y="838"/>
                </a:cxn>
                <a:cxn ang="0">
                  <a:pos x="305" y="926"/>
                </a:cxn>
                <a:cxn ang="0">
                  <a:pos x="305" y="1004"/>
                </a:cxn>
                <a:cxn ang="0">
                  <a:pos x="305" y="1066"/>
                </a:cxn>
                <a:cxn ang="0">
                  <a:pos x="306" y="1073"/>
                </a:cxn>
                <a:cxn ang="0">
                  <a:pos x="315" y="1088"/>
                </a:cxn>
                <a:cxn ang="0">
                  <a:pos x="335" y="1103"/>
                </a:cxn>
                <a:cxn ang="0">
                  <a:pos x="372" y="1111"/>
                </a:cxn>
                <a:cxn ang="0">
                  <a:pos x="408" y="1103"/>
                </a:cxn>
                <a:cxn ang="0">
                  <a:pos x="429" y="1089"/>
                </a:cxn>
                <a:cxn ang="0">
                  <a:pos x="437" y="1073"/>
                </a:cxn>
                <a:cxn ang="0">
                  <a:pos x="438" y="1067"/>
                </a:cxn>
                <a:cxn ang="0">
                  <a:pos x="466" y="166"/>
                </a:cxn>
                <a:cxn ang="0">
                  <a:pos x="468" y="503"/>
                </a:cxn>
                <a:cxn ang="0">
                  <a:pos x="472" y="517"/>
                </a:cxn>
                <a:cxn ang="0">
                  <a:pos x="483" y="537"/>
                </a:cxn>
                <a:cxn ang="0">
                  <a:pos x="505" y="551"/>
                </a:cxn>
                <a:cxn ang="0">
                  <a:pos x="536" y="551"/>
                </a:cxn>
                <a:cxn ang="0">
                  <a:pos x="557" y="537"/>
                </a:cxn>
                <a:cxn ang="0">
                  <a:pos x="570" y="517"/>
                </a:cxn>
                <a:cxn ang="0">
                  <a:pos x="573" y="508"/>
                </a:cxn>
                <a:cxn ang="0">
                  <a:pos x="572" y="68"/>
                </a:cxn>
                <a:cxn ang="0">
                  <a:pos x="546" y="28"/>
                </a:cxn>
                <a:cxn ang="0">
                  <a:pos x="506" y="4"/>
                </a:cxn>
                <a:cxn ang="0">
                  <a:pos x="94" y="0"/>
                </a:cxn>
              </a:cxnLst>
              <a:rect l="0" t="0" r="r" b="b"/>
              <a:pathLst>
                <a:path w="573" h="1111">
                  <a:moveTo>
                    <a:pt x="94" y="0"/>
                  </a:moveTo>
                  <a:lnTo>
                    <a:pt x="72" y="5"/>
                  </a:lnTo>
                  <a:lnTo>
                    <a:pt x="50" y="16"/>
                  </a:lnTo>
                  <a:lnTo>
                    <a:pt x="30" y="32"/>
                  </a:lnTo>
                  <a:lnTo>
                    <a:pt x="15" y="53"/>
                  </a:lnTo>
                  <a:lnTo>
                    <a:pt x="4" y="75"/>
                  </a:lnTo>
                  <a:lnTo>
                    <a:pt x="0" y="99"/>
                  </a:lnTo>
                  <a:lnTo>
                    <a:pt x="0" y="509"/>
                  </a:lnTo>
                  <a:lnTo>
                    <a:pt x="0" y="511"/>
                  </a:lnTo>
                  <a:lnTo>
                    <a:pt x="1" y="516"/>
                  </a:lnTo>
                  <a:lnTo>
                    <a:pt x="4" y="525"/>
                  </a:lnTo>
                  <a:lnTo>
                    <a:pt x="9" y="533"/>
                  </a:lnTo>
                  <a:lnTo>
                    <a:pt x="16" y="543"/>
                  </a:lnTo>
                  <a:lnTo>
                    <a:pt x="26" y="550"/>
                  </a:lnTo>
                  <a:lnTo>
                    <a:pt x="39" y="556"/>
                  </a:lnTo>
                  <a:lnTo>
                    <a:pt x="56" y="557"/>
                  </a:lnTo>
                  <a:lnTo>
                    <a:pt x="72" y="556"/>
                  </a:lnTo>
                  <a:lnTo>
                    <a:pt x="84" y="551"/>
                  </a:lnTo>
                  <a:lnTo>
                    <a:pt x="92" y="543"/>
                  </a:lnTo>
                  <a:lnTo>
                    <a:pt x="100" y="534"/>
                  </a:lnTo>
                  <a:lnTo>
                    <a:pt x="103" y="525"/>
                  </a:lnTo>
                  <a:lnTo>
                    <a:pt x="106" y="516"/>
                  </a:lnTo>
                  <a:lnTo>
                    <a:pt x="107" y="508"/>
                  </a:lnTo>
                  <a:lnTo>
                    <a:pt x="108" y="503"/>
                  </a:lnTo>
                  <a:lnTo>
                    <a:pt x="108" y="500"/>
                  </a:lnTo>
                  <a:lnTo>
                    <a:pt x="108" y="166"/>
                  </a:lnTo>
                  <a:lnTo>
                    <a:pt x="134" y="167"/>
                  </a:lnTo>
                  <a:lnTo>
                    <a:pt x="135" y="1066"/>
                  </a:lnTo>
                  <a:lnTo>
                    <a:pt x="136" y="1068"/>
                  </a:lnTo>
                  <a:lnTo>
                    <a:pt x="138" y="1073"/>
                  </a:lnTo>
                  <a:lnTo>
                    <a:pt x="143" y="1080"/>
                  </a:lnTo>
                  <a:lnTo>
                    <a:pt x="151" y="1089"/>
                  </a:lnTo>
                  <a:lnTo>
                    <a:pt x="162" y="1097"/>
                  </a:lnTo>
                  <a:lnTo>
                    <a:pt x="174" y="1105"/>
                  </a:lnTo>
                  <a:lnTo>
                    <a:pt x="189" y="1110"/>
                  </a:lnTo>
                  <a:lnTo>
                    <a:pt x="199" y="1111"/>
                  </a:lnTo>
                  <a:lnTo>
                    <a:pt x="217" y="1111"/>
                  </a:lnTo>
                  <a:lnTo>
                    <a:pt x="227" y="1110"/>
                  </a:lnTo>
                  <a:lnTo>
                    <a:pt x="243" y="1105"/>
                  </a:lnTo>
                  <a:lnTo>
                    <a:pt x="255" y="1097"/>
                  </a:lnTo>
                  <a:lnTo>
                    <a:pt x="265" y="1089"/>
                  </a:lnTo>
                  <a:lnTo>
                    <a:pt x="272" y="1080"/>
                  </a:lnTo>
                  <a:lnTo>
                    <a:pt x="276" y="1073"/>
                  </a:lnTo>
                  <a:lnTo>
                    <a:pt x="278" y="1068"/>
                  </a:lnTo>
                  <a:lnTo>
                    <a:pt x="279" y="1066"/>
                  </a:lnTo>
                  <a:lnTo>
                    <a:pt x="279" y="499"/>
                  </a:lnTo>
                  <a:lnTo>
                    <a:pt x="302" y="499"/>
                  </a:lnTo>
                  <a:lnTo>
                    <a:pt x="302" y="503"/>
                  </a:lnTo>
                  <a:lnTo>
                    <a:pt x="302" y="515"/>
                  </a:lnTo>
                  <a:lnTo>
                    <a:pt x="302" y="534"/>
                  </a:lnTo>
                  <a:lnTo>
                    <a:pt x="302" y="560"/>
                  </a:lnTo>
                  <a:lnTo>
                    <a:pt x="304" y="590"/>
                  </a:lnTo>
                  <a:lnTo>
                    <a:pt x="304" y="626"/>
                  </a:lnTo>
                  <a:lnTo>
                    <a:pt x="304" y="664"/>
                  </a:lnTo>
                  <a:lnTo>
                    <a:pt x="304" y="706"/>
                  </a:lnTo>
                  <a:lnTo>
                    <a:pt x="304" y="750"/>
                  </a:lnTo>
                  <a:lnTo>
                    <a:pt x="304" y="793"/>
                  </a:lnTo>
                  <a:lnTo>
                    <a:pt x="304" y="838"/>
                  </a:lnTo>
                  <a:lnTo>
                    <a:pt x="305" y="882"/>
                  </a:lnTo>
                  <a:lnTo>
                    <a:pt x="305" y="926"/>
                  </a:lnTo>
                  <a:lnTo>
                    <a:pt x="305" y="966"/>
                  </a:lnTo>
                  <a:lnTo>
                    <a:pt x="305" y="1004"/>
                  </a:lnTo>
                  <a:lnTo>
                    <a:pt x="305" y="1037"/>
                  </a:lnTo>
                  <a:lnTo>
                    <a:pt x="305" y="1066"/>
                  </a:lnTo>
                  <a:lnTo>
                    <a:pt x="305" y="1067"/>
                  </a:lnTo>
                  <a:lnTo>
                    <a:pt x="306" y="1073"/>
                  </a:lnTo>
                  <a:lnTo>
                    <a:pt x="310" y="1079"/>
                  </a:lnTo>
                  <a:lnTo>
                    <a:pt x="315" y="1088"/>
                  </a:lnTo>
                  <a:lnTo>
                    <a:pt x="323" y="1096"/>
                  </a:lnTo>
                  <a:lnTo>
                    <a:pt x="335" y="1103"/>
                  </a:lnTo>
                  <a:lnTo>
                    <a:pt x="351" y="1108"/>
                  </a:lnTo>
                  <a:lnTo>
                    <a:pt x="372" y="1111"/>
                  </a:lnTo>
                  <a:lnTo>
                    <a:pt x="392" y="1108"/>
                  </a:lnTo>
                  <a:lnTo>
                    <a:pt x="408" y="1103"/>
                  </a:lnTo>
                  <a:lnTo>
                    <a:pt x="420" y="1096"/>
                  </a:lnTo>
                  <a:lnTo>
                    <a:pt x="429" y="1089"/>
                  </a:lnTo>
                  <a:lnTo>
                    <a:pt x="434" y="1080"/>
                  </a:lnTo>
                  <a:lnTo>
                    <a:pt x="437" y="1073"/>
                  </a:lnTo>
                  <a:lnTo>
                    <a:pt x="438" y="1068"/>
                  </a:lnTo>
                  <a:lnTo>
                    <a:pt x="438" y="1067"/>
                  </a:lnTo>
                  <a:lnTo>
                    <a:pt x="440" y="166"/>
                  </a:lnTo>
                  <a:lnTo>
                    <a:pt x="466" y="166"/>
                  </a:lnTo>
                  <a:lnTo>
                    <a:pt x="466" y="500"/>
                  </a:lnTo>
                  <a:lnTo>
                    <a:pt x="468" y="503"/>
                  </a:lnTo>
                  <a:lnTo>
                    <a:pt x="469" y="509"/>
                  </a:lnTo>
                  <a:lnTo>
                    <a:pt x="472" y="517"/>
                  </a:lnTo>
                  <a:lnTo>
                    <a:pt x="477" y="527"/>
                  </a:lnTo>
                  <a:lnTo>
                    <a:pt x="483" y="537"/>
                  </a:lnTo>
                  <a:lnTo>
                    <a:pt x="493" y="545"/>
                  </a:lnTo>
                  <a:lnTo>
                    <a:pt x="505" y="551"/>
                  </a:lnTo>
                  <a:lnTo>
                    <a:pt x="520" y="554"/>
                  </a:lnTo>
                  <a:lnTo>
                    <a:pt x="536" y="551"/>
                  </a:lnTo>
                  <a:lnTo>
                    <a:pt x="548" y="545"/>
                  </a:lnTo>
                  <a:lnTo>
                    <a:pt x="557" y="537"/>
                  </a:lnTo>
                  <a:lnTo>
                    <a:pt x="563" y="527"/>
                  </a:lnTo>
                  <a:lnTo>
                    <a:pt x="570" y="517"/>
                  </a:lnTo>
                  <a:lnTo>
                    <a:pt x="573" y="510"/>
                  </a:lnTo>
                  <a:lnTo>
                    <a:pt x="573" y="508"/>
                  </a:lnTo>
                  <a:lnTo>
                    <a:pt x="573" y="79"/>
                  </a:lnTo>
                  <a:lnTo>
                    <a:pt x="572" y="68"/>
                  </a:lnTo>
                  <a:lnTo>
                    <a:pt x="561" y="47"/>
                  </a:lnTo>
                  <a:lnTo>
                    <a:pt x="546" y="28"/>
                  </a:lnTo>
                  <a:lnTo>
                    <a:pt x="528" y="14"/>
                  </a:lnTo>
                  <a:lnTo>
                    <a:pt x="506" y="4"/>
                  </a:lnTo>
                  <a:lnTo>
                    <a:pt x="485" y="0"/>
                  </a:lnTo>
                  <a:lnTo>
                    <a:pt x="94" y="0"/>
                  </a:lnTo>
                  <a:lnTo>
                    <a:pt x="94" y="0"/>
                  </a:lnTo>
                  <a:close/>
                </a:path>
              </a:pathLst>
            </a:custGeom>
            <a:solidFill>
              <a:srgbClr val="FFCC66"/>
            </a:solidFill>
            <a:ln w="0">
              <a:noFill/>
              <a:prstDash val="solid"/>
              <a:round/>
              <a:headEnd/>
              <a:tailEnd/>
            </a:ln>
            <a:effectLst>
              <a:outerShdw dist="91581" dir="3378596" algn="ctr" rotWithShape="0">
                <a:srgbClr val="000000">
                  <a:alpha val="50000"/>
                </a:srgbClr>
              </a:outerShdw>
            </a:effectLst>
          </p:spPr>
          <p:txBody>
            <a:bodyPr/>
            <a:lstStyle/>
            <a:p>
              <a:endParaRPr lang="en-GB"/>
            </a:p>
          </p:txBody>
        </p:sp>
      </p:grpSp>
      <p:sp>
        <p:nvSpPr>
          <p:cNvPr id="15" name="TextBox 14"/>
          <p:cNvSpPr txBox="1"/>
          <p:nvPr/>
        </p:nvSpPr>
        <p:spPr>
          <a:xfrm>
            <a:off x="2051720" y="1700808"/>
            <a:ext cx="5057795" cy="584775"/>
          </a:xfrm>
          <a:prstGeom prst="rect">
            <a:avLst/>
          </a:prstGeom>
          <a:noFill/>
        </p:spPr>
        <p:txBody>
          <a:bodyPr wrap="none" rtlCol="0">
            <a:spAutoFit/>
          </a:bodyPr>
          <a:lstStyle/>
          <a:p>
            <a:r>
              <a:rPr lang="en-GB" sz="3200" dirty="0" smtClean="0"/>
              <a:t>The Duty and Obligation to</a:t>
            </a:r>
            <a:endParaRPr lang="en-GB" sz="3200"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1531168" y="116632"/>
            <a:ext cx="6137176" cy="670520"/>
          </a:xfrm>
        </p:spPr>
        <p:txBody>
          <a:bodyPr>
            <a:normAutofit fontScale="90000"/>
          </a:bodyPr>
          <a:lstStyle/>
          <a:p>
            <a:r>
              <a:rPr lang="en-GB" b="1" dirty="0" smtClean="0"/>
              <a:t>Levels of Accountability</a:t>
            </a:r>
            <a:endParaRPr lang="en-GB" b="1" dirty="0"/>
          </a:p>
        </p:txBody>
      </p:sp>
      <p:grpSp>
        <p:nvGrpSpPr>
          <p:cNvPr id="31" name="Group 30"/>
          <p:cNvGrpSpPr/>
          <p:nvPr/>
        </p:nvGrpSpPr>
        <p:grpSpPr>
          <a:xfrm>
            <a:off x="107504" y="836713"/>
            <a:ext cx="8136904" cy="5832647"/>
            <a:chOff x="107504" y="836713"/>
            <a:chExt cx="8136904" cy="5832647"/>
          </a:xfrm>
        </p:grpSpPr>
        <p:sp>
          <p:nvSpPr>
            <p:cNvPr id="4" name="Oval 7"/>
            <p:cNvSpPr>
              <a:spLocks noChangeAspect="1" noChangeArrowheads="1"/>
            </p:cNvSpPr>
            <p:nvPr/>
          </p:nvSpPr>
          <p:spPr bwMode="auto">
            <a:xfrm>
              <a:off x="3742924" y="847725"/>
              <a:ext cx="1656184" cy="997100"/>
            </a:xfrm>
            <a:prstGeom prst="ellipse">
              <a:avLst/>
            </a:prstGeom>
            <a:solidFill>
              <a:schemeClr val="accent5">
                <a:lumMod val="20000"/>
                <a:lumOff val="80000"/>
              </a:schemeClr>
            </a:solidFill>
            <a:ln w="28575">
              <a:solidFill>
                <a:srgbClr val="92D050"/>
              </a:solidFill>
              <a:round/>
              <a:headEnd/>
              <a:tailEnd/>
            </a:ln>
          </p:spPr>
          <p:txBody>
            <a:bodyPr wrap="none" anchor="ctr"/>
            <a:lstStyle/>
            <a:p>
              <a:endParaRPr lang="en-US" dirty="0"/>
            </a:p>
          </p:txBody>
        </p:sp>
        <p:sp>
          <p:nvSpPr>
            <p:cNvPr id="5" name="Oval 11"/>
            <p:cNvSpPr>
              <a:spLocks noChangeAspect="1" noChangeArrowheads="1"/>
            </p:cNvSpPr>
            <p:nvPr/>
          </p:nvSpPr>
          <p:spPr bwMode="auto">
            <a:xfrm>
              <a:off x="2962472" y="847725"/>
              <a:ext cx="3217089" cy="1573163"/>
            </a:xfrm>
            <a:prstGeom prst="ellipse">
              <a:avLst/>
            </a:prstGeom>
            <a:noFill/>
            <a:ln w="9525">
              <a:solidFill>
                <a:schemeClr val="tx1"/>
              </a:solidFill>
              <a:prstDash val="sysDot"/>
              <a:round/>
              <a:headEnd/>
              <a:tailEnd/>
            </a:ln>
          </p:spPr>
          <p:txBody>
            <a:bodyPr wrap="none" anchor="ctr"/>
            <a:lstStyle/>
            <a:p>
              <a:endParaRPr lang="en-US"/>
            </a:p>
          </p:txBody>
        </p:sp>
        <p:sp>
          <p:nvSpPr>
            <p:cNvPr id="6" name="Oval 14"/>
            <p:cNvSpPr>
              <a:spLocks noChangeAspect="1" noChangeArrowheads="1"/>
            </p:cNvSpPr>
            <p:nvPr/>
          </p:nvSpPr>
          <p:spPr bwMode="auto">
            <a:xfrm>
              <a:off x="2723106" y="847724"/>
              <a:ext cx="3695821" cy="2005212"/>
            </a:xfrm>
            <a:prstGeom prst="ellipse">
              <a:avLst/>
            </a:prstGeom>
            <a:noFill/>
            <a:ln w="9525">
              <a:solidFill>
                <a:schemeClr val="tx1"/>
              </a:solidFill>
              <a:prstDash val="sysDot"/>
              <a:round/>
              <a:headEnd/>
              <a:tailEnd/>
            </a:ln>
          </p:spPr>
          <p:txBody>
            <a:bodyPr wrap="none" anchor="ctr"/>
            <a:lstStyle/>
            <a:p>
              <a:endParaRPr lang="en-US"/>
            </a:p>
          </p:txBody>
        </p:sp>
        <p:sp>
          <p:nvSpPr>
            <p:cNvPr id="7" name="Oval 17"/>
            <p:cNvSpPr>
              <a:spLocks noChangeAspect="1" noChangeArrowheads="1"/>
            </p:cNvSpPr>
            <p:nvPr/>
          </p:nvSpPr>
          <p:spPr bwMode="auto">
            <a:xfrm>
              <a:off x="2483768" y="895249"/>
              <a:ext cx="4252046" cy="2461743"/>
            </a:xfrm>
            <a:prstGeom prst="ellipse">
              <a:avLst/>
            </a:prstGeom>
            <a:noFill/>
            <a:ln w="38100">
              <a:solidFill>
                <a:srgbClr val="33CC33"/>
              </a:solidFill>
              <a:round/>
              <a:headEnd/>
              <a:tailEnd/>
            </a:ln>
          </p:spPr>
          <p:txBody>
            <a:bodyPr wrap="none" anchor="ctr"/>
            <a:lstStyle/>
            <a:p>
              <a:endParaRPr lang="en-US"/>
            </a:p>
          </p:txBody>
        </p:sp>
        <p:sp>
          <p:nvSpPr>
            <p:cNvPr id="8" name="Oval 22"/>
            <p:cNvSpPr>
              <a:spLocks noChangeAspect="1" noChangeArrowheads="1"/>
            </p:cNvSpPr>
            <p:nvPr/>
          </p:nvSpPr>
          <p:spPr bwMode="auto">
            <a:xfrm>
              <a:off x="897624" y="847724"/>
              <a:ext cx="7346784" cy="5821636"/>
            </a:xfrm>
            <a:prstGeom prst="ellipse">
              <a:avLst/>
            </a:prstGeom>
            <a:noFill/>
            <a:ln w="57150">
              <a:solidFill>
                <a:srgbClr val="006600"/>
              </a:solidFill>
              <a:round/>
              <a:headEnd/>
              <a:tailEnd/>
            </a:ln>
          </p:spPr>
          <p:txBody>
            <a:bodyPr wrap="none" anchor="ctr"/>
            <a:lstStyle/>
            <a:p>
              <a:endParaRPr lang="en-US"/>
            </a:p>
          </p:txBody>
        </p:sp>
        <p:sp>
          <p:nvSpPr>
            <p:cNvPr id="9" name="Oval 24"/>
            <p:cNvSpPr>
              <a:spLocks noChangeAspect="1" noChangeArrowheads="1"/>
            </p:cNvSpPr>
            <p:nvPr/>
          </p:nvSpPr>
          <p:spPr bwMode="auto">
            <a:xfrm>
              <a:off x="2231152" y="847724"/>
              <a:ext cx="4679729" cy="3805412"/>
            </a:xfrm>
            <a:prstGeom prst="ellipse">
              <a:avLst/>
            </a:prstGeom>
            <a:noFill/>
            <a:ln w="9525">
              <a:solidFill>
                <a:schemeClr val="tx1"/>
              </a:solidFill>
              <a:prstDash val="sysDot"/>
              <a:round/>
              <a:headEnd/>
              <a:tailEnd/>
            </a:ln>
          </p:spPr>
          <p:txBody>
            <a:bodyPr wrap="none" anchor="ctr"/>
            <a:lstStyle/>
            <a:p>
              <a:r>
                <a:rPr lang="en-US" dirty="0" smtClean="0"/>
                <a:t>                     </a:t>
              </a:r>
              <a:endParaRPr lang="en-US" dirty="0"/>
            </a:p>
          </p:txBody>
        </p:sp>
        <p:sp>
          <p:nvSpPr>
            <p:cNvPr id="10" name="Oval 27"/>
            <p:cNvSpPr>
              <a:spLocks noChangeAspect="1" noChangeArrowheads="1"/>
            </p:cNvSpPr>
            <p:nvPr/>
          </p:nvSpPr>
          <p:spPr bwMode="auto">
            <a:xfrm>
              <a:off x="1927467" y="847724"/>
              <a:ext cx="5287099" cy="4525492"/>
            </a:xfrm>
            <a:prstGeom prst="ellipse">
              <a:avLst/>
            </a:prstGeom>
            <a:noFill/>
            <a:ln w="9525">
              <a:solidFill>
                <a:schemeClr val="tx1"/>
              </a:solidFill>
              <a:prstDash val="sysDot"/>
              <a:round/>
              <a:headEnd/>
              <a:tailEnd/>
            </a:ln>
          </p:spPr>
          <p:txBody>
            <a:bodyPr wrap="none" anchor="ctr"/>
            <a:lstStyle/>
            <a:p>
              <a:endParaRPr lang="en-US"/>
            </a:p>
          </p:txBody>
        </p:sp>
        <p:sp>
          <p:nvSpPr>
            <p:cNvPr id="11" name="Oval 31"/>
            <p:cNvSpPr>
              <a:spLocks noChangeAspect="1" noChangeArrowheads="1"/>
            </p:cNvSpPr>
            <p:nvPr/>
          </p:nvSpPr>
          <p:spPr bwMode="auto">
            <a:xfrm>
              <a:off x="1475656" y="847724"/>
              <a:ext cx="6090205" cy="5173564"/>
            </a:xfrm>
            <a:prstGeom prst="ellipse">
              <a:avLst/>
            </a:prstGeom>
            <a:noFill/>
            <a:ln w="38100">
              <a:solidFill>
                <a:srgbClr val="00B050"/>
              </a:solidFill>
              <a:prstDash val="solid"/>
              <a:round/>
              <a:headEnd/>
              <a:tailEnd/>
            </a:ln>
          </p:spPr>
          <p:txBody>
            <a:bodyPr wrap="none" anchor="ctr"/>
            <a:lstStyle/>
            <a:p>
              <a:endParaRPr lang="en-US"/>
            </a:p>
          </p:txBody>
        </p:sp>
        <p:sp>
          <p:nvSpPr>
            <p:cNvPr id="21" name="Text Box 8"/>
            <p:cNvSpPr txBox="1">
              <a:spLocks noChangeAspect="1" noChangeArrowheads="1"/>
            </p:cNvSpPr>
            <p:nvPr/>
          </p:nvSpPr>
          <p:spPr bwMode="auto">
            <a:xfrm>
              <a:off x="3995936" y="1015686"/>
              <a:ext cx="1161155" cy="757130"/>
            </a:xfrm>
            <a:prstGeom prst="rect">
              <a:avLst/>
            </a:prstGeom>
            <a:noFill/>
            <a:ln w="9525">
              <a:noFill/>
              <a:miter lim="800000"/>
              <a:headEnd/>
              <a:tailEnd/>
            </a:ln>
            <a:effectLst/>
          </p:spPr>
          <p:txBody>
            <a:bodyPr wrap="square">
              <a:spAutoFit/>
            </a:bodyPr>
            <a:lstStyle/>
            <a:p>
              <a:pPr algn="ctr">
                <a:lnSpc>
                  <a:spcPct val="90000"/>
                </a:lnSpc>
                <a:defRPr/>
              </a:pPr>
              <a:r>
                <a:rPr lang="en-GB" sz="2400" b="1" dirty="0">
                  <a:solidFill>
                    <a:schemeClr val="bg2">
                      <a:lumMod val="25000"/>
                    </a:schemeClr>
                  </a:solidFill>
                  <a:latin typeface="Arial Narrow" pitchFamily="34" charset="0"/>
                </a:rPr>
                <a:t>Rights </a:t>
              </a:r>
            </a:p>
            <a:p>
              <a:pPr algn="ctr">
                <a:lnSpc>
                  <a:spcPct val="90000"/>
                </a:lnSpc>
                <a:defRPr/>
              </a:pPr>
              <a:r>
                <a:rPr lang="en-GB" sz="2400" b="1" dirty="0">
                  <a:solidFill>
                    <a:schemeClr val="bg2">
                      <a:lumMod val="25000"/>
                    </a:schemeClr>
                  </a:solidFill>
                  <a:latin typeface="Arial Narrow" pitchFamily="34" charset="0"/>
                </a:rPr>
                <a:t>Holder</a:t>
              </a:r>
            </a:p>
          </p:txBody>
        </p:sp>
        <p:sp>
          <p:nvSpPr>
            <p:cNvPr id="22" name="Text Box 12"/>
            <p:cNvSpPr txBox="1">
              <a:spLocks noChangeAspect="1" noChangeArrowheads="1"/>
            </p:cNvSpPr>
            <p:nvPr/>
          </p:nvSpPr>
          <p:spPr bwMode="auto">
            <a:xfrm>
              <a:off x="3877590" y="1878167"/>
              <a:ext cx="1349750" cy="584775"/>
            </a:xfrm>
            <a:prstGeom prst="rect">
              <a:avLst/>
            </a:prstGeom>
            <a:noFill/>
            <a:ln w="9525">
              <a:noFill/>
              <a:miter lim="800000"/>
              <a:headEnd/>
              <a:tailEnd/>
            </a:ln>
          </p:spPr>
          <p:txBody>
            <a:bodyPr wrap="square">
              <a:spAutoFit/>
            </a:bodyPr>
            <a:lstStyle/>
            <a:p>
              <a:pPr marL="0" marR="0" lvl="0" indent="0" algn="ctr" defTabSz="914400" eaLnBrk="1" fontAlgn="auto" latinLnBrk="0" hangingPunct="1">
                <a:lnSpc>
                  <a:spcPct val="80000"/>
                </a:lnSpc>
                <a:spcBef>
                  <a:spcPts val="0"/>
                </a:spcBef>
                <a:spcAft>
                  <a:spcPts val="0"/>
                </a:spcAft>
                <a:buClrTx/>
                <a:buSzTx/>
                <a:buFontTx/>
                <a:buNone/>
                <a:tabLst/>
                <a:defRPr/>
              </a:pPr>
              <a:r>
                <a:rPr kumimoji="0" lang="en-GB" sz="2000" b="1" i="0" u="none" strike="noStrike" kern="0" cap="none" spc="0" normalizeH="0" baseline="0" noProof="0" dirty="0" smtClean="0">
                  <a:ln>
                    <a:noFill/>
                  </a:ln>
                  <a:solidFill>
                    <a:schemeClr val="bg2">
                      <a:lumMod val="25000"/>
                    </a:schemeClr>
                  </a:solidFill>
                  <a:effectLst/>
                  <a:uLnTx/>
                  <a:uFillTx/>
                  <a:latin typeface="Arial Narrow" pitchFamily="34" charset="0"/>
                </a:rPr>
                <a:t>Immediate</a:t>
              </a:r>
            </a:p>
            <a:p>
              <a:pPr marL="0" marR="0" lvl="0" indent="0" algn="ctr" defTabSz="914400" eaLnBrk="1" fontAlgn="auto" latinLnBrk="0" hangingPunct="1">
                <a:lnSpc>
                  <a:spcPct val="80000"/>
                </a:lnSpc>
                <a:spcBef>
                  <a:spcPts val="0"/>
                </a:spcBef>
                <a:spcAft>
                  <a:spcPts val="0"/>
                </a:spcAft>
                <a:buClrTx/>
                <a:buSzTx/>
                <a:buFontTx/>
                <a:buNone/>
                <a:tabLst/>
                <a:defRPr/>
              </a:pPr>
              <a:r>
                <a:rPr kumimoji="0" lang="en-GB" sz="2000" b="1" i="0" u="none" strike="noStrike" kern="0" cap="none" spc="0" normalizeH="0" baseline="0" noProof="0" dirty="0" smtClean="0">
                  <a:ln>
                    <a:noFill/>
                  </a:ln>
                  <a:solidFill>
                    <a:schemeClr val="bg2">
                      <a:lumMod val="25000"/>
                    </a:schemeClr>
                  </a:solidFill>
                  <a:effectLst/>
                  <a:uLnTx/>
                  <a:uFillTx/>
                  <a:latin typeface="Arial Narrow" pitchFamily="34" charset="0"/>
                </a:rPr>
                <a:t> Care-Giver</a:t>
              </a:r>
            </a:p>
          </p:txBody>
        </p:sp>
        <p:sp>
          <p:nvSpPr>
            <p:cNvPr id="23" name="Text Box 15"/>
            <p:cNvSpPr txBox="1">
              <a:spLocks noChangeAspect="1" noChangeArrowheads="1"/>
            </p:cNvSpPr>
            <p:nvPr/>
          </p:nvSpPr>
          <p:spPr bwMode="auto">
            <a:xfrm>
              <a:off x="4139952" y="2514382"/>
              <a:ext cx="849912" cy="338554"/>
            </a:xfrm>
            <a:prstGeom prst="rect">
              <a:avLst/>
            </a:prstGeom>
            <a:noFill/>
            <a:ln w="9525">
              <a:noFill/>
              <a:miter lim="800000"/>
              <a:headEnd/>
              <a:tailEnd/>
            </a:ln>
          </p:spPr>
          <p:txBody>
            <a:bodyPr wrap="none">
              <a:spAutoFit/>
            </a:bodyPr>
            <a:lstStyle/>
            <a:p>
              <a:pPr marL="0" marR="0" lvl="0" indent="0" algn="ctr" defTabSz="914400" eaLnBrk="1" fontAlgn="auto" latinLnBrk="0" hangingPunct="1">
                <a:lnSpc>
                  <a:spcPct val="80000"/>
                </a:lnSpc>
                <a:spcBef>
                  <a:spcPts val="0"/>
                </a:spcBef>
                <a:spcAft>
                  <a:spcPts val="0"/>
                </a:spcAft>
                <a:buClrTx/>
                <a:buSzTx/>
                <a:buFontTx/>
                <a:buNone/>
                <a:tabLst/>
                <a:defRPr/>
              </a:pPr>
              <a:r>
                <a:rPr kumimoji="0" lang="en-GB" sz="2000" b="1" i="0" u="none" strike="noStrike" kern="0" cap="none" spc="0" normalizeH="0" baseline="0" noProof="0" dirty="0" smtClean="0">
                  <a:ln>
                    <a:noFill/>
                  </a:ln>
                  <a:solidFill>
                    <a:schemeClr val="bg2">
                      <a:lumMod val="25000"/>
                    </a:schemeClr>
                  </a:solidFill>
                  <a:effectLst/>
                  <a:uLnTx/>
                  <a:uFillTx/>
                  <a:latin typeface="Arial Narrow" pitchFamily="34" charset="0"/>
                </a:rPr>
                <a:t>Family</a:t>
              </a:r>
            </a:p>
          </p:txBody>
        </p:sp>
        <p:sp>
          <p:nvSpPr>
            <p:cNvPr id="24" name="Text Box 18"/>
            <p:cNvSpPr txBox="1">
              <a:spLocks noChangeAspect="1" noChangeArrowheads="1"/>
            </p:cNvSpPr>
            <p:nvPr/>
          </p:nvSpPr>
          <p:spPr bwMode="auto">
            <a:xfrm>
              <a:off x="3650195" y="2852936"/>
              <a:ext cx="1802096" cy="437043"/>
            </a:xfrm>
            <a:prstGeom prst="rect">
              <a:avLst/>
            </a:prstGeom>
            <a:noFill/>
            <a:ln w="38100">
              <a:noFill/>
              <a:miter lim="800000"/>
              <a:headEnd/>
              <a:tailEnd/>
            </a:ln>
          </p:spPr>
          <p:txBody>
            <a:bodyPr wrap="none">
              <a:spAutoFit/>
            </a:bodyPr>
            <a:lstStyle/>
            <a:p>
              <a:pPr marL="0" marR="0" lvl="0" indent="0" algn="ctr" defTabSz="914400" eaLnBrk="1" fontAlgn="auto" latinLnBrk="0" hangingPunct="1">
                <a:lnSpc>
                  <a:spcPct val="80000"/>
                </a:lnSpc>
                <a:spcBef>
                  <a:spcPts val="0"/>
                </a:spcBef>
                <a:spcAft>
                  <a:spcPts val="0"/>
                </a:spcAft>
                <a:buClrTx/>
                <a:buSzTx/>
                <a:buFontTx/>
                <a:buNone/>
                <a:tabLst/>
                <a:defRPr/>
              </a:pPr>
              <a:r>
                <a:rPr kumimoji="0" lang="en-GB" sz="2800" b="1" i="0" u="none" strike="noStrike" kern="0" cap="none" spc="0" normalizeH="0" baseline="0" noProof="0" dirty="0" smtClean="0">
                  <a:ln>
                    <a:noFill/>
                  </a:ln>
                  <a:solidFill>
                    <a:srgbClr val="CC3300"/>
                  </a:solidFill>
                  <a:effectLst/>
                  <a:uLnTx/>
                  <a:uFillTx/>
                  <a:latin typeface="Arial Narrow" pitchFamily="34" charset="0"/>
                </a:rPr>
                <a:t>Community</a:t>
              </a:r>
            </a:p>
          </p:txBody>
        </p:sp>
        <p:sp>
          <p:nvSpPr>
            <p:cNvPr id="25" name="Text Box 21"/>
            <p:cNvSpPr txBox="1">
              <a:spLocks noChangeAspect="1" noChangeArrowheads="1"/>
            </p:cNvSpPr>
            <p:nvPr/>
          </p:nvSpPr>
          <p:spPr bwMode="auto">
            <a:xfrm>
              <a:off x="2982761" y="5466710"/>
              <a:ext cx="3217547" cy="338554"/>
            </a:xfrm>
            <a:prstGeom prst="rect">
              <a:avLst/>
            </a:prstGeom>
            <a:noFill/>
            <a:ln w="9525">
              <a:noFill/>
              <a:miter lim="800000"/>
              <a:headEnd/>
              <a:tailEnd/>
            </a:ln>
          </p:spPr>
          <p:txBody>
            <a:bodyPr wrap="none">
              <a:spAutoFit/>
            </a:bodyPr>
            <a:lstStyle/>
            <a:p>
              <a:pPr marL="0" marR="0" lvl="0" indent="0" algn="ctr" defTabSz="914400" eaLnBrk="1" fontAlgn="auto" latinLnBrk="0" hangingPunct="1">
                <a:lnSpc>
                  <a:spcPct val="80000"/>
                </a:lnSpc>
                <a:spcBef>
                  <a:spcPts val="0"/>
                </a:spcBef>
                <a:spcAft>
                  <a:spcPts val="0"/>
                </a:spcAft>
                <a:buClrTx/>
                <a:buSzTx/>
                <a:buFontTx/>
                <a:buNone/>
                <a:tabLst/>
                <a:defRPr/>
              </a:pPr>
              <a:r>
                <a:rPr kumimoji="0" lang="en-GB" sz="2000" b="1" i="0" u="none" strike="noStrike" kern="0" cap="none" spc="0" normalizeH="0" baseline="0" noProof="0" dirty="0" smtClean="0">
                  <a:ln>
                    <a:noFill/>
                  </a:ln>
                  <a:solidFill>
                    <a:schemeClr val="bg2">
                      <a:lumMod val="25000"/>
                    </a:schemeClr>
                  </a:solidFill>
                  <a:effectLst/>
                  <a:uLnTx/>
                  <a:uFillTx/>
                  <a:latin typeface="Arial Narrow" pitchFamily="34" charset="0"/>
                </a:rPr>
                <a:t>National (Institutional &amp; Legal)</a:t>
              </a:r>
            </a:p>
          </p:txBody>
        </p:sp>
        <p:sp>
          <p:nvSpPr>
            <p:cNvPr id="26" name="Text Box 25"/>
            <p:cNvSpPr txBox="1">
              <a:spLocks noChangeAspect="1" noChangeArrowheads="1"/>
            </p:cNvSpPr>
            <p:nvPr/>
          </p:nvSpPr>
          <p:spPr bwMode="auto">
            <a:xfrm>
              <a:off x="3952783" y="3501008"/>
              <a:ext cx="1199366" cy="338554"/>
            </a:xfrm>
            <a:prstGeom prst="rect">
              <a:avLst/>
            </a:prstGeom>
            <a:noFill/>
            <a:ln w="9525">
              <a:noFill/>
              <a:miter lim="800000"/>
              <a:headEnd/>
              <a:tailEnd/>
            </a:ln>
          </p:spPr>
          <p:txBody>
            <a:bodyPr wrap="none">
              <a:spAutoFit/>
            </a:bodyPr>
            <a:lstStyle/>
            <a:p>
              <a:pPr marL="0" marR="0" lvl="0" indent="0" algn="ctr" defTabSz="914400" eaLnBrk="1" fontAlgn="auto" latinLnBrk="0" hangingPunct="1">
                <a:lnSpc>
                  <a:spcPct val="80000"/>
                </a:lnSpc>
                <a:spcBef>
                  <a:spcPts val="0"/>
                </a:spcBef>
                <a:spcAft>
                  <a:spcPts val="0"/>
                </a:spcAft>
                <a:buClrTx/>
                <a:buSzTx/>
                <a:buFontTx/>
                <a:buNone/>
                <a:tabLst/>
                <a:defRPr/>
              </a:pPr>
              <a:r>
                <a:rPr kumimoji="0" lang="en-GB" sz="2000" b="1" i="0" u="none" strike="noStrike" kern="0" cap="none" spc="0" normalizeH="0" baseline="0" noProof="0" dirty="0" smtClean="0">
                  <a:ln>
                    <a:noFill/>
                  </a:ln>
                  <a:solidFill>
                    <a:schemeClr val="bg2">
                      <a:lumMod val="25000"/>
                    </a:schemeClr>
                  </a:solidFill>
                  <a:effectLst/>
                  <a:uLnTx/>
                  <a:uFillTx/>
                  <a:latin typeface="Arial Narrow" pitchFamily="34" charset="0"/>
                </a:rPr>
                <a:t>Institution</a:t>
              </a:r>
            </a:p>
          </p:txBody>
        </p:sp>
        <p:sp>
          <p:nvSpPr>
            <p:cNvPr id="27" name="Text Box 28"/>
            <p:cNvSpPr txBox="1">
              <a:spLocks noChangeAspect="1" noChangeArrowheads="1"/>
            </p:cNvSpPr>
            <p:nvPr/>
          </p:nvSpPr>
          <p:spPr bwMode="auto">
            <a:xfrm>
              <a:off x="3823741" y="4170566"/>
              <a:ext cx="1457450" cy="338554"/>
            </a:xfrm>
            <a:prstGeom prst="rect">
              <a:avLst/>
            </a:prstGeom>
            <a:noFill/>
            <a:ln w="9525">
              <a:noFill/>
              <a:miter lim="800000"/>
              <a:headEnd/>
              <a:tailEnd/>
            </a:ln>
          </p:spPr>
          <p:txBody>
            <a:bodyPr wrap="none">
              <a:spAutoFit/>
            </a:bodyPr>
            <a:lstStyle/>
            <a:p>
              <a:pPr marL="0" marR="0" lvl="0" indent="0" algn="ctr" defTabSz="914400" eaLnBrk="1" fontAlgn="auto" latinLnBrk="0" hangingPunct="1">
                <a:lnSpc>
                  <a:spcPct val="80000"/>
                </a:lnSpc>
                <a:spcBef>
                  <a:spcPts val="0"/>
                </a:spcBef>
                <a:spcAft>
                  <a:spcPts val="0"/>
                </a:spcAft>
                <a:buClrTx/>
                <a:buSzTx/>
                <a:buFontTx/>
                <a:buNone/>
                <a:tabLst/>
                <a:defRPr/>
              </a:pPr>
              <a:r>
                <a:rPr kumimoji="0" lang="en-GB" sz="2000" b="1" i="0" u="none" strike="noStrike" kern="0" cap="none" spc="0" normalizeH="0" baseline="0" noProof="0" dirty="0" smtClean="0">
                  <a:ln>
                    <a:noFill/>
                  </a:ln>
                  <a:solidFill>
                    <a:schemeClr val="bg2">
                      <a:lumMod val="25000"/>
                    </a:schemeClr>
                  </a:solidFill>
                  <a:effectLst/>
                  <a:uLnTx/>
                  <a:uFillTx/>
                  <a:latin typeface="Arial Narrow" pitchFamily="34" charset="0"/>
                </a:rPr>
                <a:t>Sub-national</a:t>
              </a:r>
            </a:p>
          </p:txBody>
        </p:sp>
        <p:sp>
          <p:nvSpPr>
            <p:cNvPr id="28" name="Text Box 30"/>
            <p:cNvSpPr txBox="1">
              <a:spLocks noChangeAspect="1" noChangeArrowheads="1"/>
            </p:cNvSpPr>
            <p:nvPr/>
          </p:nvSpPr>
          <p:spPr bwMode="auto">
            <a:xfrm>
              <a:off x="3306351" y="4792157"/>
              <a:ext cx="2489785" cy="437043"/>
            </a:xfrm>
            <a:prstGeom prst="rect">
              <a:avLst/>
            </a:prstGeom>
            <a:noFill/>
            <a:ln w="9525">
              <a:noFill/>
              <a:miter lim="800000"/>
              <a:headEnd/>
              <a:tailEnd/>
            </a:ln>
            <a:effectLst/>
          </p:spPr>
          <p:txBody>
            <a:bodyPr wrap="none">
              <a:spAutoFit/>
            </a:bodyPr>
            <a:lstStyle/>
            <a:p>
              <a:pPr algn="ctr">
                <a:lnSpc>
                  <a:spcPct val="80000"/>
                </a:lnSpc>
                <a:defRPr/>
              </a:pPr>
              <a:r>
                <a:rPr lang="en-GB" sz="2800" b="1" dirty="0">
                  <a:solidFill>
                    <a:srgbClr val="CC3300"/>
                  </a:solidFill>
                  <a:effectLst>
                    <a:outerShdw blurRad="38100" dist="38100" dir="2700000" algn="tl">
                      <a:srgbClr val="C0C0C0"/>
                    </a:outerShdw>
                  </a:effectLst>
                  <a:latin typeface="Arial Narrow" pitchFamily="34" charset="0"/>
                </a:rPr>
                <a:t>National (Policy)</a:t>
              </a:r>
              <a:endParaRPr lang="en-GB" sz="2800" b="1" dirty="0">
                <a:solidFill>
                  <a:srgbClr val="CC3300"/>
                </a:solidFill>
                <a:latin typeface="Arial Narrow" pitchFamily="34" charset="0"/>
              </a:endParaRPr>
            </a:p>
          </p:txBody>
        </p:sp>
        <p:sp>
          <p:nvSpPr>
            <p:cNvPr id="29" name="Text Box 41"/>
            <p:cNvSpPr txBox="1">
              <a:spLocks noChangeAspect="1" noChangeArrowheads="1"/>
            </p:cNvSpPr>
            <p:nvPr/>
          </p:nvSpPr>
          <p:spPr bwMode="auto">
            <a:xfrm>
              <a:off x="3688101" y="6165304"/>
              <a:ext cx="1699503" cy="387798"/>
            </a:xfrm>
            <a:prstGeom prst="rect">
              <a:avLst/>
            </a:prstGeom>
            <a:noFill/>
            <a:ln w="9525">
              <a:noFill/>
              <a:miter lim="800000"/>
              <a:headEnd/>
              <a:tailEnd/>
            </a:ln>
          </p:spPr>
          <p:txBody>
            <a:bodyPr wrap="none">
              <a:spAutoFit/>
            </a:bodyPr>
            <a:lstStyle/>
            <a:p>
              <a:pPr marL="0" marR="0" lvl="0" indent="0" algn="ctr" defTabSz="914400" eaLnBrk="1" fontAlgn="auto" latinLnBrk="0" hangingPunct="1">
                <a:lnSpc>
                  <a:spcPct val="80000"/>
                </a:lnSpc>
                <a:spcBef>
                  <a:spcPts val="0"/>
                </a:spcBef>
                <a:spcAft>
                  <a:spcPts val="0"/>
                </a:spcAft>
                <a:buClrTx/>
                <a:buSzTx/>
                <a:buFontTx/>
                <a:buNone/>
                <a:tabLst/>
                <a:defRPr/>
              </a:pPr>
              <a:r>
                <a:rPr kumimoji="0" lang="en-GB" sz="2400" b="1" i="0" u="none" strike="noStrike" kern="0" cap="none" spc="0" normalizeH="0" baseline="0" noProof="0" dirty="0" smtClean="0">
                  <a:ln>
                    <a:noFill/>
                  </a:ln>
                  <a:solidFill>
                    <a:schemeClr val="bg2">
                      <a:lumMod val="25000"/>
                    </a:schemeClr>
                  </a:solidFill>
                  <a:effectLst/>
                  <a:uLnTx/>
                  <a:uFillTx/>
                  <a:latin typeface="Arial Narrow" pitchFamily="34" charset="0"/>
                </a:rPr>
                <a:t>International</a:t>
              </a:r>
              <a:endParaRPr kumimoji="0" lang="en-GB" b="1" i="0" u="none" strike="noStrike" kern="0" cap="none" spc="0" normalizeH="0" baseline="0" noProof="0" dirty="0" smtClean="0">
                <a:ln>
                  <a:noFill/>
                </a:ln>
                <a:solidFill>
                  <a:schemeClr val="bg2">
                    <a:lumMod val="25000"/>
                  </a:schemeClr>
                </a:solidFill>
                <a:effectLst/>
                <a:uLnTx/>
                <a:uFillTx/>
                <a:latin typeface="Arial Narrow" pitchFamily="34" charset="0"/>
              </a:endParaRPr>
            </a:p>
          </p:txBody>
        </p:sp>
        <p:sp>
          <p:nvSpPr>
            <p:cNvPr id="30" name="Oval 24"/>
            <p:cNvSpPr>
              <a:spLocks noChangeAspect="1" noChangeArrowheads="1"/>
            </p:cNvSpPr>
            <p:nvPr/>
          </p:nvSpPr>
          <p:spPr bwMode="auto">
            <a:xfrm>
              <a:off x="2339752" y="836713"/>
              <a:ext cx="4464496" cy="3096343"/>
            </a:xfrm>
            <a:prstGeom prst="ellipse">
              <a:avLst/>
            </a:prstGeom>
            <a:noFill/>
            <a:ln w="9525">
              <a:solidFill>
                <a:schemeClr val="tx1"/>
              </a:solidFill>
              <a:prstDash val="sysDot"/>
              <a:round/>
              <a:headEnd/>
              <a:tailEnd/>
            </a:ln>
          </p:spPr>
          <p:txBody>
            <a:bodyPr wrap="none" anchor="ctr"/>
            <a:lstStyle/>
            <a:p>
              <a:endParaRPr lang="en-US"/>
            </a:p>
          </p:txBody>
        </p:sp>
        <p:sp>
          <p:nvSpPr>
            <p:cNvPr id="46" name="Arc 42"/>
            <p:cNvSpPr>
              <a:spLocks noChangeAspect="1"/>
            </p:cNvSpPr>
            <p:nvPr/>
          </p:nvSpPr>
          <p:spPr bwMode="auto">
            <a:xfrm rot="329543" flipH="1">
              <a:off x="1993022" y="4304354"/>
              <a:ext cx="255294" cy="418199"/>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28575">
              <a:solidFill>
                <a:srgbClr val="0070C0"/>
              </a:solidFill>
              <a:round/>
              <a:headEnd type="triangle" w="med" len="med"/>
              <a:tailEnd type="triangle" w="med" len="med"/>
            </a:ln>
          </p:spPr>
          <p:txBody>
            <a:bodyPr wrap="none" anchor="ctr"/>
            <a:lstStyle/>
            <a:p>
              <a:endParaRPr lang="en-GB"/>
            </a:p>
          </p:txBody>
        </p:sp>
        <p:sp>
          <p:nvSpPr>
            <p:cNvPr id="47" name="Arc 42"/>
            <p:cNvSpPr>
              <a:spLocks noChangeAspect="1"/>
            </p:cNvSpPr>
            <p:nvPr/>
          </p:nvSpPr>
          <p:spPr bwMode="auto">
            <a:xfrm rot="886356" flipH="1">
              <a:off x="2334560" y="3885744"/>
              <a:ext cx="245927" cy="402854"/>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28575">
              <a:solidFill>
                <a:srgbClr val="0070C0"/>
              </a:solidFill>
              <a:round/>
              <a:headEnd type="triangle" w="med" len="med"/>
              <a:tailEnd type="triangle" w="med" len="med"/>
            </a:ln>
          </p:spPr>
          <p:txBody>
            <a:bodyPr wrap="none" anchor="ctr"/>
            <a:lstStyle/>
            <a:p>
              <a:endParaRPr lang="en-GB"/>
            </a:p>
          </p:txBody>
        </p:sp>
        <p:sp>
          <p:nvSpPr>
            <p:cNvPr id="51" name="Arc 42"/>
            <p:cNvSpPr>
              <a:spLocks noChangeAspect="1"/>
            </p:cNvSpPr>
            <p:nvPr/>
          </p:nvSpPr>
          <p:spPr bwMode="auto">
            <a:xfrm rot="431825" flipH="1">
              <a:off x="2645622" y="3444375"/>
              <a:ext cx="245927" cy="402854"/>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28575">
              <a:solidFill>
                <a:srgbClr val="0070C0"/>
              </a:solidFill>
              <a:round/>
              <a:headEnd type="triangle" w="med" len="med"/>
              <a:tailEnd type="triangle" w="med" len="med"/>
            </a:ln>
          </p:spPr>
          <p:txBody>
            <a:bodyPr wrap="none" anchor="ctr"/>
            <a:lstStyle/>
            <a:p>
              <a:endParaRPr lang="en-GB"/>
            </a:p>
          </p:txBody>
        </p:sp>
        <p:sp>
          <p:nvSpPr>
            <p:cNvPr id="52" name="Arc 42"/>
            <p:cNvSpPr>
              <a:spLocks noChangeAspect="1"/>
            </p:cNvSpPr>
            <p:nvPr/>
          </p:nvSpPr>
          <p:spPr bwMode="auto">
            <a:xfrm rot="431825" flipH="1">
              <a:off x="2934279" y="3022258"/>
              <a:ext cx="245927" cy="392884"/>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28575">
              <a:solidFill>
                <a:srgbClr val="0070C0"/>
              </a:solidFill>
              <a:round/>
              <a:headEnd type="triangle" w="med" len="med"/>
              <a:tailEnd type="triangle" w="med" len="med"/>
            </a:ln>
          </p:spPr>
          <p:txBody>
            <a:bodyPr wrap="none" anchor="ctr"/>
            <a:lstStyle/>
            <a:p>
              <a:endParaRPr lang="en-GB"/>
            </a:p>
          </p:txBody>
        </p:sp>
        <p:sp>
          <p:nvSpPr>
            <p:cNvPr id="53" name="Arc 42"/>
            <p:cNvSpPr>
              <a:spLocks noChangeAspect="1"/>
            </p:cNvSpPr>
            <p:nvPr/>
          </p:nvSpPr>
          <p:spPr bwMode="auto">
            <a:xfrm rot="537240" flipH="1">
              <a:off x="3216101" y="2649422"/>
              <a:ext cx="245927" cy="402854"/>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28575">
              <a:solidFill>
                <a:srgbClr val="0070C0"/>
              </a:solidFill>
              <a:round/>
              <a:headEnd type="triangle" w="med" len="med"/>
              <a:tailEnd type="triangle" w="med" len="med"/>
            </a:ln>
          </p:spPr>
          <p:txBody>
            <a:bodyPr wrap="none" anchor="ctr"/>
            <a:lstStyle/>
            <a:p>
              <a:endParaRPr lang="en-GB"/>
            </a:p>
          </p:txBody>
        </p:sp>
        <p:sp>
          <p:nvSpPr>
            <p:cNvPr id="54" name="Arc 42"/>
            <p:cNvSpPr>
              <a:spLocks noChangeAspect="1"/>
            </p:cNvSpPr>
            <p:nvPr/>
          </p:nvSpPr>
          <p:spPr bwMode="auto">
            <a:xfrm rot="451126" flipH="1">
              <a:off x="3508685" y="2291707"/>
              <a:ext cx="245927" cy="402854"/>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28575">
              <a:solidFill>
                <a:srgbClr val="0070C0"/>
              </a:solidFill>
              <a:round/>
              <a:headEnd type="triangle" w="med" len="med"/>
              <a:tailEnd type="triangle" w="med" len="med"/>
            </a:ln>
          </p:spPr>
          <p:txBody>
            <a:bodyPr wrap="none" anchor="ctr"/>
            <a:lstStyle/>
            <a:p>
              <a:endParaRPr lang="en-GB"/>
            </a:p>
          </p:txBody>
        </p:sp>
        <p:sp>
          <p:nvSpPr>
            <p:cNvPr id="56" name="Arc 33"/>
            <p:cNvSpPr>
              <a:spLocks noChangeAspect="1"/>
            </p:cNvSpPr>
            <p:nvPr/>
          </p:nvSpPr>
          <p:spPr bwMode="auto">
            <a:xfrm rot="383006" flipH="1">
              <a:off x="3804346" y="1813938"/>
              <a:ext cx="276122" cy="454916"/>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28575">
              <a:solidFill>
                <a:srgbClr val="0070C0"/>
              </a:solidFill>
              <a:round/>
              <a:headEnd type="triangle" w="lg" len="lg"/>
              <a:tailEnd/>
            </a:ln>
          </p:spPr>
          <p:txBody>
            <a:bodyPr wrap="none" anchor="ctr"/>
            <a:lstStyle/>
            <a:p>
              <a:endParaRPr lang="en-GB"/>
            </a:p>
          </p:txBody>
        </p:sp>
        <p:sp>
          <p:nvSpPr>
            <p:cNvPr id="57" name="Arc 33"/>
            <p:cNvSpPr>
              <a:spLocks noChangeAspect="1"/>
            </p:cNvSpPr>
            <p:nvPr/>
          </p:nvSpPr>
          <p:spPr bwMode="auto">
            <a:xfrm rot="735782" flipH="1">
              <a:off x="1618033" y="4833935"/>
              <a:ext cx="310838" cy="51211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28575">
              <a:solidFill>
                <a:srgbClr val="0070C0"/>
              </a:solidFill>
              <a:round/>
              <a:headEnd type="triangle" w="lg" len="lg"/>
              <a:tailEnd/>
            </a:ln>
          </p:spPr>
          <p:txBody>
            <a:bodyPr wrap="none" anchor="ctr"/>
            <a:lstStyle/>
            <a:p>
              <a:endParaRPr lang="en-GB"/>
            </a:p>
          </p:txBody>
        </p:sp>
        <p:sp>
          <p:nvSpPr>
            <p:cNvPr id="58" name="Text Box 2"/>
            <p:cNvSpPr txBox="1">
              <a:spLocks noChangeAspect="1" noChangeArrowheads="1"/>
            </p:cNvSpPr>
            <p:nvPr/>
          </p:nvSpPr>
          <p:spPr bwMode="auto">
            <a:xfrm>
              <a:off x="107504" y="5373216"/>
              <a:ext cx="1560513" cy="1200329"/>
            </a:xfrm>
            <a:prstGeom prst="rect">
              <a:avLst/>
            </a:prstGeom>
            <a:noFill/>
            <a:ln w="9525">
              <a:noFill/>
              <a:miter lim="800000"/>
              <a:headEnd/>
              <a:tailEnd/>
            </a:ln>
          </p:spPr>
          <p:txBody>
            <a:bodyPr wrap="square">
              <a:spAutoFit/>
            </a:bodyPr>
            <a:lstStyle/>
            <a:p>
              <a:pPr algn="ctr">
                <a:lnSpc>
                  <a:spcPct val="80000"/>
                </a:lnSpc>
              </a:pPr>
              <a:r>
                <a:rPr lang="en-GB" b="1" dirty="0">
                  <a:solidFill>
                    <a:srgbClr val="0070C0"/>
                  </a:solidFill>
                  <a:latin typeface="Arial Narrow" pitchFamily="34" charset="0"/>
                </a:rPr>
                <a:t>Obligations</a:t>
              </a:r>
            </a:p>
            <a:p>
              <a:pPr algn="ctr">
                <a:lnSpc>
                  <a:spcPct val="80000"/>
                </a:lnSpc>
              </a:pPr>
              <a:r>
                <a:rPr lang="en-GB" b="1" dirty="0">
                  <a:solidFill>
                    <a:srgbClr val="0070C0"/>
                  </a:solidFill>
                  <a:latin typeface="Arial Narrow" pitchFamily="34" charset="0"/>
                </a:rPr>
                <a:t>-Claims </a:t>
              </a:r>
            </a:p>
            <a:p>
              <a:pPr algn="ctr">
                <a:lnSpc>
                  <a:spcPct val="80000"/>
                </a:lnSpc>
              </a:pPr>
              <a:r>
                <a:rPr lang="en-GB" b="1" dirty="0">
                  <a:solidFill>
                    <a:srgbClr val="0070C0"/>
                  </a:solidFill>
                  <a:latin typeface="Arial Narrow" pitchFamily="34" charset="0"/>
                </a:rPr>
                <a:t>Patterns</a:t>
              </a:r>
            </a:p>
            <a:p>
              <a:pPr algn="ctr">
                <a:lnSpc>
                  <a:spcPct val="80000"/>
                </a:lnSpc>
              </a:pPr>
              <a:r>
                <a:rPr lang="en-GB" b="1" dirty="0">
                  <a:solidFill>
                    <a:srgbClr val="0070C0"/>
                  </a:solidFill>
                  <a:latin typeface="Arial Narrow" pitchFamily="34" charset="0"/>
                </a:rPr>
                <a:t>at various </a:t>
              </a:r>
            </a:p>
            <a:p>
              <a:pPr algn="ctr">
                <a:lnSpc>
                  <a:spcPct val="80000"/>
                </a:lnSpc>
              </a:pPr>
              <a:r>
                <a:rPr lang="en-GB" b="1" dirty="0">
                  <a:solidFill>
                    <a:srgbClr val="0070C0"/>
                  </a:solidFill>
                  <a:latin typeface="Arial Narrow" pitchFamily="34" charset="0"/>
                </a:rPr>
                <a:t>levels</a:t>
              </a:r>
            </a:p>
          </p:txBody>
        </p:sp>
      </p:gr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t>Learning Objectives</a:t>
            </a:r>
            <a:endParaRPr lang="en-US" b="1" dirty="0"/>
          </a:p>
        </p:txBody>
      </p:sp>
      <p:sp>
        <p:nvSpPr>
          <p:cNvPr id="3" name="Content Placeholder 2"/>
          <p:cNvSpPr>
            <a:spLocks noGrp="1"/>
          </p:cNvSpPr>
          <p:nvPr>
            <p:ph sz="quarter" idx="1"/>
          </p:nvPr>
        </p:nvSpPr>
        <p:spPr>
          <a:xfrm>
            <a:off x="395536" y="1556792"/>
            <a:ext cx="8352928" cy="4925143"/>
          </a:xfrm>
        </p:spPr>
        <p:txBody>
          <a:bodyPr wrap="square">
            <a:normAutofit/>
          </a:bodyPr>
          <a:lstStyle/>
          <a:p>
            <a:pPr marL="0" indent="0">
              <a:lnSpc>
                <a:spcPct val="110000"/>
              </a:lnSpc>
              <a:spcBef>
                <a:spcPts val="1200"/>
              </a:spcBef>
              <a:buNone/>
            </a:pPr>
            <a:r>
              <a:rPr lang="en-US" sz="2400" i="1" dirty="0" smtClean="0"/>
              <a:t>By end of session participants would be able to:</a:t>
            </a:r>
          </a:p>
          <a:p>
            <a:pPr marL="514350" indent="-514350">
              <a:spcBef>
                <a:spcPts val="2400"/>
              </a:spcBef>
              <a:buClrTx/>
              <a:buSzPct val="100000"/>
              <a:buFont typeface="+mj-lt"/>
              <a:buAutoNum type="arabicPeriod"/>
            </a:pPr>
            <a:r>
              <a:rPr lang="en-US" sz="2800" dirty="0" smtClean="0"/>
              <a:t>Appreciate human rights treaties and principles  that  are relevant to the work of UNICEF</a:t>
            </a:r>
          </a:p>
          <a:p>
            <a:pPr marL="514350" indent="-514350">
              <a:spcBef>
                <a:spcPts val="1800"/>
              </a:spcBef>
              <a:buClrTx/>
              <a:buSzPct val="100000"/>
              <a:buFont typeface="+mj-lt"/>
              <a:buAutoNum type="arabicPeriod"/>
            </a:pPr>
            <a:r>
              <a:rPr lang="en-US" sz="2800" dirty="0" smtClean="0"/>
              <a:t>Identify the main elements and requirements of         a  Human Rights-Based Approach and their              application in programming situations </a:t>
            </a:r>
            <a:endParaRPr lang="en-US" sz="2800" dirty="0"/>
          </a:p>
          <a:p>
            <a:pPr marL="514350" indent="-514350">
              <a:spcBef>
                <a:spcPts val="1800"/>
              </a:spcBef>
              <a:buClrTx/>
              <a:buSzPct val="100000"/>
              <a:buFont typeface="+mj-lt"/>
              <a:buAutoNum type="arabicPeriod"/>
            </a:pPr>
            <a:r>
              <a:rPr lang="en-US" sz="2800" dirty="0" smtClean="0"/>
              <a:t>Define duty bear bearer accountabilities and           potential right holder claims in the programming       process.</a:t>
            </a:r>
            <a:endParaRPr lang="en-US" sz="2800"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graphicFrame>
        <p:nvGraphicFramePr>
          <p:cNvPr id="7" name="Table 6"/>
          <p:cNvGraphicFramePr>
            <a:graphicFrameLocks noGrp="1"/>
          </p:cNvGraphicFramePr>
          <p:nvPr/>
        </p:nvGraphicFramePr>
        <p:xfrm>
          <a:off x="611560" y="597896"/>
          <a:ext cx="7224464" cy="5639416"/>
        </p:xfrm>
        <a:graphic>
          <a:graphicData uri="http://schemas.openxmlformats.org/drawingml/2006/table">
            <a:tbl>
              <a:tblPr firstRow="1" firstCol="1" bandRow="1">
                <a:tableStyleId>{B301B821-A1FF-4177-AEE7-76D212191A09}</a:tableStyleId>
              </a:tblPr>
              <a:tblGrid>
                <a:gridCol w="1990814"/>
                <a:gridCol w="1621418"/>
                <a:gridCol w="1806116"/>
                <a:gridCol w="1806116"/>
              </a:tblGrid>
              <a:tr h="1512168">
                <a:tc>
                  <a:txBody>
                    <a:bodyPr/>
                    <a:lstStyle/>
                    <a:p>
                      <a:r>
                        <a:rPr lang="en-GB" sz="2000" dirty="0" smtClean="0"/>
                        <a:t>          Phases</a:t>
                      </a:r>
                    </a:p>
                    <a:p>
                      <a:endParaRPr lang="en-GB" sz="2000" dirty="0" smtClean="0"/>
                    </a:p>
                    <a:p>
                      <a:endParaRPr lang="en-GB" sz="1800" dirty="0" smtClean="0"/>
                    </a:p>
                    <a:p>
                      <a:endParaRPr lang="en-GB" sz="1800" dirty="0" smtClean="0"/>
                    </a:p>
                    <a:p>
                      <a:r>
                        <a:rPr lang="en-GB" sz="1800" dirty="0" smtClean="0"/>
                        <a:t>Components</a:t>
                      </a:r>
                    </a:p>
                  </a:txBody>
                  <a:tcPr>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lnTlToBr w="12700" cap="flat" cmpd="sng" algn="ctr">
                      <a:solidFill>
                        <a:schemeClr val="tx1"/>
                      </a:solidFill>
                      <a:prstDash val="solid"/>
                      <a:round/>
                      <a:headEnd type="none" w="med" len="med"/>
                      <a:tailEnd type="none" w="med" len="med"/>
                    </a:lnTlToBr>
                  </a:tcPr>
                </a:tc>
                <a:tc>
                  <a:txBody>
                    <a:bodyPr/>
                    <a:lstStyle/>
                    <a:p>
                      <a:r>
                        <a:rPr lang="en-GB" dirty="0" smtClean="0"/>
                        <a:t>1980s</a:t>
                      </a:r>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c>
                  <a:txBody>
                    <a:bodyPr/>
                    <a:lstStyle/>
                    <a:p>
                      <a:r>
                        <a:rPr lang="en-GB" dirty="0" smtClean="0"/>
                        <a:t>Good </a:t>
                      </a:r>
                    </a:p>
                    <a:p>
                      <a:r>
                        <a:rPr lang="en-GB" dirty="0" smtClean="0"/>
                        <a:t>programming</a:t>
                      </a:r>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c>
                  <a:txBody>
                    <a:bodyPr/>
                    <a:lstStyle/>
                    <a:p>
                      <a:r>
                        <a:rPr lang="en-GB" dirty="0" smtClean="0"/>
                        <a:t>HRBA...</a:t>
                      </a:r>
                    </a:p>
                    <a:p>
                      <a:r>
                        <a:rPr lang="en-GB" dirty="0" smtClean="0"/>
                        <a:t>or better</a:t>
                      </a:r>
                      <a:r>
                        <a:rPr lang="en-GB" baseline="0" dirty="0" smtClean="0"/>
                        <a:t> </a:t>
                      </a:r>
                    </a:p>
                    <a:p>
                      <a:r>
                        <a:rPr lang="en-GB" baseline="0" dirty="0" smtClean="0"/>
                        <a:t>programming?</a:t>
                      </a:r>
                      <a:endParaRPr lang="en-GB" dirty="0"/>
                    </a:p>
                  </a:txBody>
                  <a:tcPr>
                    <a:lnL w="12700" cap="flat" cmpd="sng" algn="ctr">
                      <a:solidFill>
                        <a:schemeClr val="tx1"/>
                      </a:solidFill>
                      <a:prstDash val="solid"/>
                      <a:round/>
                      <a:headEnd type="none" w="med" len="med"/>
                      <a:tailEnd type="none" w="med" len="med"/>
                    </a:lnL>
                    <a:lnB w="12700" cap="flat" cmpd="sng" algn="ctr">
                      <a:solidFill>
                        <a:schemeClr val="tx1"/>
                      </a:solidFill>
                      <a:prstDash val="solid"/>
                      <a:round/>
                      <a:headEnd type="none" w="med" len="med"/>
                      <a:tailEnd type="none" w="med" len="med"/>
                    </a:lnB>
                  </a:tcPr>
                </a:tc>
              </a:tr>
              <a:tr h="1307104">
                <a:tc>
                  <a:txBody>
                    <a:bodyPr/>
                    <a:lstStyle/>
                    <a:p>
                      <a:pPr algn="ctr"/>
                      <a:r>
                        <a:rPr lang="en-GB" dirty="0" smtClean="0"/>
                        <a:t>Advocacy</a:t>
                      </a:r>
                      <a:endParaRPr lang="en-GB" dirty="0"/>
                    </a:p>
                  </a:txBody>
                  <a:tcPr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40000"/>
                        <a:lumOff val="60000"/>
                      </a:schemeClr>
                    </a:solid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40000"/>
                        <a:lumOff val="60000"/>
                      </a:schemeClr>
                    </a:solidFill>
                  </a:tcPr>
                </a:tc>
                <a:tc>
                  <a:txBody>
                    <a:bodyPr/>
                    <a:lstStyle/>
                    <a:p>
                      <a:endParaRPr lang="en-GB" dirty="0"/>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75000"/>
                      </a:schemeClr>
                    </a:solidFill>
                  </a:tcPr>
                </a:tc>
              </a:tr>
              <a:tr h="1368152">
                <a:tc>
                  <a:txBody>
                    <a:bodyPr/>
                    <a:lstStyle/>
                    <a:p>
                      <a:pPr algn="ctr"/>
                      <a:r>
                        <a:rPr lang="en-GB" dirty="0" smtClean="0"/>
                        <a:t>Capacity</a:t>
                      </a:r>
                    </a:p>
                    <a:p>
                      <a:pPr algn="ctr"/>
                      <a:r>
                        <a:rPr lang="en-GB" dirty="0" smtClean="0"/>
                        <a:t>Development</a:t>
                      </a:r>
                      <a:endParaRPr lang="en-GB" dirty="0"/>
                    </a:p>
                  </a:txBody>
                  <a:tcPr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40000"/>
                        <a:lumOff val="60000"/>
                      </a:schemeClr>
                    </a:solid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75000"/>
                      </a:schemeClr>
                    </a:solidFill>
                  </a:tcPr>
                </a:tc>
                <a:tc>
                  <a:txBody>
                    <a:bodyPr/>
                    <a:lstStyle/>
                    <a:p>
                      <a:endParaRPr lang="en-GB" dirty="0"/>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75000"/>
                      </a:schemeClr>
                    </a:solidFill>
                  </a:tcPr>
                </a:tc>
              </a:tr>
              <a:tr h="1440160">
                <a:tc>
                  <a:txBody>
                    <a:bodyPr/>
                    <a:lstStyle/>
                    <a:p>
                      <a:pPr algn="ctr"/>
                      <a:r>
                        <a:rPr lang="en-GB" dirty="0" smtClean="0"/>
                        <a:t>Service </a:t>
                      </a:r>
                    </a:p>
                    <a:p>
                      <a:pPr algn="ctr"/>
                      <a:r>
                        <a:rPr lang="en-GB" dirty="0" smtClean="0"/>
                        <a:t>Delivery</a:t>
                      </a:r>
                      <a:endParaRPr lang="en-GB" dirty="0"/>
                    </a:p>
                  </a:txBody>
                  <a:tcPr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no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solidFill>
                      <a:schemeClr val="accent4">
                        <a:lumMod val="75000"/>
                      </a:schemeClr>
                    </a:solid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solidFill>
                      <a:schemeClr val="accent4">
                        <a:lumMod val="75000"/>
                      </a:schemeClr>
                    </a:solidFill>
                  </a:tcPr>
                </a:tc>
                <a:tc>
                  <a:txBody>
                    <a:bodyPr/>
                    <a:lstStyle/>
                    <a:p>
                      <a:endParaRPr lang="en-GB" dirty="0"/>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solidFill>
                      <a:schemeClr val="accent4">
                        <a:lumMod val="40000"/>
                        <a:lumOff val="60000"/>
                      </a:schemeClr>
                    </a:solidFill>
                  </a:tcPr>
                </a:tc>
              </a:tr>
            </a:tbl>
          </a:graphicData>
        </a:graphic>
      </p:graphicFrame>
      <p:sp>
        <p:nvSpPr>
          <p:cNvPr id="8" name="Right Arrow 7"/>
          <p:cNvSpPr/>
          <p:nvPr/>
        </p:nvSpPr>
        <p:spPr>
          <a:xfrm>
            <a:off x="2771800" y="1772816"/>
            <a:ext cx="4968552" cy="936104"/>
          </a:xfrm>
          <a:prstGeom prst="rightArrow">
            <a:avLst/>
          </a:prstGeom>
          <a:gradFill flip="none" rotWithShape="1">
            <a:gsLst>
              <a:gs pos="0">
                <a:schemeClr val="accent1">
                  <a:lumMod val="50000"/>
                  <a:shade val="30000"/>
                  <a:satMod val="115000"/>
                </a:schemeClr>
              </a:gs>
              <a:gs pos="50000">
                <a:schemeClr val="accent1">
                  <a:lumMod val="50000"/>
                  <a:shade val="67500"/>
                  <a:satMod val="115000"/>
                </a:schemeClr>
              </a:gs>
              <a:gs pos="100000">
                <a:schemeClr val="accent1">
                  <a:lumMod val="50000"/>
                  <a:shade val="100000"/>
                  <a:satMod val="115000"/>
                </a:schemeClr>
              </a:gs>
            </a:gsLst>
            <a:lin ang="0" scaled="1"/>
            <a:tileRect/>
          </a:gradFill>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400" b="1" dirty="0" smtClean="0"/>
              <a:t>Increasing sustainability</a:t>
            </a:r>
            <a:endParaRPr lang="en-GB" sz="2400" b="1" dirty="0"/>
          </a:p>
        </p:txBody>
      </p:sp>
      <p:sp>
        <p:nvSpPr>
          <p:cNvPr id="9" name="Right Arrow 8"/>
          <p:cNvSpPr/>
          <p:nvPr/>
        </p:nvSpPr>
        <p:spPr>
          <a:xfrm rot="16200000">
            <a:off x="6371692" y="3753036"/>
            <a:ext cx="4104456" cy="864096"/>
          </a:xfrm>
          <a:prstGeom prst="rightArrow">
            <a:avLst/>
          </a:prstGeom>
          <a:gradFill flip="none" rotWithShape="1">
            <a:gsLst>
              <a:gs pos="0">
                <a:schemeClr val="accent5">
                  <a:lumMod val="50000"/>
                  <a:shade val="30000"/>
                  <a:satMod val="115000"/>
                </a:schemeClr>
              </a:gs>
              <a:gs pos="50000">
                <a:schemeClr val="accent5">
                  <a:lumMod val="50000"/>
                  <a:shade val="67500"/>
                  <a:satMod val="115000"/>
                </a:schemeClr>
              </a:gs>
              <a:gs pos="100000">
                <a:schemeClr val="accent5">
                  <a:lumMod val="50000"/>
                  <a:shade val="100000"/>
                  <a:satMod val="115000"/>
                </a:schemeClr>
              </a:gs>
            </a:gsLst>
            <a:lin ang="0" scaled="1"/>
            <a:tileRect/>
          </a:gradFill>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400" b="1" dirty="0" err="1" smtClean="0"/>
              <a:t>Upstreaming</a:t>
            </a:r>
            <a:endParaRPr lang="en-GB" sz="2400" b="1" dirty="0"/>
          </a:p>
        </p:txBody>
      </p:sp>
    </p:spTree>
  </p:cSld>
  <p:clrMapOvr>
    <a:masterClrMapping/>
  </p:clrMapOv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5597" name="Line 13"/>
          <p:cNvSpPr>
            <a:spLocks noChangeShapeType="1"/>
          </p:cNvSpPr>
          <p:nvPr/>
        </p:nvSpPr>
        <p:spPr bwMode="auto">
          <a:xfrm flipH="1" flipV="1">
            <a:off x="6228184" y="2492896"/>
            <a:ext cx="648072" cy="0"/>
          </a:xfrm>
          <a:prstGeom prst="line">
            <a:avLst/>
          </a:prstGeom>
          <a:ln w="57150">
            <a:solidFill>
              <a:schemeClr val="accent1">
                <a:lumMod val="75000"/>
              </a:schemeClr>
            </a:solidFill>
            <a:headEnd/>
            <a:tailEnd type="triangle" w="med" len="med"/>
          </a:ln>
        </p:spPr>
        <p:style>
          <a:lnRef idx="2">
            <a:schemeClr val="accent5">
              <a:shade val="50000"/>
            </a:schemeClr>
          </a:lnRef>
          <a:fillRef idx="1">
            <a:schemeClr val="accent5"/>
          </a:fillRef>
          <a:effectRef idx="0">
            <a:schemeClr val="accent5"/>
          </a:effectRef>
          <a:fontRef idx="minor">
            <a:schemeClr val="lt1"/>
          </a:fontRef>
        </p:style>
        <p:txBody>
          <a:bodyPr/>
          <a:lstStyle/>
          <a:p>
            <a:endParaRPr lang="en-US" b="1"/>
          </a:p>
        </p:txBody>
      </p:sp>
      <p:pic>
        <p:nvPicPr>
          <p:cNvPr id="23" name="Picture 2"/>
          <p:cNvPicPr>
            <a:picLocks noChangeAspect="1" noChangeArrowheads="1"/>
          </p:cNvPicPr>
          <p:nvPr/>
        </p:nvPicPr>
        <p:blipFill>
          <a:blip r:embed="rId3" cstate="print"/>
          <a:srcRect/>
          <a:stretch>
            <a:fillRect/>
          </a:stretch>
        </p:blipFill>
        <p:spPr bwMode="auto">
          <a:xfrm>
            <a:off x="107504" y="116632"/>
            <a:ext cx="1896502" cy="1752600"/>
          </a:xfrm>
          <a:prstGeom prst="rect">
            <a:avLst/>
          </a:prstGeom>
          <a:ln>
            <a:noFill/>
          </a:ln>
          <a:effectLst>
            <a:outerShdw blurRad="190500" algn="tl" rotWithShape="0">
              <a:srgbClr val="000000">
                <a:alpha val="70000"/>
              </a:srgbClr>
            </a:outerShdw>
          </a:effectLst>
        </p:spPr>
      </p:pic>
      <p:sp>
        <p:nvSpPr>
          <p:cNvPr id="10242" name="Slide Number Placeholder 3"/>
          <p:cNvSpPr>
            <a:spLocks noGrp="1"/>
          </p:cNvSpPr>
          <p:nvPr>
            <p:ph type="sldNum" sz="quarter" idx="12"/>
          </p:nvPr>
        </p:nvSpPr>
        <p:spPr/>
        <p:txBody>
          <a:bodyPr/>
          <a:lstStyle/>
          <a:p>
            <a:pPr>
              <a:defRPr/>
            </a:pPr>
            <a:fld id="{2B0A2DCB-9348-4EBF-A723-405A7954C479}" type="slidenum">
              <a:rPr lang="en-US" altLang="en-US" b="1"/>
              <a:pPr>
                <a:defRPr/>
              </a:pPr>
              <a:t>21</a:t>
            </a:fld>
            <a:endParaRPr lang="en-US" altLang="en-US" b="1"/>
          </a:p>
        </p:txBody>
      </p:sp>
      <p:sp>
        <p:nvSpPr>
          <p:cNvPr id="195586" name="AutoShape 2"/>
          <p:cNvSpPr>
            <a:spLocks noChangeArrowheads="1"/>
          </p:cNvSpPr>
          <p:nvPr/>
        </p:nvSpPr>
        <p:spPr bwMode="auto">
          <a:xfrm>
            <a:off x="2133600" y="304800"/>
            <a:ext cx="1752600" cy="1295400"/>
          </a:xfrm>
          <a:prstGeom prst="wedgeRoundRectCallout">
            <a:avLst>
              <a:gd name="adj1" fmla="val -63292"/>
              <a:gd name="adj2" fmla="val 9020"/>
              <a:gd name="adj3" fmla="val 16667"/>
            </a:avLst>
          </a:prstGeom>
          <a:ln>
            <a:headEnd/>
            <a:tailEnd/>
          </a:ln>
        </p:spPr>
        <p:style>
          <a:lnRef idx="1">
            <a:schemeClr val="accent4"/>
          </a:lnRef>
          <a:fillRef idx="3">
            <a:schemeClr val="accent4"/>
          </a:fillRef>
          <a:effectRef idx="2">
            <a:schemeClr val="accent4"/>
          </a:effectRef>
          <a:fontRef idx="minor">
            <a:schemeClr val="lt1"/>
          </a:fontRef>
        </p:style>
        <p:txBody>
          <a:bodyPr/>
          <a:lstStyle/>
          <a:p>
            <a:pPr algn="ctr"/>
            <a:r>
              <a:rPr lang="en-US" sz="2400" b="1" dirty="0"/>
              <a:t>Claim holder’s demand</a:t>
            </a:r>
          </a:p>
        </p:txBody>
      </p:sp>
      <p:sp>
        <p:nvSpPr>
          <p:cNvPr id="195588" name="Line 4"/>
          <p:cNvSpPr>
            <a:spLocks noChangeShapeType="1"/>
          </p:cNvSpPr>
          <p:nvPr/>
        </p:nvSpPr>
        <p:spPr bwMode="auto">
          <a:xfrm>
            <a:off x="3923928" y="980728"/>
            <a:ext cx="2781672" cy="1488"/>
          </a:xfrm>
          <a:prstGeom prst="line">
            <a:avLst/>
          </a:prstGeom>
          <a:noFill/>
          <a:ln w="57150">
            <a:solidFill>
              <a:schemeClr val="accent2">
                <a:lumMod val="75000"/>
              </a:schemeClr>
            </a:solidFill>
            <a:round/>
            <a:headEnd/>
            <a:tailEnd type="triangle" w="med" len="med"/>
          </a:ln>
        </p:spPr>
        <p:txBody>
          <a:bodyPr/>
          <a:lstStyle/>
          <a:p>
            <a:endParaRPr lang="en-US" b="1"/>
          </a:p>
        </p:txBody>
      </p:sp>
      <p:sp>
        <p:nvSpPr>
          <p:cNvPr id="195589" name="Text Box 5"/>
          <p:cNvSpPr txBox="1">
            <a:spLocks noChangeArrowheads="1"/>
          </p:cNvSpPr>
          <p:nvPr/>
        </p:nvSpPr>
        <p:spPr bwMode="auto">
          <a:xfrm>
            <a:off x="6705600" y="548680"/>
            <a:ext cx="2114872" cy="903005"/>
          </a:xfrm>
          <a:prstGeom prst="rect">
            <a:avLst/>
          </a:prstGeom>
          <a:ln>
            <a:headEnd/>
            <a:tailEnd/>
          </a:ln>
        </p:spPr>
        <p:style>
          <a:lnRef idx="1">
            <a:schemeClr val="accent1"/>
          </a:lnRef>
          <a:fillRef idx="3">
            <a:schemeClr val="accent1"/>
          </a:fillRef>
          <a:effectRef idx="2">
            <a:schemeClr val="accent1"/>
          </a:effectRef>
          <a:fontRef idx="minor">
            <a:schemeClr val="lt1"/>
          </a:fontRef>
        </p:style>
        <p:txBody>
          <a:bodyPr wrap="square">
            <a:noAutofit/>
          </a:bodyPr>
          <a:lstStyle/>
          <a:p>
            <a:pPr algn="ctr">
              <a:spcBef>
                <a:spcPct val="50000"/>
              </a:spcBef>
            </a:pPr>
            <a:r>
              <a:rPr lang="en-US" sz="2400" b="1" dirty="0"/>
              <a:t>Duty Bearer(s)</a:t>
            </a:r>
          </a:p>
        </p:txBody>
      </p:sp>
      <p:sp>
        <p:nvSpPr>
          <p:cNvPr id="195590" name="AutoShape 6"/>
          <p:cNvSpPr>
            <a:spLocks noChangeArrowheads="1"/>
          </p:cNvSpPr>
          <p:nvPr/>
        </p:nvSpPr>
        <p:spPr bwMode="auto">
          <a:xfrm>
            <a:off x="6934200" y="1600200"/>
            <a:ext cx="1828800" cy="2057400"/>
          </a:xfrm>
          <a:prstGeom prst="upDownArrowCallout">
            <a:avLst>
              <a:gd name="adj1" fmla="val 32815"/>
              <a:gd name="adj2" fmla="val 32815"/>
              <a:gd name="adj3" fmla="val 12500"/>
              <a:gd name="adj4" fmla="val 50000"/>
            </a:avLst>
          </a:prstGeom>
          <a:ln>
            <a:headEnd/>
            <a:tailEnd/>
          </a:ln>
        </p:spPr>
        <p:style>
          <a:lnRef idx="3">
            <a:schemeClr val="lt1"/>
          </a:lnRef>
          <a:fillRef idx="1">
            <a:schemeClr val="accent5"/>
          </a:fillRef>
          <a:effectRef idx="1">
            <a:schemeClr val="accent5"/>
          </a:effectRef>
          <a:fontRef idx="minor">
            <a:schemeClr val="lt1"/>
          </a:fontRef>
        </p:style>
        <p:txBody>
          <a:bodyPr wrap="none" anchor="ctr"/>
          <a:lstStyle/>
          <a:p>
            <a:pPr algn="ctr"/>
            <a:r>
              <a:rPr lang="en-US" sz="2400" b="1" dirty="0"/>
              <a:t>Obligations</a:t>
            </a:r>
          </a:p>
        </p:txBody>
      </p:sp>
      <p:sp>
        <p:nvSpPr>
          <p:cNvPr id="195592" name="Line 8"/>
          <p:cNvSpPr>
            <a:spLocks noChangeShapeType="1"/>
          </p:cNvSpPr>
          <p:nvPr/>
        </p:nvSpPr>
        <p:spPr bwMode="auto">
          <a:xfrm flipH="1">
            <a:off x="2555776" y="3284984"/>
            <a:ext cx="3816424" cy="1080120"/>
          </a:xfrm>
          <a:prstGeom prst="line">
            <a:avLst/>
          </a:prstGeom>
          <a:noFill/>
          <a:ln w="57150">
            <a:solidFill>
              <a:schemeClr val="accent2">
                <a:lumMod val="75000"/>
              </a:schemeClr>
            </a:solidFill>
            <a:round/>
            <a:headEnd/>
            <a:tailEnd type="triangle" w="med" len="med"/>
          </a:ln>
        </p:spPr>
        <p:txBody>
          <a:bodyPr/>
          <a:lstStyle/>
          <a:p>
            <a:endParaRPr lang="en-US" b="1"/>
          </a:p>
        </p:txBody>
      </p:sp>
      <p:sp>
        <p:nvSpPr>
          <p:cNvPr id="195593" name="Oval 9"/>
          <p:cNvSpPr>
            <a:spLocks noChangeArrowheads="1"/>
          </p:cNvSpPr>
          <p:nvPr/>
        </p:nvSpPr>
        <p:spPr bwMode="auto">
          <a:xfrm>
            <a:off x="350168" y="4005064"/>
            <a:ext cx="2133600" cy="1600200"/>
          </a:xfrm>
          <a:prstGeom prst="ellipse">
            <a:avLst/>
          </a:prstGeom>
          <a:solidFill>
            <a:srgbClr val="333399"/>
          </a:solidFill>
          <a:ln w="9525">
            <a:noFill/>
            <a:round/>
            <a:headEnd/>
            <a:tailEnd/>
          </a:ln>
          <a:effectLst/>
          <a:scene3d>
            <a:camera prst="orthographicFront">
              <a:rot lat="0" lon="0" rev="0"/>
            </a:camera>
            <a:lightRig rig="contrasting" dir="t">
              <a:rot lat="0" lon="0" rev="7800000"/>
            </a:lightRig>
          </a:scene3d>
          <a:sp3d>
            <a:bevelT w="139700" h="139700"/>
          </a:sp3d>
        </p:spPr>
        <p:txBody>
          <a:bodyPr wrap="none" anchor="ctr"/>
          <a:lstStyle/>
          <a:p>
            <a:pPr algn="ctr"/>
            <a:r>
              <a:rPr lang="en-US" sz="2800" b="1" dirty="0">
                <a:solidFill>
                  <a:schemeClr val="bg1"/>
                </a:solidFill>
              </a:rPr>
              <a:t>Capacity…</a:t>
            </a:r>
          </a:p>
          <a:p>
            <a:pPr algn="ctr"/>
            <a:r>
              <a:rPr lang="en-US" sz="2800" b="1" dirty="0">
                <a:solidFill>
                  <a:schemeClr val="bg1"/>
                </a:solidFill>
              </a:rPr>
              <a:t>gaps?</a:t>
            </a:r>
          </a:p>
        </p:txBody>
      </p:sp>
      <p:sp>
        <p:nvSpPr>
          <p:cNvPr id="195594" name="AutoShape 10"/>
          <p:cNvSpPr>
            <a:spLocks noChangeArrowheads="1"/>
          </p:cNvSpPr>
          <p:nvPr/>
        </p:nvSpPr>
        <p:spPr bwMode="auto">
          <a:xfrm>
            <a:off x="2195736" y="5805264"/>
            <a:ext cx="2590800" cy="838200"/>
          </a:xfrm>
          <a:prstGeom prst="wedgeRectCallout">
            <a:avLst>
              <a:gd name="adj1" fmla="val -60264"/>
              <a:gd name="adj2" fmla="val -93566"/>
            </a:avLst>
          </a:prstGeom>
          <a:solidFill>
            <a:schemeClr val="tx2">
              <a:lumMod val="75000"/>
            </a:schemeClr>
          </a:solidFill>
          <a:ln w="9525">
            <a:noFill/>
            <a:miter lim="800000"/>
            <a:headEnd/>
            <a:tailEnd/>
          </a:ln>
        </p:spPr>
        <p:style>
          <a:lnRef idx="0">
            <a:scrgbClr r="0" g="0" b="0"/>
          </a:lnRef>
          <a:fillRef idx="1001">
            <a:schemeClr val="lt2"/>
          </a:fillRef>
          <a:effectRef idx="0">
            <a:scrgbClr r="0" g="0" b="0"/>
          </a:effectRef>
          <a:fontRef idx="major"/>
        </p:style>
        <p:txBody>
          <a:bodyPr/>
          <a:lstStyle/>
          <a:p>
            <a:pPr algn="ctr"/>
            <a:r>
              <a:rPr lang="en-US" sz="2400" b="1" dirty="0">
                <a:solidFill>
                  <a:schemeClr val="bg1"/>
                </a:solidFill>
              </a:rPr>
              <a:t>Programme interventions…</a:t>
            </a:r>
          </a:p>
        </p:txBody>
      </p:sp>
      <p:sp>
        <p:nvSpPr>
          <p:cNvPr id="195595" name="Line 11"/>
          <p:cNvSpPr>
            <a:spLocks noChangeShapeType="1"/>
          </p:cNvSpPr>
          <p:nvPr/>
        </p:nvSpPr>
        <p:spPr bwMode="auto">
          <a:xfrm flipH="1">
            <a:off x="2699792" y="4293096"/>
            <a:ext cx="3744416" cy="504056"/>
          </a:xfrm>
          <a:prstGeom prst="line">
            <a:avLst/>
          </a:prstGeom>
          <a:ln w="57150">
            <a:solidFill>
              <a:schemeClr val="accent1">
                <a:lumMod val="75000"/>
              </a:schemeClr>
            </a:solidFill>
            <a:headEnd type="triangle" w="med" len="med"/>
            <a:tailEnd/>
          </a:ln>
        </p:spPr>
        <p:style>
          <a:lnRef idx="2">
            <a:schemeClr val="accent5">
              <a:shade val="50000"/>
            </a:schemeClr>
          </a:lnRef>
          <a:fillRef idx="1">
            <a:schemeClr val="accent5"/>
          </a:fillRef>
          <a:effectRef idx="0">
            <a:schemeClr val="accent5"/>
          </a:effectRef>
          <a:fontRef idx="minor">
            <a:schemeClr val="lt1"/>
          </a:fontRef>
        </p:style>
        <p:txBody>
          <a:bodyPr/>
          <a:lstStyle/>
          <a:p>
            <a:endParaRPr lang="en-US" b="1"/>
          </a:p>
        </p:txBody>
      </p:sp>
      <p:sp>
        <p:nvSpPr>
          <p:cNvPr id="195596" name="AutoShape 12"/>
          <p:cNvSpPr>
            <a:spLocks/>
          </p:cNvSpPr>
          <p:nvPr/>
        </p:nvSpPr>
        <p:spPr bwMode="auto">
          <a:xfrm>
            <a:off x="4139952" y="2099320"/>
            <a:ext cx="2036440" cy="825624"/>
          </a:xfrm>
          <a:prstGeom prst="borderCallout1">
            <a:avLst>
              <a:gd name="adj1" fmla="val 4688"/>
              <a:gd name="adj2" fmla="val 99433"/>
              <a:gd name="adj3" fmla="val -73875"/>
              <a:gd name="adj4" fmla="val 126340"/>
            </a:avLst>
          </a:prstGeom>
          <a:ln>
            <a:headEnd/>
            <a:tailEnd/>
          </a:ln>
        </p:spPr>
        <p:style>
          <a:lnRef idx="1">
            <a:schemeClr val="accent2"/>
          </a:lnRef>
          <a:fillRef idx="3">
            <a:schemeClr val="accent2"/>
          </a:fillRef>
          <a:effectRef idx="2">
            <a:schemeClr val="accent2"/>
          </a:effectRef>
          <a:fontRef idx="minor">
            <a:schemeClr val="lt1"/>
          </a:fontRef>
        </p:style>
        <p:txBody>
          <a:bodyPr anchor="ctr"/>
          <a:lstStyle/>
          <a:p>
            <a:pPr algn="ctr"/>
            <a:r>
              <a:rPr lang="en-US" sz="2000" b="1" dirty="0">
                <a:solidFill>
                  <a:schemeClr val="bg1"/>
                </a:solidFill>
              </a:rPr>
              <a:t>Performance of role..</a:t>
            </a:r>
          </a:p>
        </p:txBody>
      </p:sp>
      <p:sp>
        <p:nvSpPr>
          <p:cNvPr id="195599" name="Line 15"/>
          <p:cNvSpPr>
            <a:spLocks noChangeShapeType="1"/>
          </p:cNvSpPr>
          <p:nvPr/>
        </p:nvSpPr>
        <p:spPr bwMode="auto">
          <a:xfrm flipH="1" flipV="1">
            <a:off x="3491880" y="2492896"/>
            <a:ext cx="648072" cy="0"/>
          </a:xfrm>
          <a:prstGeom prst="line">
            <a:avLst/>
          </a:prstGeom>
          <a:ln w="57150">
            <a:solidFill>
              <a:schemeClr val="accent1">
                <a:lumMod val="75000"/>
              </a:schemeClr>
            </a:solidFill>
            <a:headEnd/>
            <a:tailEnd type="triangle" w="med" len="med"/>
          </a:ln>
        </p:spPr>
        <p:style>
          <a:lnRef idx="2">
            <a:schemeClr val="accent5">
              <a:shade val="50000"/>
            </a:schemeClr>
          </a:lnRef>
          <a:fillRef idx="1">
            <a:schemeClr val="accent5"/>
          </a:fillRef>
          <a:effectRef idx="0">
            <a:schemeClr val="accent5"/>
          </a:effectRef>
          <a:fontRef idx="minor">
            <a:schemeClr val="lt1"/>
          </a:fontRef>
        </p:style>
        <p:txBody>
          <a:bodyPr/>
          <a:lstStyle/>
          <a:p>
            <a:endParaRPr lang="en-US" b="1"/>
          </a:p>
        </p:txBody>
      </p:sp>
      <p:pic>
        <p:nvPicPr>
          <p:cNvPr id="195600" name="Picture 16" descr="j0302953"/>
          <p:cNvPicPr>
            <a:picLocks noChangeAspect="1" noChangeArrowheads="1"/>
          </p:cNvPicPr>
          <p:nvPr/>
        </p:nvPicPr>
        <p:blipFill>
          <a:blip r:embed="rId4" cstate="print"/>
          <a:srcRect/>
          <a:stretch>
            <a:fillRect/>
          </a:stretch>
        </p:blipFill>
        <p:spPr bwMode="auto">
          <a:xfrm>
            <a:off x="2483768" y="1844824"/>
            <a:ext cx="1063005" cy="1318456"/>
          </a:xfrm>
          <a:prstGeom prst="rect">
            <a:avLst/>
          </a:prstGeom>
          <a:ln>
            <a:noFill/>
          </a:ln>
          <a:effectLst>
            <a:softEdge rad="112500"/>
          </a:effectLst>
        </p:spPr>
        <p:style>
          <a:lnRef idx="2">
            <a:schemeClr val="accent5">
              <a:shade val="50000"/>
            </a:schemeClr>
          </a:lnRef>
          <a:fillRef idx="1">
            <a:schemeClr val="accent5"/>
          </a:fillRef>
          <a:effectRef idx="0">
            <a:schemeClr val="accent5"/>
          </a:effectRef>
          <a:fontRef idx="minor">
            <a:schemeClr val="lt1"/>
          </a:fontRef>
        </p:style>
      </p:pic>
      <p:sp>
        <p:nvSpPr>
          <p:cNvPr id="24" name="Smiley Face 23"/>
          <p:cNvSpPr/>
          <p:nvPr/>
        </p:nvSpPr>
        <p:spPr>
          <a:xfrm>
            <a:off x="467544" y="1772816"/>
            <a:ext cx="1219200" cy="1295400"/>
          </a:xfrm>
          <a:prstGeom prst="smileyFace">
            <a:avLst/>
          </a:prstGeom>
          <a:solidFill>
            <a:srgbClr val="FFFF99"/>
          </a:solidFill>
          <a:ln w="38100">
            <a:solidFill>
              <a:srgbClr val="FFC000"/>
            </a:solidFill>
          </a:ln>
        </p:spPr>
        <p:style>
          <a:lnRef idx="2">
            <a:schemeClr val="accent5">
              <a:shade val="50000"/>
            </a:schemeClr>
          </a:lnRef>
          <a:fillRef idx="1">
            <a:schemeClr val="accent5"/>
          </a:fillRef>
          <a:effectRef idx="0">
            <a:schemeClr val="accent5"/>
          </a:effectRef>
          <a:fontRef idx="minor">
            <a:schemeClr val="lt1"/>
          </a:fontRef>
        </p:style>
        <p:txBody>
          <a:bodyPr anchor="ctr"/>
          <a:lstStyle/>
          <a:p>
            <a:pPr algn="ctr">
              <a:defRPr/>
            </a:pPr>
            <a:endParaRPr lang="en-US" b="1"/>
          </a:p>
        </p:txBody>
      </p:sp>
      <p:sp>
        <p:nvSpPr>
          <p:cNvPr id="19" name="Line 11"/>
          <p:cNvSpPr>
            <a:spLocks noChangeShapeType="1"/>
          </p:cNvSpPr>
          <p:nvPr/>
        </p:nvSpPr>
        <p:spPr bwMode="auto">
          <a:xfrm flipH="1">
            <a:off x="2483768" y="3068960"/>
            <a:ext cx="3960440" cy="1152128"/>
          </a:xfrm>
          <a:prstGeom prst="line">
            <a:avLst/>
          </a:prstGeom>
          <a:ln w="57150">
            <a:solidFill>
              <a:schemeClr val="accent1">
                <a:lumMod val="75000"/>
              </a:schemeClr>
            </a:solidFill>
            <a:headEnd type="triangle" w="med" len="med"/>
            <a:tailEnd/>
          </a:ln>
        </p:spPr>
        <p:style>
          <a:lnRef idx="2">
            <a:schemeClr val="accent5">
              <a:shade val="50000"/>
            </a:schemeClr>
          </a:lnRef>
          <a:fillRef idx="1">
            <a:schemeClr val="accent5"/>
          </a:fillRef>
          <a:effectRef idx="0">
            <a:schemeClr val="accent5"/>
          </a:effectRef>
          <a:fontRef idx="minor">
            <a:schemeClr val="lt1"/>
          </a:fontRef>
        </p:style>
        <p:txBody>
          <a:bodyPr/>
          <a:lstStyle/>
          <a:p>
            <a:r>
              <a:rPr lang="en-US" b="1" dirty="0" smtClean="0"/>
              <a:t>           </a:t>
            </a:r>
            <a:endParaRPr lang="en-US" b="1" dirty="0"/>
          </a:p>
        </p:txBody>
      </p:sp>
      <p:sp>
        <p:nvSpPr>
          <p:cNvPr id="20" name="Line 8"/>
          <p:cNvSpPr>
            <a:spLocks noChangeShapeType="1"/>
          </p:cNvSpPr>
          <p:nvPr/>
        </p:nvSpPr>
        <p:spPr bwMode="auto">
          <a:xfrm flipH="1">
            <a:off x="2699792" y="4509120"/>
            <a:ext cx="3600400" cy="504056"/>
          </a:xfrm>
          <a:prstGeom prst="line">
            <a:avLst/>
          </a:prstGeom>
          <a:noFill/>
          <a:ln w="57150">
            <a:solidFill>
              <a:schemeClr val="accent2">
                <a:lumMod val="75000"/>
              </a:schemeClr>
            </a:solidFill>
            <a:round/>
            <a:headEnd/>
            <a:tailEnd type="triangle" w="med" len="med"/>
          </a:ln>
        </p:spPr>
        <p:txBody>
          <a:bodyPr/>
          <a:lstStyle/>
          <a:p>
            <a:endParaRPr lang="en-US" b="1"/>
          </a:p>
        </p:txBody>
      </p:sp>
      <p:sp>
        <p:nvSpPr>
          <p:cNvPr id="25" name="Text Box 5"/>
          <p:cNvSpPr txBox="1">
            <a:spLocks noChangeArrowheads="1"/>
          </p:cNvSpPr>
          <p:nvPr/>
        </p:nvSpPr>
        <p:spPr bwMode="auto">
          <a:xfrm>
            <a:off x="6588224" y="3861048"/>
            <a:ext cx="2376264" cy="903005"/>
          </a:xfrm>
          <a:prstGeom prst="rect">
            <a:avLst/>
          </a:prstGeom>
          <a:ln>
            <a:headEnd/>
            <a:tailEnd/>
          </a:ln>
        </p:spPr>
        <p:style>
          <a:lnRef idx="1">
            <a:schemeClr val="accent4"/>
          </a:lnRef>
          <a:fillRef idx="3">
            <a:schemeClr val="accent4"/>
          </a:fillRef>
          <a:effectRef idx="2">
            <a:schemeClr val="accent4"/>
          </a:effectRef>
          <a:fontRef idx="minor">
            <a:schemeClr val="lt1"/>
          </a:fontRef>
        </p:style>
        <p:txBody>
          <a:bodyPr wrap="square" anchor="ctr">
            <a:noAutofit/>
          </a:bodyPr>
          <a:lstStyle/>
          <a:p>
            <a:pPr algn="ctr">
              <a:spcBef>
                <a:spcPct val="50000"/>
              </a:spcBef>
            </a:pPr>
            <a:r>
              <a:rPr lang="en-US" sz="2400" b="1" dirty="0" smtClean="0"/>
              <a:t>Accountability</a:t>
            </a:r>
            <a:endParaRPr lang="en-US" sz="2400" b="1" dirty="0"/>
          </a:p>
        </p:txBody>
      </p:sp>
      <p:sp>
        <p:nvSpPr>
          <p:cNvPr id="26" name="Text Box 5"/>
          <p:cNvSpPr txBox="1">
            <a:spLocks noChangeArrowheads="1"/>
          </p:cNvSpPr>
          <p:nvPr/>
        </p:nvSpPr>
        <p:spPr bwMode="auto">
          <a:xfrm>
            <a:off x="6588224" y="5334307"/>
            <a:ext cx="2376264" cy="903005"/>
          </a:xfrm>
          <a:prstGeom prst="rect">
            <a:avLst/>
          </a:prstGeom>
          <a:ln>
            <a:headEnd/>
            <a:tailEnd/>
          </a:ln>
        </p:spPr>
        <p:style>
          <a:lnRef idx="1">
            <a:schemeClr val="accent3"/>
          </a:lnRef>
          <a:fillRef idx="3">
            <a:schemeClr val="accent3"/>
          </a:fillRef>
          <a:effectRef idx="2">
            <a:schemeClr val="accent3"/>
          </a:effectRef>
          <a:fontRef idx="minor">
            <a:schemeClr val="lt1"/>
          </a:fontRef>
        </p:style>
        <p:txBody>
          <a:bodyPr wrap="square" anchor="ctr">
            <a:noAutofit/>
          </a:bodyPr>
          <a:lstStyle/>
          <a:p>
            <a:pPr algn="ctr">
              <a:spcBef>
                <a:spcPct val="50000"/>
              </a:spcBef>
            </a:pPr>
            <a:r>
              <a:rPr lang="en-US" sz="2400" b="1" dirty="0" smtClean="0"/>
              <a:t>To laws and Policies</a:t>
            </a:r>
            <a:endParaRPr lang="en-US" sz="2400" b="1" dirty="0"/>
          </a:p>
        </p:txBody>
      </p:sp>
      <p:sp>
        <p:nvSpPr>
          <p:cNvPr id="30" name="Line 15"/>
          <p:cNvSpPr>
            <a:spLocks noChangeShapeType="1"/>
          </p:cNvSpPr>
          <p:nvPr/>
        </p:nvSpPr>
        <p:spPr bwMode="auto">
          <a:xfrm flipH="1" flipV="1">
            <a:off x="1835696" y="2492896"/>
            <a:ext cx="648072" cy="0"/>
          </a:xfrm>
          <a:prstGeom prst="line">
            <a:avLst/>
          </a:prstGeom>
          <a:ln w="57150">
            <a:solidFill>
              <a:schemeClr val="accent1">
                <a:lumMod val="75000"/>
              </a:schemeClr>
            </a:solidFill>
            <a:headEnd/>
            <a:tailEnd type="triangle" w="med" len="med"/>
          </a:ln>
        </p:spPr>
        <p:style>
          <a:lnRef idx="2">
            <a:schemeClr val="accent5">
              <a:shade val="50000"/>
            </a:schemeClr>
          </a:lnRef>
          <a:fillRef idx="1">
            <a:schemeClr val="accent5"/>
          </a:fillRef>
          <a:effectRef idx="0">
            <a:schemeClr val="accent5"/>
          </a:effectRef>
          <a:fontRef idx="minor">
            <a:schemeClr val="lt1"/>
          </a:fontRef>
        </p:style>
        <p:txBody>
          <a:bodyPr/>
          <a:lstStyle/>
          <a:p>
            <a:endParaRPr lang="en-US" b="1"/>
          </a:p>
        </p:txBody>
      </p:sp>
      <p:cxnSp>
        <p:nvCxnSpPr>
          <p:cNvPr id="32" name="Straight Connector 31"/>
          <p:cNvCxnSpPr>
            <a:stCxn id="25" idx="2"/>
            <a:endCxn id="26" idx="0"/>
          </p:cNvCxnSpPr>
          <p:nvPr/>
        </p:nvCxnSpPr>
        <p:spPr>
          <a:xfrm rot="5400000">
            <a:off x="7491229" y="5049180"/>
            <a:ext cx="570254" cy="0"/>
          </a:xfrm>
          <a:prstGeom prst="line">
            <a:avLst/>
          </a:prstGeom>
        </p:spPr>
        <p:style>
          <a:lnRef idx="2">
            <a:schemeClr val="accent5"/>
          </a:lnRef>
          <a:fillRef idx="0">
            <a:schemeClr val="accent5"/>
          </a:fillRef>
          <a:effectRef idx="1">
            <a:schemeClr val="accent5"/>
          </a:effectRef>
          <a:fontRef idx="minor">
            <a:schemeClr val="tx1"/>
          </a:fontRef>
        </p:style>
      </p:cxnSp>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95588"/>
                                        </p:tgtEl>
                                        <p:attrNameLst>
                                          <p:attrName>style.visibility</p:attrName>
                                        </p:attrNameLst>
                                      </p:cBhvr>
                                      <p:to>
                                        <p:strVal val="visible"/>
                                      </p:to>
                                    </p:set>
                                    <p:animEffect transition="in" filter="blinds(horizontal)">
                                      <p:cBhvr>
                                        <p:cTn id="7" dur="500"/>
                                        <p:tgtEl>
                                          <p:spTgt spid="195588"/>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195589"/>
                                        </p:tgtEl>
                                        <p:attrNameLst>
                                          <p:attrName>style.visibility</p:attrName>
                                        </p:attrNameLst>
                                      </p:cBhvr>
                                      <p:to>
                                        <p:strVal val="visible"/>
                                      </p:to>
                                    </p:set>
                                    <p:animEffect transition="in" filter="blinds(horizontal)">
                                      <p:cBhvr>
                                        <p:cTn id="10" dur="500"/>
                                        <p:tgtEl>
                                          <p:spTgt spid="195589"/>
                                        </p:tgtEl>
                                      </p:cBhvr>
                                    </p:animEffect>
                                  </p:childTnLst>
                                </p:cTn>
                              </p:par>
                            </p:childTnLst>
                          </p:cTn>
                        </p:par>
                      </p:childTnLst>
                    </p:cTn>
                  </p:par>
                  <p:par>
                    <p:cTn id="11" fill="hold">
                      <p:stCondLst>
                        <p:cond delay="indefinite"/>
                      </p:stCondLst>
                      <p:childTnLst>
                        <p:par>
                          <p:cTn id="12" fill="hold">
                            <p:stCondLst>
                              <p:cond delay="0"/>
                            </p:stCondLst>
                            <p:childTnLst>
                              <p:par>
                                <p:cTn id="13" presetID="3" presetClass="entr" presetSubtype="10" fill="hold" grpId="0" nodeType="clickEffect">
                                  <p:stCondLst>
                                    <p:cond delay="0"/>
                                  </p:stCondLst>
                                  <p:childTnLst>
                                    <p:set>
                                      <p:cBhvr>
                                        <p:cTn id="14" dur="1" fill="hold">
                                          <p:stCondLst>
                                            <p:cond delay="0"/>
                                          </p:stCondLst>
                                        </p:cTn>
                                        <p:tgtEl>
                                          <p:spTgt spid="195590"/>
                                        </p:tgtEl>
                                        <p:attrNameLst>
                                          <p:attrName>style.visibility</p:attrName>
                                        </p:attrNameLst>
                                      </p:cBhvr>
                                      <p:to>
                                        <p:strVal val="visible"/>
                                      </p:to>
                                    </p:set>
                                    <p:animEffect transition="in" filter="blinds(horizontal)">
                                      <p:cBhvr>
                                        <p:cTn id="15" dur="500"/>
                                        <p:tgtEl>
                                          <p:spTgt spid="195590"/>
                                        </p:tgtEl>
                                      </p:cBhvr>
                                    </p:animEffect>
                                  </p:childTnLst>
                                </p:cTn>
                              </p:par>
                            </p:childTnLst>
                          </p:cTn>
                        </p:par>
                      </p:childTnLst>
                    </p:cTn>
                  </p:par>
                  <p:par>
                    <p:cTn id="16" fill="hold">
                      <p:stCondLst>
                        <p:cond delay="indefinite"/>
                      </p:stCondLst>
                      <p:childTnLst>
                        <p:par>
                          <p:cTn id="17" fill="hold">
                            <p:stCondLst>
                              <p:cond delay="0"/>
                            </p:stCondLst>
                            <p:childTnLst>
                              <p:par>
                                <p:cTn id="18" presetID="3" presetClass="entr" presetSubtype="10" fill="hold" grpId="0" nodeType="clickEffect">
                                  <p:stCondLst>
                                    <p:cond delay="0"/>
                                  </p:stCondLst>
                                  <p:childTnLst>
                                    <p:set>
                                      <p:cBhvr>
                                        <p:cTn id="19" dur="1" fill="hold">
                                          <p:stCondLst>
                                            <p:cond delay="0"/>
                                          </p:stCondLst>
                                        </p:cTn>
                                        <p:tgtEl>
                                          <p:spTgt spid="195593"/>
                                        </p:tgtEl>
                                        <p:attrNameLst>
                                          <p:attrName>style.visibility</p:attrName>
                                        </p:attrNameLst>
                                      </p:cBhvr>
                                      <p:to>
                                        <p:strVal val="visible"/>
                                      </p:to>
                                    </p:set>
                                    <p:animEffect transition="in" filter="blinds(horizontal)">
                                      <p:cBhvr>
                                        <p:cTn id="20" dur="500"/>
                                        <p:tgtEl>
                                          <p:spTgt spid="195593"/>
                                        </p:tgtEl>
                                      </p:cBhvr>
                                    </p:animEffect>
                                  </p:childTnLst>
                                </p:cTn>
                              </p:par>
                              <p:par>
                                <p:cTn id="21" presetID="3" presetClass="entr" presetSubtype="10" fill="hold" grpId="0" nodeType="withEffect">
                                  <p:stCondLst>
                                    <p:cond delay="0"/>
                                  </p:stCondLst>
                                  <p:childTnLst>
                                    <p:set>
                                      <p:cBhvr>
                                        <p:cTn id="22" dur="1" fill="hold">
                                          <p:stCondLst>
                                            <p:cond delay="0"/>
                                          </p:stCondLst>
                                        </p:cTn>
                                        <p:tgtEl>
                                          <p:spTgt spid="195592"/>
                                        </p:tgtEl>
                                        <p:attrNameLst>
                                          <p:attrName>style.visibility</p:attrName>
                                        </p:attrNameLst>
                                      </p:cBhvr>
                                      <p:to>
                                        <p:strVal val="visible"/>
                                      </p:to>
                                    </p:set>
                                    <p:animEffect transition="in" filter="blinds(horizontal)">
                                      <p:cBhvr>
                                        <p:cTn id="23" dur="500"/>
                                        <p:tgtEl>
                                          <p:spTgt spid="195592"/>
                                        </p:tgtEl>
                                      </p:cBhvr>
                                    </p:animEffect>
                                  </p:childTnLst>
                                </p:cTn>
                              </p:par>
                              <p:par>
                                <p:cTn id="24" presetID="3" presetClass="entr" presetSubtype="10" fill="hold" grpId="0" nodeType="withEffect">
                                  <p:stCondLst>
                                    <p:cond delay="0"/>
                                  </p:stCondLst>
                                  <p:childTnLst>
                                    <p:set>
                                      <p:cBhvr>
                                        <p:cTn id="25" dur="1" fill="hold">
                                          <p:stCondLst>
                                            <p:cond delay="0"/>
                                          </p:stCondLst>
                                        </p:cTn>
                                        <p:tgtEl>
                                          <p:spTgt spid="20"/>
                                        </p:tgtEl>
                                        <p:attrNameLst>
                                          <p:attrName>style.visibility</p:attrName>
                                        </p:attrNameLst>
                                      </p:cBhvr>
                                      <p:to>
                                        <p:strVal val="visible"/>
                                      </p:to>
                                    </p:set>
                                    <p:animEffect transition="in" filter="blinds(horizontal)">
                                      <p:cBhvr>
                                        <p:cTn id="26" dur="500"/>
                                        <p:tgtEl>
                                          <p:spTgt spid="20"/>
                                        </p:tgtEl>
                                      </p:cBhvr>
                                    </p:animEffect>
                                  </p:childTnLst>
                                </p:cTn>
                              </p:par>
                            </p:childTnLst>
                          </p:cTn>
                        </p:par>
                      </p:childTnLst>
                    </p:cTn>
                  </p:par>
                  <p:par>
                    <p:cTn id="27" fill="hold">
                      <p:stCondLst>
                        <p:cond delay="indefinite"/>
                      </p:stCondLst>
                      <p:childTnLst>
                        <p:par>
                          <p:cTn id="28" fill="hold">
                            <p:stCondLst>
                              <p:cond delay="0"/>
                            </p:stCondLst>
                            <p:childTnLst>
                              <p:par>
                                <p:cTn id="29" presetID="3" presetClass="entr" presetSubtype="10" fill="hold" grpId="0" nodeType="clickEffect">
                                  <p:stCondLst>
                                    <p:cond delay="0"/>
                                  </p:stCondLst>
                                  <p:childTnLst>
                                    <p:set>
                                      <p:cBhvr>
                                        <p:cTn id="30" dur="1" fill="hold">
                                          <p:stCondLst>
                                            <p:cond delay="0"/>
                                          </p:stCondLst>
                                        </p:cTn>
                                        <p:tgtEl>
                                          <p:spTgt spid="195594"/>
                                        </p:tgtEl>
                                        <p:attrNameLst>
                                          <p:attrName>style.visibility</p:attrName>
                                        </p:attrNameLst>
                                      </p:cBhvr>
                                      <p:to>
                                        <p:strVal val="visible"/>
                                      </p:to>
                                    </p:set>
                                    <p:animEffect transition="in" filter="blinds(horizontal)">
                                      <p:cBhvr>
                                        <p:cTn id="31" dur="500"/>
                                        <p:tgtEl>
                                          <p:spTgt spid="195594"/>
                                        </p:tgtEl>
                                      </p:cBhvr>
                                    </p:animEffect>
                                  </p:childTnLst>
                                </p:cTn>
                              </p:par>
                            </p:childTnLst>
                          </p:cTn>
                        </p:par>
                      </p:childTnLst>
                    </p:cTn>
                  </p:par>
                  <p:par>
                    <p:cTn id="32" fill="hold">
                      <p:stCondLst>
                        <p:cond delay="indefinite"/>
                      </p:stCondLst>
                      <p:childTnLst>
                        <p:par>
                          <p:cTn id="33" fill="hold">
                            <p:stCondLst>
                              <p:cond delay="0"/>
                            </p:stCondLst>
                            <p:childTnLst>
                              <p:par>
                                <p:cTn id="34" presetID="3" presetClass="entr" presetSubtype="10" fill="hold" grpId="0" nodeType="clickEffect">
                                  <p:stCondLst>
                                    <p:cond delay="0"/>
                                  </p:stCondLst>
                                  <p:childTnLst>
                                    <p:set>
                                      <p:cBhvr>
                                        <p:cTn id="35" dur="1" fill="hold">
                                          <p:stCondLst>
                                            <p:cond delay="0"/>
                                          </p:stCondLst>
                                        </p:cTn>
                                        <p:tgtEl>
                                          <p:spTgt spid="195595"/>
                                        </p:tgtEl>
                                        <p:attrNameLst>
                                          <p:attrName>style.visibility</p:attrName>
                                        </p:attrNameLst>
                                      </p:cBhvr>
                                      <p:to>
                                        <p:strVal val="visible"/>
                                      </p:to>
                                    </p:set>
                                    <p:animEffect transition="in" filter="blinds(horizontal)">
                                      <p:cBhvr>
                                        <p:cTn id="36" dur="500"/>
                                        <p:tgtEl>
                                          <p:spTgt spid="195595"/>
                                        </p:tgtEl>
                                      </p:cBhvr>
                                    </p:animEffect>
                                  </p:childTnLst>
                                </p:cTn>
                              </p:par>
                              <p:par>
                                <p:cTn id="37" presetID="3" presetClass="entr" presetSubtype="10" fill="hold" grpId="0" nodeType="withEffect">
                                  <p:stCondLst>
                                    <p:cond delay="0"/>
                                  </p:stCondLst>
                                  <p:childTnLst>
                                    <p:set>
                                      <p:cBhvr>
                                        <p:cTn id="38" dur="1" fill="hold">
                                          <p:stCondLst>
                                            <p:cond delay="0"/>
                                          </p:stCondLst>
                                        </p:cTn>
                                        <p:tgtEl>
                                          <p:spTgt spid="19"/>
                                        </p:tgtEl>
                                        <p:attrNameLst>
                                          <p:attrName>style.visibility</p:attrName>
                                        </p:attrNameLst>
                                      </p:cBhvr>
                                      <p:to>
                                        <p:strVal val="visible"/>
                                      </p:to>
                                    </p:set>
                                    <p:animEffect transition="in" filter="blinds(horizontal)">
                                      <p:cBhvr>
                                        <p:cTn id="39" dur="500"/>
                                        <p:tgtEl>
                                          <p:spTgt spid="19"/>
                                        </p:tgtEl>
                                      </p:cBhvr>
                                    </p:animEffect>
                                  </p:childTnLst>
                                </p:cTn>
                              </p:par>
                              <p:par>
                                <p:cTn id="40" presetID="3" presetClass="entr" presetSubtype="10" fill="hold" grpId="0" nodeType="withEffect">
                                  <p:stCondLst>
                                    <p:cond delay="0"/>
                                  </p:stCondLst>
                                  <p:childTnLst>
                                    <p:set>
                                      <p:cBhvr>
                                        <p:cTn id="41" dur="1" fill="hold">
                                          <p:stCondLst>
                                            <p:cond delay="0"/>
                                          </p:stCondLst>
                                        </p:cTn>
                                        <p:tgtEl>
                                          <p:spTgt spid="195597"/>
                                        </p:tgtEl>
                                        <p:attrNameLst>
                                          <p:attrName>style.visibility</p:attrName>
                                        </p:attrNameLst>
                                      </p:cBhvr>
                                      <p:to>
                                        <p:strVal val="visible"/>
                                      </p:to>
                                    </p:set>
                                    <p:animEffect transition="in" filter="blinds(horizontal)">
                                      <p:cBhvr>
                                        <p:cTn id="42" dur="500"/>
                                        <p:tgtEl>
                                          <p:spTgt spid="195597"/>
                                        </p:tgtEl>
                                      </p:cBhvr>
                                    </p:animEffect>
                                  </p:childTnLst>
                                </p:cTn>
                              </p:par>
                              <p:par>
                                <p:cTn id="43" presetID="3" presetClass="entr" presetSubtype="10" fill="hold" grpId="0" nodeType="withEffect">
                                  <p:stCondLst>
                                    <p:cond delay="0"/>
                                  </p:stCondLst>
                                  <p:childTnLst>
                                    <p:set>
                                      <p:cBhvr>
                                        <p:cTn id="44" dur="1" fill="hold">
                                          <p:stCondLst>
                                            <p:cond delay="0"/>
                                          </p:stCondLst>
                                        </p:cTn>
                                        <p:tgtEl>
                                          <p:spTgt spid="195596"/>
                                        </p:tgtEl>
                                        <p:attrNameLst>
                                          <p:attrName>style.visibility</p:attrName>
                                        </p:attrNameLst>
                                      </p:cBhvr>
                                      <p:to>
                                        <p:strVal val="visible"/>
                                      </p:to>
                                    </p:set>
                                    <p:animEffect transition="in" filter="blinds(horizontal)">
                                      <p:cBhvr>
                                        <p:cTn id="45" dur="500"/>
                                        <p:tgtEl>
                                          <p:spTgt spid="195596"/>
                                        </p:tgtEl>
                                      </p:cBhvr>
                                    </p:animEffect>
                                  </p:childTnLst>
                                </p:cTn>
                              </p:par>
                              <p:par>
                                <p:cTn id="46" presetID="3" presetClass="entr" presetSubtype="10" fill="hold" grpId="0" nodeType="withEffect">
                                  <p:stCondLst>
                                    <p:cond delay="0"/>
                                  </p:stCondLst>
                                  <p:childTnLst>
                                    <p:set>
                                      <p:cBhvr>
                                        <p:cTn id="47" dur="1" fill="hold">
                                          <p:stCondLst>
                                            <p:cond delay="0"/>
                                          </p:stCondLst>
                                        </p:cTn>
                                        <p:tgtEl>
                                          <p:spTgt spid="195599"/>
                                        </p:tgtEl>
                                        <p:attrNameLst>
                                          <p:attrName>style.visibility</p:attrName>
                                        </p:attrNameLst>
                                      </p:cBhvr>
                                      <p:to>
                                        <p:strVal val="visible"/>
                                      </p:to>
                                    </p:set>
                                    <p:animEffect transition="in" filter="blinds(horizontal)">
                                      <p:cBhvr>
                                        <p:cTn id="48" dur="500"/>
                                        <p:tgtEl>
                                          <p:spTgt spid="195599"/>
                                        </p:tgtEl>
                                      </p:cBhvr>
                                    </p:animEffect>
                                  </p:childTnLst>
                                </p:cTn>
                              </p:par>
                              <p:par>
                                <p:cTn id="49" presetID="3" presetClass="entr" presetSubtype="10" fill="hold" nodeType="withEffect">
                                  <p:stCondLst>
                                    <p:cond delay="0"/>
                                  </p:stCondLst>
                                  <p:childTnLst>
                                    <p:set>
                                      <p:cBhvr>
                                        <p:cTn id="50" dur="1" fill="hold">
                                          <p:stCondLst>
                                            <p:cond delay="0"/>
                                          </p:stCondLst>
                                        </p:cTn>
                                        <p:tgtEl>
                                          <p:spTgt spid="195600"/>
                                        </p:tgtEl>
                                        <p:attrNameLst>
                                          <p:attrName>style.visibility</p:attrName>
                                        </p:attrNameLst>
                                      </p:cBhvr>
                                      <p:to>
                                        <p:strVal val="visible"/>
                                      </p:to>
                                    </p:set>
                                    <p:animEffect transition="in" filter="blinds(horizontal)">
                                      <p:cBhvr>
                                        <p:cTn id="51" dur="500"/>
                                        <p:tgtEl>
                                          <p:spTgt spid="195600"/>
                                        </p:tgtEl>
                                      </p:cBhvr>
                                    </p:animEffect>
                                  </p:childTnLst>
                                </p:cTn>
                              </p:par>
                              <p:par>
                                <p:cTn id="52" presetID="3" presetClass="entr" presetSubtype="10" fill="hold" grpId="0" nodeType="withEffect">
                                  <p:stCondLst>
                                    <p:cond delay="0"/>
                                  </p:stCondLst>
                                  <p:childTnLst>
                                    <p:set>
                                      <p:cBhvr>
                                        <p:cTn id="53" dur="1" fill="hold">
                                          <p:stCondLst>
                                            <p:cond delay="0"/>
                                          </p:stCondLst>
                                        </p:cTn>
                                        <p:tgtEl>
                                          <p:spTgt spid="24"/>
                                        </p:tgtEl>
                                        <p:attrNameLst>
                                          <p:attrName>style.visibility</p:attrName>
                                        </p:attrNameLst>
                                      </p:cBhvr>
                                      <p:to>
                                        <p:strVal val="visible"/>
                                      </p:to>
                                    </p:set>
                                    <p:animEffect transition="in" filter="blinds(horizontal)">
                                      <p:cBhvr>
                                        <p:cTn id="54" dur="500"/>
                                        <p:tgtEl>
                                          <p:spTgt spid="24"/>
                                        </p:tgtEl>
                                      </p:cBhvr>
                                    </p:animEffect>
                                  </p:childTnLst>
                                </p:cTn>
                              </p:par>
                              <p:par>
                                <p:cTn id="55" presetID="3" presetClass="entr" presetSubtype="10" fill="hold" grpId="0" nodeType="withEffect">
                                  <p:stCondLst>
                                    <p:cond delay="0"/>
                                  </p:stCondLst>
                                  <p:childTnLst>
                                    <p:set>
                                      <p:cBhvr>
                                        <p:cTn id="56" dur="1" fill="hold">
                                          <p:stCondLst>
                                            <p:cond delay="0"/>
                                          </p:stCondLst>
                                        </p:cTn>
                                        <p:tgtEl>
                                          <p:spTgt spid="25"/>
                                        </p:tgtEl>
                                        <p:attrNameLst>
                                          <p:attrName>style.visibility</p:attrName>
                                        </p:attrNameLst>
                                      </p:cBhvr>
                                      <p:to>
                                        <p:strVal val="visible"/>
                                      </p:to>
                                    </p:set>
                                    <p:animEffect transition="in" filter="blinds(horizontal)">
                                      <p:cBhvr>
                                        <p:cTn id="57" dur="500"/>
                                        <p:tgtEl>
                                          <p:spTgt spid="25"/>
                                        </p:tgtEl>
                                      </p:cBhvr>
                                    </p:animEffect>
                                  </p:childTnLst>
                                </p:cTn>
                              </p:par>
                              <p:par>
                                <p:cTn id="58" presetID="3" presetClass="entr" presetSubtype="10" fill="hold" grpId="0" nodeType="withEffect">
                                  <p:stCondLst>
                                    <p:cond delay="0"/>
                                  </p:stCondLst>
                                  <p:childTnLst>
                                    <p:set>
                                      <p:cBhvr>
                                        <p:cTn id="59" dur="1" fill="hold">
                                          <p:stCondLst>
                                            <p:cond delay="0"/>
                                          </p:stCondLst>
                                        </p:cTn>
                                        <p:tgtEl>
                                          <p:spTgt spid="26"/>
                                        </p:tgtEl>
                                        <p:attrNameLst>
                                          <p:attrName>style.visibility</p:attrName>
                                        </p:attrNameLst>
                                      </p:cBhvr>
                                      <p:to>
                                        <p:strVal val="visible"/>
                                      </p:to>
                                    </p:set>
                                    <p:animEffect transition="in" filter="blinds(horizontal)">
                                      <p:cBhvr>
                                        <p:cTn id="60" dur="500"/>
                                        <p:tgtEl>
                                          <p:spTgt spid="26"/>
                                        </p:tgtEl>
                                      </p:cBhvr>
                                    </p:animEffect>
                                  </p:childTnLst>
                                </p:cTn>
                              </p:par>
                              <p:par>
                                <p:cTn id="61" presetID="3" presetClass="entr" presetSubtype="10" fill="hold" grpId="0" nodeType="withEffect">
                                  <p:stCondLst>
                                    <p:cond delay="0"/>
                                  </p:stCondLst>
                                  <p:childTnLst>
                                    <p:set>
                                      <p:cBhvr>
                                        <p:cTn id="62" dur="1" fill="hold">
                                          <p:stCondLst>
                                            <p:cond delay="0"/>
                                          </p:stCondLst>
                                        </p:cTn>
                                        <p:tgtEl>
                                          <p:spTgt spid="30"/>
                                        </p:tgtEl>
                                        <p:attrNameLst>
                                          <p:attrName>style.visibility</p:attrName>
                                        </p:attrNameLst>
                                      </p:cBhvr>
                                      <p:to>
                                        <p:strVal val="visible"/>
                                      </p:to>
                                    </p:set>
                                    <p:animEffect transition="in" filter="blinds(horizontal)">
                                      <p:cBhvr>
                                        <p:cTn id="63"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5597" grpId="0" animBg="1"/>
      <p:bldP spid="195588" grpId="0" animBg="1"/>
      <p:bldP spid="195589" grpId="0" animBg="1"/>
      <p:bldP spid="195590" grpId="0" animBg="1"/>
      <p:bldP spid="195592" grpId="0" animBg="1"/>
      <p:bldP spid="195593" grpId="0" animBg="1"/>
      <p:bldP spid="195594" grpId="0" animBg="1"/>
      <p:bldP spid="195595" grpId="0" animBg="1"/>
      <p:bldP spid="195596" grpId="0" animBg="1"/>
      <p:bldP spid="195599" grpId="0" animBg="1"/>
      <p:bldP spid="24" grpId="0" animBg="1"/>
      <p:bldP spid="19" grpId="0" animBg="1"/>
      <p:bldP spid="20" grpId="0" animBg="1"/>
      <p:bldP spid="25" grpId="0" animBg="1"/>
      <p:bldP spid="26" grpId="0" animBg="1"/>
      <p:bldP spid="30"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r>
              <a:rPr lang="en-US" dirty="0" smtClean="0"/>
              <a:t> </a:t>
            </a:r>
            <a:endParaRPr lang="en-US" dirty="0"/>
          </a:p>
        </p:txBody>
      </p:sp>
      <p:sp>
        <p:nvSpPr>
          <p:cNvPr id="10" name="Title 1"/>
          <p:cNvSpPr txBox="1">
            <a:spLocks/>
          </p:cNvSpPr>
          <p:nvPr/>
        </p:nvSpPr>
        <p:spPr>
          <a:xfrm>
            <a:off x="765048" y="381000"/>
            <a:ext cx="8153400" cy="990600"/>
          </a:xfrm>
          <a:prstGeom prst="rect">
            <a:avLst/>
          </a:prstGeom>
        </p:spPr>
        <p:txBody>
          <a:bodyPr vert="horz" anchor="ctr">
            <a:normAutofit/>
          </a:bodyPr>
          <a:lstStyle/>
          <a:p>
            <a:pPr marL="0" marR="0" lvl="0" indent="0" algn="l" defTabSz="914400" rtl="0" eaLnBrk="1" fontAlgn="auto" latinLnBrk="1" hangingPunct="1">
              <a:lnSpc>
                <a:spcPct val="100000"/>
              </a:lnSpc>
              <a:spcBef>
                <a:spcPct val="0"/>
              </a:spcBef>
              <a:spcAft>
                <a:spcPts val="0"/>
              </a:spcAft>
              <a:buClrTx/>
              <a:buSzTx/>
              <a:buFontTx/>
              <a:buNone/>
              <a:tabLst/>
              <a:defRPr/>
            </a:pPr>
            <a:r>
              <a:rPr kumimoji="0" lang="en-GB" sz="4400" b="1" i="0" u="none" strike="noStrike" kern="1200" cap="none" spc="0" normalizeH="0" baseline="0" noProof="0" dirty="0" smtClean="0">
                <a:ln>
                  <a:noFill/>
                </a:ln>
                <a:solidFill>
                  <a:schemeClr val="tx2"/>
                </a:solidFill>
                <a:effectLst/>
                <a:uLnTx/>
                <a:uFillTx/>
                <a:latin typeface="+mj-lt"/>
                <a:ea typeface="+mj-ea"/>
                <a:cs typeface="+mj-cs"/>
              </a:rPr>
              <a:t>Cultural Sensitivity in HRBA</a:t>
            </a:r>
            <a:endParaRPr kumimoji="0" lang="en-GB" sz="4400" b="1" i="0" u="none" strike="noStrike" kern="1200" cap="none" spc="0" normalizeH="0" baseline="0" noProof="0" dirty="0">
              <a:ln>
                <a:noFill/>
              </a:ln>
              <a:solidFill>
                <a:schemeClr val="tx2"/>
              </a:solidFill>
              <a:effectLst/>
              <a:uLnTx/>
              <a:uFillTx/>
              <a:latin typeface="+mj-lt"/>
              <a:ea typeface="+mj-ea"/>
              <a:cs typeface="+mj-cs"/>
            </a:endParaRPr>
          </a:p>
        </p:txBody>
      </p:sp>
      <p:sp>
        <p:nvSpPr>
          <p:cNvPr id="11" name="Rectangle 10"/>
          <p:cNvSpPr/>
          <p:nvPr/>
        </p:nvSpPr>
        <p:spPr>
          <a:xfrm>
            <a:off x="611560" y="1700808"/>
            <a:ext cx="8136904" cy="4770537"/>
          </a:xfrm>
          <a:prstGeom prst="rect">
            <a:avLst/>
          </a:prstGeom>
        </p:spPr>
        <p:txBody>
          <a:bodyPr wrap="square">
            <a:spAutoFit/>
          </a:bodyPr>
          <a:lstStyle/>
          <a:p>
            <a:pPr marL="342900" indent="-228600">
              <a:spcBef>
                <a:spcPts val="1200"/>
              </a:spcBef>
              <a:buFont typeface="Arial Narrow" pitchFamily="34" charset="0"/>
              <a:buChar char="•"/>
            </a:pPr>
            <a:r>
              <a:rPr lang="en-GB" sz="2400" b="1" dirty="0" smtClean="0"/>
              <a:t>Understanding beliefs and values facilitates the implementation of the HRBA.</a:t>
            </a:r>
          </a:p>
          <a:p>
            <a:pPr marL="342900" indent="-228600">
              <a:spcBef>
                <a:spcPts val="1200"/>
              </a:spcBef>
              <a:buFont typeface="Arial Narrow" pitchFamily="34" charset="0"/>
              <a:buChar char="•"/>
            </a:pPr>
            <a:r>
              <a:rPr lang="en-GB" sz="2400" b="1" dirty="0" smtClean="0"/>
              <a:t>Cultural sensitivity allows for higher degrees of programmatic</a:t>
            </a:r>
            <a:r>
              <a:rPr lang="en-US" sz="2400" b="1" dirty="0" smtClean="0"/>
              <a:t> </a:t>
            </a:r>
            <a:r>
              <a:rPr lang="en-GB" sz="2400" b="1" dirty="0" smtClean="0"/>
              <a:t>ownership by communities.</a:t>
            </a:r>
          </a:p>
          <a:p>
            <a:pPr marL="342900" indent="-228600">
              <a:spcBef>
                <a:spcPts val="1200"/>
              </a:spcBef>
              <a:buFont typeface="Arial Narrow" pitchFamily="34" charset="0"/>
              <a:buChar char="•"/>
            </a:pPr>
            <a:r>
              <a:rPr lang="en-GB" sz="2400" b="1" dirty="0" smtClean="0"/>
              <a:t>However, cultural claims cannot be invoked to justify human rights violations.</a:t>
            </a:r>
          </a:p>
          <a:p>
            <a:pPr marL="342900" indent="-228600">
              <a:spcBef>
                <a:spcPts val="1200"/>
              </a:spcBef>
              <a:buFont typeface="Arial" pitchFamily="34" charset="0"/>
              <a:buChar char="•"/>
            </a:pPr>
            <a:r>
              <a:rPr lang="en-GB" sz="2400" b="1" dirty="0" smtClean="0"/>
              <a:t>Some cultural practices can be the subject of human rights claims.</a:t>
            </a:r>
          </a:p>
          <a:p>
            <a:pPr marL="342900" indent="-228600">
              <a:spcBef>
                <a:spcPts val="1200"/>
              </a:spcBef>
              <a:buFont typeface="Arial Narrow" pitchFamily="34" charset="0"/>
              <a:buChar char="•"/>
            </a:pPr>
            <a:r>
              <a:rPr lang="en-US" sz="2400" b="1" dirty="0" smtClean="0"/>
              <a:t>CEDAW requires the modification of cultural patterns and customary practices where they contribute to gender inequality.</a:t>
            </a:r>
            <a:endParaRPr lang="en-US" sz="2400" b="1" dirty="0"/>
          </a:p>
        </p:txBody>
      </p:sp>
    </p:spTree>
    <p:extLst>
      <p:ext uri="{BB962C8B-B14F-4D97-AF65-F5344CB8AC3E}">
        <p14:creationId xmlns:p14="http://schemas.microsoft.com/office/powerpoint/2010/main" xmlns="" val="1603618763"/>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2770" name="Slide Number Placeholder 3"/>
          <p:cNvSpPr>
            <a:spLocks noGrp="1"/>
          </p:cNvSpPr>
          <p:nvPr>
            <p:ph type="sldNum" sz="quarter" idx="12"/>
          </p:nvPr>
        </p:nvSpPr>
        <p:spPr/>
        <p:txBody>
          <a:bodyPr/>
          <a:lstStyle/>
          <a:p>
            <a:pPr>
              <a:defRPr/>
            </a:pPr>
            <a:fld id="{02F82ADF-F4DD-42A3-A3BC-C0DB3F50E814}" type="slidenum">
              <a:rPr lang="en-US" altLang="en-US"/>
              <a:pPr>
                <a:defRPr/>
              </a:pPr>
              <a:t>23</a:t>
            </a:fld>
            <a:endParaRPr lang="en-US" altLang="en-US"/>
          </a:p>
        </p:txBody>
      </p:sp>
      <p:sp>
        <p:nvSpPr>
          <p:cNvPr id="32771" name="Text Box 2"/>
          <p:cNvSpPr txBox="1">
            <a:spLocks noChangeArrowheads="1"/>
          </p:cNvSpPr>
          <p:nvPr/>
        </p:nvSpPr>
        <p:spPr bwMode="auto">
          <a:xfrm>
            <a:off x="3347864" y="2996952"/>
            <a:ext cx="2420888" cy="646331"/>
          </a:xfrm>
          <a:prstGeom prst="rect">
            <a:avLst/>
          </a:prstGeom>
          <a:solidFill>
            <a:schemeClr val="accent1">
              <a:lumMod val="60000"/>
              <a:lumOff val="40000"/>
            </a:schemeClr>
          </a:solidFill>
          <a:ln>
            <a:headEnd/>
            <a:tailEnd/>
          </a:ln>
        </p:spPr>
        <p:style>
          <a:lnRef idx="1">
            <a:schemeClr val="accent5"/>
          </a:lnRef>
          <a:fillRef idx="2">
            <a:schemeClr val="accent5"/>
          </a:fillRef>
          <a:effectRef idx="1">
            <a:schemeClr val="accent5"/>
          </a:effectRef>
          <a:fontRef idx="minor">
            <a:schemeClr val="dk1"/>
          </a:fontRef>
        </p:style>
        <p:txBody>
          <a:bodyPr wrap="square">
            <a:spAutoFit/>
          </a:bodyPr>
          <a:lstStyle/>
          <a:p>
            <a:pPr algn="ctr" eaLnBrk="0" hangingPunct="0">
              <a:spcBef>
                <a:spcPct val="50000"/>
              </a:spcBef>
              <a:defRPr/>
            </a:pPr>
            <a:r>
              <a:rPr lang="en-US" b="1" dirty="0" smtClean="0">
                <a:latin typeface="Verdana" pitchFamily="34" charset="0"/>
              </a:rPr>
              <a:t>Know </a:t>
            </a:r>
          </a:p>
          <a:p>
            <a:pPr algn="ctr" eaLnBrk="0" hangingPunct="0">
              <a:defRPr/>
            </a:pPr>
            <a:r>
              <a:rPr lang="en-US" b="1" dirty="0" smtClean="0">
                <a:latin typeface="Verdana" pitchFamily="34" charset="0"/>
              </a:rPr>
              <a:t>our environment </a:t>
            </a:r>
            <a:endParaRPr lang="en-US" b="1" dirty="0">
              <a:latin typeface="Verdana" pitchFamily="34" charset="0"/>
            </a:endParaRPr>
          </a:p>
        </p:txBody>
      </p:sp>
      <p:sp>
        <p:nvSpPr>
          <p:cNvPr id="152579" name="Oval 3"/>
          <p:cNvSpPr>
            <a:spLocks noChangeArrowheads="1"/>
          </p:cNvSpPr>
          <p:nvPr/>
        </p:nvSpPr>
        <p:spPr bwMode="auto">
          <a:xfrm>
            <a:off x="3276600" y="685800"/>
            <a:ext cx="2514600" cy="1133856"/>
          </a:xfrm>
          <a:prstGeom prst="ellipse">
            <a:avLst/>
          </a:prstGeom>
          <a:solidFill>
            <a:srgbClr val="FFCC00"/>
          </a:solidFill>
          <a:ln w="38100">
            <a:solidFill>
              <a:srgbClr val="FFC000"/>
            </a:solidFill>
            <a:prstDash val="solid"/>
            <a:round/>
            <a:headEnd/>
            <a:tailEnd/>
          </a:ln>
        </p:spPr>
        <p:txBody>
          <a:bodyPr wrap="none" anchor="ctr"/>
          <a:lstStyle/>
          <a:p>
            <a:pPr algn="ctr" eaLnBrk="0" hangingPunct="0"/>
            <a:r>
              <a:rPr lang="en-US" b="1">
                <a:latin typeface="Verdana" pitchFamily="34" charset="0"/>
              </a:rPr>
              <a:t>Socio-Cultural</a:t>
            </a:r>
          </a:p>
          <a:p>
            <a:pPr algn="ctr" eaLnBrk="0" hangingPunct="0"/>
            <a:r>
              <a:rPr lang="en-US" b="1">
                <a:latin typeface="Verdana" pitchFamily="34" charset="0"/>
              </a:rPr>
              <a:t>Economic milieu</a:t>
            </a:r>
          </a:p>
        </p:txBody>
      </p:sp>
      <p:sp>
        <p:nvSpPr>
          <p:cNvPr id="152580" name="Oval 4"/>
          <p:cNvSpPr>
            <a:spLocks noChangeArrowheads="1"/>
          </p:cNvSpPr>
          <p:nvPr/>
        </p:nvSpPr>
        <p:spPr bwMode="auto">
          <a:xfrm>
            <a:off x="257200" y="2727192"/>
            <a:ext cx="2226568" cy="1133856"/>
          </a:xfrm>
          <a:prstGeom prst="ellipse">
            <a:avLst/>
          </a:prstGeom>
          <a:solidFill>
            <a:srgbClr val="FFCC00"/>
          </a:solidFill>
          <a:ln w="38100">
            <a:solidFill>
              <a:srgbClr val="FFC000"/>
            </a:solidFill>
            <a:prstDash val="solid"/>
            <a:round/>
            <a:headEnd/>
            <a:tailEnd/>
          </a:ln>
        </p:spPr>
        <p:txBody>
          <a:bodyPr wrap="none" anchor="ctr"/>
          <a:lstStyle/>
          <a:p>
            <a:pPr algn="ctr" eaLnBrk="0" hangingPunct="0"/>
            <a:r>
              <a:rPr lang="en-US" b="1" dirty="0">
                <a:latin typeface="Verdana" pitchFamily="34" charset="0"/>
              </a:rPr>
              <a:t>Traditions </a:t>
            </a:r>
            <a:r>
              <a:rPr lang="en-US" b="1" dirty="0" smtClean="0">
                <a:latin typeface="Verdana" pitchFamily="34" charset="0"/>
              </a:rPr>
              <a:t>&amp; </a:t>
            </a:r>
            <a:endParaRPr lang="en-US" b="1" dirty="0">
              <a:latin typeface="Verdana" pitchFamily="34" charset="0"/>
            </a:endParaRPr>
          </a:p>
          <a:p>
            <a:pPr algn="ctr" eaLnBrk="0" hangingPunct="0"/>
            <a:r>
              <a:rPr lang="en-US" b="1" dirty="0">
                <a:latin typeface="Verdana" pitchFamily="34" charset="0"/>
              </a:rPr>
              <a:t>practices</a:t>
            </a:r>
          </a:p>
        </p:txBody>
      </p:sp>
      <p:sp>
        <p:nvSpPr>
          <p:cNvPr id="152581" name="Oval 5"/>
          <p:cNvSpPr>
            <a:spLocks noChangeArrowheads="1"/>
          </p:cNvSpPr>
          <p:nvPr/>
        </p:nvSpPr>
        <p:spPr bwMode="auto">
          <a:xfrm>
            <a:off x="5148064" y="5181600"/>
            <a:ext cx="2514600" cy="1133856"/>
          </a:xfrm>
          <a:prstGeom prst="ellipse">
            <a:avLst/>
          </a:prstGeom>
          <a:solidFill>
            <a:srgbClr val="FFCC00"/>
          </a:solidFill>
          <a:ln w="38100">
            <a:solidFill>
              <a:srgbClr val="FFC000"/>
            </a:solidFill>
            <a:prstDash val="solid"/>
            <a:round/>
            <a:headEnd/>
            <a:tailEnd/>
          </a:ln>
        </p:spPr>
        <p:txBody>
          <a:bodyPr wrap="none" anchor="ctr"/>
          <a:lstStyle/>
          <a:p>
            <a:pPr algn="ctr" eaLnBrk="0" hangingPunct="0"/>
            <a:r>
              <a:rPr lang="en-US" b="1" dirty="0" smtClean="0">
                <a:latin typeface="Verdana" pitchFamily="34" charset="0"/>
              </a:rPr>
              <a:t>The legal system</a:t>
            </a:r>
            <a:endParaRPr lang="en-US" b="1" dirty="0">
              <a:latin typeface="Verdana" pitchFamily="34" charset="0"/>
            </a:endParaRPr>
          </a:p>
        </p:txBody>
      </p:sp>
      <p:sp>
        <p:nvSpPr>
          <p:cNvPr id="152582" name="Oval 6"/>
          <p:cNvSpPr>
            <a:spLocks noChangeArrowheads="1"/>
          </p:cNvSpPr>
          <p:nvPr/>
        </p:nvSpPr>
        <p:spPr bwMode="auto">
          <a:xfrm>
            <a:off x="6665912" y="2708920"/>
            <a:ext cx="2154560" cy="1133856"/>
          </a:xfrm>
          <a:prstGeom prst="ellipse">
            <a:avLst/>
          </a:prstGeom>
          <a:solidFill>
            <a:srgbClr val="FFCC00"/>
          </a:solidFill>
          <a:ln w="38100">
            <a:solidFill>
              <a:srgbClr val="FFC000"/>
            </a:solidFill>
            <a:prstDash val="solid"/>
            <a:round/>
            <a:headEnd/>
            <a:tailEnd/>
          </a:ln>
        </p:spPr>
        <p:txBody>
          <a:bodyPr wrap="none" anchor="ctr"/>
          <a:lstStyle/>
          <a:p>
            <a:pPr algn="ctr" eaLnBrk="0" hangingPunct="0"/>
            <a:r>
              <a:rPr lang="en-US" b="1">
                <a:latin typeface="Verdana" pitchFamily="34" charset="0"/>
              </a:rPr>
              <a:t>Religious</a:t>
            </a:r>
          </a:p>
          <a:p>
            <a:pPr algn="ctr" eaLnBrk="0" hangingPunct="0"/>
            <a:r>
              <a:rPr lang="en-US" b="1">
                <a:latin typeface="Verdana" pitchFamily="34" charset="0"/>
              </a:rPr>
              <a:t>beliefs</a:t>
            </a:r>
          </a:p>
        </p:txBody>
      </p:sp>
      <p:sp>
        <p:nvSpPr>
          <p:cNvPr id="152583" name="Line 7"/>
          <p:cNvSpPr>
            <a:spLocks noChangeShapeType="1"/>
          </p:cNvSpPr>
          <p:nvPr/>
        </p:nvSpPr>
        <p:spPr bwMode="auto">
          <a:xfrm flipH="1">
            <a:off x="2123728" y="1556792"/>
            <a:ext cx="1008112" cy="864096"/>
          </a:xfrm>
          <a:prstGeom prst="line">
            <a:avLst/>
          </a:prstGeom>
          <a:noFill/>
          <a:ln w="57150">
            <a:solidFill>
              <a:schemeClr val="tx1"/>
            </a:solidFill>
            <a:round/>
            <a:headEnd type="triangle" w="med" len="med"/>
            <a:tailEnd type="triangle" w="med" len="med"/>
          </a:ln>
        </p:spPr>
        <p:txBody>
          <a:bodyPr/>
          <a:lstStyle/>
          <a:p>
            <a:endParaRPr lang="en-US" b="1"/>
          </a:p>
        </p:txBody>
      </p:sp>
      <p:sp>
        <p:nvSpPr>
          <p:cNvPr id="152584" name="Line 8"/>
          <p:cNvSpPr>
            <a:spLocks noChangeShapeType="1"/>
          </p:cNvSpPr>
          <p:nvPr/>
        </p:nvSpPr>
        <p:spPr bwMode="auto">
          <a:xfrm>
            <a:off x="6012160" y="1628800"/>
            <a:ext cx="936104" cy="864096"/>
          </a:xfrm>
          <a:prstGeom prst="line">
            <a:avLst/>
          </a:prstGeom>
          <a:noFill/>
          <a:ln w="57150">
            <a:solidFill>
              <a:schemeClr val="tx1"/>
            </a:solidFill>
            <a:round/>
            <a:headEnd type="triangle" w="med" len="med"/>
            <a:tailEnd type="triangle" w="med" len="med"/>
          </a:ln>
        </p:spPr>
        <p:txBody>
          <a:bodyPr/>
          <a:lstStyle/>
          <a:p>
            <a:endParaRPr lang="en-US" b="1"/>
          </a:p>
        </p:txBody>
      </p:sp>
      <p:sp>
        <p:nvSpPr>
          <p:cNvPr id="152585" name="Line 9"/>
          <p:cNvSpPr>
            <a:spLocks noChangeShapeType="1"/>
          </p:cNvSpPr>
          <p:nvPr/>
        </p:nvSpPr>
        <p:spPr bwMode="auto">
          <a:xfrm>
            <a:off x="1619672" y="4005064"/>
            <a:ext cx="576064" cy="1008112"/>
          </a:xfrm>
          <a:prstGeom prst="line">
            <a:avLst/>
          </a:prstGeom>
          <a:noFill/>
          <a:ln w="57150">
            <a:solidFill>
              <a:schemeClr val="tx1"/>
            </a:solidFill>
            <a:round/>
            <a:headEnd type="triangle" w="med" len="med"/>
            <a:tailEnd type="triangle" w="med" len="med"/>
          </a:ln>
        </p:spPr>
        <p:txBody>
          <a:bodyPr/>
          <a:lstStyle/>
          <a:p>
            <a:endParaRPr lang="en-US" b="1"/>
          </a:p>
        </p:txBody>
      </p:sp>
      <p:sp>
        <p:nvSpPr>
          <p:cNvPr id="152586" name="Line 10"/>
          <p:cNvSpPr>
            <a:spLocks noChangeShapeType="1"/>
          </p:cNvSpPr>
          <p:nvPr/>
        </p:nvSpPr>
        <p:spPr bwMode="auto">
          <a:xfrm flipH="1">
            <a:off x="6948264" y="4005064"/>
            <a:ext cx="432048" cy="1008112"/>
          </a:xfrm>
          <a:prstGeom prst="line">
            <a:avLst/>
          </a:prstGeom>
          <a:noFill/>
          <a:ln w="57150">
            <a:solidFill>
              <a:schemeClr val="tx1"/>
            </a:solidFill>
            <a:round/>
            <a:headEnd type="triangle" w="med" len="med"/>
            <a:tailEnd type="triangle" w="med" len="med"/>
          </a:ln>
        </p:spPr>
        <p:txBody>
          <a:bodyPr/>
          <a:lstStyle/>
          <a:p>
            <a:endParaRPr lang="en-US" b="1"/>
          </a:p>
        </p:txBody>
      </p:sp>
      <p:sp>
        <p:nvSpPr>
          <p:cNvPr id="152587" name="Line 11"/>
          <p:cNvSpPr>
            <a:spLocks noChangeShapeType="1"/>
          </p:cNvSpPr>
          <p:nvPr/>
        </p:nvSpPr>
        <p:spPr bwMode="auto">
          <a:xfrm>
            <a:off x="4572000" y="1960240"/>
            <a:ext cx="0" cy="820688"/>
          </a:xfrm>
          <a:prstGeom prst="line">
            <a:avLst/>
          </a:prstGeom>
          <a:noFill/>
          <a:ln w="57150">
            <a:solidFill>
              <a:schemeClr val="tx1"/>
            </a:solidFill>
            <a:round/>
            <a:headEnd type="triangle" w="med" len="med"/>
            <a:tailEnd type="triangle" w="med" len="med"/>
          </a:ln>
        </p:spPr>
        <p:txBody>
          <a:bodyPr/>
          <a:lstStyle/>
          <a:p>
            <a:endParaRPr lang="en-US" b="1"/>
          </a:p>
        </p:txBody>
      </p:sp>
      <p:sp>
        <p:nvSpPr>
          <p:cNvPr id="152588" name="Line 12"/>
          <p:cNvSpPr>
            <a:spLocks noChangeShapeType="1"/>
          </p:cNvSpPr>
          <p:nvPr/>
        </p:nvSpPr>
        <p:spPr bwMode="auto">
          <a:xfrm>
            <a:off x="5220072" y="4005064"/>
            <a:ext cx="575320" cy="956320"/>
          </a:xfrm>
          <a:prstGeom prst="line">
            <a:avLst/>
          </a:prstGeom>
          <a:noFill/>
          <a:ln w="57150">
            <a:solidFill>
              <a:schemeClr val="tx1"/>
            </a:solidFill>
            <a:round/>
            <a:headEnd type="triangle" w="med" len="med"/>
            <a:tailEnd type="triangle" w="med" len="med"/>
          </a:ln>
        </p:spPr>
        <p:txBody>
          <a:bodyPr/>
          <a:lstStyle/>
          <a:p>
            <a:endParaRPr lang="en-US" b="1"/>
          </a:p>
        </p:txBody>
      </p:sp>
      <p:sp>
        <p:nvSpPr>
          <p:cNvPr id="152590" name="Line 14"/>
          <p:cNvSpPr>
            <a:spLocks noChangeShapeType="1"/>
          </p:cNvSpPr>
          <p:nvPr/>
        </p:nvSpPr>
        <p:spPr bwMode="auto">
          <a:xfrm flipV="1">
            <a:off x="5966792" y="3272408"/>
            <a:ext cx="621432" cy="12576"/>
          </a:xfrm>
          <a:prstGeom prst="line">
            <a:avLst/>
          </a:prstGeom>
          <a:noFill/>
          <a:ln w="57150">
            <a:solidFill>
              <a:schemeClr val="tx1"/>
            </a:solidFill>
            <a:round/>
            <a:headEnd type="triangle" w="med" len="med"/>
            <a:tailEnd type="triangle" w="med" len="med"/>
          </a:ln>
        </p:spPr>
        <p:txBody>
          <a:bodyPr/>
          <a:lstStyle/>
          <a:p>
            <a:endParaRPr lang="en-US" b="1"/>
          </a:p>
        </p:txBody>
      </p:sp>
      <p:sp>
        <p:nvSpPr>
          <p:cNvPr id="152591" name="Oval 15"/>
          <p:cNvSpPr>
            <a:spLocks noChangeArrowheads="1"/>
          </p:cNvSpPr>
          <p:nvPr/>
        </p:nvSpPr>
        <p:spPr bwMode="auto">
          <a:xfrm>
            <a:off x="1481336" y="5177408"/>
            <a:ext cx="2514600" cy="1131912"/>
          </a:xfrm>
          <a:prstGeom prst="ellipse">
            <a:avLst/>
          </a:prstGeom>
          <a:solidFill>
            <a:srgbClr val="FFCC00"/>
          </a:solidFill>
          <a:ln w="38100">
            <a:solidFill>
              <a:srgbClr val="FFC000"/>
            </a:solidFill>
            <a:prstDash val="solid"/>
            <a:round/>
            <a:headEnd/>
            <a:tailEnd/>
          </a:ln>
        </p:spPr>
        <p:txBody>
          <a:bodyPr wrap="none" anchor="ctr"/>
          <a:lstStyle/>
          <a:p>
            <a:pPr algn="ctr" eaLnBrk="0" hangingPunct="0"/>
            <a:r>
              <a:rPr lang="en-US" b="1">
                <a:latin typeface="Verdana" pitchFamily="34" charset="0"/>
              </a:rPr>
              <a:t>Political/</a:t>
            </a:r>
          </a:p>
          <a:p>
            <a:pPr algn="ctr" eaLnBrk="0" hangingPunct="0"/>
            <a:r>
              <a:rPr lang="en-US" b="1">
                <a:latin typeface="Verdana" pitchFamily="34" charset="0"/>
              </a:rPr>
              <a:t>Governance </a:t>
            </a:r>
          </a:p>
          <a:p>
            <a:pPr algn="ctr" eaLnBrk="0" hangingPunct="0"/>
            <a:r>
              <a:rPr lang="en-US" b="1">
                <a:latin typeface="Verdana" pitchFamily="34" charset="0"/>
              </a:rPr>
              <a:t>factors</a:t>
            </a:r>
          </a:p>
        </p:txBody>
      </p:sp>
      <p:sp>
        <p:nvSpPr>
          <p:cNvPr id="152592" name="Line 16"/>
          <p:cNvSpPr>
            <a:spLocks noChangeShapeType="1"/>
          </p:cNvSpPr>
          <p:nvPr/>
        </p:nvSpPr>
        <p:spPr bwMode="auto">
          <a:xfrm flipH="1">
            <a:off x="3419872" y="3933056"/>
            <a:ext cx="504056" cy="1008112"/>
          </a:xfrm>
          <a:prstGeom prst="line">
            <a:avLst/>
          </a:prstGeom>
          <a:noFill/>
          <a:ln w="57150">
            <a:solidFill>
              <a:schemeClr val="tx1"/>
            </a:solidFill>
            <a:round/>
            <a:headEnd type="triangle" w="med" len="med"/>
            <a:tailEnd type="triangle" w="med" len="med"/>
          </a:ln>
        </p:spPr>
        <p:txBody>
          <a:bodyPr/>
          <a:lstStyle/>
          <a:p>
            <a:endParaRPr lang="en-US" b="1"/>
          </a:p>
        </p:txBody>
      </p:sp>
      <p:sp>
        <p:nvSpPr>
          <p:cNvPr id="152593" name="Line 17"/>
          <p:cNvSpPr>
            <a:spLocks noChangeShapeType="1"/>
          </p:cNvSpPr>
          <p:nvPr/>
        </p:nvSpPr>
        <p:spPr bwMode="auto">
          <a:xfrm flipH="1">
            <a:off x="4067944" y="5733256"/>
            <a:ext cx="1008112" cy="0"/>
          </a:xfrm>
          <a:prstGeom prst="line">
            <a:avLst/>
          </a:prstGeom>
          <a:noFill/>
          <a:ln w="57150">
            <a:solidFill>
              <a:schemeClr val="tx1"/>
            </a:solidFill>
            <a:round/>
            <a:headEnd type="triangle" w="med" len="med"/>
            <a:tailEnd type="triangle" w="med" len="med"/>
          </a:ln>
        </p:spPr>
        <p:txBody>
          <a:bodyPr/>
          <a:lstStyle/>
          <a:p>
            <a:endParaRPr lang="en-US" b="1"/>
          </a:p>
        </p:txBody>
      </p:sp>
      <p:sp>
        <p:nvSpPr>
          <p:cNvPr id="19" name="Line 14"/>
          <p:cNvSpPr>
            <a:spLocks noChangeShapeType="1"/>
          </p:cNvSpPr>
          <p:nvPr/>
        </p:nvSpPr>
        <p:spPr bwMode="auto">
          <a:xfrm flipV="1">
            <a:off x="2555776" y="3284984"/>
            <a:ext cx="621432" cy="12576"/>
          </a:xfrm>
          <a:prstGeom prst="line">
            <a:avLst/>
          </a:prstGeom>
          <a:noFill/>
          <a:ln w="57150">
            <a:solidFill>
              <a:schemeClr val="tx1"/>
            </a:solidFill>
            <a:round/>
            <a:headEnd type="triangle" w="med" len="med"/>
            <a:tailEnd type="triangle" w="med" len="med"/>
          </a:ln>
        </p:spPr>
        <p:txBody>
          <a:bodyPr/>
          <a:lstStyle/>
          <a:p>
            <a:endParaRPr lang="en-US" b="1"/>
          </a:p>
        </p:txBody>
      </p:sp>
    </p:spTree>
  </p:cSld>
  <p:clrMapOvr>
    <a:masterClrMapping/>
  </p:clrMapOv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normAutofit fontScale="85000" lnSpcReduction="20000"/>
          </a:bodyPr>
          <a:lstStyle/>
          <a:p>
            <a:endParaRPr lang="en-US" dirty="0"/>
          </a:p>
        </p:txBody>
      </p:sp>
      <p:graphicFrame>
        <p:nvGraphicFramePr>
          <p:cNvPr id="12" name="Content Placeholder 11"/>
          <p:cNvGraphicFramePr>
            <a:graphicFrameLocks noGrp="1"/>
          </p:cNvGraphicFramePr>
          <p:nvPr>
            <p:ph sz="quarter" idx="1"/>
          </p:nvPr>
        </p:nvGraphicFramePr>
        <p:xfrm>
          <a:off x="395537" y="1628800"/>
          <a:ext cx="8105553" cy="5650956"/>
        </p:xfrm>
        <a:graphic>
          <a:graphicData uri="http://schemas.openxmlformats.org/drawingml/2006/table">
            <a:tbl>
              <a:tblPr firstRow="1" bandRow="1">
                <a:tableStyleId>{2D5ABB26-0587-4C30-8999-92F81FD0307C}</a:tableStyleId>
              </a:tblPr>
              <a:tblGrid>
                <a:gridCol w="8105553"/>
              </a:tblGrid>
              <a:tr h="658359">
                <a:tc>
                  <a:txBody>
                    <a:bodyPr/>
                    <a:lstStyle/>
                    <a:p>
                      <a:pPr marL="514350" indent="-514350">
                        <a:buAutoNum type="arabicPeriod"/>
                      </a:pPr>
                      <a:r>
                        <a:rPr lang="en-GB" sz="2400" b="1" dirty="0" smtClean="0">
                          <a:solidFill>
                            <a:schemeClr val="tx1"/>
                          </a:solidFill>
                        </a:rPr>
                        <a:t>Recognized </a:t>
                      </a:r>
                      <a:r>
                        <a:rPr lang="en-GB" sz="2400" b="1" u="sng" dirty="0" smtClean="0">
                          <a:solidFill>
                            <a:schemeClr val="tx1"/>
                          </a:solidFill>
                        </a:rPr>
                        <a:t>entitlements</a:t>
                      </a:r>
                      <a:r>
                        <a:rPr lang="en-GB" sz="2400" b="1" dirty="0" smtClean="0">
                          <a:solidFill>
                            <a:schemeClr val="tx1"/>
                          </a:solidFill>
                        </a:rPr>
                        <a:t> of</a:t>
                      </a:r>
                      <a:r>
                        <a:rPr lang="en-GB" sz="2400" b="1" baseline="0" dirty="0" smtClean="0">
                          <a:solidFill>
                            <a:schemeClr val="tx1"/>
                          </a:solidFill>
                        </a:rPr>
                        <a:t> right holders</a:t>
                      </a:r>
                      <a:endParaRPr lang="en-GB" sz="2400" b="1" dirty="0" smtClean="0">
                        <a:solidFill>
                          <a:schemeClr val="tx1"/>
                        </a:solidFill>
                      </a:endParaRPr>
                    </a:p>
                    <a:p>
                      <a:pPr marL="514350" indent="-514350">
                        <a:buNone/>
                      </a:pPr>
                      <a:endParaRPr lang="en-GB" sz="2400" b="1" dirty="0" smtClean="0">
                        <a:solidFill>
                          <a:schemeClr val="tx1"/>
                        </a:solidFill>
                      </a:endParaRPr>
                    </a:p>
                    <a:p>
                      <a:pPr marL="514350" indent="-514350">
                        <a:buAutoNum type="arabicPeriod" startAt="2"/>
                      </a:pPr>
                      <a:r>
                        <a:rPr lang="en-GB" sz="2400" b="1" u="sng" dirty="0" smtClean="0">
                          <a:solidFill>
                            <a:schemeClr val="tx1"/>
                          </a:solidFill>
                        </a:rPr>
                        <a:t>Claims</a:t>
                      </a:r>
                      <a:r>
                        <a:rPr lang="en-GB" sz="2400" b="1" dirty="0" smtClean="0">
                          <a:solidFill>
                            <a:schemeClr val="tx1"/>
                          </a:solidFill>
                        </a:rPr>
                        <a:t> of the right holders based on entitlements</a:t>
                      </a:r>
                      <a:endParaRPr lang="en-GB" sz="2400" b="1" u="sng" dirty="0" smtClean="0">
                        <a:solidFill>
                          <a:schemeClr val="tx1"/>
                        </a:solidFill>
                      </a:endParaRPr>
                    </a:p>
                    <a:p>
                      <a:pPr marL="514350" indent="-514350">
                        <a:buNone/>
                      </a:pPr>
                      <a:endParaRPr lang="en-GB" sz="2400" b="1" u="sng" dirty="0" smtClean="0">
                        <a:solidFill>
                          <a:schemeClr val="tx1"/>
                        </a:solidFill>
                      </a:endParaRPr>
                    </a:p>
                    <a:p>
                      <a:pPr marL="514350" indent="-514350">
                        <a:buNone/>
                      </a:pPr>
                      <a:r>
                        <a:rPr lang="en-GB" sz="2400" b="1" dirty="0" smtClean="0">
                          <a:solidFill>
                            <a:schemeClr val="tx1"/>
                          </a:solidFill>
                        </a:rPr>
                        <a:t>3.   Corresponding </a:t>
                      </a:r>
                      <a:r>
                        <a:rPr lang="en-GB" sz="2400" b="1" u="sng" dirty="0" smtClean="0">
                          <a:solidFill>
                            <a:schemeClr val="tx1"/>
                          </a:solidFill>
                        </a:rPr>
                        <a:t>obligations/</a:t>
                      </a:r>
                      <a:r>
                        <a:rPr lang="en-GB" sz="2400" b="1" dirty="0" smtClean="0">
                          <a:solidFill>
                            <a:schemeClr val="tx1"/>
                          </a:solidFill>
                        </a:rPr>
                        <a:t> responsibility to respect, protect, </a:t>
                      </a:r>
                      <a:r>
                        <a:rPr lang="en-GB" sz="2400" b="1" dirty="0" err="1" smtClean="0">
                          <a:solidFill>
                            <a:schemeClr val="tx1"/>
                          </a:solidFill>
                        </a:rPr>
                        <a:t>fulfill</a:t>
                      </a:r>
                      <a:r>
                        <a:rPr lang="en-GB" sz="2400" b="1" dirty="0" smtClean="0">
                          <a:solidFill>
                            <a:schemeClr val="tx1"/>
                          </a:solidFill>
                        </a:rPr>
                        <a:t> and promote rights</a:t>
                      </a:r>
                    </a:p>
                    <a:p>
                      <a:pPr marL="514350" indent="-514350">
                        <a:buNone/>
                      </a:pPr>
                      <a:endParaRPr lang="en-GB" sz="2400" b="1" dirty="0" smtClean="0">
                        <a:solidFill>
                          <a:schemeClr val="tx1"/>
                        </a:solidFill>
                      </a:endParaRPr>
                    </a:p>
                    <a:p>
                      <a:pPr marL="514350" indent="-514350">
                        <a:buNone/>
                      </a:pPr>
                      <a:r>
                        <a:rPr lang="en-GB" sz="2400" b="1" dirty="0" smtClean="0">
                          <a:solidFill>
                            <a:schemeClr val="tx1"/>
                          </a:solidFill>
                        </a:rPr>
                        <a:t>4.    What is </a:t>
                      </a:r>
                      <a:r>
                        <a:rPr lang="en-GB" sz="2400" b="1" u="sng" dirty="0" smtClean="0">
                          <a:solidFill>
                            <a:schemeClr val="tx1"/>
                          </a:solidFill>
                        </a:rPr>
                        <a:t>preventing</a:t>
                      </a:r>
                      <a:r>
                        <a:rPr lang="en-GB" sz="2400" b="1" dirty="0" smtClean="0">
                          <a:solidFill>
                            <a:schemeClr val="tx1"/>
                          </a:solidFill>
                        </a:rPr>
                        <a:t> action</a:t>
                      </a:r>
                      <a:r>
                        <a:rPr lang="en-GB" sz="2400" b="1" baseline="0" dirty="0" smtClean="0">
                          <a:solidFill>
                            <a:schemeClr val="tx1"/>
                          </a:solidFill>
                        </a:rPr>
                        <a:t> </a:t>
                      </a:r>
                      <a:r>
                        <a:rPr lang="en-GB" sz="2400" b="1" baseline="0" dirty="0" smtClean="0">
                          <a:solidFill>
                            <a:srgbClr val="C00000"/>
                          </a:solidFill>
                        </a:rPr>
                        <a:t>    </a:t>
                      </a:r>
                      <a:endParaRPr lang="en-GB" sz="2400" b="1" dirty="0">
                        <a:solidFill>
                          <a:srgbClr val="C00000"/>
                        </a:solidFill>
                      </a:endParaRPr>
                    </a:p>
                  </a:txBody>
                  <a:tcPr anchor="ctr"/>
                </a:tc>
              </a:tr>
              <a:tr h="658359">
                <a:tc>
                  <a:txBody>
                    <a:bodyPr/>
                    <a:lstStyle/>
                    <a:p>
                      <a:endParaRPr lang="en-GB" sz="2400" b="1" dirty="0">
                        <a:solidFill>
                          <a:schemeClr val="tx1"/>
                        </a:solidFill>
                      </a:endParaRPr>
                    </a:p>
                  </a:txBody>
                  <a:tcPr anchor="ctr"/>
                </a:tc>
              </a:tr>
              <a:tr h="658359">
                <a:tc>
                  <a:txBody>
                    <a:bodyPr/>
                    <a:lstStyle/>
                    <a:p>
                      <a:endParaRPr lang="en-GB" sz="2400" b="1" dirty="0">
                        <a:solidFill>
                          <a:schemeClr val="tx1"/>
                        </a:solidFill>
                      </a:endParaRPr>
                    </a:p>
                  </a:txBody>
                  <a:tcPr anchor="ctr"/>
                </a:tc>
              </a:tr>
              <a:tr h="658359">
                <a:tc>
                  <a:txBody>
                    <a:bodyPr/>
                    <a:lstStyle/>
                    <a:p>
                      <a:endParaRPr lang="en-GB" sz="2400" b="1" dirty="0">
                        <a:solidFill>
                          <a:schemeClr val="tx1"/>
                        </a:solidFill>
                      </a:endParaRPr>
                    </a:p>
                  </a:txBody>
                  <a:tcPr anchor="ctr"/>
                </a:tc>
              </a:tr>
              <a:tr h="658359">
                <a:tc>
                  <a:txBody>
                    <a:bodyPr/>
                    <a:lstStyle/>
                    <a:p>
                      <a:endParaRPr lang="en-GB" sz="2400" b="1" dirty="0">
                        <a:solidFill>
                          <a:srgbClr val="0033CC"/>
                        </a:solidFill>
                      </a:endParaRPr>
                    </a:p>
                  </a:txBody>
                  <a:tcPr anchor="ctr"/>
                </a:tc>
              </a:tr>
            </a:tbl>
          </a:graphicData>
        </a:graphic>
      </p:graphicFrame>
      <p:sp>
        <p:nvSpPr>
          <p:cNvPr id="11" name="Title 10"/>
          <p:cNvSpPr>
            <a:spLocks noGrp="1"/>
          </p:cNvSpPr>
          <p:nvPr>
            <p:ph type="title"/>
          </p:nvPr>
        </p:nvSpPr>
        <p:spPr>
          <a:xfrm>
            <a:off x="612648" y="228600"/>
            <a:ext cx="8378952" cy="990600"/>
          </a:xfrm>
        </p:spPr>
        <p:txBody>
          <a:bodyPr>
            <a:normAutofit fontScale="90000"/>
          </a:bodyPr>
          <a:lstStyle/>
          <a:p>
            <a:r>
              <a:rPr lang="en-GB" b="1" dirty="0" smtClean="0"/>
              <a:t>Summary of Human Rights-based </a:t>
            </a:r>
            <a:r>
              <a:rPr lang="en-GB" b="1" dirty="0" smtClean="0"/>
              <a:t/>
            </a:r>
            <a:br>
              <a:rPr lang="en-GB" b="1" dirty="0" smtClean="0"/>
            </a:br>
            <a:r>
              <a:rPr lang="en-GB" b="1" dirty="0" smtClean="0"/>
              <a:t>Approach to Programming</a:t>
            </a:r>
            <a:endParaRPr lang="en-GB" b="1" dirty="0"/>
          </a:p>
        </p:txBody>
      </p:sp>
    </p:spTree>
    <p:extLst>
      <p:ext uri="{BB962C8B-B14F-4D97-AF65-F5344CB8AC3E}">
        <p14:creationId xmlns:p14="http://schemas.microsoft.com/office/powerpoint/2010/main" xmlns="" val="3003724508"/>
      </p:ext>
    </p:extLst>
  </p:cSld>
  <p:clrMapOvr>
    <a:masterClrMapping/>
  </p:clrMapOv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normAutofit fontScale="85000" lnSpcReduction="20000"/>
          </a:bodyPr>
          <a:lstStyle/>
          <a:p>
            <a:endParaRPr lang="en-US" dirty="0"/>
          </a:p>
        </p:txBody>
      </p:sp>
      <p:graphicFrame>
        <p:nvGraphicFramePr>
          <p:cNvPr id="12" name="Content Placeholder 11"/>
          <p:cNvGraphicFramePr>
            <a:graphicFrameLocks noGrp="1"/>
          </p:cNvGraphicFramePr>
          <p:nvPr>
            <p:ph sz="quarter" idx="1"/>
          </p:nvPr>
        </p:nvGraphicFramePr>
        <p:xfrm>
          <a:off x="395537" y="1628800"/>
          <a:ext cx="8105553" cy="3986757"/>
        </p:xfrm>
        <a:graphic>
          <a:graphicData uri="http://schemas.openxmlformats.org/drawingml/2006/table">
            <a:tbl>
              <a:tblPr firstRow="1" bandRow="1">
                <a:tableStyleId>{2D5ABB26-0587-4C30-8999-92F81FD0307C}</a:tableStyleId>
              </a:tblPr>
              <a:tblGrid>
                <a:gridCol w="8105553"/>
              </a:tblGrid>
              <a:tr h="658359">
                <a:tc>
                  <a:txBody>
                    <a:bodyPr/>
                    <a:lstStyle/>
                    <a:p>
                      <a:pPr marL="514350" indent="-514350">
                        <a:buAutoNum type="arabicPeriod"/>
                      </a:pPr>
                      <a:r>
                        <a:rPr lang="en-GB" sz="2400" b="1" dirty="0" smtClean="0">
                          <a:solidFill>
                            <a:schemeClr val="tx1"/>
                          </a:solidFill>
                        </a:rPr>
                        <a:t>Assessment (Whose </a:t>
                      </a:r>
                      <a:r>
                        <a:rPr lang="en-GB" sz="2400" b="1" dirty="0" smtClean="0">
                          <a:solidFill>
                            <a:srgbClr val="FF0000"/>
                          </a:solidFill>
                        </a:rPr>
                        <a:t>rights are not being  fulfilled</a:t>
                      </a:r>
                      <a:r>
                        <a:rPr lang="en-GB" sz="2400" b="1" dirty="0" smtClean="0">
                          <a:solidFill>
                            <a:schemeClr val="tx1"/>
                          </a:solidFill>
                        </a:rPr>
                        <a:t>)</a:t>
                      </a:r>
                      <a:r>
                        <a:rPr lang="en-GB" sz="2400" b="1" baseline="0" dirty="0" smtClean="0">
                          <a:solidFill>
                            <a:schemeClr val="tx1"/>
                          </a:solidFill>
                        </a:rPr>
                        <a:t> </a:t>
                      </a:r>
                      <a:r>
                        <a:rPr lang="en-GB" sz="2400" b="1" baseline="0" dirty="0" smtClean="0">
                          <a:solidFill>
                            <a:srgbClr val="C00000"/>
                          </a:solidFill>
                        </a:rPr>
                        <a:t>    </a:t>
                      </a:r>
                      <a:endParaRPr lang="en-GB" sz="2400" b="1" dirty="0">
                        <a:solidFill>
                          <a:srgbClr val="C00000"/>
                        </a:solidFill>
                      </a:endParaRPr>
                    </a:p>
                  </a:txBody>
                  <a:tcPr anchor="ctr"/>
                </a:tc>
              </a:tr>
              <a:tr h="658359">
                <a:tc>
                  <a:txBody>
                    <a:bodyPr/>
                    <a:lstStyle/>
                    <a:p>
                      <a:r>
                        <a:rPr lang="en-GB" sz="2400" b="1" dirty="0" smtClean="0">
                          <a:solidFill>
                            <a:schemeClr val="tx1"/>
                          </a:solidFill>
                        </a:rPr>
                        <a:t>2.  What are the </a:t>
                      </a:r>
                      <a:r>
                        <a:rPr lang="en-GB" sz="2400" b="1" dirty="0" smtClean="0">
                          <a:solidFill>
                            <a:srgbClr val="FF0000"/>
                          </a:solidFill>
                        </a:rPr>
                        <a:t>causes</a:t>
                      </a:r>
                      <a:r>
                        <a:rPr lang="en-GB" sz="2400" b="1" baseline="0" dirty="0" smtClean="0">
                          <a:solidFill>
                            <a:schemeClr val="tx1"/>
                          </a:solidFill>
                        </a:rPr>
                        <a:t> and </a:t>
                      </a:r>
                      <a:r>
                        <a:rPr lang="en-GB" sz="2400" b="1" dirty="0" smtClean="0">
                          <a:solidFill>
                            <a:srgbClr val="C00000"/>
                          </a:solidFill>
                        </a:rPr>
                        <a:t>barriers </a:t>
                      </a:r>
                      <a:r>
                        <a:rPr lang="en-GB" sz="2400" b="1" dirty="0" smtClean="0">
                          <a:solidFill>
                            <a:srgbClr val="C00000"/>
                          </a:solidFill>
                        </a:rPr>
                        <a:t>and bottle necks </a:t>
                      </a:r>
                      <a:r>
                        <a:rPr lang="en-GB" sz="2400" b="1" dirty="0" smtClean="0">
                          <a:solidFill>
                            <a:schemeClr val="tx1"/>
                          </a:solidFill>
                        </a:rPr>
                        <a:t>preventing</a:t>
                      </a:r>
                      <a:r>
                        <a:rPr lang="en-GB" sz="2400" b="1" baseline="0" dirty="0" smtClean="0">
                          <a:solidFill>
                            <a:schemeClr val="tx1"/>
                          </a:solidFill>
                        </a:rPr>
                        <a:t>  </a:t>
                      </a:r>
                      <a:r>
                        <a:rPr lang="en-GB" sz="2400" b="1" baseline="0" dirty="0" err="1" smtClean="0">
                          <a:solidFill>
                            <a:schemeClr val="tx1"/>
                          </a:solidFill>
                        </a:rPr>
                        <a:t>fullfillment</a:t>
                      </a:r>
                      <a:r>
                        <a:rPr lang="en-GB" sz="2400" b="1" baseline="0" dirty="0" smtClean="0">
                          <a:solidFill>
                            <a:schemeClr val="tx1"/>
                          </a:solidFill>
                        </a:rPr>
                        <a:t> of </a:t>
                      </a:r>
                      <a:r>
                        <a:rPr lang="en-GB" sz="2400" b="1" baseline="0" dirty="0" smtClean="0">
                          <a:solidFill>
                            <a:schemeClr val="tx1"/>
                          </a:solidFill>
                        </a:rPr>
                        <a:t>rights of the most disadvantaged</a:t>
                      </a:r>
                      <a:endParaRPr lang="en-GB" sz="2400" b="1" dirty="0">
                        <a:solidFill>
                          <a:schemeClr val="tx1"/>
                        </a:solidFill>
                      </a:endParaRPr>
                    </a:p>
                  </a:txBody>
                  <a:tcPr anchor="ctr"/>
                </a:tc>
              </a:tr>
              <a:tr h="658359">
                <a:tc>
                  <a:txBody>
                    <a:bodyPr/>
                    <a:lstStyle/>
                    <a:p>
                      <a:r>
                        <a:rPr lang="en-GB" sz="2400" b="1" dirty="0" smtClean="0">
                          <a:solidFill>
                            <a:schemeClr val="tx1"/>
                          </a:solidFill>
                        </a:rPr>
                        <a:t>3. Who are the </a:t>
                      </a:r>
                      <a:r>
                        <a:rPr lang="en-GB" sz="2400" b="1" dirty="0" smtClean="0">
                          <a:solidFill>
                            <a:srgbClr val="C00000"/>
                          </a:solidFill>
                        </a:rPr>
                        <a:t>Duty Bearers </a:t>
                      </a:r>
                      <a:r>
                        <a:rPr lang="en-GB" sz="2400" b="1" dirty="0" smtClean="0">
                          <a:solidFill>
                            <a:schemeClr val="tx1"/>
                          </a:solidFill>
                        </a:rPr>
                        <a:t>who need to take action</a:t>
                      </a:r>
                      <a:endParaRPr lang="en-GB" sz="2400" b="1" dirty="0">
                        <a:solidFill>
                          <a:schemeClr val="tx1"/>
                        </a:solidFill>
                      </a:endParaRPr>
                    </a:p>
                  </a:txBody>
                  <a:tcPr anchor="ctr"/>
                </a:tc>
              </a:tr>
              <a:tr h="658359">
                <a:tc>
                  <a:txBody>
                    <a:bodyPr/>
                    <a:lstStyle/>
                    <a:p>
                      <a:r>
                        <a:rPr lang="en-GB" sz="2400" b="1" dirty="0" smtClean="0">
                          <a:solidFill>
                            <a:schemeClr val="tx1"/>
                          </a:solidFill>
                        </a:rPr>
                        <a:t>4. What </a:t>
                      </a:r>
                      <a:r>
                        <a:rPr lang="en-GB" sz="2400" b="1" dirty="0" smtClean="0">
                          <a:solidFill>
                            <a:srgbClr val="C00000"/>
                          </a:solidFill>
                        </a:rPr>
                        <a:t>capacities</a:t>
                      </a:r>
                      <a:r>
                        <a:rPr lang="en-GB" sz="2400" b="1" baseline="0" dirty="0" smtClean="0">
                          <a:solidFill>
                            <a:schemeClr val="tx1"/>
                          </a:solidFill>
                        </a:rPr>
                        <a:t> do they lack for taking action</a:t>
                      </a:r>
                      <a:endParaRPr lang="en-GB" sz="2400" b="1" dirty="0">
                        <a:solidFill>
                          <a:schemeClr val="tx1"/>
                        </a:solidFill>
                      </a:endParaRPr>
                    </a:p>
                  </a:txBody>
                  <a:tcPr anchor="ctr"/>
                </a:tc>
              </a:tr>
              <a:tr h="658359">
                <a:tc>
                  <a:txBody>
                    <a:bodyPr/>
                    <a:lstStyle/>
                    <a:p>
                      <a:r>
                        <a:rPr lang="en-GB" sz="2400" b="1" dirty="0" smtClean="0">
                          <a:solidFill>
                            <a:srgbClr val="0033CC"/>
                          </a:solidFill>
                        </a:rPr>
                        <a:t>5. Priority</a:t>
                      </a:r>
                      <a:r>
                        <a:rPr lang="en-GB" sz="2400" b="1" baseline="0" dirty="0" smtClean="0">
                          <a:solidFill>
                            <a:srgbClr val="0033CC"/>
                          </a:solidFill>
                        </a:rPr>
                        <a:t> results, actions, partnerships, monitoring &amp;        evaluation</a:t>
                      </a:r>
                      <a:endParaRPr lang="en-GB" sz="2400" b="1" dirty="0">
                        <a:solidFill>
                          <a:srgbClr val="0033CC"/>
                        </a:solidFill>
                      </a:endParaRPr>
                    </a:p>
                  </a:txBody>
                  <a:tcPr anchor="ctr"/>
                </a:tc>
              </a:tr>
            </a:tbl>
          </a:graphicData>
        </a:graphic>
      </p:graphicFrame>
      <p:sp>
        <p:nvSpPr>
          <p:cNvPr id="11" name="Title 10"/>
          <p:cNvSpPr>
            <a:spLocks noGrp="1"/>
          </p:cNvSpPr>
          <p:nvPr>
            <p:ph type="title"/>
          </p:nvPr>
        </p:nvSpPr>
        <p:spPr/>
        <p:txBody>
          <a:bodyPr>
            <a:normAutofit fontScale="90000"/>
          </a:bodyPr>
          <a:lstStyle/>
          <a:p>
            <a:r>
              <a:rPr lang="en-GB" b="1" dirty="0" smtClean="0"/>
              <a:t>Steps of HRBAP &amp; </a:t>
            </a:r>
            <a:br>
              <a:rPr lang="en-GB" b="1" dirty="0" smtClean="0"/>
            </a:br>
            <a:r>
              <a:rPr lang="en-GB" b="1" dirty="0" smtClean="0"/>
              <a:t>Equity Focus Programming</a:t>
            </a:r>
            <a:endParaRPr lang="en-GB" b="1" dirty="0"/>
          </a:p>
        </p:txBody>
      </p:sp>
    </p:spTree>
    <p:extLst>
      <p:ext uri="{BB962C8B-B14F-4D97-AF65-F5344CB8AC3E}">
        <p14:creationId xmlns:p14="http://schemas.microsoft.com/office/powerpoint/2010/main" xmlns="" val="3003724508"/>
      </p:ext>
    </p:extLst>
  </p:cSld>
  <p:clrMapOvr>
    <a:masterClrMapping/>
  </p:clrMapOv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 7"/>
          <p:cNvGrpSpPr>
            <a:grpSpLocks/>
          </p:cNvGrpSpPr>
          <p:nvPr/>
        </p:nvGrpSpPr>
        <p:grpSpPr bwMode="auto">
          <a:xfrm>
            <a:off x="2555776" y="2132856"/>
            <a:ext cx="3978335" cy="3748359"/>
            <a:chOff x="2351106" y="1117600"/>
            <a:chExt cx="4864101" cy="5053013"/>
          </a:xfrm>
        </p:grpSpPr>
        <p:sp>
          <p:nvSpPr>
            <p:cNvPr id="11" name="Freeform 142"/>
            <p:cNvSpPr>
              <a:spLocks/>
            </p:cNvSpPr>
            <p:nvPr/>
          </p:nvSpPr>
          <p:spPr bwMode="auto">
            <a:xfrm flipH="1">
              <a:off x="2351106" y="3987800"/>
              <a:ext cx="4149725" cy="2182813"/>
            </a:xfrm>
            <a:custGeom>
              <a:avLst/>
              <a:gdLst>
                <a:gd name="T0" fmla="*/ 2147483647 w 2351"/>
                <a:gd name="T1" fmla="*/ 2147483647 h 1237"/>
                <a:gd name="T2" fmla="*/ 2147483647 w 2351"/>
                <a:gd name="T3" fmla="*/ 2147483647 h 1237"/>
                <a:gd name="T4" fmla="*/ 2147483647 w 2351"/>
                <a:gd name="T5" fmla="*/ 2147483647 h 1237"/>
                <a:gd name="T6" fmla="*/ 2147483647 w 2351"/>
                <a:gd name="T7" fmla="*/ 2147483647 h 1237"/>
                <a:gd name="T8" fmla="*/ 2147483647 w 2351"/>
                <a:gd name="T9" fmla="*/ 2147483647 h 1237"/>
                <a:gd name="T10" fmla="*/ 2147483647 w 2351"/>
                <a:gd name="T11" fmla="*/ 2147483647 h 1237"/>
                <a:gd name="T12" fmla="*/ 2147483647 w 2351"/>
                <a:gd name="T13" fmla="*/ 2147483647 h 1237"/>
                <a:gd name="T14" fmla="*/ 2147483647 w 2351"/>
                <a:gd name="T15" fmla="*/ 2147483647 h 1237"/>
                <a:gd name="T16" fmla="*/ 2147483647 w 2351"/>
                <a:gd name="T17" fmla="*/ 2147483647 h 1237"/>
                <a:gd name="T18" fmla="*/ 2147483647 w 2351"/>
                <a:gd name="T19" fmla="*/ 2147483647 h 1237"/>
                <a:gd name="T20" fmla="*/ 2147483647 w 2351"/>
                <a:gd name="T21" fmla="*/ 2147483647 h 1237"/>
                <a:gd name="T22" fmla="*/ 2147483647 w 2351"/>
                <a:gd name="T23" fmla="*/ 2147483647 h 1237"/>
                <a:gd name="T24" fmla="*/ 2147483647 w 2351"/>
                <a:gd name="T25" fmla="*/ 2147483647 h 1237"/>
                <a:gd name="T26" fmla="*/ 2147483647 w 2351"/>
                <a:gd name="T27" fmla="*/ 2147483647 h 1237"/>
                <a:gd name="T28" fmla="*/ 2147483647 w 2351"/>
                <a:gd name="T29" fmla="*/ 2147483647 h 1237"/>
                <a:gd name="T30" fmla="*/ 2147483647 w 2351"/>
                <a:gd name="T31" fmla="*/ 2147483647 h 1237"/>
                <a:gd name="T32" fmla="*/ 2147483647 w 2351"/>
                <a:gd name="T33" fmla="*/ 2147483647 h 1237"/>
                <a:gd name="T34" fmla="*/ 2147483647 w 2351"/>
                <a:gd name="T35" fmla="*/ 0 h 1237"/>
                <a:gd name="T36" fmla="*/ 2147483647 w 2351"/>
                <a:gd name="T37" fmla="*/ 2147483647 h 1237"/>
                <a:gd name="T38" fmla="*/ 2147483647 w 2351"/>
                <a:gd name="T39" fmla="*/ 2147483647 h 1237"/>
                <a:gd name="T40" fmla="*/ 2147483647 w 2351"/>
                <a:gd name="T41" fmla="*/ 2147483647 h 1237"/>
                <a:gd name="T42" fmla="*/ 2147483647 w 2351"/>
                <a:gd name="T43" fmla="*/ 2147483647 h 1237"/>
                <a:gd name="T44" fmla="*/ 2147483647 w 2351"/>
                <a:gd name="T45" fmla="*/ 2147483647 h 1237"/>
                <a:gd name="T46" fmla="*/ 2147483647 w 2351"/>
                <a:gd name="T47" fmla="*/ 2147483647 h 1237"/>
                <a:gd name="T48" fmla="*/ 2147483647 w 2351"/>
                <a:gd name="T49" fmla="*/ 2147483647 h 1237"/>
                <a:gd name="T50" fmla="*/ 2147483647 w 2351"/>
                <a:gd name="T51" fmla="*/ 2147483647 h 1237"/>
                <a:gd name="T52" fmla="*/ 2147483647 w 2351"/>
                <a:gd name="T53" fmla="*/ 2147483647 h 1237"/>
                <a:gd name="T54" fmla="*/ 2147483647 w 2351"/>
                <a:gd name="T55" fmla="*/ 2147483647 h 1237"/>
                <a:gd name="T56" fmla="*/ 2147483647 w 2351"/>
                <a:gd name="T57" fmla="*/ 2147483647 h 1237"/>
                <a:gd name="T58" fmla="*/ 2147483647 w 2351"/>
                <a:gd name="T59" fmla="*/ 2147483647 h 1237"/>
                <a:gd name="T60" fmla="*/ 2147483647 w 2351"/>
                <a:gd name="T61" fmla="*/ 2147483647 h 1237"/>
                <a:gd name="T62" fmla="*/ 2147483647 w 2351"/>
                <a:gd name="T63" fmla="*/ 2147483647 h 1237"/>
                <a:gd name="T64" fmla="*/ 0 w 2351"/>
                <a:gd name="T65" fmla="*/ 2147483647 h 1237"/>
                <a:gd name="T66" fmla="*/ 2147483647 w 2351"/>
                <a:gd name="T67" fmla="*/ 2147483647 h 1237"/>
                <a:gd name="T68" fmla="*/ 2147483647 w 2351"/>
                <a:gd name="T69" fmla="*/ 2147483647 h 1237"/>
                <a:gd name="T70" fmla="*/ 2147483647 w 2351"/>
                <a:gd name="T71" fmla="*/ 2147483647 h 1237"/>
                <a:gd name="T72" fmla="*/ 2147483647 w 2351"/>
                <a:gd name="T73" fmla="*/ 2147483647 h 1237"/>
                <a:gd name="T74" fmla="*/ 2147483647 w 2351"/>
                <a:gd name="T75" fmla="*/ 2147483647 h 1237"/>
                <a:gd name="T76" fmla="*/ 2147483647 w 2351"/>
                <a:gd name="T77" fmla="*/ 2147483647 h 1237"/>
                <a:gd name="T78" fmla="*/ 2147483647 w 2351"/>
                <a:gd name="T79" fmla="*/ 2147483647 h 1237"/>
                <a:gd name="T80" fmla="*/ 2147483647 w 2351"/>
                <a:gd name="T81" fmla="*/ 2147483647 h 1237"/>
                <a:gd name="T82" fmla="*/ 2147483647 w 2351"/>
                <a:gd name="T83" fmla="*/ 2147483647 h 1237"/>
                <a:gd name="T84" fmla="*/ 2147483647 w 2351"/>
                <a:gd name="T85" fmla="*/ 2147483647 h 1237"/>
                <a:gd name="T86" fmla="*/ 2147483647 w 2351"/>
                <a:gd name="T87" fmla="*/ 2147483647 h 1237"/>
                <a:gd name="T88" fmla="*/ 2147483647 w 2351"/>
                <a:gd name="T89" fmla="*/ 2147483647 h 1237"/>
                <a:gd name="T90" fmla="*/ 2147483647 w 2351"/>
                <a:gd name="T91" fmla="*/ 2147483647 h 1237"/>
                <a:gd name="T92" fmla="*/ 2147483647 w 2351"/>
                <a:gd name="T93" fmla="*/ 2147483647 h 1237"/>
                <a:gd name="T94" fmla="*/ 2147483647 w 2351"/>
                <a:gd name="T95" fmla="*/ 2147483647 h 1237"/>
                <a:gd name="T96" fmla="*/ 2147483647 w 2351"/>
                <a:gd name="T97" fmla="*/ 2147483647 h 1237"/>
                <a:gd name="T98" fmla="*/ 2147483647 w 2351"/>
                <a:gd name="T99" fmla="*/ 2147483647 h 1237"/>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2351"/>
                <a:gd name="T151" fmla="*/ 0 h 1237"/>
                <a:gd name="T152" fmla="*/ 2351 w 2351"/>
                <a:gd name="T153" fmla="*/ 1237 h 1237"/>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2351" h="1237">
                  <a:moveTo>
                    <a:pt x="1182" y="1222"/>
                  </a:moveTo>
                  <a:lnTo>
                    <a:pt x="1206" y="1218"/>
                  </a:lnTo>
                  <a:lnTo>
                    <a:pt x="1238" y="1212"/>
                  </a:lnTo>
                  <a:lnTo>
                    <a:pt x="1271" y="1206"/>
                  </a:lnTo>
                  <a:lnTo>
                    <a:pt x="1294" y="1200"/>
                  </a:lnTo>
                  <a:lnTo>
                    <a:pt x="1321" y="1194"/>
                  </a:lnTo>
                  <a:lnTo>
                    <a:pt x="1348" y="1185"/>
                  </a:lnTo>
                  <a:lnTo>
                    <a:pt x="1375" y="1179"/>
                  </a:lnTo>
                  <a:lnTo>
                    <a:pt x="1399" y="1171"/>
                  </a:lnTo>
                  <a:lnTo>
                    <a:pt x="1426" y="1160"/>
                  </a:lnTo>
                  <a:lnTo>
                    <a:pt x="1459" y="1148"/>
                  </a:lnTo>
                  <a:lnTo>
                    <a:pt x="1488" y="1136"/>
                  </a:lnTo>
                  <a:lnTo>
                    <a:pt x="1515" y="1123"/>
                  </a:lnTo>
                  <a:lnTo>
                    <a:pt x="1546" y="1110"/>
                  </a:lnTo>
                  <a:lnTo>
                    <a:pt x="1575" y="1095"/>
                  </a:lnTo>
                  <a:lnTo>
                    <a:pt x="1602" y="1082"/>
                  </a:lnTo>
                  <a:lnTo>
                    <a:pt x="1626" y="1066"/>
                  </a:lnTo>
                  <a:lnTo>
                    <a:pt x="1649" y="1052"/>
                  </a:lnTo>
                  <a:lnTo>
                    <a:pt x="1672" y="1036"/>
                  </a:lnTo>
                  <a:lnTo>
                    <a:pt x="1698" y="1021"/>
                  </a:lnTo>
                  <a:lnTo>
                    <a:pt x="1726" y="1002"/>
                  </a:lnTo>
                  <a:lnTo>
                    <a:pt x="1752" y="983"/>
                  </a:lnTo>
                  <a:lnTo>
                    <a:pt x="1776" y="965"/>
                  </a:lnTo>
                  <a:lnTo>
                    <a:pt x="1798" y="948"/>
                  </a:lnTo>
                  <a:lnTo>
                    <a:pt x="1835" y="919"/>
                  </a:lnTo>
                  <a:lnTo>
                    <a:pt x="1869" y="889"/>
                  </a:lnTo>
                  <a:lnTo>
                    <a:pt x="1903" y="855"/>
                  </a:lnTo>
                  <a:lnTo>
                    <a:pt x="1938" y="816"/>
                  </a:lnTo>
                  <a:lnTo>
                    <a:pt x="1962" y="788"/>
                  </a:lnTo>
                  <a:lnTo>
                    <a:pt x="1989" y="756"/>
                  </a:lnTo>
                  <a:lnTo>
                    <a:pt x="2019" y="721"/>
                  </a:lnTo>
                  <a:lnTo>
                    <a:pt x="2044" y="686"/>
                  </a:lnTo>
                  <a:lnTo>
                    <a:pt x="2068" y="648"/>
                  </a:lnTo>
                  <a:lnTo>
                    <a:pt x="2098" y="605"/>
                  </a:lnTo>
                  <a:lnTo>
                    <a:pt x="2351" y="753"/>
                  </a:lnTo>
                  <a:lnTo>
                    <a:pt x="2103" y="0"/>
                  </a:lnTo>
                  <a:lnTo>
                    <a:pt x="1299" y="143"/>
                  </a:lnTo>
                  <a:lnTo>
                    <a:pt x="1570" y="296"/>
                  </a:lnTo>
                  <a:lnTo>
                    <a:pt x="1547" y="329"/>
                  </a:lnTo>
                  <a:lnTo>
                    <a:pt x="1523" y="357"/>
                  </a:lnTo>
                  <a:lnTo>
                    <a:pt x="1498" y="385"/>
                  </a:lnTo>
                  <a:lnTo>
                    <a:pt x="1474" y="412"/>
                  </a:lnTo>
                  <a:lnTo>
                    <a:pt x="1454" y="433"/>
                  </a:lnTo>
                  <a:lnTo>
                    <a:pt x="1432" y="455"/>
                  </a:lnTo>
                  <a:lnTo>
                    <a:pt x="1408" y="474"/>
                  </a:lnTo>
                  <a:lnTo>
                    <a:pt x="1381" y="494"/>
                  </a:lnTo>
                  <a:lnTo>
                    <a:pt x="1349" y="516"/>
                  </a:lnTo>
                  <a:lnTo>
                    <a:pt x="1322" y="534"/>
                  </a:lnTo>
                  <a:lnTo>
                    <a:pt x="1299" y="547"/>
                  </a:lnTo>
                  <a:lnTo>
                    <a:pt x="1265" y="566"/>
                  </a:lnTo>
                  <a:lnTo>
                    <a:pt x="1236" y="578"/>
                  </a:lnTo>
                  <a:lnTo>
                    <a:pt x="1210" y="586"/>
                  </a:lnTo>
                  <a:lnTo>
                    <a:pt x="1183" y="595"/>
                  </a:lnTo>
                  <a:lnTo>
                    <a:pt x="1144" y="606"/>
                  </a:lnTo>
                  <a:lnTo>
                    <a:pt x="1105" y="612"/>
                  </a:lnTo>
                  <a:lnTo>
                    <a:pt x="1066" y="616"/>
                  </a:lnTo>
                  <a:lnTo>
                    <a:pt x="1008" y="618"/>
                  </a:lnTo>
                  <a:lnTo>
                    <a:pt x="933" y="620"/>
                  </a:lnTo>
                  <a:lnTo>
                    <a:pt x="875" y="612"/>
                  </a:lnTo>
                  <a:lnTo>
                    <a:pt x="822" y="600"/>
                  </a:lnTo>
                  <a:lnTo>
                    <a:pt x="761" y="582"/>
                  </a:lnTo>
                  <a:lnTo>
                    <a:pt x="708" y="559"/>
                  </a:lnTo>
                  <a:lnTo>
                    <a:pt x="654" y="532"/>
                  </a:lnTo>
                  <a:lnTo>
                    <a:pt x="605" y="501"/>
                  </a:lnTo>
                  <a:lnTo>
                    <a:pt x="558" y="459"/>
                  </a:lnTo>
                  <a:lnTo>
                    <a:pt x="0" y="781"/>
                  </a:lnTo>
                  <a:lnTo>
                    <a:pt x="23" y="808"/>
                  </a:lnTo>
                  <a:lnTo>
                    <a:pt x="55" y="839"/>
                  </a:lnTo>
                  <a:lnTo>
                    <a:pt x="82" y="866"/>
                  </a:lnTo>
                  <a:lnTo>
                    <a:pt x="109" y="892"/>
                  </a:lnTo>
                  <a:lnTo>
                    <a:pt x="136" y="917"/>
                  </a:lnTo>
                  <a:lnTo>
                    <a:pt x="169" y="944"/>
                  </a:lnTo>
                  <a:lnTo>
                    <a:pt x="198" y="967"/>
                  </a:lnTo>
                  <a:lnTo>
                    <a:pt x="228" y="989"/>
                  </a:lnTo>
                  <a:lnTo>
                    <a:pt x="262" y="1010"/>
                  </a:lnTo>
                  <a:lnTo>
                    <a:pt x="294" y="1033"/>
                  </a:lnTo>
                  <a:lnTo>
                    <a:pt x="328" y="1055"/>
                  </a:lnTo>
                  <a:lnTo>
                    <a:pt x="359" y="1072"/>
                  </a:lnTo>
                  <a:lnTo>
                    <a:pt x="390" y="1090"/>
                  </a:lnTo>
                  <a:lnTo>
                    <a:pt x="419" y="1105"/>
                  </a:lnTo>
                  <a:lnTo>
                    <a:pt x="460" y="1123"/>
                  </a:lnTo>
                  <a:lnTo>
                    <a:pt x="497" y="1140"/>
                  </a:lnTo>
                  <a:lnTo>
                    <a:pt x="540" y="1156"/>
                  </a:lnTo>
                  <a:lnTo>
                    <a:pt x="573" y="1168"/>
                  </a:lnTo>
                  <a:lnTo>
                    <a:pt x="604" y="1180"/>
                  </a:lnTo>
                  <a:lnTo>
                    <a:pt x="640" y="1191"/>
                  </a:lnTo>
                  <a:lnTo>
                    <a:pt x="675" y="1200"/>
                  </a:lnTo>
                  <a:lnTo>
                    <a:pt x="710" y="1208"/>
                  </a:lnTo>
                  <a:lnTo>
                    <a:pt x="751" y="1216"/>
                  </a:lnTo>
                  <a:lnTo>
                    <a:pt x="791" y="1223"/>
                  </a:lnTo>
                  <a:lnTo>
                    <a:pt x="833" y="1229"/>
                  </a:lnTo>
                  <a:lnTo>
                    <a:pt x="876" y="1233"/>
                  </a:lnTo>
                  <a:lnTo>
                    <a:pt x="908" y="1234"/>
                  </a:lnTo>
                  <a:lnTo>
                    <a:pt x="953" y="1237"/>
                  </a:lnTo>
                  <a:lnTo>
                    <a:pt x="997" y="1237"/>
                  </a:lnTo>
                  <a:lnTo>
                    <a:pt x="1032" y="1235"/>
                  </a:lnTo>
                  <a:lnTo>
                    <a:pt x="1070" y="1234"/>
                  </a:lnTo>
                  <a:lnTo>
                    <a:pt x="1112" y="1231"/>
                  </a:lnTo>
                  <a:lnTo>
                    <a:pt x="1150" y="1226"/>
                  </a:lnTo>
                  <a:lnTo>
                    <a:pt x="1182" y="1222"/>
                  </a:lnTo>
                  <a:close/>
                </a:path>
              </a:pathLst>
            </a:custGeom>
            <a:gradFill rotWithShape="0">
              <a:gsLst>
                <a:gs pos="0">
                  <a:srgbClr val="474776"/>
                </a:gs>
                <a:gs pos="100000">
                  <a:srgbClr val="9999FF"/>
                </a:gs>
              </a:gsLst>
              <a:lin ang="18900000" scaled="1"/>
            </a:gradFill>
            <a:ln w="9525">
              <a:round/>
              <a:headEnd/>
              <a:tailEnd/>
            </a:ln>
            <a:scene3d>
              <a:camera prst="legacyObliqueTopRight"/>
              <a:lightRig rig="legacyFlat3" dir="t"/>
            </a:scene3d>
            <a:sp3d extrusionH="227000" prstMaterial="legacyMatte">
              <a:bevelT w="13500" h="13500" prst="angle"/>
              <a:bevelB w="13500" h="13500" prst="angle"/>
              <a:extrusionClr>
                <a:srgbClr val="3366CC"/>
              </a:extrusionClr>
            </a:sp3d>
          </p:spPr>
          <p:txBody>
            <a:bodyPr>
              <a:flatTx/>
            </a:bodyPr>
            <a:lstStyle/>
            <a:p>
              <a:endParaRPr lang="en-GB"/>
            </a:p>
          </p:txBody>
        </p:sp>
        <p:sp>
          <p:nvSpPr>
            <p:cNvPr id="12" name="Freeform 143"/>
            <p:cNvSpPr>
              <a:spLocks/>
            </p:cNvSpPr>
            <p:nvPr/>
          </p:nvSpPr>
          <p:spPr bwMode="auto">
            <a:xfrm flipH="1">
              <a:off x="5111769" y="1624013"/>
              <a:ext cx="2103438" cy="3892550"/>
            </a:xfrm>
            <a:custGeom>
              <a:avLst/>
              <a:gdLst>
                <a:gd name="T0" fmla="*/ 2147483647 w 1192"/>
                <a:gd name="T1" fmla="*/ 2147483647 h 2205"/>
                <a:gd name="T2" fmla="*/ 2147483647 w 1192"/>
                <a:gd name="T3" fmla="*/ 2147483647 h 2205"/>
                <a:gd name="T4" fmla="*/ 2147483647 w 1192"/>
                <a:gd name="T5" fmla="*/ 2147483647 h 2205"/>
                <a:gd name="T6" fmla="*/ 2147483647 w 1192"/>
                <a:gd name="T7" fmla="*/ 2147483647 h 2205"/>
                <a:gd name="T8" fmla="*/ 2147483647 w 1192"/>
                <a:gd name="T9" fmla="*/ 2147483647 h 2205"/>
                <a:gd name="T10" fmla="*/ 2147483647 w 1192"/>
                <a:gd name="T11" fmla="*/ 2147483647 h 2205"/>
                <a:gd name="T12" fmla="*/ 2147483647 w 1192"/>
                <a:gd name="T13" fmla="*/ 2147483647 h 2205"/>
                <a:gd name="T14" fmla="*/ 2147483647 w 1192"/>
                <a:gd name="T15" fmla="*/ 2147483647 h 2205"/>
                <a:gd name="T16" fmla="*/ 2147483647 w 1192"/>
                <a:gd name="T17" fmla="*/ 2147483647 h 2205"/>
                <a:gd name="T18" fmla="*/ 2147483647 w 1192"/>
                <a:gd name="T19" fmla="*/ 2147483647 h 2205"/>
                <a:gd name="T20" fmla="*/ 2147483647 w 1192"/>
                <a:gd name="T21" fmla="*/ 2147483647 h 2205"/>
                <a:gd name="T22" fmla="*/ 2147483647 w 1192"/>
                <a:gd name="T23" fmla="*/ 2147483647 h 2205"/>
                <a:gd name="T24" fmla="*/ 2147483647 w 1192"/>
                <a:gd name="T25" fmla="*/ 2147483647 h 2205"/>
                <a:gd name="T26" fmla="*/ 2147483647 w 1192"/>
                <a:gd name="T27" fmla="*/ 2147483647 h 2205"/>
                <a:gd name="T28" fmla="*/ 2147483647 w 1192"/>
                <a:gd name="T29" fmla="*/ 2147483647 h 2205"/>
                <a:gd name="T30" fmla="*/ 2147483647 w 1192"/>
                <a:gd name="T31" fmla="*/ 2147483647 h 2205"/>
                <a:gd name="T32" fmla="*/ 2147483647 w 1192"/>
                <a:gd name="T33" fmla="*/ 2147483647 h 2205"/>
                <a:gd name="T34" fmla="*/ 2147483647 w 1192"/>
                <a:gd name="T35" fmla="*/ 2147483647 h 2205"/>
                <a:gd name="T36" fmla="*/ 2147483647 w 1192"/>
                <a:gd name="T37" fmla="*/ 2147483647 h 2205"/>
                <a:gd name="T38" fmla="*/ 2147483647 w 1192"/>
                <a:gd name="T39" fmla="*/ 2147483647 h 2205"/>
                <a:gd name="T40" fmla="*/ 2147483647 w 1192"/>
                <a:gd name="T41" fmla="*/ 2147483647 h 2205"/>
                <a:gd name="T42" fmla="*/ 2147483647 w 1192"/>
                <a:gd name="T43" fmla="*/ 2147483647 h 2205"/>
                <a:gd name="T44" fmla="*/ 2147483647 w 1192"/>
                <a:gd name="T45" fmla="*/ 2147483647 h 2205"/>
                <a:gd name="T46" fmla="*/ 2147483647 w 1192"/>
                <a:gd name="T47" fmla="*/ 2147483647 h 2205"/>
                <a:gd name="T48" fmla="*/ 2147483647 w 1192"/>
                <a:gd name="T49" fmla="*/ 2147483647 h 2205"/>
                <a:gd name="T50" fmla="*/ 2147483647 w 1192"/>
                <a:gd name="T51" fmla="*/ 2147483647 h 2205"/>
                <a:gd name="T52" fmla="*/ 2147483647 w 1192"/>
                <a:gd name="T53" fmla="*/ 2147483647 h 2205"/>
                <a:gd name="T54" fmla="*/ 2147483647 w 1192"/>
                <a:gd name="T55" fmla="*/ 2147483647 h 2205"/>
                <a:gd name="T56" fmla="*/ 2147483647 w 1192"/>
                <a:gd name="T57" fmla="*/ 2147483647 h 2205"/>
                <a:gd name="T58" fmla="*/ 2147483647 w 1192"/>
                <a:gd name="T59" fmla="*/ 2147483647 h 2205"/>
                <a:gd name="T60" fmla="*/ 2147483647 w 1192"/>
                <a:gd name="T61" fmla="*/ 2147483647 h 2205"/>
                <a:gd name="T62" fmla="*/ 2147483647 w 1192"/>
                <a:gd name="T63" fmla="*/ 2147483647 h 2205"/>
                <a:gd name="T64" fmla="*/ 2147483647 w 1192"/>
                <a:gd name="T65" fmla="*/ 2147483647 h 2205"/>
                <a:gd name="T66" fmla="*/ 2147483647 w 1192"/>
                <a:gd name="T67" fmla="*/ 2147483647 h 2205"/>
                <a:gd name="T68" fmla="*/ 2147483647 w 1192"/>
                <a:gd name="T69" fmla="*/ 2147483647 h 2205"/>
                <a:gd name="T70" fmla="*/ 2147483647 w 1192"/>
                <a:gd name="T71" fmla="*/ 2147483647 h 2205"/>
                <a:gd name="T72" fmla="*/ 2147483647 w 1192"/>
                <a:gd name="T73" fmla="*/ 2147483647 h 2205"/>
                <a:gd name="T74" fmla="*/ 2147483647 w 1192"/>
                <a:gd name="T75" fmla="*/ 2147483647 h 2205"/>
                <a:gd name="T76" fmla="*/ 2147483647 w 1192"/>
                <a:gd name="T77" fmla="*/ 2147483647 h 2205"/>
                <a:gd name="T78" fmla="*/ 2147483647 w 1192"/>
                <a:gd name="T79" fmla="*/ 2147483647 h 2205"/>
                <a:gd name="T80" fmla="*/ 2147483647 w 1192"/>
                <a:gd name="T81" fmla="*/ 2147483647 h 2205"/>
                <a:gd name="T82" fmla="*/ 2147483647 w 1192"/>
                <a:gd name="T83" fmla="*/ 2147483647 h 2205"/>
                <a:gd name="T84" fmla="*/ 2147483647 w 1192"/>
                <a:gd name="T85" fmla="*/ 2147483647 h 2205"/>
                <a:gd name="T86" fmla="*/ 2147483647 w 1192"/>
                <a:gd name="T87" fmla="*/ 2147483647 h 2205"/>
                <a:gd name="T88" fmla="*/ 2147483647 w 1192"/>
                <a:gd name="T89" fmla="*/ 2147483647 h 2205"/>
                <a:gd name="T90" fmla="*/ 2147483647 w 1192"/>
                <a:gd name="T91" fmla="*/ 2147483647 h 2205"/>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1192"/>
                <a:gd name="T139" fmla="*/ 0 h 2205"/>
                <a:gd name="T140" fmla="*/ 1192 w 1192"/>
                <a:gd name="T141" fmla="*/ 2205 h 2205"/>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1192" h="2205">
                  <a:moveTo>
                    <a:pt x="1192" y="0"/>
                  </a:moveTo>
                  <a:lnTo>
                    <a:pt x="1166" y="4"/>
                  </a:lnTo>
                  <a:lnTo>
                    <a:pt x="1141" y="8"/>
                  </a:lnTo>
                  <a:lnTo>
                    <a:pt x="1106" y="16"/>
                  </a:lnTo>
                  <a:lnTo>
                    <a:pt x="1080" y="22"/>
                  </a:lnTo>
                  <a:lnTo>
                    <a:pt x="1053" y="30"/>
                  </a:lnTo>
                  <a:lnTo>
                    <a:pt x="1028" y="38"/>
                  </a:lnTo>
                  <a:lnTo>
                    <a:pt x="1001" y="45"/>
                  </a:lnTo>
                  <a:lnTo>
                    <a:pt x="975" y="53"/>
                  </a:lnTo>
                  <a:lnTo>
                    <a:pt x="948" y="64"/>
                  </a:lnTo>
                  <a:lnTo>
                    <a:pt x="916" y="76"/>
                  </a:lnTo>
                  <a:lnTo>
                    <a:pt x="889" y="88"/>
                  </a:lnTo>
                  <a:lnTo>
                    <a:pt x="861" y="100"/>
                  </a:lnTo>
                  <a:lnTo>
                    <a:pt x="831" y="113"/>
                  </a:lnTo>
                  <a:lnTo>
                    <a:pt x="801" y="128"/>
                  </a:lnTo>
                  <a:lnTo>
                    <a:pt x="774" y="142"/>
                  </a:lnTo>
                  <a:lnTo>
                    <a:pt x="749" y="158"/>
                  </a:lnTo>
                  <a:lnTo>
                    <a:pt x="726" y="171"/>
                  </a:lnTo>
                  <a:lnTo>
                    <a:pt x="703" y="188"/>
                  </a:lnTo>
                  <a:lnTo>
                    <a:pt x="677" y="202"/>
                  </a:lnTo>
                  <a:lnTo>
                    <a:pt x="649" y="221"/>
                  </a:lnTo>
                  <a:lnTo>
                    <a:pt x="623" y="241"/>
                  </a:lnTo>
                  <a:lnTo>
                    <a:pt x="599" y="260"/>
                  </a:lnTo>
                  <a:lnTo>
                    <a:pt x="576" y="276"/>
                  </a:lnTo>
                  <a:lnTo>
                    <a:pt x="539" y="307"/>
                  </a:lnTo>
                  <a:lnTo>
                    <a:pt x="501" y="344"/>
                  </a:lnTo>
                  <a:lnTo>
                    <a:pt x="471" y="371"/>
                  </a:lnTo>
                  <a:lnTo>
                    <a:pt x="436" y="410"/>
                  </a:lnTo>
                  <a:lnTo>
                    <a:pt x="412" y="438"/>
                  </a:lnTo>
                  <a:lnTo>
                    <a:pt x="385" y="470"/>
                  </a:lnTo>
                  <a:lnTo>
                    <a:pt x="355" y="507"/>
                  </a:lnTo>
                  <a:lnTo>
                    <a:pt x="331" y="540"/>
                  </a:lnTo>
                  <a:lnTo>
                    <a:pt x="307" y="579"/>
                  </a:lnTo>
                  <a:lnTo>
                    <a:pt x="283" y="617"/>
                  </a:lnTo>
                  <a:lnTo>
                    <a:pt x="258" y="658"/>
                  </a:lnTo>
                  <a:lnTo>
                    <a:pt x="238" y="693"/>
                  </a:lnTo>
                  <a:lnTo>
                    <a:pt x="219" y="736"/>
                  </a:lnTo>
                  <a:lnTo>
                    <a:pt x="200" y="777"/>
                  </a:lnTo>
                  <a:lnTo>
                    <a:pt x="184" y="821"/>
                  </a:lnTo>
                  <a:lnTo>
                    <a:pt x="168" y="868"/>
                  </a:lnTo>
                  <a:lnTo>
                    <a:pt x="148" y="926"/>
                  </a:lnTo>
                  <a:lnTo>
                    <a:pt x="134" y="980"/>
                  </a:lnTo>
                  <a:lnTo>
                    <a:pt x="121" y="1035"/>
                  </a:lnTo>
                  <a:lnTo>
                    <a:pt x="114" y="1089"/>
                  </a:lnTo>
                  <a:lnTo>
                    <a:pt x="105" y="1152"/>
                  </a:lnTo>
                  <a:lnTo>
                    <a:pt x="98" y="1230"/>
                  </a:lnTo>
                  <a:lnTo>
                    <a:pt x="97" y="1292"/>
                  </a:lnTo>
                  <a:lnTo>
                    <a:pt x="98" y="1353"/>
                  </a:lnTo>
                  <a:lnTo>
                    <a:pt x="103" y="1411"/>
                  </a:lnTo>
                  <a:lnTo>
                    <a:pt x="110" y="1464"/>
                  </a:lnTo>
                  <a:lnTo>
                    <a:pt x="117" y="1521"/>
                  </a:lnTo>
                  <a:lnTo>
                    <a:pt x="129" y="1579"/>
                  </a:lnTo>
                  <a:lnTo>
                    <a:pt x="145" y="1641"/>
                  </a:lnTo>
                  <a:lnTo>
                    <a:pt x="165" y="1704"/>
                  </a:lnTo>
                  <a:lnTo>
                    <a:pt x="186" y="1763"/>
                  </a:lnTo>
                  <a:lnTo>
                    <a:pt x="208" y="1821"/>
                  </a:lnTo>
                  <a:lnTo>
                    <a:pt x="235" y="1878"/>
                  </a:lnTo>
                  <a:lnTo>
                    <a:pt x="268" y="1932"/>
                  </a:lnTo>
                  <a:lnTo>
                    <a:pt x="0" y="2084"/>
                  </a:lnTo>
                  <a:lnTo>
                    <a:pt x="817" y="2205"/>
                  </a:lnTo>
                  <a:lnTo>
                    <a:pt x="1118" y="1454"/>
                  </a:lnTo>
                  <a:lnTo>
                    <a:pt x="804" y="1622"/>
                  </a:lnTo>
                  <a:lnTo>
                    <a:pt x="773" y="1574"/>
                  </a:lnTo>
                  <a:lnTo>
                    <a:pt x="754" y="1530"/>
                  </a:lnTo>
                  <a:lnTo>
                    <a:pt x="737" y="1486"/>
                  </a:lnTo>
                  <a:lnTo>
                    <a:pt x="725" y="1442"/>
                  </a:lnTo>
                  <a:lnTo>
                    <a:pt x="716" y="1398"/>
                  </a:lnTo>
                  <a:lnTo>
                    <a:pt x="714" y="1357"/>
                  </a:lnTo>
                  <a:lnTo>
                    <a:pt x="710" y="1315"/>
                  </a:lnTo>
                  <a:lnTo>
                    <a:pt x="710" y="1273"/>
                  </a:lnTo>
                  <a:lnTo>
                    <a:pt x="712" y="1223"/>
                  </a:lnTo>
                  <a:lnTo>
                    <a:pt x="718" y="1175"/>
                  </a:lnTo>
                  <a:lnTo>
                    <a:pt x="729" y="1121"/>
                  </a:lnTo>
                  <a:lnTo>
                    <a:pt x="741" y="1078"/>
                  </a:lnTo>
                  <a:lnTo>
                    <a:pt x="760" y="1029"/>
                  </a:lnTo>
                  <a:lnTo>
                    <a:pt x="776" y="988"/>
                  </a:lnTo>
                  <a:lnTo>
                    <a:pt x="799" y="947"/>
                  </a:lnTo>
                  <a:lnTo>
                    <a:pt x="817" y="916"/>
                  </a:lnTo>
                  <a:lnTo>
                    <a:pt x="836" y="891"/>
                  </a:lnTo>
                  <a:lnTo>
                    <a:pt x="855" y="865"/>
                  </a:lnTo>
                  <a:lnTo>
                    <a:pt x="877" y="839"/>
                  </a:lnTo>
                  <a:lnTo>
                    <a:pt x="900" y="813"/>
                  </a:lnTo>
                  <a:lnTo>
                    <a:pt x="920" y="794"/>
                  </a:lnTo>
                  <a:lnTo>
                    <a:pt x="943" y="769"/>
                  </a:lnTo>
                  <a:lnTo>
                    <a:pt x="966" y="751"/>
                  </a:lnTo>
                  <a:lnTo>
                    <a:pt x="993" y="730"/>
                  </a:lnTo>
                  <a:lnTo>
                    <a:pt x="1025" y="709"/>
                  </a:lnTo>
                  <a:lnTo>
                    <a:pt x="1052" y="691"/>
                  </a:lnTo>
                  <a:lnTo>
                    <a:pt x="1075" y="678"/>
                  </a:lnTo>
                  <a:lnTo>
                    <a:pt x="1109" y="659"/>
                  </a:lnTo>
                  <a:lnTo>
                    <a:pt x="1141" y="645"/>
                  </a:lnTo>
                  <a:lnTo>
                    <a:pt x="1192" y="631"/>
                  </a:lnTo>
                  <a:lnTo>
                    <a:pt x="1192" y="0"/>
                  </a:lnTo>
                  <a:close/>
                </a:path>
              </a:pathLst>
            </a:custGeom>
            <a:gradFill rotWithShape="0">
              <a:gsLst>
                <a:gs pos="0">
                  <a:srgbClr val="00CCFF"/>
                </a:gs>
                <a:gs pos="100000">
                  <a:srgbClr val="005E76"/>
                </a:gs>
              </a:gsLst>
              <a:lin ang="18900000" scaled="1"/>
            </a:gradFill>
            <a:ln w="9525">
              <a:round/>
              <a:headEnd/>
              <a:tailEnd/>
            </a:ln>
            <a:scene3d>
              <a:camera prst="legacyObliqueTopRight"/>
              <a:lightRig rig="legacyFlat3" dir="t"/>
            </a:scene3d>
            <a:sp3d extrusionH="227000" prstMaterial="legacyMatte">
              <a:bevelT w="13500" h="13500" prst="angle"/>
              <a:bevelB w="13500" h="13500" prst="angle"/>
              <a:extrusionClr>
                <a:srgbClr val="3366CC"/>
              </a:extrusionClr>
            </a:sp3d>
          </p:spPr>
          <p:txBody>
            <a:bodyPr>
              <a:flatTx/>
            </a:bodyPr>
            <a:lstStyle/>
            <a:p>
              <a:endParaRPr lang="en-GB"/>
            </a:p>
          </p:txBody>
        </p:sp>
        <p:sp>
          <p:nvSpPr>
            <p:cNvPr id="13" name="Freeform 144"/>
            <p:cNvSpPr>
              <a:spLocks/>
            </p:cNvSpPr>
            <p:nvPr/>
          </p:nvSpPr>
          <p:spPr bwMode="auto">
            <a:xfrm flipH="1">
              <a:off x="2474931" y="1117600"/>
              <a:ext cx="3127375" cy="3522663"/>
            </a:xfrm>
            <a:custGeom>
              <a:avLst/>
              <a:gdLst>
                <a:gd name="T0" fmla="*/ 2147483647 w 1772"/>
                <a:gd name="T1" fmla="*/ 2147483647 h 1996"/>
                <a:gd name="T2" fmla="*/ 2147483647 w 1772"/>
                <a:gd name="T3" fmla="*/ 2147483647 h 1996"/>
                <a:gd name="T4" fmla="*/ 2147483647 w 1772"/>
                <a:gd name="T5" fmla="*/ 2147483647 h 1996"/>
                <a:gd name="T6" fmla="*/ 2147483647 w 1772"/>
                <a:gd name="T7" fmla="*/ 2147483647 h 1996"/>
                <a:gd name="T8" fmla="*/ 2147483647 w 1772"/>
                <a:gd name="T9" fmla="*/ 2147483647 h 1996"/>
                <a:gd name="T10" fmla="*/ 2147483647 w 1772"/>
                <a:gd name="T11" fmla="*/ 2147483647 h 1996"/>
                <a:gd name="T12" fmla="*/ 2147483647 w 1772"/>
                <a:gd name="T13" fmla="*/ 2147483647 h 1996"/>
                <a:gd name="T14" fmla="*/ 2147483647 w 1772"/>
                <a:gd name="T15" fmla="*/ 2147483647 h 1996"/>
                <a:gd name="T16" fmla="*/ 2147483647 w 1772"/>
                <a:gd name="T17" fmla="*/ 2147483647 h 1996"/>
                <a:gd name="T18" fmla="*/ 2147483647 w 1772"/>
                <a:gd name="T19" fmla="*/ 2147483647 h 1996"/>
                <a:gd name="T20" fmla="*/ 2147483647 w 1772"/>
                <a:gd name="T21" fmla="*/ 2147483647 h 1996"/>
                <a:gd name="T22" fmla="*/ 2147483647 w 1772"/>
                <a:gd name="T23" fmla="*/ 2147483647 h 1996"/>
                <a:gd name="T24" fmla="*/ 2147483647 w 1772"/>
                <a:gd name="T25" fmla="*/ 2147483647 h 1996"/>
                <a:gd name="T26" fmla="*/ 2147483647 w 1772"/>
                <a:gd name="T27" fmla="*/ 2147483647 h 1996"/>
                <a:gd name="T28" fmla="*/ 2147483647 w 1772"/>
                <a:gd name="T29" fmla="*/ 2147483647 h 1996"/>
                <a:gd name="T30" fmla="*/ 2147483647 w 1772"/>
                <a:gd name="T31" fmla="*/ 2147483647 h 1996"/>
                <a:gd name="T32" fmla="*/ 2147483647 w 1772"/>
                <a:gd name="T33" fmla="*/ 2147483647 h 1996"/>
                <a:gd name="T34" fmla="*/ 2147483647 w 1772"/>
                <a:gd name="T35" fmla="*/ 2147483647 h 1996"/>
                <a:gd name="T36" fmla="*/ 2147483647 w 1772"/>
                <a:gd name="T37" fmla="*/ 2147483647 h 1996"/>
                <a:gd name="T38" fmla="*/ 2147483647 w 1772"/>
                <a:gd name="T39" fmla="*/ 2147483647 h 1996"/>
                <a:gd name="T40" fmla="*/ 2147483647 w 1772"/>
                <a:gd name="T41" fmla="*/ 2147483647 h 1996"/>
                <a:gd name="T42" fmla="*/ 2147483647 w 1772"/>
                <a:gd name="T43" fmla="*/ 2147483647 h 1996"/>
                <a:gd name="T44" fmla="*/ 2147483647 w 1772"/>
                <a:gd name="T45" fmla="*/ 2147483647 h 1996"/>
                <a:gd name="T46" fmla="*/ 2147483647 w 1772"/>
                <a:gd name="T47" fmla="*/ 2147483647 h 1996"/>
                <a:gd name="T48" fmla="*/ 2147483647 w 1772"/>
                <a:gd name="T49" fmla="*/ 2147483647 h 1996"/>
                <a:gd name="T50" fmla="*/ 2147483647 w 1772"/>
                <a:gd name="T51" fmla="*/ 2147483647 h 1996"/>
                <a:gd name="T52" fmla="*/ 2147483647 w 1772"/>
                <a:gd name="T53" fmla="*/ 2147483647 h 1996"/>
                <a:gd name="T54" fmla="*/ 2147483647 w 1772"/>
                <a:gd name="T55" fmla="*/ 2147483647 h 1996"/>
                <a:gd name="T56" fmla="*/ 2147483647 w 1772"/>
                <a:gd name="T57" fmla="*/ 2147483647 h 1996"/>
                <a:gd name="T58" fmla="*/ 2147483647 w 1772"/>
                <a:gd name="T59" fmla="*/ 2147483647 h 1996"/>
                <a:gd name="T60" fmla="*/ 2147483647 w 1772"/>
                <a:gd name="T61" fmla="*/ 2147483647 h 1996"/>
                <a:gd name="T62" fmla="*/ 2147483647 w 1772"/>
                <a:gd name="T63" fmla="*/ 2147483647 h 1996"/>
                <a:gd name="T64" fmla="*/ 2147483647 w 1772"/>
                <a:gd name="T65" fmla="*/ 2147483647 h 1996"/>
                <a:gd name="T66" fmla="*/ 2147483647 w 1772"/>
                <a:gd name="T67" fmla="*/ 2147483647 h 1996"/>
                <a:gd name="T68" fmla="*/ 2147483647 w 1772"/>
                <a:gd name="T69" fmla="*/ 2147483647 h 1996"/>
                <a:gd name="T70" fmla="*/ 2147483647 w 1772"/>
                <a:gd name="T71" fmla="*/ 2147483647 h 1996"/>
                <a:gd name="T72" fmla="*/ 2147483647 w 1772"/>
                <a:gd name="T73" fmla="*/ 2147483647 h 1996"/>
                <a:gd name="T74" fmla="*/ 2147483647 w 1772"/>
                <a:gd name="T75" fmla="*/ 2147483647 h 1996"/>
                <a:gd name="T76" fmla="*/ 2147483647 w 1772"/>
                <a:gd name="T77" fmla="*/ 2147483647 h 1996"/>
                <a:gd name="T78" fmla="*/ 2147483647 w 1772"/>
                <a:gd name="T79" fmla="*/ 2147483647 h 1996"/>
                <a:gd name="T80" fmla="*/ 2147483647 w 1772"/>
                <a:gd name="T81" fmla="*/ 2147483647 h 1996"/>
                <a:gd name="T82" fmla="*/ 2147483647 w 1772"/>
                <a:gd name="T83" fmla="*/ 2147483647 h 1996"/>
                <a:gd name="T84" fmla="*/ 2147483647 w 1772"/>
                <a:gd name="T85" fmla="*/ 2147483647 h 1996"/>
                <a:gd name="T86" fmla="*/ 2147483647 w 1772"/>
                <a:gd name="T87" fmla="*/ 2147483647 h 1996"/>
                <a:gd name="T88" fmla="*/ 2147483647 w 1772"/>
                <a:gd name="T89" fmla="*/ 0 h 1996"/>
                <a:gd name="T90" fmla="*/ 2147483647 w 1772"/>
                <a:gd name="T91" fmla="*/ 2147483647 h 1996"/>
                <a:gd name="T92" fmla="*/ 2147483647 w 1772"/>
                <a:gd name="T93" fmla="*/ 2147483647 h 1996"/>
                <a:gd name="T94" fmla="*/ 2147483647 w 1772"/>
                <a:gd name="T95" fmla="*/ 2147483647 h 199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1772"/>
                <a:gd name="T145" fmla="*/ 0 h 1996"/>
                <a:gd name="T146" fmla="*/ 1772 w 1772"/>
                <a:gd name="T147" fmla="*/ 1996 h 1996"/>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1772" h="1996">
                  <a:moveTo>
                    <a:pt x="675" y="293"/>
                  </a:moveTo>
                  <a:lnTo>
                    <a:pt x="699" y="297"/>
                  </a:lnTo>
                  <a:lnTo>
                    <a:pt x="732" y="302"/>
                  </a:lnTo>
                  <a:lnTo>
                    <a:pt x="764" y="310"/>
                  </a:lnTo>
                  <a:lnTo>
                    <a:pt x="787" y="315"/>
                  </a:lnTo>
                  <a:lnTo>
                    <a:pt x="814" y="322"/>
                  </a:lnTo>
                  <a:lnTo>
                    <a:pt x="839" y="330"/>
                  </a:lnTo>
                  <a:lnTo>
                    <a:pt x="866" y="338"/>
                  </a:lnTo>
                  <a:lnTo>
                    <a:pt x="891" y="345"/>
                  </a:lnTo>
                  <a:lnTo>
                    <a:pt x="919" y="356"/>
                  </a:lnTo>
                  <a:lnTo>
                    <a:pt x="951" y="369"/>
                  </a:lnTo>
                  <a:lnTo>
                    <a:pt x="979" y="380"/>
                  </a:lnTo>
                  <a:lnTo>
                    <a:pt x="1006" y="392"/>
                  </a:lnTo>
                  <a:lnTo>
                    <a:pt x="1037" y="406"/>
                  </a:lnTo>
                  <a:lnTo>
                    <a:pt x="1067" y="421"/>
                  </a:lnTo>
                  <a:lnTo>
                    <a:pt x="1094" y="434"/>
                  </a:lnTo>
                  <a:lnTo>
                    <a:pt x="1120" y="450"/>
                  </a:lnTo>
                  <a:lnTo>
                    <a:pt x="1142" y="464"/>
                  </a:lnTo>
                  <a:lnTo>
                    <a:pt x="1165" y="480"/>
                  </a:lnTo>
                  <a:lnTo>
                    <a:pt x="1191" y="495"/>
                  </a:lnTo>
                  <a:lnTo>
                    <a:pt x="1219" y="513"/>
                  </a:lnTo>
                  <a:lnTo>
                    <a:pt x="1245" y="532"/>
                  </a:lnTo>
                  <a:lnTo>
                    <a:pt x="1269" y="551"/>
                  </a:lnTo>
                  <a:lnTo>
                    <a:pt x="1292" y="569"/>
                  </a:lnTo>
                  <a:lnTo>
                    <a:pt x="1328" y="600"/>
                  </a:lnTo>
                  <a:lnTo>
                    <a:pt x="1366" y="635"/>
                  </a:lnTo>
                  <a:lnTo>
                    <a:pt x="1396" y="662"/>
                  </a:lnTo>
                  <a:lnTo>
                    <a:pt x="1431" y="701"/>
                  </a:lnTo>
                  <a:lnTo>
                    <a:pt x="1455" y="729"/>
                  </a:lnTo>
                  <a:lnTo>
                    <a:pt x="1482" y="761"/>
                  </a:lnTo>
                  <a:lnTo>
                    <a:pt x="1512" y="798"/>
                  </a:lnTo>
                  <a:lnTo>
                    <a:pt x="1536" y="833"/>
                  </a:lnTo>
                  <a:lnTo>
                    <a:pt x="1560" y="872"/>
                  </a:lnTo>
                  <a:lnTo>
                    <a:pt x="1586" y="909"/>
                  </a:lnTo>
                  <a:lnTo>
                    <a:pt x="1607" y="950"/>
                  </a:lnTo>
                  <a:lnTo>
                    <a:pt x="1629" y="985"/>
                  </a:lnTo>
                  <a:lnTo>
                    <a:pt x="1649" y="1028"/>
                  </a:lnTo>
                  <a:lnTo>
                    <a:pt x="1668" y="1070"/>
                  </a:lnTo>
                  <a:lnTo>
                    <a:pt x="1684" y="1113"/>
                  </a:lnTo>
                  <a:lnTo>
                    <a:pt x="1700" y="1160"/>
                  </a:lnTo>
                  <a:lnTo>
                    <a:pt x="1720" y="1218"/>
                  </a:lnTo>
                  <a:lnTo>
                    <a:pt x="1734" y="1272"/>
                  </a:lnTo>
                  <a:lnTo>
                    <a:pt x="1747" y="1327"/>
                  </a:lnTo>
                  <a:lnTo>
                    <a:pt x="1754" y="1381"/>
                  </a:lnTo>
                  <a:lnTo>
                    <a:pt x="1764" y="1444"/>
                  </a:lnTo>
                  <a:lnTo>
                    <a:pt x="1770" y="1522"/>
                  </a:lnTo>
                  <a:lnTo>
                    <a:pt x="1772" y="1583"/>
                  </a:lnTo>
                  <a:lnTo>
                    <a:pt x="1770" y="1644"/>
                  </a:lnTo>
                  <a:lnTo>
                    <a:pt x="1765" y="1701"/>
                  </a:lnTo>
                  <a:lnTo>
                    <a:pt x="1758" y="1755"/>
                  </a:lnTo>
                  <a:lnTo>
                    <a:pt x="1751" y="1812"/>
                  </a:lnTo>
                  <a:lnTo>
                    <a:pt x="1739" y="1870"/>
                  </a:lnTo>
                  <a:lnTo>
                    <a:pt x="1723" y="1932"/>
                  </a:lnTo>
                  <a:lnTo>
                    <a:pt x="1703" y="1996"/>
                  </a:lnTo>
                  <a:lnTo>
                    <a:pt x="1587" y="1635"/>
                  </a:lnTo>
                  <a:lnTo>
                    <a:pt x="1145" y="1711"/>
                  </a:lnTo>
                  <a:lnTo>
                    <a:pt x="1155" y="1648"/>
                  </a:lnTo>
                  <a:lnTo>
                    <a:pt x="1159" y="1607"/>
                  </a:lnTo>
                  <a:lnTo>
                    <a:pt x="1159" y="1564"/>
                  </a:lnTo>
                  <a:lnTo>
                    <a:pt x="1156" y="1514"/>
                  </a:lnTo>
                  <a:lnTo>
                    <a:pt x="1149" y="1467"/>
                  </a:lnTo>
                  <a:lnTo>
                    <a:pt x="1140" y="1413"/>
                  </a:lnTo>
                  <a:lnTo>
                    <a:pt x="1128" y="1370"/>
                  </a:lnTo>
                  <a:lnTo>
                    <a:pt x="1109" y="1322"/>
                  </a:lnTo>
                  <a:lnTo>
                    <a:pt x="1091" y="1280"/>
                  </a:lnTo>
                  <a:lnTo>
                    <a:pt x="1070" y="1239"/>
                  </a:lnTo>
                  <a:lnTo>
                    <a:pt x="1051" y="1208"/>
                  </a:lnTo>
                  <a:lnTo>
                    <a:pt x="1032" y="1183"/>
                  </a:lnTo>
                  <a:lnTo>
                    <a:pt x="1013" y="1157"/>
                  </a:lnTo>
                  <a:lnTo>
                    <a:pt x="992" y="1132"/>
                  </a:lnTo>
                  <a:lnTo>
                    <a:pt x="967" y="1105"/>
                  </a:lnTo>
                  <a:lnTo>
                    <a:pt x="947" y="1086"/>
                  </a:lnTo>
                  <a:lnTo>
                    <a:pt x="924" y="1063"/>
                  </a:lnTo>
                  <a:lnTo>
                    <a:pt x="901" y="1043"/>
                  </a:lnTo>
                  <a:lnTo>
                    <a:pt x="874" y="1023"/>
                  </a:lnTo>
                  <a:lnTo>
                    <a:pt x="842" y="1002"/>
                  </a:lnTo>
                  <a:lnTo>
                    <a:pt x="815" y="984"/>
                  </a:lnTo>
                  <a:lnTo>
                    <a:pt x="792" y="971"/>
                  </a:lnTo>
                  <a:lnTo>
                    <a:pt x="758" y="951"/>
                  </a:lnTo>
                  <a:lnTo>
                    <a:pt x="729" y="940"/>
                  </a:lnTo>
                  <a:lnTo>
                    <a:pt x="703" y="931"/>
                  </a:lnTo>
                  <a:lnTo>
                    <a:pt x="676" y="922"/>
                  </a:lnTo>
                  <a:lnTo>
                    <a:pt x="636" y="912"/>
                  </a:lnTo>
                  <a:lnTo>
                    <a:pt x="598" y="905"/>
                  </a:lnTo>
                  <a:lnTo>
                    <a:pt x="559" y="901"/>
                  </a:lnTo>
                  <a:lnTo>
                    <a:pt x="520" y="899"/>
                  </a:lnTo>
                  <a:lnTo>
                    <a:pt x="498" y="897"/>
                  </a:lnTo>
                  <a:lnTo>
                    <a:pt x="498" y="1222"/>
                  </a:lnTo>
                  <a:lnTo>
                    <a:pt x="0" y="620"/>
                  </a:lnTo>
                  <a:lnTo>
                    <a:pt x="497" y="0"/>
                  </a:lnTo>
                  <a:lnTo>
                    <a:pt x="497" y="279"/>
                  </a:lnTo>
                  <a:lnTo>
                    <a:pt x="524" y="280"/>
                  </a:lnTo>
                  <a:lnTo>
                    <a:pt x="563" y="282"/>
                  </a:lnTo>
                  <a:lnTo>
                    <a:pt x="604" y="285"/>
                  </a:lnTo>
                  <a:lnTo>
                    <a:pt x="643" y="289"/>
                  </a:lnTo>
                  <a:lnTo>
                    <a:pt x="675" y="293"/>
                  </a:lnTo>
                  <a:close/>
                </a:path>
              </a:pathLst>
            </a:custGeom>
            <a:gradFill rotWithShape="0">
              <a:gsLst>
                <a:gs pos="0">
                  <a:srgbClr val="B4F400"/>
                </a:gs>
                <a:gs pos="100000">
                  <a:srgbClr val="415800"/>
                </a:gs>
              </a:gsLst>
              <a:lin ang="2700000" scaled="1"/>
            </a:gradFill>
            <a:ln w="9525">
              <a:round/>
              <a:headEnd/>
              <a:tailEnd/>
            </a:ln>
            <a:scene3d>
              <a:camera prst="legacyObliqueTopRight"/>
              <a:lightRig rig="legacyFlat3" dir="t"/>
            </a:scene3d>
            <a:sp3d extrusionH="227000" prstMaterial="legacyMatte">
              <a:bevelT w="13500" h="13500" prst="angle"/>
              <a:bevelB w="13500" h="13500" prst="angle"/>
              <a:extrusionClr>
                <a:srgbClr val="3366CC"/>
              </a:extrusionClr>
            </a:sp3d>
          </p:spPr>
          <p:txBody>
            <a:bodyPr>
              <a:flatTx/>
            </a:bodyPr>
            <a:lstStyle/>
            <a:p>
              <a:endParaRPr lang="en-GB"/>
            </a:p>
          </p:txBody>
        </p:sp>
      </p:grpSp>
      <p:sp>
        <p:nvSpPr>
          <p:cNvPr id="8" name="TextBox 5"/>
          <p:cNvSpPr txBox="1">
            <a:spLocks noChangeArrowheads="1"/>
          </p:cNvSpPr>
          <p:nvPr/>
        </p:nvSpPr>
        <p:spPr bwMode="auto">
          <a:xfrm>
            <a:off x="899592" y="2988241"/>
            <a:ext cx="2736304" cy="584775"/>
          </a:xfrm>
          <a:prstGeom prst="rect">
            <a:avLst/>
          </a:prstGeom>
          <a:noFill/>
          <a:ln w="9525">
            <a:noFill/>
            <a:miter lim="800000"/>
            <a:headEnd/>
            <a:tailEnd/>
          </a:ln>
        </p:spPr>
        <p:txBody>
          <a:bodyPr wrap="square">
            <a:spAutoFit/>
          </a:bodyPr>
          <a:lstStyle/>
          <a:p>
            <a:pPr eaLnBrk="0" hangingPunct="0"/>
            <a:r>
              <a:rPr lang="en-GB" sz="3200" b="1" dirty="0">
                <a:latin typeface="Tahoma" pitchFamily="34" charset="0"/>
                <a:cs typeface="Tahoma" pitchFamily="34" charset="0"/>
              </a:rPr>
              <a:t>Assessment</a:t>
            </a:r>
          </a:p>
        </p:txBody>
      </p:sp>
      <p:sp>
        <p:nvSpPr>
          <p:cNvPr id="9" name="TextBox 6"/>
          <p:cNvSpPr txBox="1">
            <a:spLocks noChangeArrowheads="1"/>
          </p:cNvSpPr>
          <p:nvPr/>
        </p:nvSpPr>
        <p:spPr bwMode="auto">
          <a:xfrm>
            <a:off x="5580112" y="2996952"/>
            <a:ext cx="1879041" cy="584775"/>
          </a:xfrm>
          <a:prstGeom prst="rect">
            <a:avLst/>
          </a:prstGeom>
          <a:noFill/>
          <a:ln w="9525">
            <a:noFill/>
            <a:miter lim="800000"/>
            <a:headEnd/>
            <a:tailEnd/>
          </a:ln>
        </p:spPr>
        <p:txBody>
          <a:bodyPr wrap="none">
            <a:spAutoFit/>
          </a:bodyPr>
          <a:lstStyle/>
          <a:p>
            <a:pPr eaLnBrk="0" hangingPunct="0"/>
            <a:r>
              <a:rPr lang="en-GB" sz="3200" b="1" dirty="0">
                <a:latin typeface="Tahoma" pitchFamily="34" charset="0"/>
                <a:cs typeface="Tahoma" pitchFamily="34" charset="0"/>
              </a:rPr>
              <a:t>Analysis</a:t>
            </a:r>
          </a:p>
        </p:txBody>
      </p:sp>
      <p:sp>
        <p:nvSpPr>
          <p:cNvPr id="10" name="TextBox 7"/>
          <p:cNvSpPr txBox="1">
            <a:spLocks noChangeArrowheads="1"/>
          </p:cNvSpPr>
          <p:nvPr/>
        </p:nvSpPr>
        <p:spPr bwMode="auto">
          <a:xfrm>
            <a:off x="3779912" y="5724545"/>
            <a:ext cx="1491114" cy="584775"/>
          </a:xfrm>
          <a:prstGeom prst="rect">
            <a:avLst/>
          </a:prstGeom>
          <a:noFill/>
          <a:ln w="9525">
            <a:noFill/>
            <a:miter lim="800000"/>
            <a:headEnd/>
            <a:tailEnd/>
          </a:ln>
        </p:spPr>
        <p:txBody>
          <a:bodyPr wrap="none">
            <a:spAutoFit/>
          </a:bodyPr>
          <a:lstStyle/>
          <a:p>
            <a:pPr eaLnBrk="0" hangingPunct="0"/>
            <a:r>
              <a:rPr lang="en-GB" sz="3200" b="1" dirty="0">
                <a:latin typeface="Tahoma" pitchFamily="34" charset="0"/>
                <a:cs typeface="Tahoma" pitchFamily="34" charset="0"/>
              </a:rPr>
              <a:t>Action</a:t>
            </a:r>
          </a:p>
        </p:txBody>
      </p:sp>
      <p:sp>
        <p:nvSpPr>
          <p:cNvPr id="14" name="Title 13"/>
          <p:cNvSpPr>
            <a:spLocks noGrp="1"/>
          </p:cNvSpPr>
          <p:nvPr>
            <p:ph type="title"/>
          </p:nvPr>
        </p:nvSpPr>
        <p:spPr>
          <a:xfrm>
            <a:off x="179512" y="228600"/>
            <a:ext cx="8586536" cy="990600"/>
          </a:xfrm>
        </p:spPr>
        <p:txBody>
          <a:bodyPr>
            <a:normAutofit/>
          </a:bodyPr>
          <a:lstStyle/>
          <a:p>
            <a:pPr algn="ctr"/>
            <a:r>
              <a:rPr lang="en-GB" b="1" dirty="0" smtClean="0"/>
              <a:t>Triple “A”</a:t>
            </a:r>
            <a:endParaRPr lang="en-GB" b="1" dirty="0"/>
          </a:p>
        </p:txBody>
      </p:sp>
    </p:spTree>
    <p:extLst>
      <p:ext uri="{BB962C8B-B14F-4D97-AF65-F5344CB8AC3E}">
        <p14:creationId xmlns:p14="http://schemas.microsoft.com/office/powerpoint/2010/main" xmlns="" val="584555490"/>
      </p:ext>
    </p:extLst>
  </p:cSld>
  <p:clrMapOvr>
    <a:masterClrMapping/>
  </p:clrMapOv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grpSp>
        <p:nvGrpSpPr>
          <p:cNvPr id="2" name="Group 3"/>
          <p:cNvGrpSpPr>
            <a:grpSpLocks/>
          </p:cNvGrpSpPr>
          <p:nvPr/>
        </p:nvGrpSpPr>
        <p:grpSpPr bwMode="auto">
          <a:xfrm>
            <a:off x="414362" y="1916832"/>
            <a:ext cx="2357438" cy="1724025"/>
            <a:chOff x="2285984" y="1500174"/>
            <a:chExt cx="6514989" cy="5139152"/>
          </a:xfrm>
        </p:grpSpPr>
        <p:grpSp>
          <p:nvGrpSpPr>
            <p:cNvPr id="3" name="Group 7"/>
            <p:cNvGrpSpPr>
              <a:grpSpLocks/>
            </p:cNvGrpSpPr>
            <p:nvPr/>
          </p:nvGrpSpPr>
          <p:grpSpPr bwMode="auto">
            <a:xfrm>
              <a:off x="2422543" y="1500174"/>
              <a:ext cx="4864101" cy="5053013"/>
              <a:chOff x="2351106" y="1117600"/>
              <a:chExt cx="4864101" cy="5053013"/>
            </a:xfrm>
          </p:grpSpPr>
          <p:sp>
            <p:nvSpPr>
              <p:cNvPr id="11" name="Freeform 142"/>
              <p:cNvSpPr>
                <a:spLocks/>
              </p:cNvSpPr>
              <p:nvPr/>
            </p:nvSpPr>
            <p:spPr bwMode="auto">
              <a:xfrm flipH="1">
                <a:off x="2351106" y="3987800"/>
                <a:ext cx="4149725" cy="2182813"/>
              </a:xfrm>
              <a:custGeom>
                <a:avLst/>
                <a:gdLst>
                  <a:gd name="T0" fmla="*/ 2147483647 w 2351"/>
                  <a:gd name="T1" fmla="*/ 2147483647 h 1237"/>
                  <a:gd name="T2" fmla="*/ 2147483647 w 2351"/>
                  <a:gd name="T3" fmla="*/ 2147483647 h 1237"/>
                  <a:gd name="T4" fmla="*/ 2147483647 w 2351"/>
                  <a:gd name="T5" fmla="*/ 2147483647 h 1237"/>
                  <a:gd name="T6" fmla="*/ 2147483647 w 2351"/>
                  <a:gd name="T7" fmla="*/ 2147483647 h 1237"/>
                  <a:gd name="T8" fmla="*/ 2147483647 w 2351"/>
                  <a:gd name="T9" fmla="*/ 2147483647 h 1237"/>
                  <a:gd name="T10" fmla="*/ 2147483647 w 2351"/>
                  <a:gd name="T11" fmla="*/ 2147483647 h 1237"/>
                  <a:gd name="T12" fmla="*/ 2147483647 w 2351"/>
                  <a:gd name="T13" fmla="*/ 2147483647 h 1237"/>
                  <a:gd name="T14" fmla="*/ 2147483647 w 2351"/>
                  <a:gd name="T15" fmla="*/ 2147483647 h 1237"/>
                  <a:gd name="T16" fmla="*/ 2147483647 w 2351"/>
                  <a:gd name="T17" fmla="*/ 2147483647 h 1237"/>
                  <a:gd name="T18" fmla="*/ 2147483647 w 2351"/>
                  <a:gd name="T19" fmla="*/ 2147483647 h 1237"/>
                  <a:gd name="T20" fmla="*/ 2147483647 w 2351"/>
                  <a:gd name="T21" fmla="*/ 2147483647 h 1237"/>
                  <a:gd name="T22" fmla="*/ 2147483647 w 2351"/>
                  <a:gd name="T23" fmla="*/ 2147483647 h 1237"/>
                  <a:gd name="T24" fmla="*/ 2147483647 w 2351"/>
                  <a:gd name="T25" fmla="*/ 2147483647 h 1237"/>
                  <a:gd name="T26" fmla="*/ 2147483647 w 2351"/>
                  <a:gd name="T27" fmla="*/ 2147483647 h 1237"/>
                  <a:gd name="T28" fmla="*/ 2147483647 w 2351"/>
                  <a:gd name="T29" fmla="*/ 2147483647 h 1237"/>
                  <a:gd name="T30" fmla="*/ 2147483647 w 2351"/>
                  <a:gd name="T31" fmla="*/ 2147483647 h 1237"/>
                  <a:gd name="T32" fmla="*/ 2147483647 w 2351"/>
                  <a:gd name="T33" fmla="*/ 2147483647 h 1237"/>
                  <a:gd name="T34" fmla="*/ 2147483647 w 2351"/>
                  <a:gd name="T35" fmla="*/ 0 h 1237"/>
                  <a:gd name="T36" fmla="*/ 2147483647 w 2351"/>
                  <a:gd name="T37" fmla="*/ 2147483647 h 1237"/>
                  <a:gd name="T38" fmla="*/ 2147483647 w 2351"/>
                  <a:gd name="T39" fmla="*/ 2147483647 h 1237"/>
                  <a:gd name="T40" fmla="*/ 2147483647 w 2351"/>
                  <a:gd name="T41" fmla="*/ 2147483647 h 1237"/>
                  <a:gd name="T42" fmla="*/ 2147483647 w 2351"/>
                  <a:gd name="T43" fmla="*/ 2147483647 h 1237"/>
                  <a:gd name="T44" fmla="*/ 2147483647 w 2351"/>
                  <a:gd name="T45" fmla="*/ 2147483647 h 1237"/>
                  <a:gd name="T46" fmla="*/ 2147483647 w 2351"/>
                  <a:gd name="T47" fmla="*/ 2147483647 h 1237"/>
                  <a:gd name="T48" fmla="*/ 2147483647 w 2351"/>
                  <a:gd name="T49" fmla="*/ 2147483647 h 1237"/>
                  <a:gd name="T50" fmla="*/ 2147483647 w 2351"/>
                  <a:gd name="T51" fmla="*/ 2147483647 h 1237"/>
                  <a:gd name="T52" fmla="*/ 2147483647 w 2351"/>
                  <a:gd name="T53" fmla="*/ 2147483647 h 1237"/>
                  <a:gd name="T54" fmla="*/ 2147483647 w 2351"/>
                  <a:gd name="T55" fmla="*/ 2147483647 h 1237"/>
                  <a:gd name="T56" fmla="*/ 2147483647 w 2351"/>
                  <a:gd name="T57" fmla="*/ 2147483647 h 1237"/>
                  <a:gd name="T58" fmla="*/ 2147483647 w 2351"/>
                  <a:gd name="T59" fmla="*/ 2147483647 h 1237"/>
                  <a:gd name="T60" fmla="*/ 2147483647 w 2351"/>
                  <a:gd name="T61" fmla="*/ 2147483647 h 1237"/>
                  <a:gd name="T62" fmla="*/ 2147483647 w 2351"/>
                  <a:gd name="T63" fmla="*/ 2147483647 h 1237"/>
                  <a:gd name="T64" fmla="*/ 0 w 2351"/>
                  <a:gd name="T65" fmla="*/ 2147483647 h 1237"/>
                  <a:gd name="T66" fmla="*/ 2147483647 w 2351"/>
                  <a:gd name="T67" fmla="*/ 2147483647 h 1237"/>
                  <a:gd name="T68" fmla="*/ 2147483647 w 2351"/>
                  <a:gd name="T69" fmla="*/ 2147483647 h 1237"/>
                  <a:gd name="T70" fmla="*/ 2147483647 w 2351"/>
                  <a:gd name="T71" fmla="*/ 2147483647 h 1237"/>
                  <a:gd name="T72" fmla="*/ 2147483647 w 2351"/>
                  <a:gd name="T73" fmla="*/ 2147483647 h 1237"/>
                  <a:gd name="T74" fmla="*/ 2147483647 w 2351"/>
                  <a:gd name="T75" fmla="*/ 2147483647 h 1237"/>
                  <a:gd name="T76" fmla="*/ 2147483647 w 2351"/>
                  <a:gd name="T77" fmla="*/ 2147483647 h 1237"/>
                  <a:gd name="T78" fmla="*/ 2147483647 w 2351"/>
                  <a:gd name="T79" fmla="*/ 2147483647 h 1237"/>
                  <a:gd name="T80" fmla="*/ 2147483647 w 2351"/>
                  <a:gd name="T81" fmla="*/ 2147483647 h 1237"/>
                  <a:gd name="T82" fmla="*/ 2147483647 w 2351"/>
                  <a:gd name="T83" fmla="*/ 2147483647 h 1237"/>
                  <a:gd name="T84" fmla="*/ 2147483647 w 2351"/>
                  <a:gd name="T85" fmla="*/ 2147483647 h 1237"/>
                  <a:gd name="T86" fmla="*/ 2147483647 w 2351"/>
                  <a:gd name="T87" fmla="*/ 2147483647 h 1237"/>
                  <a:gd name="T88" fmla="*/ 2147483647 w 2351"/>
                  <a:gd name="T89" fmla="*/ 2147483647 h 1237"/>
                  <a:gd name="T90" fmla="*/ 2147483647 w 2351"/>
                  <a:gd name="T91" fmla="*/ 2147483647 h 1237"/>
                  <a:gd name="T92" fmla="*/ 2147483647 w 2351"/>
                  <a:gd name="T93" fmla="*/ 2147483647 h 1237"/>
                  <a:gd name="T94" fmla="*/ 2147483647 w 2351"/>
                  <a:gd name="T95" fmla="*/ 2147483647 h 1237"/>
                  <a:gd name="T96" fmla="*/ 2147483647 w 2351"/>
                  <a:gd name="T97" fmla="*/ 2147483647 h 1237"/>
                  <a:gd name="T98" fmla="*/ 2147483647 w 2351"/>
                  <a:gd name="T99" fmla="*/ 2147483647 h 1237"/>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2351"/>
                  <a:gd name="T151" fmla="*/ 0 h 1237"/>
                  <a:gd name="T152" fmla="*/ 2351 w 2351"/>
                  <a:gd name="T153" fmla="*/ 1237 h 1237"/>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2351" h="1237">
                    <a:moveTo>
                      <a:pt x="1182" y="1222"/>
                    </a:moveTo>
                    <a:lnTo>
                      <a:pt x="1206" y="1218"/>
                    </a:lnTo>
                    <a:lnTo>
                      <a:pt x="1238" y="1212"/>
                    </a:lnTo>
                    <a:lnTo>
                      <a:pt x="1271" y="1206"/>
                    </a:lnTo>
                    <a:lnTo>
                      <a:pt x="1294" y="1200"/>
                    </a:lnTo>
                    <a:lnTo>
                      <a:pt x="1321" y="1194"/>
                    </a:lnTo>
                    <a:lnTo>
                      <a:pt x="1348" y="1185"/>
                    </a:lnTo>
                    <a:lnTo>
                      <a:pt x="1375" y="1179"/>
                    </a:lnTo>
                    <a:lnTo>
                      <a:pt x="1399" y="1171"/>
                    </a:lnTo>
                    <a:lnTo>
                      <a:pt x="1426" y="1160"/>
                    </a:lnTo>
                    <a:lnTo>
                      <a:pt x="1459" y="1148"/>
                    </a:lnTo>
                    <a:lnTo>
                      <a:pt x="1488" y="1136"/>
                    </a:lnTo>
                    <a:lnTo>
                      <a:pt x="1515" y="1123"/>
                    </a:lnTo>
                    <a:lnTo>
                      <a:pt x="1546" y="1110"/>
                    </a:lnTo>
                    <a:lnTo>
                      <a:pt x="1575" y="1095"/>
                    </a:lnTo>
                    <a:lnTo>
                      <a:pt x="1602" y="1082"/>
                    </a:lnTo>
                    <a:lnTo>
                      <a:pt x="1626" y="1066"/>
                    </a:lnTo>
                    <a:lnTo>
                      <a:pt x="1649" y="1052"/>
                    </a:lnTo>
                    <a:lnTo>
                      <a:pt x="1672" y="1036"/>
                    </a:lnTo>
                    <a:lnTo>
                      <a:pt x="1698" y="1021"/>
                    </a:lnTo>
                    <a:lnTo>
                      <a:pt x="1726" y="1002"/>
                    </a:lnTo>
                    <a:lnTo>
                      <a:pt x="1752" y="983"/>
                    </a:lnTo>
                    <a:lnTo>
                      <a:pt x="1776" y="965"/>
                    </a:lnTo>
                    <a:lnTo>
                      <a:pt x="1798" y="948"/>
                    </a:lnTo>
                    <a:lnTo>
                      <a:pt x="1835" y="919"/>
                    </a:lnTo>
                    <a:lnTo>
                      <a:pt x="1869" y="889"/>
                    </a:lnTo>
                    <a:lnTo>
                      <a:pt x="1903" y="855"/>
                    </a:lnTo>
                    <a:lnTo>
                      <a:pt x="1938" y="816"/>
                    </a:lnTo>
                    <a:lnTo>
                      <a:pt x="1962" y="788"/>
                    </a:lnTo>
                    <a:lnTo>
                      <a:pt x="1989" y="756"/>
                    </a:lnTo>
                    <a:lnTo>
                      <a:pt x="2019" y="721"/>
                    </a:lnTo>
                    <a:lnTo>
                      <a:pt x="2044" y="686"/>
                    </a:lnTo>
                    <a:lnTo>
                      <a:pt x="2068" y="648"/>
                    </a:lnTo>
                    <a:lnTo>
                      <a:pt x="2098" y="605"/>
                    </a:lnTo>
                    <a:lnTo>
                      <a:pt x="2351" y="753"/>
                    </a:lnTo>
                    <a:lnTo>
                      <a:pt x="2103" y="0"/>
                    </a:lnTo>
                    <a:lnTo>
                      <a:pt x="1299" y="143"/>
                    </a:lnTo>
                    <a:lnTo>
                      <a:pt x="1570" y="296"/>
                    </a:lnTo>
                    <a:lnTo>
                      <a:pt x="1547" y="329"/>
                    </a:lnTo>
                    <a:lnTo>
                      <a:pt x="1523" y="357"/>
                    </a:lnTo>
                    <a:lnTo>
                      <a:pt x="1498" y="385"/>
                    </a:lnTo>
                    <a:lnTo>
                      <a:pt x="1474" y="412"/>
                    </a:lnTo>
                    <a:lnTo>
                      <a:pt x="1454" y="433"/>
                    </a:lnTo>
                    <a:lnTo>
                      <a:pt x="1432" y="455"/>
                    </a:lnTo>
                    <a:lnTo>
                      <a:pt x="1408" y="474"/>
                    </a:lnTo>
                    <a:lnTo>
                      <a:pt x="1381" y="494"/>
                    </a:lnTo>
                    <a:lnTo>
                      <a:pt x="1349" y="516"/>
                    </a:lnTo>
                    <a:lnTo>
                      <a:pt x="1322" y="534"/>
                    </a:lnTo>
                    <a:lnTo>
                      <a:pt x="1299" y="547"/>
                    </a:lnTo>
                    <a:lnTo>
                      <a:pt x="1265" y="566"/>
                    </a:lnTo>
                    <a:lnTo>
                      <a:pt x="1236" y="578"/>
                    </a:lnTo>
                    <a:lnTo>
                      <a:pt x="1210" y="586"/>
                    </a:lnTo>
                    <a:lnTo>
                      <a:pt x="1183" y="595"/>
                    </a:lnTo>
                    <a:lnTo>
                      <a:pt x="1144" y="606"/>
                    </a:lnTo>
                    <a:lnTo>
                      <a:pt x="1105" y="612"/>
                    </a:lnTo>
                    <a:lnTo>
                      <a:pt x="1066" y="616"/>
                    </a:lnTo>
                    <a:lnTo>
                      <a:pt x="1008" y="618"/>
                    </a:lnTo>
                    <a:lnTo>
                      <a:pt x="933" y="620"/>
                    </a:lnTo>
                    <a:lnTo>
                      <a:pt x="875" y="612"/>
                    </a:lnTo>
                    <a:lnTo>
                      <a:pt x="822" y="600"/>
                    </a:lnTo>
                    <a:lnTo>
                      <a:pt x="761" y="582"/>
                    </a:lnTo>
                    <a:lnTo>
                      <a:pt x="708" y="559"/>
                    </a:lnTo>
                    <a:lnTo>
                      <a:pt x="654" y="532"/>
                    </a:lnTo>
                    <a:lnTo>
                      <a:pt x="605" y="501"/>
                    </a:lnTo>
                    <a:lnTo>
                      <a:pt x="558" y="459"/>
                    </a:lnTo>
                    <a:lnTo>
                      <a:pt x="0" y="781"/>
                    </a:lnTo>
                    <a:lnTo>
                      <a:pt x="23" y="808"/>
                    </a:lnTo>
                    <a:lnTo>
                      <a:pt x="55" y="839"/>
                    </a:lnTo>
                    <a:lnTo>
                      <a:pt x="82" y="866"/>
                    </a:lnTo>
                    <a:lnTo>
                      <a:pt x="109" y="892"/>
                    </a:lnTo>
                    <a:lnTo>
                      <a:pt x="136" y="917"/>
                    </a:lnTo>
                    <a:lnTo>
                      <a:pt x="169" y="944"/>
                    </a:lnTo>
                    <a:lnTo>
                      <a:pt x="198" y="967"/>
                    </a:lnTo>
                    <a:lnTo>
                      <a:pt x="228" y="989"/>
                    </a:lnTo>
                    <a:lnTo>
                      <a:pt x="262" y="1010"/>
                    </a:lnTo>
                    <a:lnTo>
                      <a:pt x="294" y="1033"/>
                    </a:lnTo>
                    <a:lnTo>
                      <a:pt x="328" y="1055"/>
                    </a:lnTo>
                    <a:lnTo>
                      <a:pt x="359" y="1072"/>
                    </a:lnTo>
                    <a:lnTo>
                      <a:pt x="390" y="1090"/>
                    </a:lnTo>
                    <a:lnTo>
                      <a:pt x="419" y="1105"/>
                    </a:lnTo>
                    <a:lnTo>
                      <a:pt x="460" y="1123"/>
                    </a:lnTo>
                    <a:lnTo>
                      <a:pt x="497" y="1140"/>
                    </a:lnTo>
                    <a:lnTo>
                      <a:pt x="540" y="1156"/>
                    </a:lnTo>
                    <a:lnTo>
                      <a:pt x="573" y="1168"/>
                    </a:lnTo>
                    <a:lnTo>
                      <a:pt x="604" y="1180"/>
                    </a:lnTo>
                    <a:lnTo>
                      <a:pt x="640" y="1191"/>
                    </a:lnTo>
                    <a:lnTo>
                      <a:pt x="675" y="1200"/>
                    </a:lnTo>
                    <a:lnTo>
                      <a:pt x="710" y="1208"/>
                    </a:lnTo>
                    <a:lnTo>
                      <a:pt x="751" y="1216"/>
                    </a:lnTo>
                    <a:lnTo>
                      <a:pt x="791" y="1223"/>
                    </a:lnTo>
                    <a:lnTo>
                      <a:pt x="833" y="1229"/>
                    </a:lnTo>
                    <a:lnTo>
                      <a:pt x="876" y="1233"/>
                    </a:lnTo>
                    <a:lnTo>
                      <a:pt x="908" y="1234"/>
                    </a:lnTo>
                    <a:lnTo>
                      <a:pt x="953" y="1237"/>
                    </a:lnTo>
                    <a:lnTo>
                      <a:pt x="997" y="1237"/>
                    </a:lnTo>
                    <a:lnTo>
                      <a:pt x="1032" y="1235"/>
                    </a:lnTo>
                    <a:lnTo>
                      <a:pt x="1070" y="1234"/>
                    </a:lnTo>
                    <a:lnTo>
                      <a:pt x="1112" y="1231"/>
                    </a:lnTo>
                    <a:lnTo>
                      <a:pt x="1150" y="1226"/>
                    </a:lnTo>
                    <a:lnTo>
                      <a:pt x="1182" y="1222"/>
                    </a:lnTo>
                    <a:close/>
                  </a:path>
                </a:pathLst>
              </a:custGeom>
              <a:gradFill rotWithShape="0">
                <a:gsLst>
                  <a:gs pos="0">
                    <a:srgbClr val="474776"/>
                  </a:gs>
                  <a:gs pos="100000">
                    <a:srgbClr val="9999FF"/>
                  </a:gs>
                </a:gsLst>
                <a:lin ang="18900000" scaled="1"/>
              </a:gradFill>
              <a:ln w="9525">
                <a:round/>
                <a:headEnd/>
                <a:tailEnd/>
              </a:ln>
              <a:scene3d>
                <a:camera prst="legacyObliqueTopRight"/>
                <a:lightRig rig="legacyFlat3" dir="t"/>
              </a:scene3d>
              <a:sp3d extrusionH="227000" prstMaterial="legacyMatte">
                <a:bevelT w="13500" h="13500" prst="angle"/>
                <a:bevelB w="13500" h="13500" prst="angle"/>
                <a:extrusionClr>
                  <a:srgbClr val="3366CC"/>
                </a:extrusionClr>
              </a:sp3d>
            </p:spPr>
            <p:txBody>
              <a:bodyPr>
                <a:flatTx/>
              </a:bodyPr>
              <a:lstStyle/>
              <a:p>
                <a:endParaRPr lang="en-GB"/>
              </a:p>
            </p:txBody>
          </p:sp>
          <p:sp>
            <p:nvSpPr>
              <p:cNvPr id="12" name="Freeform 143"/>
              <p:cNvSpPr>
                <a:spLocks/>
              </p:cNvSpPr>
              <p:nvPr/>
            </p:nvSpPr>
            <p:spPr bwMode="auto">
              <a:xfrm flipH="1">
                <a:off x="5111769" y="1624013"/>
                <a:ext cx="2103438" cy="3892550"/>
              </a:xfrm>
              <a:custGeom>
                <a:avLst/>
                <a:gdLst>
                  <a:gd name="T0" fmla="*/ 2147483647 w 1192"/>
                  <a:gd name="T1" fmla="*/ 2147483647 h 2205"/>
                  <a:gd name="T2" fmla="*/ 2147483647 w 1192"/>
                  <a:gd name="T3" fmla="*/ 2147483647 h 2205"/>
                  <a:gd name="T4" fmla="*/ 2147483647 w 1192"/>
                  <a:gd name="T5" fmla="*/ 2147483647 h 2205"/>
                  <a:gd name="T6" fmla="*/ 2147483647 w 1192"/>
                  <a:gd name="T7" fmla="*/ 2147483647 h 2205"/>
                  <a:gd name="T8" fmla="*/ 2147483647 w 1192"/>
                  <a:gd name="T9" fmla="*/ 2147483647 h 2205"/>
                  <a:gd name="T10" fmla="*/ 2147483647 w 1192"/>
                  <a:gd name="T11" fmla="*/ 2147483647 h 2205"/>
                  <a:gd name="T12" fmla="*/ 2147483647 w 1192"/>
                  <a:gd name="T13" fmla="*/ 2147483647 h 2205"/>
                  <a:gd name="T14" fmla="*/ 2147483647 w 1192"/>
                  <a:gd name="T15" fmla="*/ 2147483647 h 2205"/>
                  <a:gd name="T16" fmla="*/ 2147483647 w 1192"/>
                  <a:gd name="T17" fmla="*/ 2147483647 h 2205"/>
                  <a:gd name="T18" fmla="*/ 2147483647 w 1192"/>
                  <a:gd name="T19" fmla="*/ 2147483647 h 2205"/>
                  <a:gd name="T20" fmla="*/ 2147483647 w 1192"/>
                  <a:gd name="T21" fmla="*/ 2147483647 h 2205"/>
                  <a:gd name="T22" fmla="*/ 2147483647 w 1192"/>
                  <a:gd name="T23" fmla="*/ 2147483647 h 2205"/>
                  <a:gd name="T24" fmla="*/ 2147483647 w 1192"/>
                  <a:gd name="T25" fmla="*/ 2147483647 h 2205"/>
                  <a:gd name="T26" fmla="*/ 2147483647 w 1192"/>
                  <a:gd name="T27" fmla="*/ 2147483647 h 2205"/>
                  <a:gd name="T28" fmla="*/ 2147483647 w 1192"/>
                  <a:gd name="T29" fmla="*/ 2147483647 h 2205"/>
                  <a:gd name="T30" fmla="*/ 2147483647 w 1192"/>
                  <a:gd name="T31" fmla="*/ 2147483647 h 2205"/>
                  <a:gd name="T32" fmla="*/ 2147483647 w 1192"/>
                  <a:gd name="T33" fmla="*/ 2147483647 h 2205"/>
                  <a:gd name="T34" fmla="*/ 2147483647 w 1192"/>
                  <a:gd name="T35" fmla="*/ 2147483647 h 2205"/>
                  <a:gd name="T36" fmla="*/ 2147483647 w 1192"/>
                  <a:gd name="T37" fmla="*/ 2147483647 h 2205"/>
                  <a:gd name="T38" fmla="*/ 2147483647 w 1192"/>
                  <a:gd name="T39" fmla="*/ 2147483647 h 2205"/>
                  <a:gd name="T40" fmla="*/ 2147483647 w 1192"/>
                  <a:gd name="T41" fmla="*/ 2147483647 h 2205"/>
                  <a:gd name="T42" fmla="*/ 2147483647 w 1192"/>
                  <a:gd name="T43" fmla="*/ 2147483647 h 2205"/>
                  <a:gd name="T44" fmla="*/ 2147483647 w 1192"/>
                  <a:gd name="T45" fmla="*/ 2147483647 h 2205"/>
                  <a:gd name="T46" fmla="*/ 2147483647 w 1192"/>
                  <a:gd name="T47" fmla="*/ 2147483647 h 2205"/>
                  <a:gd name="T48" fmla="*/ 2147483647 w 1192"/>
                  <a:gd name="T49" fmla="*/ 2147483647 h 2205"/>
                  <a:gd name="T50" fmla="*/ 2147483647 w 1192"/>
                  <a:gd name="T51" fmla="*/ 2147483647 h 2205"/>
                  <a:gd name="T52" fmla="*/ 2147483647 w 1192"/>
                  <a:gd name="T53" fmla="*/ 2147483647 h 2205"/>
                  <a:gd name="T54" fmla="*/ 2147483647 w 1192"/>
                  <a:gd name="T55" fmla="*/ 2147483647 h 2205"/>
                  <a:gd name="T56" fmla="*/ 2147483647 w 1192"/>
                  <a:gd name="T57" fmla="*/ 2147483647 h 2205"/>
                  <a:gd name="T58" fmla="*/ 2147483647 w 1192"/>
                  <a:gd name="T59" fmla="*/ 2147483647 h 2205"/>
                  <a:gd name="T60" fmla="*/ 2147483647 w 1192"/>
                  <a:gd name="T61" fmla="*/ 2147483647 h 2205"/>
                  <a:gd name="T62" fmla="*/ 2147483647 w 1192"/>
                  <a:gd name="T63" fmla="*/ 2147483647 h 2205"/>
                  <a:gd name="T64" fmla="*/ 2147483647 w 1192"/>
                  <a:gd name="T65" fmla="*/ 2147483647 h 2205"/>
                  <a:gd name="T66" fmla="*/ 2147483647 w 1192"/>
                  <a:gd name="T67" fmla="*/ 2147483647 h 2205"/>
                  <a:gd name="T68" fmla="*/ 2147483647 w 1192"/>
                  <a:gd name="T69" fmla="*/ 2147483647 h 2205"/>
                  <a:gd name="T70" fmla="*/ 2147483647 w 1192"/>
                  <a:gd name="T71" fmla="*/ 2147483647 h 2205"/>
                  <a:gd name="T72" fmla="*/ 2147483647 w 1192"/>
                  <a:gd name="T73" fmla="*/ 2147483647 h 2205"/>
                  <a:gd name="T74" fmla="*/ 2147483647 w 1192"/>
                  <a:gd name="T75" fmla="*/ 2147483647 h 2205"/>
                  <a:gd name="T76" fmla="*/ 2147483647 w 1192"/>
                  <a:gd name="T77" fmla="*/ 2147483647 h 2205"/>
                  <a:gd name="T78" fmla="*/ 2147483647 w 1192"/>
                  <a:gd name="T79" fmla="*/ 2147483647 h 2205"/>
                  <a:gd name="T80" fmla="*/ 2147483647 w 1192"/>
                  <a:gd name="T81" fmla="*/ 2147483647 h 2205"/>
                  <a:gd name="T82" fmla="*/ 2147483647 w 1192"/>
                  <a:gd name="T83" fmla="*/ 2147483647 h 2205"/>
                  <a:gd name="T84" fmla="*/ 2147483647 w 1192"/>
                  <a:gd name="T85" fmla="*/ 2147483647 h 2205"/>
                  <a:gd name="T86" fmla="*/ 2147483647 w 1192"/>
                  <a:gd name="T87" fmla="*/ 2147483647 h 2205"/>
                  <a:gd name="T88" fmla="*/ 2147483647 w 1192"/>
                  <a:gd name="T89" fmla="*/ 2147483647 h 2205"/>
                  <a:gd name="T90" fmla="*/ 2147483647 w 1192"/>
                  <a:gd name="T91" fmla="*/ 2147483647 h 2205"/>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1192"/>
                  <a:gd name="T139" fmla="*/ 0 h 2205"/>
                  <a:gd name="T140" fmla="*/ 1192 w 1192"/>
                  <a:gd name="T141" fmla="*/ 2205 h 2205"/>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1192" h="2205">
                    <a:moveTo>
                      <a:pt x="1192" y="0"/>
                    </a:moveTo>
                    <a:lnTo>
                      <a:pt x="1166" y="4"/>
                    </a:lnTo>
                    <a:lnTo>
                      <a:pt x="1141" y="8"/>
                    </a:lnTo>
                    <a:lnTo>
                      <a:pt x="1106" y="16"/>
                    </a:lnTo>
                    <a:lnTo>
                      <a:pt x="1080" y="22"/>
                    </a:lnTo>
                    <a:lnTo>
                      <a:pt x="1053" y="30"/>
                    </a:lnTo>
                    <a:lnTo>
                      <a:pt x="1028" y="38"/>
                    </a:lnTo>
                    <a:lnTo>
                      <a:pt x="1001" y="45"/>
                    </a:lnTo>
                    <a:lnTo>
                      <a:pt x="975" y="53"/>
                    </a:lnTo>
                    <a:lnTo>
                      <a:pt x="948" y="64"/>
                    </a:lnTo>
                    <a:lnTo>
                      <a:pt x="916" y="76"/>
                    </a:lnTo>
                    <a:lnTo>
                      <a:pt x="889" y="88"/>
                    </a:lnTo>
                    <a:lnTo>
                      <a:pt x="861" y="100"/>
                    </a:lnTo>
                    <a:lnTo>
                      <a:pt x="831" y="113"/>
                    </a:lnTo>
                    <a:lnTo>
                      <a:pt x="801" y="128"/>
                    </a:lnTo>
                    <a:lnTo>
                      <a:pt x="774" y="142"/>
                    </a:lnTo>
                    <a:lnTo>
                      <a:pt x="749" y="158"/>
                    </a:lnTo>
                    <a:lnTo>
                      <a:pt x="726" y="171"/>
                    </a:lnTo>
                    <a:lnTo>
                      <a:pt x="703" y="188"/>
                    </a:lnTo>
                    <a:lnTo>
                      <a:pt x="677" y="202"/>
                    </a:lnTo>
                    <a:lnTo>
                      <a:pt x="649" y="221"/>
                    </a:lnTo>
                    <a:lnTo>
                      <a:pt x="623" y="241"/>
                    </a:lnTo>
                    <a:lnTo>
                      <a:pt x="599" y="260"/>
                    </a:lnTo>
                    <a:lnTo>
                      <a:pt x="576" y="276"/>
                    </a:lnTo>
                    <a:lnTo>
                      <a:pt x="539" y="307"/>
                    </a:lnTo>
                    <a:lnTo>
                      <a:pt x="501" y="344"/>
                    </a:lnTo>
                    <a:lnTo>
                      <a:pt x="471" y="371"/>
                    </a:lnTo>
                    <a:lnTo>
                      <a:pt x="436" y="410"/>
                    </a:lnTo>
                    <a:lnTo>
                      <a:pt x="412" y="438"/>
                    </a:lnTo>
                    <a:lnTo>
                      <a:pt x="385" y="470"/>
                    </a:lnTo>
                    <a:lnTo>
                      <a:pt x="355" y="507"/>
                    </a:lnTo>
                    <a:lnTo>
                      <a:pt x="331" y="540"/>
                    </a:lnTo>
                    <a:lnTo>
                      <a:pt x="307" y="579"/>
                    </a:lnTo>
                    <a:lnTo>
                      <a:pt x="283" y="617"/>
                    </a:lnTo>
                    <a:lnTo>
                      <a:pt x="258" y="658"/>
                    </a:lnTo>
                    <a:lnTo>
                      <a:pt x="238" y="693"/>
                    </a:lnTo>
                    <a:lnTo>
                      <a:pt x="219" y="736"/>
                    </a:lnTo>
                    <a:lnTo>
                      <a:pt x="200" y="777"/>
                    </a:lnTo>
                    <a:lnTo>
                      <a:pt x="184" y="821"/>
                    </a:lnTo>
                    <a:lnTo>
                      <a:pt x="168" y="868"/>
                    </a:lnTo>
                    <a:lnTo>
                      <a:pt x="148" y="926"/>
                    </a:lnTo>
                    <a:lnTo>
                      <a:pt x="134" y="980"/>
                    </a:lnTo>
                    <a:lnTo>
                      <a:pt x="121" y="1035"/>
                    </a:lnTo>
                    <a:lnTo>
                      <a:pt x="114" y="1089"/>
                    </a:lnTo>
                    <a:lnTo>
                      <a:pt x="105" y="1152"/>
                    </a:lnTo>
                    <a:lnTo>
                      <a:pt x="98" y="1230"/>
                    </a:lnTo>
                    <a:lnTo>
                      <a:pt x="97" y="1292"/>
                    </a:lnTo>
                    <a:lnTo>
                      <a:pt x="98" y="1353"/>
                    </a:lnTo>
                    <a:lnTo>
                      <a:pt x="103" y="1411"/>
                    </a:lnTo>
                    <a:lnTo>
                      <a:pt x="110" y="1464"/>
                    </a:lnTo>
                    <a:lnTo>
                      <a:pt x="117" y="1521"/>
                    </a:lnTo>
                    <a:lnTo>
                      <a:pt x="129" y="1579"/>
                    </a:lnTo>
                    <a:lnTo>
                      <a:pt x="145" y="1641"/>
                    </a:lnTo>
                    <a:lnTo>
                      <a:pt x="165" y="1704"/>
                    </a:lnTo>
                    <a:lnTo>
                      <a:pt x="186" y="1763"/>
                    </a:lnTo>
                    <a:lnTo>
                      <a:pt x="208" y="1821"/>
                    </a:lnTo>
                    <a:lnTo>
                      <a:pt x="235" y="1878"/>
                    </a:lnTo>
                    <a:lnTo>
                      <a:pt x="268" y="1932"/>
                    </a:lnTo>
                    <a:lnTo>
                      <a:pt x="0" y="2084"/>
                    </a:lnTo>
                    <a:lnTo>
                      <a:pt x="817" y="2205"/>
                    </a:lnTo>
                    <a:lnTo>
                      <a:pt x="1118" y="1454"/>
                    </a:lnTo>
                    <a:lnTo>
                      <a:pt x="804" y="1622"/>
                    </a:lnTo>
                    <a:lnTo>
                      <a:pt x="773" y="1574"/>
                    </a:lnTo>
                    <a:lnTo>
                      <a:pt x="754" y="1530"/>
                    </a:lnTo>
                    <a:lnTo>
                      <a:pt x="737" y="1486"/>
                    </a:lnTo>
                    <a:lnTo>
                      <a:pt x="725" y="1442"/>
                    </a:lnTo>
                    <a:lnTo>
                      <a:pt x="716" y="1398"/>
                    </a:lnTo>
                    <a:lnTo>
                      <a:pt x="714" y="1357"/>
                    </a:lnTo>
                    <a:lnTo>
                      <a:pt x="710" y="1315"/>
                    </a:lnTo>
                    <a:lnTo>
                      <a:pt x="710" y="1273"/>
                    </a:lnTo>
                    <a:lnTo>
                      <a:pt x="712" y="1223"/>
                    </a:lnTo>
                    <a:lnTo>
                      <a:pt x="718" y="1175"/>
                    </a:lnTo>
                    <a:lnTo>
                      <a:pt x="729" y="1121"/>
                    </a:lnTo>
                    <a:lnTo>
                      <a:pt x="741" y="1078"/>
                    </a:lnTo>
                    <a:lnTo>
                      <a:pt x="760" y="1029"/>
                    </a:lnTo>
                    <a:lnTo>
                      <a:pt x="776" y="988"/>
                    </a:lnTo>
                    <a:lnTo>
                      <a:pt x="799" y="947"/>
                    </a:lnTo>
                    <a:lnTo>
                      <a:pt x="817" y="916"/>
                    </a:lnTo>
                    <a:lnTo>
                      <a:pt x="836" y="891"/>
                    </a:lnTo>
                    <a:lnTo>
                      <a:pt x="855" y="865"/>
                    </a:lnTo>
                    <a:lnTo>
                      <a:pt x="877" y="839"/>
                    </a:lnTo>
                    <a:lnTo>
                      <a:pt x="900" y="813"/>
                    </a:lnTo>
                    <a:lnTo>
                      <a:pt x="920" y="794"/>
                    </a:lnTo>
                    <a:lnTo>
                      <a:pt x="943" y="769"/>
                    </a:lnTo>
                    <a:lnTo>
                      <a:pt x="966" y="751"/>
                    </a:lnTo>
                    <a:lnTo>
                      <a:pt x="993" y="730"/>
                    </a:lnTo>
                    <a:lnTo>
                      <a:pt x="1025" y="709"/>
                    </a:lnTo>
                    <a:lnTo>
                      <a:pt x="1052" y="691"/>
                    </a:lnTo>
                    <a:lnTo>
                      <a:pt x="1075" y="678"/>
                    </a:lnTo>
                    <a:lnTo>
                      <a:pt x="1109" y="659"/>
                    </a:lnTo>
                    <a:lnTo>
                      <a:pt x="1141" y="645"/>
                    </a:lnTo>
                    <a:lnTo>
                      <a:pt x="1192" y="631"/>
                    </a:lnTo>
                    <a:lnTo>
                      <a:pt x="1192" y="0"/>
                    </a:lnTo>
                    <a:close/>
                  </a:path>
                </a:pathLst>
              </a:custGeom>
              <a:gradFill rotWithShape="0">
                <a:gsLst>
                  <a:gs pos="0">
                    <a:srgbClr val="00CCFF"/>
                  </a:gs>
                  <a:gs pos="100000">
                    <a:srgbClr val="005E76"/>
                  </a:gs>
                </a:gsLst>
                <a:lin ang="18900000" scaled="1"/>
              </a:gradFill>
              <a:ln w="9525">
                <a:round/>
                <a:headEnd/>
                <a:tailEnd/>
              </a:ln>
              <a:scene3d>
                <a:camera prst="legacyObliqueTopRight"/>
                <a:lightRig rig="legacyFlat3" dir="t"/>
              </a:scene3d>
              <a:sp3d extrusionH="227000" prstMaterial="legacyMatte">
                <a:bevelT w="13500" h="13500" prst="angle"/>
                <a:bevelB w="13500" h="13500" prst="angle"/>
                <a:extrusionClr>
                  <a:srgbClr val="3366CC"/>
                </a:extrusionClr>
              </a:sp3d>
            </p:spPr>
            <p:txBody>
              <a:bodyPr>
                <a:flatTx/>
              </a:bodyPr>
              <a:lstStyle/>
              <a:p>
                <a:endParaRPr lang="en-GB"/>
              </a:p>
            </p:txBody>
          </p:sp>
          <p:sp>
            <p:nvSpPr>
              <p:cNvPr id="13" name="Freeform 144"/>
              <p:cNvSpPr>
                <a:spLocks/>
              </p:cNvSpPr>
              <p:nvPr/>
            </p:nvSpPr>
            <p:spPr bwMode="auto">
              <a:xfrm flipH="1">
                <a:off x="2474931" y="1117600"/>
                <a:ext cx="3127375" cy="3522663"/>
              </a:xfrm>
              <a:custGeom>
                <a:avLst/>
                <a:gdLst>
                  <a:gd name="T0" fmla="*/ 2147483647 w 1772"/>
                  <a:gd name="T1" fmla="*/ 2147483647 h 1996"/>
                  <a:gd name="T2" fmla="*/ 2147483647 w 1772"/>
                  <a:gd name="T3" fmla="*/ 2147483647 h 1996"/>
                  <a:gd name="T4" fmla="*/ 2147483647 w 1772"/>
                  <a:gd name="T5" fmla="*/ 2147483647 h 1996"/>
                  <a:gd name="T6" fmla="*/ 2147483647 w 1772"/>
                  <a:gd name="T7" fmla="*/ 2147483647 h 1996"/>
                  <a:gd name="T8" fmla="*/ 2147483647 w 1772"/>
                  <a:gd name="T9" fmla="*/ 2147483647 h 1996"/>
                  <a:gd name="T10" fmla="*/ 2147483647 w 1772"/>
                  <a:gd name="T11" fmla="*/ 2147483647 h 1996"/>
                  <a:gd name="T12" fmla="*/ 2147483647 w 1772"/>
                  <a:gd name="T13" fmla="*/ 2147483647 h 1996"/>
                  <a:gd name="T14" fmla="*/ 2147483647 w 1772"/>
                  <a:gd name="T15" fmla="*/ 2147483647 h 1996"/>
                  <a:gd name="T16" fmla="*/ 2147483647 w 1772"/>
                  <a:gd name="T17" fmla="*/ 2147483647 h 1996"/>
                  <a:gd name="T18" fmla="*/ 2147483647 w 1772"/>
                  <a:gd name="T19" fmla="*/ 2147483647 h 1996"/>
                  <a:gd name="T20" fmla="*/ 2147483647 w 1772"/>
                  <a:gd name="T21" fmla="*/ 2147483647 h 1996"/>
                  <a:gd name="T22" fmla="*/ 2147483647 w 1772"/>
                  <a:gd name="T23" fmla="*/ 2147483647 h 1996"/>
                  <a:gd name="T24" fmla="*/ 2147483647 w 1772"/>
                  <a:gd name="T25" fmla="*/ 2147483647 h 1996"/>
                  <a:gd name="T26" fmla="*/ 2147483647 w 1772"/>
                  <a:gd name="T27" fmla="*/ 2147483647 h 1996"/>
                  <a:gd name="T28" fmla="*/ 2147483647 w 1772"/>
                  <a:gd name="T29" fmla="*/ 2147483647 h 1996"/>
                  <a:gd name="T30" fmla="*/ 2147483647 w 1772"/>
                  <a:gd name="T31" fmla="*/ 2147483647 h 1996"/>
                  <a:gd name="T32" fmla="*/ 2147483647 w 1772"/>
                  <a:gd name="T33" fmla="*/ 2147483647 h 1996"/>
                  <a:gd name="T34" fmla="*/ 2147483647 w 1772"/>
                  <a:gd name="T35" fmla="*/ 2147483647 h 1996"/>
                  <a:gd name="T36" fmla="*/ 2147483647 w 1772"/>
                  <a:gd name="T37" fmla="*/ 2147483647 h 1996"/>
                  <a:gd name="T38" fmla="*/ 2147483647 w 1772"/>
                  <a:gd name="T39" fmla="*/ 2147483647 h 1996"/>
                  <a:gd name="T40" fmla="*/ 2147483647 w 1772"/>
                  <a:gd name="T41" fmla="*/ 2147483647 h 1996"/>
                  <a:gd name="T42" fmla="*/ 2147483647 w 1772"/>
                  <a:gd name="T43" fmla="*/ 2147483647 h 1996"/>
                  <a:gd name="T44" fmla="*/ 2147483647 w 1772"/>
                  <a:gd name="T45" fmla="*/ 2147483647 h 1996"/>
                  <a:gd name="T46" fmla="*/ 2147483647 w 1772"/>
                  <a:gd name="T47" fmla="*/ 2147483647 h 1996"/>
                  <a:gd name="T48" fmla="*/ 2147483647 w 1772"/>
                  <a:gd name="T49" fmla="*/ 2147483647 h 1996"/>
                  <a:gd name="T50" fmla="*/ 2147483647 w 1772"/>
                  <a:gd name="T51" fmla="*/ 2147483647 h 1996"/>
                  <a:gd name="T52" fmla="*/ 2147483647 w 1772"/>
                  <a:gd name="T53" fmla="*/ 2147483647 h 1996"/>
                  <a:gd name="T54" fmla="*/ 2147483647 w 1772"/>
                  <a:gd name="T55" fmla="*/ 2147483647 h 1996"/>
                  <a:gd name="T56" fmla="*/ 2147483647 w 1772"/>
                  <a:gd name="T57" fmla="*/ 2147483647 h 1996"/>
                  <a:gd name="T58" fmla="*/ 2147483647 w 1772"/>
                  <a:gd name="T59" fmla="*/ 2147483647 h 1996"/>
                  <a:gd name="T60" fmla="*/ 2147483647 w 1772"/>
                  <a:gd name="T61" fmla="*/ 2147483647 h 1996"/>
                  <a:gd name="T62" fmla="*/ 2147483647 w 1772"/>
                  <a:gd name="T63" fmla="*/ 2147483647 h 1996"/>
                  <a:gd name="T64" fmla="*/ 2147483647 w 1772"/>
                  <a:gd name="T65" fmla="*/ 2147483647 h 1996"/>
                  <a:gd name="T66" fmla="*/ 2147483647 w 1772"/>
                  <a:gd name="T67" fmla="*/ 2147483647 h 1996"/>
                  <a:gd name="T68" fmla="*/ 2147483647 w 1772"/>
                  <a:gd name="T69" fmla="*/ 2147483647 h 1996"/>
                  <a:gd name="T70" fmla="*/ 2147483647 w 1772"/>
                  <a:gd name="T71" fmla="*/ 2147483647 h 1996"/>
                  <a:gd name="T72" fmla="*/ 2147483647 w 1772"/>
                  <a:gd name="T73" fmla="*/ 2147483647 h 1996"/>
                  <a:gd name="T74" fmla="*/ 2147483647 w 1772"/>
                  <a:gd name="T75" fmla="*/ 2147483647 h 1996"/>
                  <a:gd name="T76" fmla="*/ 2147483647 w 1772"/>
                  <a:gd name="T77" fmla="*/ 2147483647 h 1996"/>
                  <a:gd name="T78" fmla="*/ 2147483647 w 1772"/>
                  <a:gd name="T79" fmla="*/ 2147483647 h 1996"/>
                  <a:gd name="T80" fmla="*/ 2147483647 w 1772"/>
                  <a:gd name="T81" fmla="*/ 2147483647 h 1996"/>
                  <a:gd name="T82" fmla="*/ 2147483647 w 1772"/>
                  <a:gd name="T83" fmla="*/ 2147483647 h 1996"/>
                  <a:gd name="T84" fmla="*/ 2147483647 w 1772"/>
                  <a:gd name="T85" fmla="*/ 2147483647 h 1996"/>
                  <a:gd name="T86" fmla="*/ 2147483647 w 1772"/>
                  <a:gd name="T87" fmla="*/ 2147483647 h 1996"/>
                  <a:gd name="T88" fmla="*/ 2147483647 w 1772"/>
                  <a:gd name="T89" fmla="*/ 0 h 1996"/>
                  <a:gd name="T90" fmla="*/ 2147483647 w 1772"/>
                  <a:gd name="T91" fmla="*/ 2147483647 h 1996"/>
                  <a:gd name="T92" fmla="*/ 2147483647 w 1772"/>
                  <a:gd name="T93" fmla="*/ 2147483647 h 1996"/>
                  <a:gd name="T94" fmla="*/ 2147483647 w 1772"/>
                  <a:gd name="T95" fmla="*/ 2147483647 h 199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1772"/>
                  <a:gd name="T145" fmla="*/ 0 h 1996"/>
                  <a:gd name="T146" fmla="*/ 1772 w 1772"/>
                  <a:gd name="T147" fmla="*/ 1996 h 1996"/>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1772" h="1996">
                    <a:moveTo>
                      <a:pt x="675" y="293"/>
                    </a:moveTo>
                    <a:lnTo>
                      <a:pt x="699" y="297"/>
                    </a:lnTo>
                    <a:lnTo>
                      <a:pt x="732" y="302"/>
                    </a:lnTo>
                    <a:lnTo>
                      <a:pt x="764" y="310"/>
                    </a:lnTo>
                    <a:lnTo>
                      <a:pt x="787" y="315"/>
                    </a:lnTo>
                    <a:lnTo>
                      <a:pt x="814" y="322"/>
                    </a:lnTo>
                    <a:lnTo>
                      <a:pt x="839" y="330"/>
                    </a:lnTo>
                    <a:lnTo>
                      <a:pt x="866" y="338"/>
                    </a:lnTo>
                    <a:lnTo>
                      <a:pt x="891" y="345"/>
                    </a:lnTo>
                    <a:lnTo>
                      <a:pt x="919" y="356"/>
                    </a:lnTo>
                    <a:lnTo>
                      <a:pt x="951" y="369"/>
                    </a:lnTo>
                    <a:lnTo>
                      <a:pt x="979" y="380"/>
                    </a:lnTo>
                    <a:lnTo>
                      <a:pt x="1006" y="392"/>
                    </a:lnTo>
                    <a:lnTo>
                      <a:pt x="1037" y="406"/>
                    </a:lnTo>
                    <a:lnTo>
                      <a:pt x="1067" y="421"/>
                    </a:lnTo>
                    <a:lnTo>
                      <a:pt x="1094" y="434"/>
                    </a:lnTo>
                    <a:lnTo>
                      <a:pt x="1120" y="450"/>
                    </a:lnTo>
                    <a:lnTo>
                      <a:pt x="1142" y="464"/>
                    </a:lnTo>
                    <a:lnTo>
                      <a:pt x="1165" y="480"/>
                    </a:lnTo>
                    <a:lnTo>
                      <a:pt x="1191" y="495"/>
                    </a:lnTo>
                    <a:lnTo>
                      <a:pt x="1219" y="513"/>
                    </a:lnTo>
                    <a:lnTo>
                      <a:pt x="1245" y="532"/>
                    </a:lnTo>
                    <a:lnTo>
                      <a:pt x="1269" y="551"/>
                    </a:lnTo>
                    <a:lnTo>
                      <a:pt x="1292" y="569"/>
                    </a:lnTo>
                    <a:lnTo>
                      <a:pt x="1328" y="600"/>
                    </a:lnTo>
                    <a:lnTo>
                      <a:pt x="1366" y="635"/>
                    </a:lnTo>
                    <a:lnTo>
                      <a:pt x="1396" y="662"/>
                    </a:lnTo>
                    <a:lnTo>
                      <a:pt x="1431" y="701"/>
                    </a:lnTo>
                    <a:lnTo>
                      <a:pt x="1455" y="729"/>
                    </a:lnTo>
                    <a:lnTo>
                      <a:pt x="1482" y="761"/>
                    </a:lnTo>
                    <a:lnTo>
                      <a:pt x="1512" y="798"/>
                    </a:lnTo>
                    <a:lnTo>
                      <a:pt x="1536" y="833"/>
                    </a:lnTo>
                    <a:lnTo>
                      <a:pt x="1560" y="872"/>
                    </a:lnTo>
                    <a:lnTo>
                      <a:pt x="1586" y="909"/>
                    </a:lnTo>
                    <a:lnTo>
                      <a:pt x="1607" y="950"/>
                    </a:lnTo>
                    <a:lnTo>
                      <a:pt x="1629" y="985"/>
                    </a:lnTo>
                    <a:lnTo>
                      <a:pt x="1649" y="1028"/>
                    </a:lnTo>
                    <a:lnTo>
                      <a:pt x="1668" y="1070"/>
                    </a:lnTo>
                    <a:lnTo>
                      <a:pt x="1684" y="1113"/>
                    </a:lnTo>
                    <a:lnTo>
                      <a:pt x="1700" y="1160"/>
                    </a:lnTo>
                    <a:lnTo>
                      <a:pt x="1720" y="1218"/>
                    </a:lnTo>
                    <a:lnTo>
                      <a:pt x="1734" y="1272"/>
                    </a:lnTo>
                    <a:lnTo>
                      <a:pt x="1747" y="1327"/>
                    </a:lnTo>
                    <a:lnTo>
                      <a:pt x="1754" y="1381"/>
                    </a:lnTo>
                    <a:lnTo>
                      <a:pt x="1764" y="1444"/>
                    </a:lnTo>
                    <a:lnTo>
                      <a:pt x="1770" y="1522"/>
                    </a:lnTo>
                    <a:lnTo>
                      <a:pt x="1772" y="1583"/>
                    </a:lnTo>
                    <a:lnTo>
                      <a:pt x="1770" y="1644"/>
                    </a:lnTo>
                    <a:lnTo>
                      <a:pt x="1765" y="1701"/>
                    </a:lnTo>
                    <a:lnTo>
                      <a:pt x="1758" y="1755"/>
                    </a:lnTo>
                    <a:lnTo>
                      <a:pt x="1751" y="1812"/>
                    </a:lnTo>
                    <a:lnTo>
                      <a:pt x="1739" y="1870"/>
                    </a:lnTo>
                    <a:lnTo>
                      <a:pt x="1723" y="1932"/>
                    </a:lnTo>
                    <a:lnTo>
                      <a:pt x="1703" y="1996"/>
                    </a:lnTo>
                    <a:lnTo>
                      <a:pt x="1587" y="1635"/>
                    </a:lnTo>
                    <a:lnTo>
                      <a:pt x="1145" y="1711"/>
                    </a:lnTo>
                    <a:lnTo>
                      <a:pt x="1155" y="1648"/>
                    </a:lnTo>
                    <a:lnTo>
                      <a:pt x="1159" y="1607"/>
                    </a:lnTo>
                    <a:lnTo>
                      <a:pt x="1159" y="1564"/>
                    </a:lnTo>
                    <a:lnTo>
                      <a:pt x="1156" y="1514"/>
                    </a:lnTo>
                    <a:lnTo>
                      <a:pt x="1149" y="1467"/>
                    </a:lnTo>
                    <a:lnTo>
                      <a:pt x="1140" y="1413"/>
                    </a:lnTo>
                    <a:lnTo>
                      <a:pt x="1128" y="1370"/>
                    </a:lnTo>
                    <a:lnTo>
                      <a:pt x="1109" y="1322"/>
                    </a:lnTo>
                    <a:lnTo>
                      <a:pt x="1091" y="1280"/>
                    </a:lnTo>
                    <a:lnTo>
                      <a:pt x="1070" y="1239"/>
                    </a:lnTo>
                    <a:lnTo>
                      <a:pt x="1051" y="1208"/>
                    </a:lnTo>
                    <a:lnTo>
                      <a:pt x="1032" y="1183"/>
                    </a:lnTo>
                    <a:lnTo>
                      <a:pt x="1013" y="1157"/>
                    </a:lnTo>
                    <a:lnTo>
                      <a:pt x="992" y="1132"/>
                    </a:lnTo>
                    <a:lnTo>
                      <a:pt x="967" y="1105"/>
                    </a:lnTo>
                    <a:lnTo>
                      <a:pt x="947" y="1086"/>
                    </a:lnTo>
                    <a:lnTo>
                      <a:pt x="924" y="1063"/>
                    </a:lnTo>
                    <a:lnTo>
                      <a:pt x="901" y="1043"/>
                    </a:lnTo>
                    <a:lnTo>
                      <a:pt x="874" y="1023"/>
                    </a:lnTo>
                    <a:lnTo>
                      <a:pt x="842" y="1002"/>
                    </a:lnTo>
                    <a:lnTo>
                      <a:pt x="815" y="984"/>
                    </a:lnTo>
                    <a:lnTo>
                      <a:pt x="792" y="971"/>
                    </a:lnTo>
                    <a:lnTo>
                      <a:pt x="758" y="951"/>
                    </a:lnTo>
                    <a:lnTo>
                      <a:pt x="729" y="940"/>
                    </a:lnTo>
                    <a:lnTo>
                      <a:pt x="703" y="931"/>
                    </a:lnTo>
                    <a:lnTo>
                      <a:pt x="676" y="922"/>
                    </a:lnTo>
                    <a:lnTo>
                      <a:pt x="636" y="912"/>
                    </a:lnTo>
                    <a:lnTo>
                      <a:pt x="598" y="905"/>
                    </a:lnTo>
                    <a:lnTo>
                      <a:pt x="559" y="901"/>
                    </a:lnTo>
                    <a:lnTo>
                      <a:pt x="520" y="899"/>
                    </a:lnTo>
                    <a:lnTo>
                      <a:pt x="498" y="897"/>
                    </a:lnTo>
                    <a:lnTo>
                      <a:pt x="498" y="1222"/>
                    </a:lnTo>
                    <a:lnTo>
                      <a:pt x="0" y="620"/>
                    </a:lnTo>
                    <a:lnTo>
                      <a:pt x="497" y="0"/>
                    </a:lnTo>
                    <a:lnTo>
                      <a:pt x="497" y="279"/>
                    </a:lnTo>
                    <a:lnTo>
                      <a:pt x="524" y="280"/>
                    </a:lnTo>
                    <a:lnTo>
                      <a:pt x="563" y="282"/>
                    </a:lnTo>
                    <a:lnTo>
                      <a:pt x="604" y="285"/>
                    </a:lnTo>
                    <a:lnTo>
                      <a:pt x="643" y="289"/>
                    </a:lnTo>
                    <a:lnTo>
                      <a:pt x="675" y="293"/>
                    </a:lnTo>
                    <a:close/>
                  </a:path>
                </a:pathLst>
              </a:custGeom>
              <a:gradFill rotWithShape="0">
                <a:gsLst>
                  <a:gs pos="0">
                    <a:srgbClr val="B4F400"/>
                  </a:gs>
                  <a:gs pos="100000">
                    <a:srgbClr val="415800"/>
                  </a:gs>
                </a:gsLst>
                <a:lin ang="2700000" scaled="1"/>
              </a:gradFill>
              <a:ln w="9525">
                <a:round/>
                <a:headEnd/>
                <a:tailEnd/>
              </a:ln>
              <a:scene3d>
                <a:camera prst="legacyObliqueTopRight"/>
                <a:lightRig rig="legacyFlat3" dir="t"/>
              </a:scene3d>
              <a:sp3d extrusionH="227000" prstMaterial="legacyMatte">
                <a:bevelT w="13500" h="13500" prst="angle"/>
                <a:bevelB w="13500" h="13500" prst="angle"/>
                <a:extrusionClr>
                  <a:srgbClr val="3366CC"/>
                </a:extrusionClr>
              </a:sp3d>
            </p:spPr>
            <p:txBody>
              <a:bodyPr>
                <a:flatTx/>
              </a:bodyPr>
              <a:lstStyle/>
              <a:p>
                <a:endParaRPr lang="en-GB"/>
              </a:p>
            </p:txBody>
          </p:sp>
        </p:grpSp>
        <p:sp>
          <p:nvSpPr>
            <p:cNvPr id="8" name="TextBox 5"/>
            <p:cNvSpPr txBox="1">
              <a:spLocks noChangeArrowheads="1"/>
            </p:cNvSpPr>
            <p:nvPr/>
          </p:nvSpPr>
          <p:spPr bwMode="auto">
            <a:xfrm>
              <a:off x="2285984" y="1986968"/>
              <a:ext cx="3603154" cy="1009019"/>
            </a:xfrm>
            <a:prstGeom prst="rect">
              <a:avLst/>
            </a:prstGeom>
            <a:noFill/>
            <a:ln w="9525">
              <a:noFill/>
              <a:miter lim="800000"/>
              <a:headEnd/>
              <a:tailEnd/>
            </a:ln>
          </p:spPr>
          <p:txBody>
            <a:bodyPr wrap="none">
              <a:spAutoFit/>
            </a:bodyPr>
            <a:lstStyle/>
            <a:p>
              <a:pPr eaLnBrk="0" hangingPunct="0"/>
              <a:r>
                <a:rPr lang="en-GB" sz="1600" b="1" dirty="0">
                  <a:latin typeface="Tahoma" pitchFamily="34" charset="0"/>
                  <a:cs typeface="Tahoma" pitchFamily="34" charset="0"/>
                </a:rPr>
                <a:t>Assessment</a:t>
              </a:r>
            </a:p>
          </p:txBody>
        </p:sp>
        <p:sp>
          <p:nvSpPr>
            <p:cNvPr id="9" name="TextBox 6"/>
            <p:cNvSpPr txBox="1">
              <a:spLocks noChangeArrowheads="1"/>
            </p:cNvSpPr>
            <p:nvPr/>
          </p:nvSpPr>
          <p:spPr bwMode="auto">
            <a:xfrm>
              <a:off x="6143637" y="4620293"/>
              <a:ext cx="2657336" cy="1009019"/>
            </a:xfrm>
            <a:prstGeom prst="rect">
              <a:avLst/>
            </a:prstGeom>
            <a:noFill/>
            <a:ln w="9525">
              <a:noFill/>
              <a:miter lim="800000"/>
              <a:headEnd/>
              <a:tailEnd/>
            </a:ln>
          </p:spPr>
          <p:txBody>
            <a:bodyPr wrap="none">
              <a:spAutoFit/>
            </a:bodyPr>
            <a:lstStyle/>
            <a:p>
              <a:pPr eaLnBrk="0" hangingPunct="0"/>
              <a:r>
                <a:rPr lang="en-GB" sz="1600" b="1">
                  <a:latin typeface="Tahoma" pitchFamily="34" charset="0"/>
                  <a:cs typeface="Tahoma" pitchFamily="34" charset="0"/>
                </a:rPr>
                <a:t>Analysis</a:t>
              </a:r>
            </a:p>
          </p:txBody>
        </p:sp>
        <p:sp>
          <p:nvSpPr>
            <p:cNvPr id="10" name="TextBox 7"/>
            <p:cNvSpPr txBox="1">
              <a:spLocks noChangeArrowheads="1"/>
            </p:cNvSpPr>
            <p:nvPr/>
          </p:nvSpPr>
          <p:spPr bwMode="auto">
            <a:xfrm>
              <a:off x="2437944" y="5630307"/>
              <a:ext cx="2155642" cy="1009019"/>
            </a:xfrm>
            <a:prstGeom prst="rect">
              <a:avLst/>
            </a:prstGeom>
            <a:noFill/>
            <a:ln w="9525">
              <a:noFill/>
              <a:miter lim="800000"/>
              <a:headEnd/>
              <a:tailEnd/>
            </a:ln>
          </p:spPr>
          <p:txBody>
            <a:bodyPr wrap="none">
              <a:spAutoFit/>
            </a:bodyPr>
            <a:lstStyle/>
            <a:p>
              <a:pPr eaLnBrk="0" hangingPunct="0"/>
              <a:r>
                <a:rPr lang="en-GB" sz="1600" b="1">
                  <a:latin typeface="Tahoma" pitchFamily="34" charset="0"/>
                  <a:cs typeface="Tahoma" pitchFamily="34" charset="0"/>
                </a:rPr>
                <a:t>Action</a:t>
              </a:r>
            </a:p>
          </p:txBody>
        </p:sp>
      </p:grpSp>
      <p:sp>
        <p:nvSpPr>
          <p:cNvPr id="14" name="Title 13"/>
          <p:cNvSpPr>
            <a:spLocks noGrp="1"/>
          </p:cNvSpPr>
          <p:nvPr>
            <p:ph type="title"/>
          </p:nvPr>
        </p:nvSpPr>
        <p:spPr>
          <a:xfrm>
            <a:off x="179512" y="228600"/>
            <a:ext cx="8586536" cy="990600"/>
          </a:xfrm>
        </p:spPr>
        <p:txBody>
          <a:bodyPr>
            <a:normAutofit fontScale="90000"/>
          </a:bodyPr>
          <a:lstStyle/>
          <a:p>
            <a:r>
              <a:rPr lang="en-GB" b="1" dirty="0" smtClean="0"/>
              <a:t>Key Characteristics of a Triple “A”</a:t>
            </a:r>
            <a:endParaRPr lang="en-GB" b="1" dirty="0"/>
          </a:p>
        </p:txBody>
      </p:sp>
      <p:sp>
        <p:nvSpPr>
          <p:cNvPr id="15" name="TextBox 14"/>
          <p:cNvSpPr txBox="1"/>
          <p:nvPr/>
        </p:nvSpPr>
        <p:spPr>
          <a:xfrm>
            <a:off x="3023320" y="1691223"/>
            <a:ext cx="6013176" cy="2169825"/>
          </a:xfrm>
          <a:prstGeom prst="rect">
            <a:avLst/>
          </a:prstGeom>
          <a:noFill/>
        </p:spPr>
        <p:txBody>
          <a:bodyPr wrap="square" rtlCol="0">
            <a:spAutoFit/>
          </a:bodyPr>
          <a:lstStyle/>
          <a:p>
            <a:pPr indent="228600">
              <a:buFont typeface="Wingdings" pitchFamily="2" charset="2"/>
              <a:buChar char="§"/>
            </a:pPr>
            <a:r>
              <a:rPr lang="en-US" sz="2400" dirty="0" smtClean="0"/>
              <a:t>Cyclical – not linear; learning and growth comes from the feedback/ evaluation</a:t>
            </a:r>
          </a:p>
          <a:p>
            <a:pPr indent="228600">
              <a:spcBef>
                <a:spcPts val="1800"/>
              </a:spcBef>
              <a:buFont typeface="Wingdings" pitchFamily="2" charset="2"/>
              <a:buChar char="§"/>
            </a:pPr>
            <a:r>
              <a:rPr lang="en-US" sz="2400" dirty="0" smtClean="0"/>
              <a:t>Rational model – based on logic; experience (we tend to repeat what we already know)</a:t>
            </a:r>
            <a:endParaRPr lang="en-GB" sz="2400" dirty="0"/>
          </a:p>
        </p:txBody>
      </p:sp>
      <p:sp>
        <p:nvSpPr>
          <p:cNvPr id="16" name="TextBox 15"/>
          <p:cNvSpPr txBox="1"/>
          <p:nvPr/>
        </p:nvSpPr>
        <p:spPr>
          <a:xfrm>
            <a:off x="683568" y="4139495"/>
            <a:ext cx="7992888" cy="2169825"/>
          </a:xfrm>
          <a:prstGeom prst="rect">
            <a:avLst/>
          </a:prstGeom>
          <a:noFill/>
        </p:spPr>
        <p:txBody>
          <a:bodyPr wrap="square" rtlCol="0">
            <a:spAutoFit/>
          </a:bodyPr>
          <a:lstStyle/>
          <a:p>
            <a:pPr indent="228600">
              <a:buFont typeface="Wingdings" pitchFamily="2" charset="2"/>
              <a:buChar char="§"/>
            </a:pPr>
            <a:r>
              <a:rPr lang="en-GB" sz="2400" dirty="0" smtClean="0"/>
              <a:t>Information, knowledge, communication – can change the “logic”</a:t>
            </a:r>
          </a:p>
          <a:p>
            <a:pPr indent="228600">
              <a:spcBef>
                <a:spcPts val="1800"/>
              </a:spcBef>
              <a:buFont typeface="Wingdings" pitchFamily="2" charset="2"/>
              <a:buChar char="§"/>
            </a:pPr>
            <a:r>
              <a:rPr lang="en-GB" sz="2400" dirty="0" smtClean="0"/>
              <a:t>Size/complexity and age of the system – older larger and more complex the </a:t>
            </a:r>
            <a:r>
              <a:rPr lang="en-GB" sz="2400" dirty="0" err="1" smtClean="0"/>
              <a:t>syste</a:t>
            </a:r>
            <a:r>
              <a:rPr lang="en-GB" sz="2400" dirty="0" smtClean="0"/>
              <a:t>, the more “rigid” is the Triple “A”; harder to change</a:t>
            </a:r>
            <a:endParaRPr lang="en-GB" sz="2400" dirty="0"/>
          </a:p>
        </p:txBody>
      </p:sp>
    </p:spTree>
    <p:extLst>
      <p:ext uri="{BB962C8B-B14F-4D97-AF65-F5344CB8AC3E}">
        <p14:creationId xmlns:p14="http://schemas.microsoft.com/office/powerpoint/2010/main" xmlns="" val="584555490"/>
      </p:ext>
    </p:extLst>
  </p:cSld>
  <p:clrMapOvr>
    <a:masterClrMapping/>
  </p:clrMapOvr>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GB" dirty="0" smtClean="0"/>
              <a:t>Q &amp; A</a:t>
            </a:r>
            <a:endParaRPr lang="en-GB" dirty="0"/>
          </a:p>
        </p:txBody>
      </p:sp>
      <p:pic>
        <p:nvPicPr>
          <p:cNvPr id="4" name="Picture 3" descr="imagesCA6NEB46.jpg"/>
          <p:cNvPicPr>
            <a:picLocks noChangeAspect="1"/>
          </p:cNvPicPr>
          <p:nvPr/>
        </p:nvPicPr>
        <p:blipFill>
          <a:blip r:embed="rId2" cstate="print"/>
          <a:stretch>
            <a:fillRect/>
          </a:stretch>
        </p:blipFill>
        <p:spPr>
          <a:xfrm>
            <a:off x="5364088" y="3284984"/>
            <a:ext cx="3295253" cy="3295253"/>
          </a:xfrm>
          <a:prstGeom prst="rect">
            <a:avLst/>
          </a:prstGeom>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r>
              <a:rPr lang="en-GB" dirty="0" smtClean="0"/>
              <a:t>2.3A Understanding HRBAP</a:t>
            </a:r>
            <a:endParaRPr lang="en-GB"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ko-KR" b="1" dirty="0" smtClean="0"/>
              <a:t>What are Human Rights?</a:t>
            </a:r>
            <a:endParaRPr lang="ko-KR" altLang="en-US" b="1" dirty="0"/>
          </a:p>
        </p:txBody>
      </p:sp>
      <p:sp>
        <p:nvSpPr>
          <p:cNvPr id="3" name="Content Placeholder 2"/>
          <p:cNvSpPr>
            <a:spLocks noGrp="1"/>
          </p:cNvSpPr>
          <p:nvPr>
            <p:ph sz="quarter" idx="1"/>
          </p:nvPr>
        </p:nvSpPr>
        <p:spPr>
          <a:xfrm>
            <a:off x="611560" y="1916832"/>
            <a:ext cx="7920880" cy="4277072"/>
          </a:xfrm>
        </p:spPr>
        <p:style>
          <a:lnRef idx="1">
            <a:schemeClr val="accent1"/>
          </a:lnRef>
          <a:fillRef idx="2">
            <a:schemeClr val="accent1"/>
          </a:fillRef>
          <a:effectRef idx="1">
            <a:schemeClr val="accent1"/>
          </a:effectRef>
          <a:fontRef idx="minor">
            <a:schemeClr val="dk1"/>
          </a:fontRef>
        </p:style>
        <p:txBody>
          <a:bodyPr/>
          <a:lstStyle/>
          <a:p>
            <a:pPr>
              <a:buNone/>
            </a:pPr>
            <a:endParaRPr lang="en-US" altLang="ko-KR" dirty="0" smtClean="0"/>
          </a:p>
          <a:p>
            <a:pPr>
              <a:buNone/>
            </a:pPr>
            <a:endParaRPr lang="en-US" altLang="ko-KR" dirty="0" smtClean="0"/>
          </a:p>
          <a:p>
            <a:pPr algn="ctr">
              <a:buNone/>
            </a:pPr>
            <a:r>
              <a:rPr lang="en-US" altLang="ko-KR" sz="3200" dirty="0" smtClean="0"/>
              <a:t>“Human rights are inscribed </a:t>
            </a:r>
          </a:p>
          <a:p>
            <a:pPr marL="319088" indent="-139700" algn="ctr">
              <a:buNone/>
            </a:pPr>
            <a:r>
              <a:rPr lang="en-US" altLang="ko-KR" sz="3200" dirty="0" smtClean="0"/>
              <a:t>in the hearts of </a:t>
            </a:r>
          </a:p>
          <a:p>
            <a:pPr marL="319088" indent="-139700" algn="ctr">
              <a:buNone/>
            </a:pPr>
            <a:r>
              <a:rPr lang="en-US" altLang="ko-KR" sz="3200" dirty="0" smtClean="0"/>
              <a:t>people…”</a:t>
            </a:r>
            <a:endParaRPr lang="ko-KR" altLang="en-US" sz="3200" dirty="0"/>
          </a:p>
        </p:txBody>
      </p:sp>
      <p:sp>
        <p:nvSpPr>
          <p:cNvPr id="4" name="TextBox 3"/>
          <p:cNvSpPr txBox="1"/>
          <p:nvPr/>
        </p:nvSpPr>
        <p:spPr>
          <a:xfrm>
            <a:off x="5364088" y="5157192"/>
            <a:ext cx="3071834" cy="907941"/>
          </a:xfrm>
          <a:prstGeom prst="rect">
            <a:avLst/>
          </a:prstGeom>
          <a:noFill/>
        </p:spPr>
        <p:txBody>
          <a:bodyPr wrap="square" rtlCol="0">
            <a:spAutoFit/>
          </a:bodyPr>
          <a:lstStyle/>
          <a:p>
            <a:pPr>
              <a:spcAft>
                <a:spcPts val="600"/>
              </a:spcAft>
            </a:pPr>
            <a:r>
              <a:rPr lang="en-US" altLang="ko-KR" sz="1600" dirty="0" smtClean="0">
                <a:solidFill>
                  <a:schemeClr val="tx1">
                    <a:lumMod val="85000"/>
                    <a:lumOff val="15000"/>
                  </a:schemeClr>
                </a:solidFill>
              </a:rPr>
              <a:t>Mary Robinson, </a:t>
            </a:r>
          </a:p>
          <a:p>
            <a:r>
              <a:rPr lang="en-US" altLang="ko-KR" sz="1600" dirty="0" smtClean="0">
                <a:solidFill>
                  <a:schemeClr val="tx1">
                    <a:lumMod val="85000"/>
                    <a:lumOff val="15000"/>
                  </a:schemeClr>
                </a:solidFill>
              </a:rPr>
              <a:t>Former UN High Commissioner for Human Rights</a:t>
            </a:r>
            <a:endParaRPr lang="ko-KR" altLang="en-US" sz="1600" dirty="0">
              <a:solidFill>
                <a:schemeClr val="tx1">
                  <a:lumMod val="85000"/>
                  <a:lumOff val="15000"/>
                </a:schemeClr>
              </a:solidFill>
            </a:endParaRPr>
          </a:p>
        </p:txBody>
      </p:sp>
    </p:spTree>
    <p:extLst>
      <p:ext uri="{BB962C8B-B14F-4D97-AF65-F5344CB8AC3E}">
        <p14:creationId xmlns:p14="http://schemas.microsoft.com/office/powerpoint/2010/main" xmlns="" val="238949730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ko-KR" b="1" dirty="0" smtClean="0"/>
              <a:t>Human Rights are…</a:t>
            </a:r>
            <a:endParaRPr lang="ko-KR" altLang="en-US" b="1" dirty="0"/>
          </a:p>
        </p:txBody>
      </p:sp>
      <p:sp>
        <p:nvSpPr>
          <p:cNvPr id="3" name="Content Placeholder 2"/>
          <p:cNvSpPr>
            <a:spLocks noGrp="1"/>
          </p:cNvSpPr>
          <p:nvPr>
            <p:ph sz="quarter" idx="1"/>
          </p:nvPr>
        </p:nvSpPr>
        <p:spPr>
          <a:xfrm>
            <a:off x="611560" y="1844824"/>
            <a:ext cx="8153400" cy="4355038"/>
          </a:xfrm>
        </p:spPr>
        <p:txBody>
          <a:bodyPr/>
          <a:lstStyle/>
          <a:p>
            <a:pPr>
              <a:spcBef>
                <a:spcPts val="1800"/>
              </a:spcBef>
            </a:pPr>
            <a:r>
              <a:rPr lang="en-US" altLang="ko-KR" dirty="0" smtClean="0"/>
              <a:t>Entitlements that every human being possesses and is entitled to enjoy simply by virtue of being human.</a:t>
            </a:r>
          </a:p>
          <a:p>
            <a:pPr>
              <a:spcBef>
                <a:spcPts val="1800"/>
              </a:spcBef>
            </a:pPr>
            <a:r>
              <a:rPr lang="en-US" altLang="ko-KR" dirty="0" smtClean="0"/>
              <a:t>Universal legal guarantees against actions and omissions that interfere with fundamental freedoms, entitlements and human dignity. </a:t>
            </a:r>
          </a:p>
          <a:p>
            <a:pPr>
              <a:spcBef>
                <a:spcPts val="1800"/>
              </a:spcBef>
            </a:pPr>
            <a:r>
              <a:rPr lang="en-GB" altLang="zh-CN" dirty="0" smtClean="0"/>
              <a:t>Reflected in international norms and standards;</a:t>
            </a:r>
            <a:endParaRPr lang="en-US" altLang="zh-CN" dirty="0" smtClean="0"/>
          </a:p>
          <a:p>
            <a:pPr>
              <a:spcBef>
                <a:spcPts val="1800"/>
              </a:spcBef>
            </a:pPr>
            <a:r>
              <a:rPr lang="en-GB" altLang="zh-CN" dirty="0" smtClean="0"/>
              <a:t>Legally binding on States. </a:t>
            </a:r>
            <a:endParaRPr lang="ko-KR" altLang="en-US" b="1"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title"/>
          </p:nvPr>
        </p:nvSpPr>
        <p:spPr/>
        <p:txBody>
          <a:bodyPr/>
          <a:lstStyle/>
          <a:p>
            <a:pPr algn="ctr"/>
            <a:r>
              <a:rPr lang="en-US" b="1" dirty="0" smtClean="0">
                <a:latin typeface="Arial" charset="0"/>
              </a:rPr>
              <a:t>Human Rights Instruments(1)</a:t>
            </a:r>
          </a:p>
        </p:txBody>
      </p:sp>
      <p:sp>
        <p:nvSpPr>
          <p:cNvPr id="7171" name="Content Placeholder 2"/>
          <p:cNvSpPr>
            <a:spLocks noGrp="1"/>
          </p:cNvSpPr>
          <p:nvPr>
            <p:ph idx="1"/>
          </p:nvPr>
        </p:nvSpPr>
        <p:spPr>
          <a:xfrm>
            <a:off x="180528" y="1813520"/>
            <a:ext cx="8855968" cy="4495800"/>
          </a:xfrm>
        </p:spPr>
        <p:txBody>
          <a:bodyPr>
            <a:noAutofit/>
          </a:bodyPr>
          <a:lstStyle/>
          <a:p>
            <a:pPr marL="342900" indent="-342900">
              <a:spcBef>
                <a:spcPts val="1800"/>
              </a:spcBef>
              <a:buSzPct val="100000"/>
              <a:buFont typeface="Wingdings" pitchFamily="2" charset="2"/>
              <a:buChar char="§"/>
            </a:pPr>
            <a:r>
              <a:rPr lang="en-GB" altLang="en-US" sz="2800" dirty="0" smtClean="0"/>
              <a:t>Universal Declaration of Human Rights (1948)</a:t>
            </a:r>
          </a:p>
          <a:p>
            <a:pPr marL="342900" indent="-342900">
              <a:spcBef>
                <a:spcPts val="1800"/>
              </a:spcBef>
              <a:buSzPct val="100000"/>
              <a:buFont typeface="Wingdings" pitchFamily="2" charset="2"/>
              <a:buChar char="§"/>
            </a:pPr>
            <a:r>
              <a:rPr lang="en-US" altLang="en-US" sz="2800" dirty="0" smtClean="0"/>
              <a:t>Convention on the Elimination of All Forms of Racial          Discrimination (1965)</a:t>
            </a:r>
            <a:endParaRPr lang="en-GB" altLang="en-US" sz="2800" dirty="0" smtClean="0"/>
          </a:p>
          <a:p>
            <a:pPr marL="342900" indent="-342900">
              <a:spcBef>
                <a:spcPts val="1800"/>
              </a:spcBef>
              <a:buSzPct val="100000"/>
              <a:buFont typeface="Wingdings" pitchFamily="2" charset="2"/>
              <a:buChar char="§"/>
            </a:pPr>
            <a:r>
              <a:rPr lang="en-GB" altLang="en-US" sz="2800" dirty="0" smtClean="0"/>
              <a:t>Covenant on Civil and Political Rights (1966)</a:t>
            </a:r>
          </a:p>
          <a:p>
            <a:pPr marL="342900" indent="-342900">
              <a:spcBef>
                <a:spcPts val="1800"/>
              </a:spcBef>
              <a:buSzPct val="100000"/>
              <a:buFont typeface="Wingdings" pitchFamily="2" charset="2"/>
              <a:buChar char="§"/>
            </a:pPr>
            <a:r>
              <a:rPr lang="en-GB" altLang="en-US" sz="2800" dirty="0" smtClean="0"/>
              <a:t>Covenant on Economic, Social and Cultural Rights (1966)</a:t>
            </a:r>
            <a:endParaRPr lang="en-US" altLang="en-US" sz="2800" dirty="0" smtClean="0"/>
          </a:p>
          <a:p>
            <a:pPr marL="342900" indent="-342900">
              <a:spcBef>
                <a:spcPts val="1800"/>
              </a:spcBef>
              <a:buSzPct val="100000"/>
              <a:buFont typeface="Wingdings" pitchFamily="2" charset="2"/>
              <a:buChar char="§"/>
            </a:pPr>
            <a:r>
              <a:rPr lang="en-US" altLang="en-US" sz="2800" dirty="0" smtClean="0"/>
              <a:t>Convention on the Elimination of All Form of Discrimination against Women (1979)</a:t>
            </a:r>
          </a:p>
          <a:p>
            <a:pPr marL="342900" indent="-342900">
              <a:lnSpc>
                <a:spcPct val="80000"/>
              </a:lnSpc>
              <a:spcBef>
                <a:spcPts val="1800"/>
              </a:spcBef>
              <a:buFontTx/>
              <a:buChar char="•"/>
            </a:pPr>
            <a:endParaRPr lang="en-US" sz="2800" dirty="0" smtClean="0">
              <a:latin typeface="Arial" charset="0"/>
            </a:endParaRPr>
          </a:p>
        </p:txBody>
      </p:sp>
    </p:spTree>
    <p:extLst>
      <p:ext uri="{BB962C8B-B14F-4D97-AF65-F5344CB8AC3E}">
        <p14:creationId xmlns:p14="http://schemas.microsoft.com/office/powerpoint/2010/main" xmlns="" val="405427270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title"/>
          </p:nvPr>
        </p:nvSpPr>
        <p:spPr/>
        <p:txBody>
          <a:bodyPr/>
          <a:lstStyle/>
          <a:p>
            <a:pPr algn="ctr"/>
            <a:r>
              <a:rPr lang="en-US" b="1" dirty="0" smtClean="0">
                <a:latin typeface="Arial" charset="0"/>
              </a:rPr>
              <a:t>Human Rights Instruments(2)</a:t>
            </a:r>
          </a:p>
        </p:txBody>
      </p:sp>
      <p:sp>
        <p:nvSpPr>
          <p:cNvPr id="7171" name="Content Placeholder 2"/>
          <p:cNvSpPr>
            <a:spLocks noGrp="1"/>
          </p:cNvSpPr>
          <p:nvPr>
            <p:ph idx="1"/>
          </p:nvPr>
        </p:nvSpPr>
        <p:spPr>
          <a:xfrm>
            <a:off x="251520" y="1772816"/>
            <a:ext cx="8640960" cy="4781128"/>
          </a:xfrm>
        </p:spPr>
        <p:txBody>
          <a:bodyPr>
            <a:noAutofit/>
          </a:bodyPr>
          <a:lstStyle/>
          <a:p>
            <a:pPr marL="342900" indent="-342900">
              <a:spcBef>
                <a:spcPts val="1800"/>
              </a:spcBef>
              <a:buSzPct val="100000"/>
              <a:buFont typeface="Wingdings" pitchFamily="2" charset="2"/>
              <a:buChar char="§"/>
            </a:pPr>
            <a:r>
              <a:rPr lang="en-US" altLang="en-US" sz="2400" dirty="0" smtClean="0">
                <a:latin typeface="Arial" pitchFamily="34" charset="0"/>
                <a:cs typeface="Arial" pitchFamily="34" charset="0"/>
              </a:rPr>
              <a:t>Convention Against Torture (1984)</a:t>
            </a:r>
          </a:p>
          <a:p>
            <a:pPr marL="342900" indent="-342900">
              <a:spcBef>
                <a:spcPts val="1800"/>
              </a:spcBef>
              <a:buSzPct val="100000"/>
              <a:buFont typeface="Wingdings" pitchFamily="2" charset="2"/>
              <a:buChar char="§"/>
            </a:pPr>
            <a:r>
              <a:rPr lang="en-US" altLang="en-US" sz="2400" dirty="0" smtClean="0">
                <a:latin typeface="Arial" pitchFamily="34" charset="0"/>
                <a:cs typeface="Arial" pitchFamily="34" charset="0"/>
              </a:rPr>
              <a:t>Convention on the Rights of the Child (1989)</a:t>
            </a:r>
          </a:p>
          <a:p>
            <a:pPr marL="342900" indent="-342900">
              <a:spcBef>
                <a:spcPts val="1800"/>
              </a:spcBef>
              <a:buSzPct val="100000"/>
              <a:buFont typeface="Wingdings" pitchFamily="2" charset="2"/>
              <a:buChar char="§"/>
            </a:pPr>
            <a:r>
              <a:rPr lang="en-US" sz="2400" dirty="0" smtClean="0">
                <a:latin typeface="Arial" pitchFamily="34" charset="0"/>
                <a:cs typeface="Arial" pitchFamily="34" charset="0"/>
              </a:rPr>
              <a:t>Convention on the Protection of the Rights of All Migrant    Workers and Members of their Families (1990)</a:t>
            </a:r>
            <a:endParaRPr lang="en-CA" sz="2400" dirty="0" smtClean="0">
              <a:solidFill>
                <a:srgbClr val="000000"/>
              </a:solidFill>
              <a:latin typeface="Arial" pitchFamily="34" charset="0"/>
              <a:cs typeface="Arial" pitchFamily="34" charset="0"/>
            </a:endParaRPr>
          </a:p>
          <a:p>
            <a:pPr marL="342900" indent="-342900">
              <a:spcBef>
                <a:spcPts val="1800"/>
              </a:spcBef>
              <a:buSzPct val="100000"/>
              <a:buFont typeface="Wingdings" pitchFamily="2" charset="2"/>
              <a:buChar char="§"/>
            </a:pPr>
            <a:r>
              <a:rPr lang="en-US" sz="2400" dirty="0" smtClean="0">
                <a:solidFill>
                  <a:srgbClr val="000000"/>
                </a:solidFill>
                <a:latin typeface="Arial" pitchFamily="34" charset="0"/>
                <a:cs typeface="Arial" pitchFamily="34" charset="0"/>
              </a:rPr>
              <a:t>Convention on the Rights of Persons with Disabilities (2006)</a:t>
            </a:r>
          </a:p>
          <a:p>
            <a:pPr marL="342900" indent="-342900">
              <a:spcBef>
                <a:spcPts val="1800"/>
              </a:spcBef>
              <a:buSzPct val="100000"/>
              <a:buFont typeface="Wingdings" pitchFamily="2" charset="2"/>
              <a:buChar char="§"/>
            </a:pPr>
            <a:r>
              <a:rPr lang="en-US" sz="2400" dirty="0" smtClean="0">
                <a:latin typeface="Arial" pitchFamily="34" charset="0"/>
                <a:cs typeface="Arial" pitchFamily="34" charset="0"/>
              </a:rPr>
              <a:t>Declaration </a:t>
            </a:r>
            <a:r>
              <a:rPr lang="en-US" sz="2400" dirty="0">
                <a:latin typeface="Arial" pitchFamily="34" charset="0"/>
                <a:cs typeface="Arial" pitchFamily="34" charset="0"/>
              </a:rPr>
              <a:t>on the Rights of Persons Belonging to National or Ethnic, Religious and Linguistic Minorities (</a:t>
            </a:r>
            <a:r>
              <a:rPr lang="en-US" sz="2400" dirty="0" smtClean="0">
                <a:latin typeface="Arial" pitchFamily="34" charset="0"/>
                <a:cs typeface="Arial" pitchFamily="34" charset="0"/>
              </a:rPr>
              <a:t>1992)</a:t>
            </a:r>
          </a:p>
          <a:p>
            <a:pPr marL="342900" indent="-342900">
              <a:spcBef>
                <a:spcPts val="1800"/>
              </a:spcBef>
              <a:buSzPct val="100000"/>
              <a:buFont typeface="Wingdings" pitchFamily="2" charset="2"/>
              <a:buChar char="§"/>
            </a:pPr>
            <a:r>
              <a:rPr lang="en-US" sz="2400" dirty="0" smtClean="0">
                <a:latin typeface="Arial" pitchFamily="34" charset="0"/>
                <a:cs typeface="Arial" pitchFamily="34" charset="0"/>
              </a:rPr>
              <a:t>Declaration </a:t>
            </a:r>
            <a:r>
              <a:rPr lang="en-US" sz="2400" dirty="0">
                <a:latin typeface="Arial" pitchFamily="34" charset="0"/>
                <a:cs typeface="Arial" pitchFamily="34" charset="0"/>
              </a:rPr>
              <a:t>on the Rights of Indigenous Peoples (2007)</a:t>
            </a:r>
          </a:p>
          <a:p>
            <a:pPr marL="342900" indent="-342900">
              <a:spcBef>
                <a:spcPts val="1800"/>
              </a:spcBef>
              <a:buSzPct val="100000"/>
              <a:buFont typeface="Wingdings" pitchFamily="2" charset="2"/>
              <a:buChar char="§"/>
            </a:pPr>
            <a:endParaRPr lang="en-US" sz="2400" dirty="0" smtClean="0">
              <a:latin typeface="Arial" pitchFamily="34" charset="0"/>
              <a:cs typeface="Arial" pitchFamily="34" charset="0"/>
            </a:endParaRPr>
          </a:p>
        </p:txBody>
      </p:sp>
    </p:spTree>
    <p:extLst>
      <p:ext uri="{BB962C8B-B14F-4D97-AF65-F5344CB8AC3E}">
        <p14:creationId xmlns:p14="http://schemas.microsoft.com/office/powerpoint/2010/main" xmlns="" val="405427270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smtClean="0"/>
              <a:t>Reporting Obligations</a:t>
            </a:r>
            <a:endParaRPr lang="en-GB" b="1" dirty="0"/>
          </a:p>
        </p:txBody>
      </p:sp>
      <p:sp>
        <p:nvSpPr>
          <p:cNvPr id="4" name="Text Box 36"/>
          <p:cNvSpPr txBox="1">
            <a:spLocks noChangeArrowheads="1"/>
          </p:cNvSpPr>
          <p:nvPr/>
        </p:nvSpPr>
        <p:spPr bwMode="auto">
          <a:xfrm>
            <a:off x="512440" y="1556792"/>
            <a:ext cx="8380040" cy="1015663"/>
          </a:xfrm>
          <a:prstGeom prst="rect">
            <a:avLst/>
          </a:prstGeom>
          <a:noFill/>
          <a:ln w="9525">
            <a:noFill/>
            <a:miter lim="800000"/>
            <a:headEnd/>
            <a:tailEnd/>
          </a:ln>
        </p:spPr>
        <p:txBody>
          <a:bodyPr wrap="square">
            <a:spAutoFit/>
          </a:bodyPr>
          <a:lstStyle/>
          <a:p>
            <a:pPr eaLnBrk="0" hangingPunct="0">
              <a:spcBef>
                <a:spcPct val="50000"/>
              </a:spcBef>
            </a:pPr>
            <a:r>
              <a:rPr lang="en-US" sz="2000" i="1" dirty="0"/>
              <a:t>Under each treaty, the State party assumes an obligation to report regularly to the treaty monitoring body on the implementation of its obligations </a:t>
            </a:r>
          </a:p>
        </p:txBody>
      </p:sp>
      <p:graphicFrame>
        <p:nvGraphicFramePr>
          <p:cNvPr id="5" name="Group 40"/>
          <p:cNvGraphicFramePr>
            <a:graphicFrameLocks/>
          </p:cNvGraphicFramePr>
          <p:nvPr>
            <p:extLst>
              <p:ext uri="{D42A27DB-BD31-4B8C-83A1-F6EECF244321}">
                <p14:modId xmlns:p14="http://schemas.microsoft.com/office/powerpoint/2010/main" xmlns="" val="437189265"/>
              </p:ext>
            </p:extLst>
          </p:nvPr>
        </p:nvGraphicFramePr>
        <p:xfrm>
          <a:off x="467544" y="2420888"/>
          <a:ext cx="8352928" cy="4104457"/>
        </p:xfrm>
        <a:graphic>
          <a:graphicData uri="http://schemas.openxmlformats.org/drawingml/2006/table">
            <a:tbl>
              <a:tblPr/>
              <a:tblGrid>
                <a:gridCol w="3774716"/>
                <a:gridCol w="1364225"/>
                <a:gridCol w="3213987"/>
              </a:tblGrid>
              <a:tr h="673375">
                <a:tc>
                  <a:txBody>
                    <a:bodyPr/>
                    <a:lstStyle/>
                    <a:p>
                      <a:pPr marL="0" marR="0" lvl="0" indent="0" algn="l" defTabSz="914400" rtl="0" eaLnBrk="1" fontAlgn="base" latinLnBrk="0" hangingPunct="1">
                        <a:lnSpc>
                          <a:spcPct val="100000"/>
                        </a:lnSpc>
                        <a:spcBef>
                          <a:spcPct val="20000"/>
                        </a:spcBef>
                        <a:spcAft>
                          <a:spcPct val="0"/>
                        </a:spcAft>
                        <a:buClr>
                          <a:schemeClr val="tx2"/>
                        </a:buClr>
                        <a:buSzPct val="70000"/>
                        <a:buFont typeface="Wingdings" pitchFamily="2" charset="2"/>
                        <a:buNone/>
                        <a:tabLst/>
                      </a:pPr>
                      <a:endParaRPr kumimoji="0" lang="en-GB" sz="1800" b="0" i="0" u="none" strike="noStrike" cap="none" normalizeH="0" baseline="0" dirty="0" smtClean="0">
                        <a:ln>
                          <a:noFill/>
                        </a:ln>
                        <a:solidFill>
                          <a:schemeClr val="tx1"/>
                        </a:solidFill>
                        <a:effectLst/>
                        <a:latin typeface="+mn-lt"/>
                        <a:cs typeface="Arial" charset="0"/>
                      </a:endParaRPr>
                    </a:p>
                  </a:txBody>
                  <a:tcPr anchor="ctr" horzOverflow="overflow">
                    <a:lnL cap="flat">
                      <a:noFill/>
                    </a:lnL>
                    <a:lnR w="12700" cap="flat" cmpd="sng" algn="ctr">
                      <a:solidFill>
                        <a:schemeClr val="tx1"/>
                      </a:solidFill>
                      <a:prstDash val="solid"/>
                      <a:round/>
                      <a:headEnd type="none" w="med" len="med"/>
                      <a:tailEnd type="none" w="med" len="med"/>
                    </a:lnR>
                    <a:lnT cap="flat">
                      <a:noFill/>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tx2"/>
                        </a:buClr>
                        <a:buSzPct val="70000"/>
                        <a:buFont typeface="Wingdings" pitchFamily="2" charset="2"/>
                        <a:buNone/>
                        <a:tabLst/>
                      </a:pPr>
                      <a:r>
                        <a:rPr kumimoji="0" lang="en-US" sz="1800" b="1" i="0" u="none" strike="noStrike" cap="none" normalizeH="0" baseline="0" dirty="0" smtClean="0">
                          <a:ln>
                            <a:noFill/>
                          </a:ln>
                          <a:solidFill>
                            <a:schemeClr val="tx1"/>
                          </a:solidFill>
                          <a:effectLst/>
                          <a:latin typeface="+mn-lt"/>
                          <a:cs typeface="Times New Roman" pitchFamily="18" charset="0"/>
                        </a:rPr>
                        <a:t>Initial Report </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2">
                        <a:lumMod val="90000"/>
                      </a:schemeClr>
                    </a:solidFill>
                  </a:tcPr>
                </a:tc>
                <a:tc>
                  <a:txBody>
                    <a:bodyPr/>
                    <a:lstStyle/>
                    <a:p>
                      <a:pPr marL="0" marR="0" lvl="0" indent="0" algn="ctr" defTabSz="914400" rtl="0" eaLnBrk="1" fontAlgn="base" latinLnBrk="0" hangingPunct="1">
                        <a:lnSpc>
                          <a:spcPct val="100000"/>
                        </a:lnSpc>
                        <a:spcBef>
                          <a:spcPct val="20000"/>
                        </a:spcBef>
                        <a:spcAft>
                          <a:spcPct val="0"/>
                        </a:spcAft>
                        <a:buClr>
                          <a:schemeClr val="tx2"/>
                        </a:buClr>
                        <a:buSzPct val="70000"/>
                        <a:buFont typeface="Wingdings" pitchFamily="2" charset="2"/>
                        <a:buNone/>
                        <a:tabLst/>
                      </a:pPr>
                      <a:r>
                        <a:rPr kumimoji="0" lang="en-US" sz="1800" b="1" i="0" u="none" strike="noStrike" cap="none" normalizeH="0" baseline="0" dirty="0" smtClean="0">
                          <a:ln>
                            <a:noFill/>
                          </a:ln>
                          <a:solidFill>
                            <a:schemeClr val="tx1"/>
                          </a:solidFill>
                          <a:effectLst/>
                          <a:latin typeface="+mn-lt"/>
                          <a:cs typeface="Times New Roman" pitchFamily="18" charset="0"/>
                        </a:rPr>
                        <a:t>Subsequent Reports </a:t>
                      </a: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2">
                        <a:lumMod val="90000"/>
                      </a:schemeClr>
                    </a:solidFill>
                  </a:tcPr>
                </a:tc>
              </a:tr>
              <a:tr h="387190">
                <a:tc>
                  <a:txBody>
                    <a:bodyPr/>
                    <a:lstStyle/>
                    <a:p>
                      <a:pPr marL="0" marR="0" lvl="0" indent="0" algn="l" defTabSz="914400" rtl="0" eaLnBrk="1" fontAlgn="base" latinLnBrk="0" hangingPunct="1">
                        <a:lnSpc>
                          <a:spcPct val="100000"/>
                        </a:lnSpc>
                        <a:spcBef>
                          <a:spcPct val="20000"/>
                        </a:spcBef>
                        <a:spcAft>
                          <a:spcPct val="0"/>
                        </a:spcAft>
                        <a:buClr>
                          <a:schemeClr val="tx2"/>
                        </a:buClr>
                        <a:buSzPct val="70000"/>
                        <a:buFont typeface="Wingdings" pitchFamily="2" charset="2"/>
                        <a:buNone/>
                        <a:tabLst/>
                      </a:pPr>
                      <a:r>
                        <a:rPr kumimoji="0" lang="en-US" sz="1800" b="0" i="0" u="none" strike="noStrike" cap="none" normalizeH="0" baseline="0" dirty="0" smtClean="0">
                          <a:ln>
                            <a:noFill/>
                          </a:ln>
                          <a:solidFill>
                            <a:schemeClr val="tx1"/>
                          </a:solidFill>
                          <a:effectLst/>
                          <a:latin typeface="+mn-lt"/>
                          <a:cs typeface="Times New Roman" pitchFamily="18" charset="0"/>
                        </a:rPr>
                        <a:t>Covenant on Civil &amp; Political Rights</a:t>
                      </a: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tx2"/>
                        </a:buClr>
                        <a:buSzPct val="70000"/>
                        <a:buFont typeface="Wingdings" pitchFamily="2" charset="2"/>
                        <a:buNone/>
                        <a:tabLst/>
                      </a:pPr>
                      <a:r>
                        <a:rPr kumimoji="0" lang="en-US" sz="1800" b="0" i="0" u="none" strike="noStrike" cap="none" normalizeH="0" baseline="0" dirty="0" smtClean="0">
                          <a:ln>
                            <a:noFill/>
                          </a:ln>
                          <a:solidFill>
                            <a:schemeClr val="tx1"/>
                          </a:solidFill>
                          <a:effectLst/>
                          <a:latin typeface="+mn-lt"/>
                          <a:cs typeface="Times New Roman" pitchFamily="18" charset="0"/>
                        </a:rPr>
                        <a:t>1 year</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tx2"/>
                        </a:buClr>
                        <a:buSzPct val="70000"/>
                        <a:buFont typeface="Wingdings" pitchFamily="2" charset="2"/>
                        <a:buNone/>
                        <a:tabLst/>
                      </a:pPr>
                      <a:r>
                        <a:rPr kumimoji="0" lang="en-US" sz="1800" b="1" i="0" u="none" strike="noStrike" cap="none" normalizeH="0" baseline="0" dirty="0" smtClean="0">
                          <a:ln>
                            <a:noFill/>
                          </a:ln>
                          <a:solidFill>
                            <a:srgbClr val="000000"/>
                          </a:solidFill>
                          <a:effectLst/>
                          <a:latin typeface="+mn-lt"/>
                          <a:cs typeface="Times New Roman" pitchFamily="18" charset="0"/>
                        </a:rPr>
                        <a:t>As determined</a:t>
                      </a: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73375">
                <a:tc>
                  <a:txBody>
                    <a:bodyPr/>
                    <a:lstStyle/>
                    <a:p>
                      <a:pPr marL="0" marR="0" lvl="0" indent="0" algn="l" defTabSz="914400" rtl="0" eaLnBrk="1" fontAlgn="base" latinLnBrk="0" hangingPunct="1">
                        <a:lnSpc>
                          <a:spcPct val="100000"/>
                        </a:lnSpc>
                        <a:spcBef>
                          <a:spcPct val="20000"/>
                        </a:spcBef>
                        <a:spcAft>
                          <a:spcPct val="0"/>
                        </a:spcAft>
                        <a:buClr>
                          <a:schemeClr val="tx2"/>
                        </a:buClr>
                        <a:buSzPct val="70000"/>
                        <a:buFont typeface="Wingdings" pitchFamily="2" charset="2"/>
                        <a:buNone/>
                        <a:tabLst/>
                      </a:pPr>
                      <a:r>
                        <a:rPr kumimoji="0" lang="en-US" sz="1800" b="0" i="0" u="none" strike="noStrike" cap="none" normalizeH="0" baseline="0" dirty="0" smtClean="0">
                          <a:ln>
                            <a:noFill/>
                          </a:ln>
                          <a:solidFill>
                            <a:schemeClr val="tx1"/>
                          </a:solidFill>
                          <a:effectLst/>
                          <a:latin typeface="+mn-lt"/>
                          <a:cs typeface="Times New Roman" pitchFamily="18" charset="0"/>
                        </a:rPr>
                        <a:t>Convention Against Torture</a:t>
                      </a: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tx2"/>
                        </a:buClr>
                        <a:buSzPct val="70000"/>
                        <a:buFont typeface="Wingdings" pitchFamily="2" charset="2"/>
                        <a:buNone/>
                        <a:tabLst/>
                      </a:pPr>
                      <a:r>
                        <a:rPr kumimoji="0" lang="en-US" sz="1800" b="0" i="0" u="none" strike="noStrike" cap="none" normalizeH="0" baseline="0" dirty="0" smtClean="0">
                          <a:ln>
                            <a:noFill/>
                          </a:ln>
                          <a:solidFill>
                            <a:schemeClr val="tx1"/>
                          </a:solidFill>
                          <a:effectLst/>
                          <a:latin typeface="+mn-lt"/>
                          <a:cs typeface="Times New Roman" pitchFamily="18" charset="0"/>
                        </a:rPr>
                        <a:t>1 year </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tx2"/>
                        </a:buClr>
                        <a:buSzPct val="70000"/>
                        <a:buFont typeface="Wingdings" pitchFamily="2" charset="2"/>
                        <a:buNone/>
                        <a:tabLst/>
                      </a:pPr>
                      <a:r>
                        <a:rPr kumimoji="0" lang="en-US" sz="1800" b="1" i="0" u="none" strike="noStrike" cap="none" normalizeH="0" baseline="0" dirty="0" smtClean="0">
                          <a:ln>
                            <a:noFill/>
                          </a:ln>
                          <a:solidFill>
                            <a:srgbClr val="000000"/>
                          </a:solidFill>
                          <a:effectLst/>
                          <a:latin typeface="+mn-lt"/>
                          <a:cs typeface="Times New Roman" pitchFamily="18" charset="0"/>
                        </a:rPr>
                        <a:t>Every four years (and further </a:t>
                      </a:r>
                      <a:r>
                        <a:rPr kumimoji="0" lang="en-US" sz="1800" b="1" i="0" u="none" strike="noStrike" cap="none" normalizeH="0" baseline="0" dirty="0" smtClean="0">
                          <a:ln>
                            <a:noFill/>
                          </a:ln>
                          <a:solidFill>
                            <a:srgbClr val="000000"/>
                          </a:solidFill>
                          <a:effectLst/>
                          <a:latin typeface="+mn-lt"/>
                          <a:cs typeface="Times New Roman" pitchFamily="18" charset="0"/>
                        </a:rPr>
                        <a:t>on request)</a:t>
                      </a:r>
                      <a:endParaRPr kumimoji="0" lang="en-US" sz="1800" b="1" i="0" u="none" strike="noStrike" cap="none" normalizeH="0" baseline="0" dirty="0" smtClean="0">
                        <a:ln>
                          <a:noFill/>
                        </a:ln>
                        <a:solidFill>
                          <a:srgbClr val="000000"/>
                        </a:solidFill>
                        <a:effectLst/>
                        <a:latin typeface="+mn-lt"/>
                        <a:cs typeface="Times New Roman" pitchFamily="18" charset="0"/>
                      </a:endParaRP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73375">
                <a:tc>
                  <a:txBody>
                    <a:bodyPr/>
                    <a:lstStyle/>
                    <a:p>
                      <a:pPr marL="0" marR="0" lvl="0" indent="0" algn="l" defTabSz="914400" rtl="0" eaLnBrk="1" fontAlgn="base" latinLnBrk="0" hangingPunct="1">
                        <a:lnSpc>
                          <a:spcPct val="100000"/>
                        </a:lnSpc>
                        <a:spcBef>
                          <a:spcPct val="20000"/>
                        </a:spcBef>
                        <a:spcAft>
                          <a:spcPct val="0"/>
                        </a:spcAft>
                        <a:buClr>
                          <a:schemeClr val="tx2"/>
                        </a:buClr>
                        <a:buSzPct val="70000"/>
                        <a:buFont typeface="Wingdings" pitchFamily="2" charset="2"/>
                        <a:buNone/>
                        <a:tabLst/>
                      </a:pPr>
                      <a:r>
                        <a:rPr kumimoji="0" lang="en-US" sz="1800" b="0" i="0" u="none" strike="noStrike" cap="none" normalizeH="0" baseline="0" smtClean="0">
                          <a:ln>
                            <a:noFill/>
                          </a:ln>
                          <a:solidFill>
                            <a:schemeClr val="tx1"/>
                          </a:solidFill>
                          <a:effectLst/>
                          <a:latin typeface="+mn-lt"/>
                          <a:cs typeface="Times New Roman" pitchFamily="18" charset="0"/>
                        </a:rPr>
                        <a:t>Convention on Elimination of Racial Discrimination</a:t>
                      </a: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tx2"/>
                        </a:buClr>
                        <a:buSzPct val="70000"/>
                        <a:buFont typeface="Wingdings" pitchFamily="2" charset="2"/>
                        <a:buNone/>
                        <a:tabLst/>
                      </a:pPr>
                      <a:r>
                        <a:rPr kumimoji="0" lang="en-US" sz="1800" b="0" i="0" u="none" strike="noStrike" cap="none" normalizeH="0" baseline="0" dirty="0" smtClean="0">
                          <a:ln>
                            <a:noFill/>
                          </a:ln>
                          <a:solidFill>
                            <a:schemeClr val="tx1"/>
                          </a:solidFill>
                          <a:effectLst/>
                          <a:latin typeface="+mn-lt"/>
                          <a:cs typeface="Times New Roman" pitchFamily="18" charset="0"/>
                        </a:rPr>
                        <a:t>1 year</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tx2"/>
                        </a:buClr>
                        <a:buSzPct val="70000"/>
                        <a:buFont typeface="Wingdings" pitchFamily="2" charset="2"/>
                        <a:buNone/>
                        <a:tabLst/>
                      </a:pPr>
                      <a:r>
                        <a:rPr kumimoji="0" lang="en-US" sz="1800" b="1" i="0" u="none" strike="noStrike" cap="none" normalizeH="0" baseline="0" dirty="0" smtClean="0">
                          <a:ln>
                            <a:noFill/>
                          </a:ln>
                          <a:solidFill>
                            <a:srgbClr val="000000"/>
                          </a:solidFill>
                          <a:effectLst/>
                          <a:latin typeface="+mn-lt"/>
                          <a:cs typeface="Times New Roman" pitchFamily="18" charset="0"/>
                        </a:rPr>
                        <a:t>Every two years (and further </a:t>
                      </a:r>
                      <a:r>
                        <a:rPr kumimoji="0" lang="en-US" sz="1800" b="1" i="0" u="none" strike="noStrike" cap="none" normalizeH="0" baseline="0" dirty="0" smtClean="0">
                          <a:ln>
                            <a:noFill/>
                          </a:ln>
                          <a:solidFill>
                            <a:srgbClr val="000000"/>
                          </a:solidFill>
                          <a:effectLst/>
                          <a:latin typeface="+mn-lt"/>
                          <a:cs typeface="Times New Roman" pitchFamily="18" charset="0"/>
                        </a:rPr>
                        <a:t> on request)</a:t>
                      </a:r>
                      <a:endParaRPr kumimoji="0" lang="en-US" sz="1800" b="1" i="0" u="none" strike="noStrike" cap="none" normalizeH="0" baseline="0" dirty="0" smtClean="0">
                        <a:ln>
                          <a:noFill/>
                        </a:ln>
                        <a:solidFill>
                          <a:srgbClr val="000000"/>
                        </a:solidFill>
                        <a:effectLst/>
                        <a:latin typeface="+mn-lt"/>
                        <a:cs typeface="Times New Roman" pitchFamily="18" charset="0"/>
                      </a:endParaRP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73375">
                <a:tc>
                  <a:txBody>
                    <a:bodyPr/>
                    <a:lstStyle/>
                    <a:p>
                      <a:pPr marL="0" marR="0" lvl="0" indent="0" algn="l" defTabSz="914400" rtl="0" eaLnBrk="1" fontAlgn="base" latinLnBrk="0" hangingPunct="1">
                        <a:lnSpc>
                          <a:spcPct val="100000"/>
                        </a:lnSpc>
                        <a:spcBef>
                          <a:spcPct val="20000"/>
                        </a:spcBef>
                        <a:spcAft>
                          <a:spcPct val="0"/>
                        </a:spcAft>
                        <a:buClr>
                          <a:schemeClr val="tx2"/>
                        </a:buClr>
                        <a:buSzPct val="70000"/>
                        <a:buFont typeface="Wingdings" pitchFamily="2" charset="2"/>
                        <a:buNone/>
                        <a:tabLst/>
                      </a:pPr>
                      <a:r>
                        <a:rPr kumimoji="0" lang="en-US" sz="1800" b="1" i="0" u="none" strike="noStrike" cap="none" normalizeH="0" baseline="0" dirty="0" smtClean="0">
                          <a:ln>
                            <a:noFill/>
                          </a:ln>
                          <a:solidFill>
                            <a:srgbClr val="0000FF"/>
                          </a:solidFill>
                          <a:effectLst/>
                          <a:latin typeface="+mn-lt"/>
                          <a:cs typeface="Times New Roman" pitchFamily="18" charset="0"/>
                        </a:rPr>
                        <a:t>Convention on Elimination of Discrimination Against Women</a:t>
                      </a: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tx2"/>
                        </a:buClr>
                        <a:buSzPct val="70000"/>
                        <a:buFont typeface="Wingdings" pitchFamily="2" charset="2"/>
                        <a:buNone/>
                        <a:tabLst/>
                      </a:pPr>
                      <a:r>
                        <a:rPr kumimoji="0" lang="en-US" sz="1800" b="0" i="0" u="none" strike="noStrike" cap="none" normalizeH="0" baseline="0" dirty="0" smtClean="0">
                          <a:ln>
                            <a:noFill/>
                          </a:ln>
                          <a:solidFill>
                            <a:schemeClr val="tx1"/>
                          </a:solidFill>
                          <a:effectLst/>
                          <a:latin typeface="+mn-lt"/>
                          <a:cs typeface="Times New Roman" pitchFamily="18" charset="0"/>
                        </a:rPr>
                        <a:t>1 year</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tx2"/>
                        </a:buClr>
                        <a:buSzPct val="70000"/>
                        <a:buFont typeface="Wingdings" pitchFamily="2" charset="2"/>
                        <a:buNone/>
                        <a:tabLst/>
                      </a:pPr>
                      <a:r>
                        <a:rPr kumimoji="0" lang="en-US" sz="1800" b="1" i="0" u="none" strike="noStrike" cap="none" normalizeH="0" baseline="0" dirty="0" smtClean="0">
                          <a:ln>
                            <a:noFill/>
                          </a:ln>
                          <a:solidFill>
                            <a:srgbClr val="000000"/>
                          </a:solidFill>
                          <a:effectLst/>
                          <a:latin typeface="+mn-lt"/>
                          <a:cs typeface="Times New Roman" pitchFamily="18" charset="0"/>
                        </a:rPr>
                        <a:t>At least every 4 years (and further </a:t>
                      </a:r>
                      <a:r>
                        <a:rPr kumimoji="0" lang="en-US" sz="1800" b="1" i="0" u="none" strike="noStrike" cap="none" normalizeH="0" baseline="0" dirty="0" smtClean="0">
                          <a:ln>
                            <a:noFill/>
                          </a:ln>
                          <a:solidFill>
                            <a:srgbClr val="000000"/>
                          </a:solidFill>
                          <a:effectLst/>
                          <a:latin typeface="+mn-lt"/>
                          <a:cs typeface="Times New Roman" pitchFamily="18" charset="0"/>
                        </a:rPr>
                        <a:t>on request)</a:t>
                      </a:r>
                      <a:endParaRPr kumimoji="0" lang="en-US" sz="1800" b="1" i="0" u="none" strike="noStrike" cap="none" normalizeH="0" baseline="0" dirty="0" smtClean="0">
                        <a:ln>
                          <a:noFill/>
                        </a:ln>
                        <a:solidFill>
                          <a:srgbClr val="000000"/>
                        </a:solidFill>
                        <a:effectLst/>
                        <a:latin typeface="+mn-lt"/>
                        <a:cs typeface="Times New Roman" pitchFamily="18" charset="0"/>
                      </a:endParaRP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023767">
                <a:tc>
                  <a:txBody>
                    <a:bodyPr/>
                    <a:lstStyle/>
                    <a:p>
                      <a:pPr marL="0" marR="0" lvl="0" indent="0" algn="l" defTabSz="914400" rtl="0" eaLnBrk="1" fontAlgn="base" latinLnBrk="0" hangingPunct="1">
                        <a:lnSpc>
                          <a:spcPct val="100000"/>
                        </a:lnSpc>
                        <a:spcBef>
                          <a:spcPct val="20000"/>
                        </a:spcBef>
                        <a:spcAft>
                          <a:spcPct val="0"/>
                        </a:spcAft>
                        <a:buClr>
                          <a:schemeClr val="tx2"/>
                        </a:buClr>
                        <a:buSzPct val="70000"/>
                        <a:buFont typeface="Wingdings" pitchFamily="2" charset="2"/>
                        <a:buNone/>
                        <a:tabLst/>
                      </a:pPr>
                      <a:r>
                        <a:rPr kumimoji="0" lang="en-US" sz="1800" b="1" i="0" u="none" strike="noStrike" cap="none" normalizeH="0" baseline="0" dirty="0" smtClean="0">
                          <a:ln>
                            <a:noFill/>
                          </a:ln>
                          <a:solidFill>
                            <a:srgbClr val="0000FF"/>
                          </a:solidFill>
                          <a:effectLst/>
                          <a:latin typeface="+mn-lt"/>
                          <a:cs typeface="Times New Roman" pitchFamily="18" charset="0"/>
                        </a:rPr>
                        <a:t>Convention on Rights of the Child</a:t>
                      </a:r>
                      <a:r>
                        <a:rPr kumimoji="0" lang="en-US" sz="1800" b="1" i="0" u="none" strike="noStrike" cap="none" normalizeH="0" baseline="0" dirty="0" smtClean="0">
                          <a:ln>
                            <a:noFill/>
                          </a:ln>
                          <a:solidFill>
                            <a:schemeClr val="tx1"/>
                          </a:solidFill>
                          <a:effectLst/>
                          <a:latin typeface="+mn-lt"/>
                          <a:cs typeface="Times New Roman" pitchFamily="18" charset="0"/>
                        </a:rPr>
                        <a:t> </a:t>
                      </a:r>
                      <a:r>
                        <a:rPr kumimoji="0" lang="en-US" sz="1800" b="0" i="0" u="none" strike="noStrike" cap="none" normalizeH="0" baseline="0" dirty="0" smtClean="0">
                          <a:ln>
                            <a:noFill/>
                          </a:ln>
                          <a:solidFill>
                            <a:schemeClr val="tx1"/>
                          </a:solidFill>
                          <a:effectLst/>
                          <a:latin typeface="+mn-lt"/>
                          <a:cs typeface="Times New Roman" pitchFamily="18" charset="0"/>
                        </a:rPr>
                        <a:t>&amp; Covenant on Economic, Social &amp; Cultural Rights</a:t>
                      </a: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tx2"/>
                        </a:buClr>
                        <a:buSzPct val="70000"/>
                        <a:buFont typeface="Wingdings" pitchFamily="2" charset="2"/>
                        <a:buNone/>
                        <a:tabLst/>
                      </a:pPr>
                      <a:r>
                        <a:rPr kumimoji="0" lang="en-US" sz="1800" b="0" i="0" u="none" strike="noStrike" cap="none" normalizeH="0" baseline="0" dirty="0" smtClean="0">
                          <a:ln>
                            <a:noFill/>
                          </a:ln>
                          <a:solidFill>
                            <a:schemeClr val="tx1"/>
                          </a:solidFill>
                          <a:effectLst/>
                          <a:latin typeface="+mn-lt"/>
                          <a:cs typeface="Times New Roman" pitchFamily="18" charset="0"/>
                        </a:rPr>
                        <a:t>2 years</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tx2"/>
                        </a:buClr>
                        <a:buSzPct val="70000"/>
                        <a:buFont typeface="Wingdings" pitchFamily="2" charset="2"/>
                        <a:buNone/>
                        <a:tabLst/>
                      </a:pPr>
                      <a:r>
                        <a:rPr kumimoji="0" lang="en-US" sz="1800" b="1" i="0" u="none" strike="noStrike" cap="none" normalizeH="0" baseline="0" dirty="0" smtClean="0">
                          <a:ln>
                            <a:noFill/>
                          </a:ln>
                          <a:solidFill>
                            <a:srgbClr val="000000"/>
                          </a:solidFill>
                          <a:effectLst/>
                          <a:latin typeface="+mn-lt"/>
                          <a:cs typeface="Times New Roman" pitchFamily="18" charset="0"/>
                        </a:rPr>
                        <a:t>Every 5 years</a:t>
                      </a: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a:xfrm>
            <a:off x="381000" y="228600"/>
            <a:ext cx="7772400" cy="1143000"/>
          </a:xfrm>
        </p:spPr>
        <p:txBody>
          <a:bodyPr/>
          <a:lstStyle/>
          <a:p>
            <a:pPr eaLnBrk="1" hangingPunct="1"/>
            <a:r>
              <a:rPr lang="en-GB" altLang="en-US" sz="4800" b="1" dirty="0" smtClean="0"/>
              <a:t>Follow-Ups to Reporting</a:t>
            </a:r>
          </a:p>
        </p:txBody>
      </p:sp>
      <p:sp>
        <p:nvSpPr>
          <p:cNvPr id="32771" name="Rectangle 3"/>
          <p:cNvSpPr>
            <a:spLocks noGrp="1" noChangeArrowheads="1"/>
          </p:cNvSpPr>
          <p:nvPr>
            <p:ph idx="1"/>
          </p:nvPr>
        </p:nvSpPr>
        <p:spPr>
          <a:xfrm>
            <a:off x="531812" y="1719262"/>
            <a:ext cx="8144644" cy="4878089"/>
          </a:xfrm>
        </p:spPr>
        <p:txBody>
          <a:bodyPr>
            <a:normAutofit/>
          </a:bodyPr>
          <a:lstStyle/>
          <a:p>
            <a:pPr eaLnBrk="1" hangingPunct="1">
              <a:spcBef>
                <a:spcPts val="1800"/>
              </a:spcBef>
            </a:pPr>
            <a:r>
              <a:rPr lang="en-GB" altLang="en-US" sz="2800" dirty="0" smtClean="0"/>
              <a:t>Wide Dissemination of Concluding Observations and Recommendations</a:t>
            </a:r>
          </a:p>
          <a:p>
            <a:pPr>
              <a:spcBef>
                <a:spcPts val="1800"/>
              </a:spcBef>
            </a:pPr>
            <a:r>
              <a:rPr lang="en-GB" altLang="en-US" sz="2800" dirty="0" smtClean="0"/>
              <a:t>Integration </a:t>
            </a:r>
            <a:r>
              <a:rPr lang="en-GB" altLang="en-US" sz="2800" dirty="0"/>
              <a:t>of Concluding Observations and </a:t>
            </a:r>
            <a:r>
              <a:rPr lang="en-GB" altLang="en-US" sz="2800" dirty="0" smtClean="0"/>
              <a:t>     Recommendations into government and           UNICEF planning processes</a:t>
            </a:r>
            <a:endParaRPr lang="en-GB" altLang="en-US" sz="2800" dirty="0"/>
          </a:p>
          <a:p>
            <a:pPr eaLnBrk="1" hangingPunct="1">
              <a:spcBef>
                <a:spcPts val="1800"/>
              </a:spcBef>
            </a:pPr>
            <a:r>
              <a:rPr lang="en-GB" altLang="en-US" sz="2800" dirty="0" smtClean="0"/>
              <a:t>Support Capacity Building</a:t>
            </a:r>
          </a:p>
          <a:p>
            <a:pPr eaLnBrk="1" hangingPunct="1">
              <a:spcBef>
                <a:spcPts val="1800"/>
              </a:spcBef>
            </a:pPr>
            <a:r>
              <a:rPr lang="en-GB" altLang="en-US" sz="2800" dirty="0" smtClean="0"/>
              <a:t>Advocacy, Policy Dialogue and Resource         mobilisation</a:t>
            </a:r>
          </a:p>
          <a:p>
            <a:pPr eaLnBrk="1" hangingPunct="1">
              <a:spcBef>
                <a:spcPts val="1800"/>
              </a:spcBef>
            </a:pPr>
            <a:r>
              <a:rPr lang="en-GB" altLang="en-US" sz="2800" dirty="0" smtClean="0"/>
              <a:t>Monitoring and Evaluation</a:t>
            </a:r>
          </a:p>
          <a:p>
            <a:pPr marL="0" indent="0" eaLnBrk="1" hangingPunct="1">
              <a:spcBef>
                <a:spcPts val="1800"/>
              </a:spcBef>
              <a:buNone/>
            </a:pPr>
            <a:endParaRPr lang="en-GB" altLang="en-US" sz="2800" b="1" dirty="0" smtClean="0"/>
          </a:p>
        </p:txBody>
      </p:sp>
      <p:sp>
        <p:nvSpPr>
          <p:cNvPr id="32773" name="Rectangle 4"/>
          <p:cNvSpPr>
            <a:spLocks noChangeArrowheads="1"/>
          </p:cNvSpPr>
          <p:nvPr/>
        </p:nvSpPr>
        <p:spPr bwMode="auto">
          <a:xfrm>
            <a:off x="0" y="6477000"/>
            <a:ext cx="685800" cy="304800"/>
          </a:xfrm>
          <a:prstGeom prst="rect">
            <a:avLst/>
          </a:prstGeom>
          <a:noFill/>
          <a:ln w="9525">
            <a:noFill/>
            <a:miter lim="800000"/>
            <a:headEnd/>
            <a:tailEnd/>
          </a:ln>
        </p:spPr>
        <p:txBody>
          <a:bodyPr/>
          <a:lstStyle/>
          <a:p>
            <a:pPr algn="ctr" eaLnBrk="0" hangingPunct="0"/>
            <a:r>
              <a:rPr lang="en-GB" altLang="en-US" sz="1400" b="0">
                <a:solidFill>
                  <a:srgbClr val="EEEEEE"/>
                </a:solidFill>
                <a:latin typeface="Times New Roman" pitchFamily="18" charset="0"/>
              </a:rPr>
              <a:t>75   </a:t>
            </a:r>
          </a:p>
        </p:txBody>
      </p:sp>
    </p:spTree>
  </p:cSld>
  <p:clrMapOvr>
    <a:masterClrMapping/>
  </p:clrMapOvr>
  <p:transition/>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Median">
  <a:themeElements>
    <a:clrScheme name="Median">
      <a:dk1>
        <a:sysClr val="windowText" lastClr="000000"/>
      </a:dk1>
      <a:lt1>
        <a:sysClr val="window" lastClr="FFFFFF"/>
      </a:lt1>
      <a:dk2>
        <a:srgbClr val="775F55"/>
      </a:dk2>
      <a:lt2>
        <a:srgbClr val="EBDDC3"/>
      </a:lt2>
      <a:accent1>
        <a:srgbClr val="94B6D2"/>
      </a:accent1>
      <a:accent2>
        <a:srgbClr val="DD8047"/>
      </a:accent2>
      <a:accent3>
        <a:srgbClr val="A5AB81"/>
      </a:accent3>
      <a:accent4>
        <a:srgbClr val="D8B25C"/>
      </a:accent4>
      <a:accent5>
        <a:srgbClr val="7BA79D"/>
      </a:accent5>
      <a:accent6>
        <a:srgbClr val="968C8C"/>
      </a:accent6>
      <a:hlink>
        <a:srgbClr val="F7B615"/>
      </a:hlink>
      <a:folHlink>
        <a:srgbClr val="704404"/>
      </a:folHlink>
    </a:clrScheme>
    <a:fontScheme name="Median">
      <a:maj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맑은 고딕"/>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맑은 고딕"/>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Median</Template>
  <TotalTime>3338</TotalTime>
  <Words>3599</Words>
  <Application>Microsoft Office PowerPoint</Application>
  <PresentationFormat>On-screen Show (4:3)</PresentationFormat>
  <Paragraphs>311</Paragraphs>
  <Slides>28</Slides>
  <Notes>19</Notes>
  <HiddenSlides>4</HiddenSlides>
  <MMClips>0</MMClips>
  <ScaleCrop>false</ScaleCrop>
  <HeadingPairs>
    <vt:vector size="4" baseType="variant">
      <vt:variant>
        <vt:lpstr>Theme</vt:lpstr>
      </vt:variant>
      <vt:variant>
        <vt:i4>1</vt:i4>
      </vt:variant>
      <vt:variant>
        <vt:lpstr>Slide Titles</vt:lpstr>
      </vt:variant>
      <vt:variant>
        <vt:i4>28</vt:i4>
      </vt:variant>
    </vt:vector>
  </HeadingPairs>
  <TitlesOfParts>
    <vt:vector size="29" baseType="lpstr">
      <vt:lpstr>Median</vt:lpstr>
      <vt:lpstr>PPT 2.3a Human Rights and  Human Rights Based Approach  to Programming (HRBAP)</vt:lpstr>
      <vt:lpstr>Learning Objectives</vt:lpstr>
      <vt:lpstr>2.3A Understanding HRBAP</vt:lpstr>
      <vt:lpstr>What are Human Rights?</vt:lpstr>
      <vt:lpstr>Human Rights are…</vt:lpstr>
      <vt:lpstr>Human Rights Instruments(1)</vt:lpstr>
      <vt:lpstr>Human Rights Instruments(2)</vt:lpstr>
      <vt:lpstr>Reporting Obligations</vt:lpstr>
      <vt:lpstr>Follow-Ups to Reporting</vt:lpstr>
      <vt:lpstr>Slide 10</vt:lpstr>
      <vt:lpstr>Human Rights Principles</vt:lpstr>
      <vt:lpstr>Guiding Principles of CRC(1)</vt:lpstr>
      <vt:lpstr>Guiding Principles of CRC(2)</vt:lpstr>
      <vt:lpstr>Operationalising HRBAP</vt:lpstr>
      <vt:lpstr>HRBAP:  UN Common Understanding (2003)</vt:lpstr>
      <vt:lpstr>Claims and Duties for rights</vt:lpstr>
      <vt:lpstr>Duties and Obligations (1)</vt:lpstr>
      <vt:lpstr>Duties and Obligations (2)</vt:lpstr>
      <vt:lpstr>Levels of Accountability</vt:lpstr>
      <vt:lpstr>Slide 20</vt:lpstr>
      <vt:lpstr>Slide 21</vt:lpstr>
      <vt:lpstr> </vt:lpstr>
      <vt:lpstr>Slide 23</vt:lpstr>
      <vt:lpstr>Summary of Human Rights-based  Approach to Programming</vt:lpstr>
      <vt:lpstr>Steps of HRBAP &amp;  Equity Focus Programming</vt:lpstr>
      <vt:lpstr>Triple “A”</vt:lpstr>
      <vt:lpstr>Key Characteristics of a Triple “A”</vt:lpstr>
      <vt:lpstr>Q &amp; A</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Human rights and Child</dc:title>
  <dc:creator>Hee Jung Song</dc:creator>
  <cp:lastModifiedBy>Raana Syed</cp:lastModifiedBy>
  <cp:revision>164</cp:revision>
  <dcterms:created xsi:type="dcterms:W3CDTF">2010-07-16T21:57:41Z</dcterms:created>
  <dcterms:modified xsi:type="dcterms:W3CDTF">2013-07-15T17:47:21Z</dcterms:modified>
</cp:coreProperties>
</file>