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7"/>
  </p:notesMasterIdLst>
  <p:sldIdLst>
    <p:sldId id="296" r:id="rId2"/>
    <p:sldId id="298" r:id="rId3"/>
    <p:sldId id="349" r:id="rId4"/>
    <p:sldId id="353" r:id="rId5"/>
    <p:sldId id="309" r:id="rId6"/>
    <p:sldId id="310" r:id="rId7"/>
    <p:sldId id="311" r:id="rId8"/>
    <p:sldId id="312" r:id="rId9"/>
    <p:sldId id="302" r:id="rId10"/>
    <p:sldId id="306" r:id="rId11"/>
    <p:sldId id="305" r:id="rId12"/>
    <p:sldId id="315" r:id="rId13"/>
    <p:sldId id="350" r:id="rId14"/>
    <p:sldId id="317" r:id="rId15"/>
    <p:sldId id="318" r:id="rId16"/>
    <p:sldId id="322" r:id="rId17"/>
    <p:sldId id="325" r:id="rId18"/>
    <p:sldId id="328" r:id="rId19"/>
    <p:sldId id="332" r:id="rId20"/>
    <p:sldId id="330" r:id="rId21"/>
    <p:sldId id="331" r:id="rId22"/>
    <p:sldId id="335" r:id="rId23"/>
    <p:sldId id="319" r:id="rId24"/>
    <p:sldId id="354" r:id="rId25"/>
    <p:sldId id="33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tona Ekole, FRG" initials="EE" lastIdx="8" clrIdx="0">
    <p:extLst>
      <p:ext uri="{19B8F6BF-5375-455C-9EA6-DF929625EA0E}">
        <p15:presenceInfo xmlns:p15="http://schemas.microsoft.com/office/powerpoint/2012/main" userId="Etona Ekole, FR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333399"/>
    <a:srgbClr val="8DC63F"/>
    <a:srgbClr val="F7941D"/>
    <a:srgbClr val="00974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22" autoAdjust="0"/>
    <p:restoredTop sz="70273" autoAdjust="0"/>
  </p:normalViewPr>
  <p:slideViewPr>
    <p:cSldViewPr>
      <p:cViewPr varScale="1">
        <p:scale>
          <a:sx n="60" d="100"/>
          <a:sy n="60" d="100"/>
        </p:scale>
        <p:origin x="1542" y="72"/>
      </p:cViewPr>
      <p:guideLst>
        <p:guide orient="horz" pos="2160"/>
        <p:guide pos="2880"/>
      </p:guideLst>
    </p:cSldViewPr>
  </p:slideViewPr>
  <p:notesTextViewPr>
    <p:cViewPr>
      <p:scale>
        <a:sx n="3" d="2"/>
        <a:sy n="3" d="2"/>
      </p:scale>
      <p:origin x="0" y="0"/>
    </p:cViewPr>
  </p:notesTextViewPr>
  <p:sorterViewPr>
    <p:cViewPr>
      <p:scale>
        <a:sx n="95" d="100"/>
        <a:sy n="9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B1EF13-972A-1748-952A-C2FC9D3D2456}"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8ED9F9A5-7DAF-8F44-9465-E647240AD97F}">
      <dgm:prSet phldrT="[Text]" custT="1"/>
      <dgm:spPr>
        <a:solidFill>
          <a:schemeClr val="accent2">
            <a:lumMod val="50000"/>
          </a:schemeClr>
        </a:solidFill>
      </dgm:spPr>
      <dgm:t>
        <a:bodyPr/>
        <a:lstStyle/>
        <a:p>
          <a:r>
            <a:rPr lang="en-US" sz="1400" dirty="0" smtClean="0">
              <a:latin typeface="Arial" panose="020B0604020202020204" pitchFamily="34" charset="0"/>
              <a:cs typeface="Arial" panose="020B0604020202020204" pitchFamily="34" charset="0"/>
            </a:rPr>
            <a:t>Define </a:t>
          </a:r>
        </a:p>
        <a:p>
          <a:r>
            <a:rPr lang="en-US" sz="1400" dirty="0" smtClean="0">
              <a:latin typeface="Arial" panose="020B0604020202020204" pitchFamily="34" charset="0"/>
              <a:cs typeface="Arial" panose="020B0604020202020204" pitchFamily="34" charset="0"/>
            </a:rPr>
            <a:t>Outcomes, Outputs and Indicators</a:t>
          </a:r>
          <a:endParaRPr lang="en-US" sz="1400" dirty="0">
            <a:latin typeface="Arial" panose="020B0604020202020204" pitchFamily="34" charset="0"/>
            <a:cs typeface="Arial" panose="020B0604020202020204" pitchFamily="34" charset="0"/>
          </a:endParaRPr>
        </a:p>
      </dgm:t>
    </dgm:pt>
    <dgm:pt modelId="{F28D9558-37DA-E84B-93EB-F04A64EF8BA9}" type="parTrans" cxnId="{82DC6499-5A01-3147-8254-57D65D6CDCA0}">
      <dgm:prSet/>
      <dgm:spPr/>
      <dgm:t>
        <a:bodyPr/>
        <a:lstStyle/>
        <a:p>
          <a:endParaRPr lang="en-US"/>
        </a:p>
      </dgm:t>
    </dgm:pt>
    <dgm:pt modelId="{8CCC2463-DEBA-AE46-B703-7CB383CFAAE7}" type="sibTrans" cxnId="{82DC6499-5A01-3147-8254-57D65D6CDCA0}">
      <dgm:prSet/>
      <dgm:spPr/>
      <dgm:t>
        <a:bodyPr/>
        <a:lstStyle/>
        <a:p>
          <a:endParaRPr lang="en-US">
            <a:latin typeface="Arial" panose="020B0604020202020204" pitchFamily="34" charset="0"/>
            <a:cs typeface="Arial" panose="020B0604020202020204" pitchFamily="34" charset="0"/>
          </a:endParaRPr>
        </a:p>
      </dgm:t>
    </dgm:pt>
    <dgm:pt modelId="{4D6B1754-D31B-2E44-A19E-80244DEBEFBC}">
      <dgm:prSet phldrT="[Text]" custT="1"/>
      <dgm:spPr>
        <a:solidFill>
          <a:schemeClr val="accent2">
            <a:lumMod val="50000"/>
          </a:schemeClr>
        </a:solidFill>
      </dgm:spPr>
      <dgm:t>
        <a:bodyPr/>
        <a:lstStyle/>
        <a:p>
          <a:r>
            <a:rPr lang="en-US" sz="1400" dirty="0" smtClean="0">
              <a:latin typeface="Arial" panose="020B0604020202020204" pitchFamily="34" charset="0"/>
              <a:cs typeface="Arial" panose="020B0604020202020204" pitchFamily="34" charset="0"/>
            </a:rPr>
            <a:t>Identify Strategies &amp; modalities to achieve  outputs</a:t>
          </a:r>
          <a:endParaRPr lang="en-US" sz="1400" dirty="0">
            <a:latin typeface="Arial" panose="020B0604020202020204" pitchFamily="34" charset="0"/>
            <a:cs typeface="Arial" panose="020B0604020202020204" pitchFamily="34" charset="0"/>
          </a:endParaRPr>
        </a:p>
      </dgm:t>
    </dgm:pt>
    <dgm:pt modelId="{4D98B919-0030-EF45-879A-643E26069DD9}" type="parTrans" cxnId="{4A3CAF92-2ED6-1A47-BD4D-33B0364FC4FF}">
      <dgm:prSet/>
      <dgm:spPr/>
      <dgm:t>
        <a:bodyPr/>
        <a:lstStyle/>
        <a:p>
          <a:endParaRPr lang="en-US"/>
        </a:p>
      </dgm:t>
    </dgm:pt>
    <dgm:pt modelId="{927C1C67-61FB-2644-BDAD-895C6E20F92F}" type="sibTrans" cxnId="{4A3CAF92-2ED6-1A47-BD4D-33B0364FC4FF}">
      <dgm:prSet/>
      <dgm:spPr/>
      <dgm:t>
        <a:bodyPr/>
        <a:lstStyle/>
        <a:p>
          <a:endParaRPr lang="en-US">
            <a:latin typeface="Arial" panose="020B0604020202020204" pitchFamily="34" charset="0"/>
            <a:cs typeface="Arial" panose="020B0604020202020204" pitchFamily="34" charset="0"/>
          </a:endParaRPr>
        </a:p>
      </dgm:t>
    </dgm:pt>
    <dgm:pt modelId="{171AF99F-4CA4-3E46-A5B2-A6D4291FE276}">
      <dgm:prSet phldrT="[Text]" custT="1"/>
      <dgm:spPr>
        <a:solidFill>
          <a:schemeClr val="accent2">
            <a:lumMod val="50000"/>
          </a:schemeClr>
        </a:solidFill>
      </dgm:spPr>
      <dgm:t>
        <a:bodyPr/>
        <a:lstStyle/>
        <a:p>
          <a:r>
            <a:rPr lang="en-US" sz="1200" dirty="0" smtClean="0">
              <a:latin typeface="Arial" panose="020B0604020202020204" pitchFamily="34" charset="0"/>
              <a:cs typeface="Arial" panose="020B0604020202020204" pitchFamily="34" charset="0"/>
            </a:rPr>
            <a:t>Identify &amp; cost inputs; staff, supplies, consultants, travel, </a:t>
          </a:r>
          <a:r>
            <a:rPr lang="en-US" sz="1200" dirty="0" smtClean="0">
              <a:solidFill>
                <a:schemeClr val="bg1"/>
              </a:solidFill>
              <a:latin typeface="Arial" panose="020B0604020202020204" pitchFamily="34" charset="0"/>
              <a:cs typeface="Arial" panose="020B0604020202020204" pitchFamily="34" charset="0"/>
            </a:rPr>
            <a:t>cash</a:t>
          </a:r>
          <a:endParaRPr lang="en-US" sz="1200" dirty="0">
            <a:solidFill>
              <a:schemeClr val="bg1"/>
            </a:solidFill>
            <a:latin typeface="Arial" panose="020B0604020202020204" pitchFamily="34" charset="0"/>
            <a:cs typeface="Arial" panose="020B0604020202020204" pitchFamily="34" charset="0"/>
          </a:endParaRPr>
        </a:p>
      </dgm:t>
    </dgm:pt>
    <dgm:pt modelId="{599E0F23-D168-974D-8729-4EF61373C4A8}" type="parTrans" cxnId="{FE9CB01A-EFEF-F44B-8FC6-9F67BEA3546A}">
      <dgm:prSet/>
      <dgm:spPr/>
      <dgm:t>
        <a:bodyPr/>
        <a:lstStyle/>
        <a:p>
          <a:endParaRPr lang="en-US"/>
        </a:p>
      </dgm:t>
    </dgm:pt>
    <dgm:pt modelId="{6023C6D7-3A82-804E-A3DF-28465852C7A2}" type="sibTrans" cxnId="{FE9CB01A-EFEF-F44B-8FC6-9F67BEA3546A}">
      <dgm:prSet/>
      <dgm:spPr/>
      <dgm:t>
        <a:bodyPr/>
        <a:lstStyle/>
        <a:p>
          <a:endParaRPr lang="en-US">
            <a:latin typeface="Arial" panose="020B0604020202020204" pitchFamily="34" charset="0"/>
            <a:cs typeface="Arial" panose="020B0604020202020204" pitchFamily="34" charset="0"/>
          </a:endParaRPr>
        </a:p>
      </dgm:t>
    </dgm:pt>
    <dgm:pt modelId="{8D1A5613-C40B-D249-A13E-F734A49A71C4}">
      <dgm:prSet phldrT="[Text]" custT="1"/>
      <dgm:spPr>
        <a:solidFill>
          <a:schemeClr val="accent2">
            <a:lumMod val="50000"/>
          </a:schemeClr>
        </a:solidFill>
      </dgm:spPr>
      <dgm:t>
        <a:bodyPr/>
        <a:lstStyle/>
        <a:p>
          <a:r>
            <a:rPr lang="en-US" sz="1400" dirty="0" smtClean="0">
              <a:latin typeface="Arial" panose="020B0604020202020204" pitchFamily="34" charset="0"/>
              <a:cs typeface="Arial" panose="020B0604020202020204" pitchFamily="34" charset="0"/>
            </a:rPr>
            <a:t>Assess affordability against budget envelope </a:t>
          </a:r>
          <a:endParaRPr lang="en-US" sz="1400" dirty="0">
            <a:latin typeface="Arial" panose="020B0604020202020204" pitchFamily="34" charset="0"/>
            <a:cs typeface="Arial" panose="020B0604020202020204" pitchFamily="34" charset="0"/>
          </a:endParaRPr>
        </a:p>
      </dgm:t>
    </dgm:pt>
    <dgm:pt modelId="{FB29613B-F37F-A64F-9D50-2B86B140CD98}" type="parTrans" cxnId="{3A0FCBDB-4F2C-3E49-8C9B-DC2331AE9ECF}">
      <dgm:prSet/>
      <dgm:spPr/>
      <dgm:t>
        <a:bodyPr/>
        <a:lstStyle/>
        <a:p>
          <a:endParaRPr lang="en-US"/>
        </a:p>
      </dgm:t>
    </dgm:pt>
    <dgm:pt modelId="{BA23BB32-E7BE-3F44-A83C-343817AB82E0}" type="sibTrans" cxnId="{3A0FCBDB-4F2C-3E49-8C9B-DC2331AE9ECF}">
      <dgm:prSet/>
      <dgm:spPr/>
      <dgm:t>
        <a:bodyPr/>
        <a:lstStyle/>
        <a:p>
          <a:endParaRPr lang="en-US">
            <a:latin typeface="Arial" panose="020B0604020202020204" pitchFamily="34" charset="0"/>
            <a:cs typeface="Arial" panose="020B0604020202020204" pitchFamily="34" charset="0"/>
          </a:endParaRPr>
        </a:p>
      </dgm:t>
    </dgm:pt>
    <dgm:pt modelId="{E51535A5-0123-0A4F-8D5F-0C88B8EFA9BE}">
      <dgm:prSet phldrT="[Text]" custT="1"/>
      <dgm:spPr>
        <a:solidFill>
          <a:schemeClr val="accent2">
            <a:lumMod val="50000"/>
          </a:schemeClr>
        </a:solidFill>
      </dgm:spPr>
      <dgm:t>
        <a:bodyPr/>
        <a:lstStyle/>
        <a:p>
          <a:r>
            <a:rPr lang="en-US" sz="1400" dirty="0" smtClean="0">
              <a:latin typeface="Arial" panose="020B0604020202020204" pitchFamily="34" charset="0"/>
              <a:cs typeface="Arial" panose="020B0604020202020204" pitchFamily="34" charset="0"/>
            </a:rPr>
            <a:t>Re-</a:t>
          </a:r>
          <a:r>
            <a:rPr lang="en-US" sz="1400" dirty="0" err="1" smtClean="0">
              <a:latin typeface="Arial" panose="020B0604020202020204" pitchFamily="34" charset="0"/>
              <a:cs typeface="Arial" panose="020B0604020202020204" pitchFamily="34" charset="0"/>
            </a:rPr>
            <a:t>organise</a:t>
          </a:r>
          <a:r>
            <a:rPr lang="en-US" sz="1400" dirty="0" smtClean="0">
              <a:latin typeface="Arial" panose="020B0604020202020204" pitchFamily="34" charset="0"/>
              <a:cs typeface="Arial" panose="020B0604020202020204" pitchFamily="34" charset="0"/>
            </a:rPr>
            <a:t> if over budget</a:t>
          </a:r>
          <a:endParaRPr lang="en-US" sz="1400" dirty="0">
            <a:latin typeface="Arial" panose="020B0604020202020204" pitchFamily="34" charset="0"/>
            <a:cs typeface="Arial" panose="020B0604020202020204" pitchFamily="34" charset="0"/>
          </a:endParaRPr>
        </a:p>
      </dgm:t>
    </dgm:pt>
    <dgm:pt modelId="{5B31D694-E86A-0543-BD86-A6F3D9F5BFBF}" type="parTrans" cxnId="{D4EE454F-930D-0440-9470-52EF7CA8FC9D}">
      <dgm:prSet/>
      <dgm:spPr/>
      <dgm:t>
        <a:bodyPr/>
        <a:lstStyle/>
        <a:p>
          <a:endParaRPr lang="en-US"/>
        </a:p>
      </dgm:t>
    </dgm:pt>
    <dgm:pt modelId="{3B41D326-26CF-8745-A357-9829F7E87578}" type="sibTrans" cxnId="{D4EE454F-930D-0440-9470-52EF7CA8FC9D}">
      <dgm:prSet/>
      <dgm:spPr/>
      <dgm:t>
        <a:bodyPr/>
        <a:lstStyle/>
        <a:p>
          <a:endParaRPr lang="en-US">
            <a:latin typeface="Arial" panose="020B0604020202020204" pitchFamily="34" charset="0"/>
            <a:cs typeface="Arial" panose="020B0604020202020204" pitchFamily="34" charset="0"/>
          </a:endParaRPr>
        </a:p>
      </dgm:t>
    </dgm:pt>
    <dgm:pt modelId="{E4498258-06D0-C347-BD97-FB962E59A4E2}">
      <dgm:prSet phldrT="[Text]" custT="1"/>
      <dgm:spPr>
        <a:solidFill>
          <a:schemeClr val="accent2">
            <a:lumMod val="50000"/>
          </a:schemeClr>
        </a:solidFill>
      </dgm:spPr>
      <dgm:t>
        <a:bodyPr/>
        <a:lstStyle/>
        <a:p>
          <a:r>
            <a:rPr lang="en-US" sz="1400" dirty="0" smtClean="0">
              <a:latin typeface="Arial" panose="020B0604020202020204" pitchFamily="34" charset="0"/>
              <a:cs typeface="Arial" panose="020B0604020202020204" pitchFamily="34" charset="0"/>
            </a:rPr>
            <a:t>Detail activities</a:t>
          </a:r>
        </a:p>
      </dgm:t>
    </dgm:pt>
    <dgm:pt modelId="{3C074815-3167-7D4E-97F6-DC89422BF9A2}" type="parTrans" cxnId="{42F0234D-38CA-8A47-9DCF-4F423DE8D503}">
      <dgm:prSet/>
      <dgm:spPr/>
      <dgm:t>
        <a:bodyPr/>
        <a:lstStyle/>
        <a:p>
          <a:endParaRPr lang="en-US"/>
        </a:p>
      </dgm:t>
    </dgm:pt>
    <dgm:pt modelId="{18DD2021-924C-4842-955C-A6473BA244A7}" type="sibTrans" cxnId="{42F0234D-38CA-8A47-9DCF-4F423DE8D503}">
      <dgm:prSet/>
      <dgm:spPr/>
      <dgm:t>
        <a:bodyPr/>
        <a:lstStyle/>
        <a:p>
          <a:endParaRPr lang="en-US">
            <a:latin typeface="Arial" panose="020B0604020202020204" pitchFamily="34" charset="0"/>
            <a:cs typeface="Arial" panose="020B0604020202020204" pitchFamily="34" charset="0"/>
          </a:endParaRPr>
        </a:p>
      </dgm:t>
    </dgm:pt>
    <dgm:pt modelId="{88BA35C7-B843-D140-BF81-A12005B05543}" type="pres">
      <dgm:prSet presAssocID="{BAB1EF13-972A-1748-952A-C2FC9D3D2456}" presName="cycle" presStyleCnt="0">
        <dgm:presLayoutVars>
          <dgm:dir/>
          <dgm:resizeHandles val="exact"/>
        </dgm:presLayoutVars>
      </dgm:prSet>
      <dgm:spPr/>
      <dgm:t>
        <a:bodyPr/>
        <a:lstStyle/>
        <a:p>
          <a:endParaRPr lang="en-US"/>
        </a:p>
      </dgm:t>
    </dgm:pt>
    <dgm:pt modelId="{BE15B66C-2C08-2244-9298-8AD84B72998C}" type="pres">
      <dgm:prSet presAssocID="{8ED9F9A5-7DAF-8F44-9465-E647240AD97F}" presName="node" presStyleLbl="node1" presStyleIdx="0" presStyleCnt="6">
        <dgm:presLayoutVars>
          <dgm:bulletEnabled val="1"/>
        </dgm:presLayoutVars>
      </dgm:prSet>
      <dgm:spPr/>
      <dgm:t>
        <a:bodyPr/>
        <a:lstStyle/>
        <a:p>
          <a:endParaRPr lang="en-US"/>
        </a:p>
      </dgm:t>
    </dgm:pt>
    <dgm:pt modelId="{2CA688D6-5E40-4F42-A3B7-AD1501149D12}" type="pres">
      <dgm:prSet presAssocID="{8CCC2463-DEBA-AE46-B703-7CB383CFAAE7}" presName="sibTrans" presStyleLbl="sibTrans2D1" presStyleIdx="0" presStyleCnt="6"/>
      <dgm:spPr/>
      <dgm:t>
        <a:bodyPr/>
        <a:lstStyle/>
        <a:p>
          <a:endParaRPr lang="en-US"/>
        </a:p>
      </dgm:t>
    </dgm:pt>
    <dgm:pt modelId="{0694523B-66E5-2545-8D18-D0BA9FC6099C}" type="pres">
      <dgm:prSet presAssocID="{8CCC2463-DEBA-AE46-B703-7CB383CFAAE7}" presName="connectorText" presStyleLbl="sibTrans2D1" presStyleIdx="0" presStyleCnt="6"/>
      <dgm:spPr/>
      <dgm:t>
        <a:bodyPr/>
        <a:lstStyle/>
        <a:p>
          <a:endParaRPr lang="en-US"/>
        </a:p>
      </dgm:t>
    </dgm:pt>
    <dgm:pt modelId="{1FCD5DE1-9C1C-2B44-A060-F2C8BAF2E4D2}" type="pres">
      <dgm:prSet presAssocID="{4D6B1754-D31B-2E44-A19E-80244DEBEFBC}" presName="node" presStyleLbl="node1" presStyleIdx="1" presStyleCnt="6" custScaleX="121169">
        <dgm:presLayoutVars>
          <dgm:bulletEnabled val="1"/>
        </dgm:presLayoutVars>
      </dgm:prSet>
      <dgm:spPr/>
      <dgm:t>
        <a:bodyPr/>
        <a:lstStyle/>
        <a:p>
          <a:endParaRPr lang="en-US"/>
        </a:p>
      </dgm:t>
    </dgm:pt>
    <dgm:pt modelId="{E990B6CC-6BEA-1A4D-B507-C7B7638828C6}" type="pres">
      <dgm:prSet presAssocID="{927C1C67-61FB-2644-BDAD-895C6E20F92F}" presName="sibTrans" presStyleLbl="sibTrans2D1" presStyleIdx="1" presStyleCnt="6"/>
      <dgm:spPr/>
      <dgm:t>
        <a:bodyPr/>
        <a:lstStyle/>
        <a:p>
          <a:endParaRPr lang="en-US"/>
        </a:p>
      </dgm:t>
    </dgm:pt>
    <dgm:pt modelId="{4005EDE0-A6F1-0543-B68F-B969ECAC26CF}" type="pres">
      <dgm:prSet presAssocID="{927C1C67-61FB-2644-BDAD-895C6E20F92F}" presName="connectorText" presStyleLbl="sibTrans2D1" presStyleIdx="1" presStyleCnt="6"/>
      <dgm:spPr/>
      <dgm:t>
        <a:bodyPr/>
        <a:lstStyle/>
        <a:p>
          <a:endParaRPr lang="en-US"/>
        </a:p>
      </dgm:t>
    </dgm:pt>
    <dgm:pt modelId="{A9BF6AC3-9232-CF47-82A6-F9ECF6E525F7}" type="pres">
      <dgm:prSet presAssocID="{E4498258-06D0-C347-BD97-FB962E59A4E2}" presName="node" presStyleLbl="node1" presStyleIdx="2" presStyleCnt="6" custRadScaleRad="99178" custRadScaleInc="247">
        <dgm:presLayoutVars>
          <dgm:bulletEnabled val="1"/>
        </dgm:presLayoutVars>
      </dgm:prSet>
      <dgm:spPr/>
      <dgm:t>
        <a:bodyPr/>
        <a:lstStyle/>
        <a:p>
          <a:endParaRPr lang="en-US"/>
        </a:p>
      </dgm:t>
    </dgm:pt>
    <dgm:pt modelId="{3957E833-9D8A-804F-9087-88FD8C78A671}" type="pres">
      <dgm:prSet presAssocID="{18DD2021-924C-4842-955C-A6473BA244A7}" presName="sibTrans" presStyleLbl="sibTrans2D1" presStyleIdx="2" presStyleCnt="6"/>
      <dgm:spPr/>
      <dgm:t>
        <a:bodyPr/>
        <a:lstStyle/>
        <a:p>
          <a:endParaRPr lang="en-US"/>
        </a:p>
      </dgm:t>
    </dgm:pt>
    <dgm:pt modelId="{6E09724A-8E12-C547-96FA-B4D84F6CFC2B}" type="pres">
      <dgm:prSet presAssocID="{18DD2021-924C-4842-955C-A6473BA244A7}" presName="connectorText" presStyleLbl="sibTrans2D1" presStyleIdx="2" presStyleCnt="6"/>
      <dgm:spPr/>
      <dgm:t>
        <a:bodyPr/>
        <a:lstStyle/>
        <a:p>
          <a:endParaRPr lang="en-US"/>
        </a:p>
      </dgm:t>
    </dgm:pt>
    <dgm:pt modelId="{39E7D6FB-1C74-7C49-B9A6-5751E2542DA2}" type="pres">
      <dgm:prSet presAssocID="{171AF99F-4CA4-3E46-A5B2-A6D4291FE276}" presName="node" presStyleLbl="node1" presStyleIdx="3" presStyleCnt="6" custRadScaleRad="100621" custRadScaleInc="-669">
        <dgm:presLayoutVars>
          <dgm:bulletEnabled val="1"/>
        </dgm:presLayoutVars>
      </dgm:prSet>
      <dgm:spPr/>
      <dgm:t>
        <a:bodyPr/>
        <a:lstStyle/>
        <a:p>
          <a:endParaRPr lang="en-US"/>
        </a:p>
      </dgm:t>
    </dgm:pt>
    <dgm:pt modelId="{B047BA19-A69F-F147-8D3E-BA8DCB886072}" type="pres">
      <dgm:prSet presAssocID="{6023C6D7-3A82-804E-A3DF-28465852C7A2}" presName="sibTrans" presStyleLbl="sibTrans2D1" presStyleIdx="3" presStyleCnt="6"/>
      <dgm:spPr/>
      <dgm:t>
        <a:bodyPr/>
        <a:lstStyle/>
        <a:p>
          <a:endParaRPr lang="en-US"/>
        </a:p>
      </dgm:t>
    </dgm:pt>
    <dgm:pt modelId="{60951071-BB7D-1940-A542-5E2F0FEC6729}" type="pres">
      <dgm:prSet presAssocID="{6023C6D7-3A82-804E-A3DF-28465852C7A2}" presName="connectorText" presStyleLbl="sibTrans2D1" presStyleIdx="3" presStyleCnt="6"/>
      <dgm:spPr/>
      <dgm:t>
        <a:bodyPr/>
        <a:lstStyle/>
        <a:p>
          <a:endParaRPr lang="en-US"/>
        </a:p>
      </dgm:t>
    </dgm:pt>
    <dgm:pt modelId="{5D77B928-63E4-7A49-8BA3-5E613A2FBD46}" type="pres">
      <dgm:prSet presAssocID="{8D1A5613-C40B-D249-A13E-F734A49A71C4}" presName="node" presStyleLbl="node1" presStyleIdx="4" presStyleCnt="6" custScaleX="119053">
        <dgm:presLayoutVars>
          <dgm:bulletEnabled val="1"/>
        </dgm:presLayoutVars>
      </dgm:prSet>
      <dgm:spPr/>
      <dgm:t>
        <a:bodyPr/>
        <a:lstStyle/>
        <a:p>
          <a:endParaRPr lang="en-US"/>
        </a:p>
      </dgm:t>
    </dgm:pt>
    <dgm:pt modelId="{563BC461-0204-2341-BB2C-AC7893EB5261}" type="pres">
      <dgm:prSet presAssocID="{BA23BB32-E7BE-3F44-A83C-343817AB82E0}" presName="sibTrans" presStyleLbl="sibTrans2D1" presStyleIdx="4" presStyleCnt="6"/>
      <dgm:spPr/>
      <dgm:t>
        <a:bodyPr/>
        <a:lstStyle/>
        <a:p>
          <a:endParaRPr lang="en-US"/>
        </a:p>
      </dgm:t>
    </dgm:pt>
    <dgm:pt modelId="{4E8868EF-21BD-DE46-BD81-AF0129D87314}" type="pres">
      <dgm:prSet presAssocID="{BA23BB32-E7BE-3F44-A83C-343817AB82E0}" presName="connectorText" presStyleLbl="sibTrans2D1" presStyleIdx="4" presStyleCnt="6"/>
      <dgm:spPr/>
      <dgm:t>
        <a:bodyPr/>
        <a:lstStyle/>
        <a:p>
          <a:endParaRPr lang="en-US"/>
        </a:p>
      </dgm:t>
    </dgm:pt>
    <dgm:pt modelId="{A989D041-B8B4-B44E-A011-73782F63D818}" type="pres">
      <dgm:prSet presAssocID="{E51535A5-0123-0A4F-8D5F-0C88B8EFA9BE}" presName="node" presStyleLbl="node1" presStyleIdx="5" presStyleCnt="6" custRadScaleRad="111982" custRadScaleInc="-1696">
        <dgm:presLayoutVars>
          <dgm:bulletEnabled val="1"/>
        </dgm:presLayoutVars>
      </dgm:prSet>
      <dgm:spPr/>
      <dgm:t>
        <a:bodyPr/>
        <a:lstStyle/>
        <a:p>
          <a:endParaRPr lang="en-US"/>
        </a:p>
      </dgm:t>
    </dgm:pt>
    <dgm:pt modelId="{B9763789-BD01-B941-8F86-9B4ACCEA54ED}" type="pres">
      <dgm:prSet presAssocID="{3B41D326-26CF-8745-A357-9829F7E87578}" presName="sibTrans" presStyleLbl="sibTrans2D1" presStyleIdx="5" presStyleCnt="6"/>
      <dgm:spPr/>
      <dgm:t>
        <a:bodyPr/>
        <a:lstStyle/>
        <a:p>
          <a:endParaRPr lang="en-US"/>
        </a:p>
      </dgm:t>
    </dgm:pt>
    <dgm:pt modelId="{E6E1E1D9-0320-4340-9D6F-9DAB2DE28F0E}" type="pres">
      <dgm:prSet presAssocID="{3B41D326-26CF-8745-A357-9829F7E87578}" presName="connectorText" presStyleLbl="sibTrans2D1" presStyleIdx="5" presStyleCnt="6"/>
      <dgm:spPr/>
      <dgm:t>
        <a:bodyPr/>
        <a:lstStyle/>
        <a:p>
          <a:endParaRPr lang="en-US"/>
        </a:p>
      </dgm:t>
    </dgm:pt>
  </dgm:ptLst>
  <dgm:cxnLst>
    <dgm:cxn modelId="{4A3CAF92-2ED6-1A47-BD4D-33B0364FC4FF}" srcId="{BAB1EF13-972A-1748-952A-C2FC9D3D2456}" destId="{4D6B1754-D31B-2E44-A19E-80244DEBEFBC}" srcOrd="1" destOrd="0" parTransId="{4D98B919-0030-EF45-879A-643E26069DD9}" sibTransId="{927C1C67-61FB-2644-BDAD-895C6E20F92F}"/>
    <dgm:cxn modelId="{022C2081-6EF1-4A24-97D5-2CB6D6F0CBE1}" type="presOf" srcId="{BA23BB32-E7BE-3F44-A83C-343817AB82E0}" destId="{4E8868EF-21BD-DE46-BD81-AF0129D87314}" srcOrd="1" destOrd="0" presId="urn:microsoft.com/office/officeart/2005/8/layout/cycle2"/>
    <dgm:cxn modelId="{534D7DEF-477B-4E23-A753-341102FC8F30}" type="presOf" srcId="{18DD2021-924C-4842-955C-A6473BA244A7}" destId="{6E09724A-8E12-C547-96FA-B4D84F6CFC2B}" srcOrd="1" destOrd="0" presId="urn:microsoft.com/office/officeart/2005/8/layout/cycle2"/>
    <dgm:cxn modelId="{82DC6499-5A01-3147-8254-57D65D6CDCA0}" srcId="{BAB1EF13-972A-1748-952A-C2FC9D3D2456}" destId="{8ED9F9A5-7DAF-8F44-9465-E647240AD97F}" srcOrd="0" destOrd="0" parTransId="{F28D9558-37DA-E84B-93EB-F04A64EF8BA9}" sibTransId="{8CCC2463-DEBA-AE46-B703-7CB383CFAAE7}"/>
    <dgm:cxn modelId="{7B0F4C19-2CB2-486D-8B67-7D901B41E216}" type="presOf" srcId="{6023C6D7-3A82-804E-A3DF-28465852C7A2}" destId="{60951071-BB7D-1940-A542-5E2F0FEC6729}" srcOrd="1" destOrd="0" presId="urn:microsoft.com/office/officeart/2005/8/layout/cycle2"/>
    <dgm:cxn modelId="{E6902385-AB79-41E7-B8E9-B67F1A58EF05}" type="presOf" srcId="{171AF99F-4CA4-3E46-A5B2-A6D4291FE276}" destId="{39E7D6FB-1C74-7C49-B9A6-5751E2542DA2}" srcOrd="0" destOrd="0" presId="urn:microsoft.com/office/officeart/2005/8/layout/cycle2"/>
    <dgm:cxn modelId="{958B7F05-F4F4-40CA-A088-33693C4C2381}" type="presOf" srcId="{E4498258-06D0-C347-BD97-FB962E59A4E2}" destId="{A9BF6AC3-9232-CF47-82A6-F9ECF6E525F7}" srcOrd="0" destOrd="0" presId="urn:microsoft.com/office/officeart/2005/8/layout/cycle2"/>
    <dgm:cxn modelId="{1024EB5E-515E-4948-ACCD-87268EB17E44}" type="presOf" srcId="{8D1A5613-C40B-D249-A13E-F734A49A71C4}" destId="{5D77B928-63E4-7A49-8BA3-5E613A2FBD46}" srcOrd="0" destOrd="0" presId="urn:microsoft.com/office/officeart/2005/8/layout/cycle2"/>
    <dgm:cxn modelId="{42F0234D-38CA-8A47-9DCF-4F423DE8D503}" srcId="{BAB1EF13-972A-1748-952A-C2FC9D3D2456}" destId="{E4498258-06D0-C347-BD97-FB962E59A4E2}" srcOrd="2" destOrd="0" parTransId="{3C074815-3167-7D4E-97F6-DC89422BF9A2}" sibTransId="{18DD2021-924C-4842-955C-A6473BA244A7}"/>
    <dgm:cxn modelId="{EE506B1C-33BB-407D-A773-1492F25835A3}" type="presOf" srcId="{3B41D326-26CF-8745-A357-9829F7E87578}" destId="{E6E1E1D9-0320-4340-9D6F-9DAB2DE28F0E}" srcOrd="1" destOrd="0" presId="urn:microsoft.com/office/officeart/2005/8/layout/cycle2"/>
    <dgm:cxn modelId="{07DE96FE-5DAD-4890-BD67-2229C3FCE9D6}" type="presOf" srcId="{8ED9F9A5-7DAF-8F44-9465-E647240AD97F}" destId="{BE15B66C-2C08-2244-9298-8AD84B72998C}" srcOrd="0" destOrd="0" presId="urn:microsoft.com/office/officeart/2005/8/layout/cycle2"/>
    <dgm:cxn modelId="{FE9CB01A-EFEF-F44B-8FC6-9F67BEA3546A}" srcId="{BAB1EF13-972A-1748-952A-C2FC9D3D2456}" destId="{171AF99F-4CA4-3E46-A5B2-A6D4291FE276}" srcOrd="3" destOrd="0" parTransId="{599E0F23-D168-974D-8729-4EF61373C4A8}" sibTransId="{6023C6D7-3A82-804E-A3DF-28465852C7A2}"/>
    <dgm:cxn modelId="{D70EDF02-04C6-4A5E-A8CD-7BC54B1A97C6}" type="presOf" srcId="{8CCC2463-DEBA-AE46-B703-7CB383CFAAE7}" destId="{2CA688D6-5E40-4F42-A3B7-AD1501149D12}" srcOrd="0" destOrd="0" presId="urn:microsoft.com/office/officeart/2005/8/layout/cycle2"/>
    <dgm:cxn modelId="{2C227C0B-0B19-438A-9883-0A1E1FE07C4D}" type="presOf" srcId="{927C1C67-61FB-2644-BDAD-895C6E20F92F}" destId="{4005EDE0-A6F1-0543-B68F-B969ECAC26CF}" srcOrd="1" destOrd="0" presId="urn:microsoft.com/office/officeart/2005/8/layout/cycle2"/>
    <dgm:cxn modelId="{22A65BA7-5B8B-46E7-9809-C04143C605F4}" type="presOf" srcId="{BA23BB32-E7BE-3F44-A83C-343817AB82E0}" destId="{563BC461-0204-2341-BB2C-AC7893EB5261}" srcOrd="0" destOrd="0" presId="urn:microsoft.com/office/officeart/2005/8/layout/cycle2"/>
    <dgm:cxn modelId="{9EF77224-84C9-4024-93EB-B9D3103275DD}" type="presOf" srcId="{927C1C67-61FB-2644-BDAD-895C6E20F92F}" destId="{E990B6CC-6BEA-1A4D-B507-C7B7638828C6}" srcOrd="0" destOrd="0" presId="urn:microsoft.com/office/officeart/2005/8/layout/cycle2"/>
    <dgm:cxn modelId="{3A30581C-DF50-47EE-9AA1-5AC6A3F8ADD7}" type="presOf" srcId="{8CCC2463-DEBA-AE46-B703-7CB383CFAAE7}" destId="{0694523B-66E5-2545-8D18-D0BA9FC6099C}" srcOrd="1" destOrd="0" presId="urn:microsoft.com/office/officeart/2005/8/layout/cycle2"/>
    <dgm:cxn modelId="{D4EE454F-930D-0440-9470-52EF7CA8FC9D}" srcId="{BAB1EF13-972A-1748-952A-C2FC9D3D2456}" destId="{E51535A5-0123-0A4F-8D5F-0C88B8EFA9BE}" srcOrd="5" destOrd="0" parTransId="{5B31D694-E86A-0543-BD86-A6F3D9F5BFBF}" sibTransId="{3B41D326-26CF-8745-A357-9829F7E87578}"/>
    <dgm:cxn modelId="{CC12E1BE-A872-47A0-81AD-9E29C9D07CC0}" type="presOf" srcId="{4D6B1754-D31B-2E44-A19E-80244DEBEFBC}" destId="{1FCD5DE1-9C1C-2B44-A060-F2C8BAF2E4D2}" srcOrd="0" destOrd="0" presId="urn:microsoft.com/office/officeart/2005/8/layout/cycle2"/>
    <dgm:cxn modelId="{CCEABB7E-9D25-4D74-BBE8-8874C4EFF471}" type="presOf" srcId="{BAB1EF13-972A-1748-952A-C2FC9D3D2456}" destId="{88BA35C7-B843-D140-BF81-A12005B05543}" srcOrd="0" destOrd="0" presId="urn:microsoft.com/office/officeart/2005/8/layout/cycle2"/>
    <dgm:cxn modelId="{D4729EBF-EB38-4CC8-80F4-CA622C2CA810}" type="presOf" srcId="{E51535A5-0123-0A4F-8D5F-0C88B8EFA9BE}" destId="{A989D041-B8B4-B44E-A011-73782F63D818}" srcOrd="0" destOrd="0" presId="urn:microsoft.com/office/officeart/2005/8/layout/cycle2"/>
    <dgm:cxn modelId="{3A0FCBDB-4F2C-3E49-8C9B-DC2331AE9ECF}" srcId="{BAB1EF13-972A-1748-952A-C2FC9D3D2456}" destId="{8D1A5613-C40B-D249-A13E-F734A49A71C4}" srcOrd="4" destOrd="0" parTransId="{FB29613B-F37F-A64F-9D50-2B86B140CD98}" sibTransId="{BA23BB32-E7BE-3F44-A83C-343817AB82E0}"/>
    <dgm:cxn modelId="{A4450A63-D18C-4113-9B8A-A04912019242}" type="presOf" srcId="{3B41D326-26CF-8745-A357-9829F7E87578}" destId="{B9763789-BD01-B941-8F86-9B4ACCEA54ED}" srcOrd="0" destOrd="0" presId="urn:microsoft.com/office/officeart/2005/8/layout/cycle2"/>
    <dgm:cxn modelId="{040388FD-13F4-4CAF-A663-249BB3CA00F2}" type="presOf" srcId="{18DD2021-924C-4842-955C-A6473BA244A7}" destId="{3957E833-9D8A-804F-9087-88FD8C78A671}" srcOrd="0" destOrd="0" presId="urn:microsoft.com/office/officeart/2005/8/layout/cycle2"/>
    <dgm:cxn modelId="{29C29B70-1467-45AE-8CB3-8B966B8C0A99}" type="presOf" srcId="{6023C6D7-3A82-804E-A3DF-28465852C7A2}" destId="{B047BA19-A69F-F147-8D3E-BA8DCB886072}" srcOrd="0" destOrd="0" presId="urn:microsoft.com/office/officeart/2005/8/layout/cycle2"/>
    <dgm:cxn modelId="{175FFF34-3B5D-4217-86D7-136F6D6D87C9}" type="presParOf" srcId="{88BA35C7-B843-D140-BF81-A12005B05543}" destId="{BE15B66C-2C08-2244-9298-8AD84B72998C}" srcOrd="0" destOrd="0" presId="urn:microsoft.com/office/officeart/2005/8/layout/cycle2"/>
    <dgm:cxn modelId="{791F528E-22A2-4D58-92AF-54E903697587}" type="presParOf" srcId="{88BA35C7-B843-D140-BF81-A12005B05543}" destId="{2CA688D6-5E40-4F42-A3B7-AD1501149D12}" srcOrd="1" destOrd="0" presId="urn:microsoft.com/office/officeart/2005/8/layout/cycle2"/>
    <dgm:cxn modelId="{0A7D5ACD-EA22-44AC-98DB-31A55F604407}" type="presParOf" srcId="{2CA688D6-5E40-4F42-A3B7-AD1501149D12}" destId="{0694523B-66E5-2545-8D18-D0BA9FC6099C}" srcOrd="0" destOrd="0" presId="urn:microsoft.com/office/officeart/2005/8/layout/cycle2"/>
    <dgm:cxn modelId="{49ECC318-EC8C-4F88-9D5D-368F8B7A108A}" type="presParOf" srcId="{88BA35C7-B843-D140-BF81-A12005B05543}" destId="{1FCD5DE1-9C1C-2B44-A060-F2C8BAF2E4D2}" srcOrd="2" destOrd="0" presId="urn:microsoft.com/office/officeart/2005/8/layout/cycle2"/>
    <dgm:cxn modelId="{5713B770-F0FD-4772-AAEA-C7062D9E4E06}" type="presParOf" srcId="{88BA35C7-B843-D140-BF81-A12005B05543}" destId="{E990B6CC-6BEA-1A4D-B507-C7B7638828C6}" srcOrd="3" destOrd="0" presId="urn:microsoft.com/office/officeart/2005/8/layout/cycle2"/>
    <dgm:cxn modelId="{2112EB74-CF22-4645-9844-1781CF9B16C9}" type="presParOf" srcId="{E990B6CC-6BEA-1A4D-B507-C7B7638828C6}" destId="{4005EDE0-A6F1-0543-B68F-B969ECAC26CF}" srcOrd="0" destOrd="0" presId="urn:microsoft.com/office/officeart/2005/8/layout/cycle2"/>
    <dgm:cxn modelId="{4729C061-3C6A-4A78-AEF1-F25A8888B938}" type="presParOf" srcId="{88BA35C7-B843-D140-BF81-A12005B05543}" destId="{A9BF6AC3-9232-CF47-82A6-F9ECF6E525F7}" srcOrd="4" destOrd="0" presId="urn:microsoft.com/office/officeart/2005/8/layout/cycle2"/>
    <dgm:cxn modelId="{2A14BD18-3EBF-43F6-96F1-946C9CA3B5C8}" type="presParOf" srcId="{88BA35C7-B843-D140-BF81-A12005B05543}" destId="{3957E833-9D8A-804F-9087-88FD8C78A671}" srcOrd="5" destOrd="0" presId="urn:microsoft.com/office/officeart/2005/8/layout/cycle2"/>
    <dgm:cxn modelId="{0E786D19-DF21-43C9-A07A-EFA8FF1FC3A0}" type="presParOf" srcId="{3957E833-9D8A-804F-9087-88FD8C78A671}" destId="{6E09724A-8E12-C547-96FA-B4D84F6CFC2B}" srcOrd="0" destOrd="0" presId="urn:microsoft.com/office/officeart/2005/8/layout/cycle2"/>
    <dgm:cxn modelId="{EE840909-D318-4A97-BA9A-E27CFEDA2ED9}" type="presParOf" srcId="{88BA35C7-B843-D140-BF81-A12005B05543}" destId="{39E7D6FB-1C74-7C49-B9A6-5751E2542DA2}" srcOrd="6" destOrd="0" presId="urn:microsoft.com/office/officeart/2005/8/layout/cycle2"/>
    <dgm:cxn modelId="{4FA9A729-2C04-4823-9964-92DB789937A0}" type="presParOf" srcId="{88BA35C7-B843-D140-BF81-A12005B05543}" destId="{B047BA19-A69F-F147-8D3E-BA8DCB886072}" srcOrd="7" destOrd="0" presId="urn:microsoft.com/office/officeart/2005/8/layout/cycle2"/>
    <dgm:cxn modelId="{59497455-B9BC-4446-BC7F-4ED5765E6905}" type="presParOf" srcId="{B047BA19-A69F-F147-8D3E-BA8DCB886072}" destId="{60951071-BB7D-1940-A542-5E2F0FEC6729}" srcOrd="0" destOrd="0" presId="urn:microsoft.com/office/officeart/2005/8/layout/cycle2"/>
    <dgm:cxn modelId="{6197F384-8709-4DC3-B2F6-85F1501341E0}" type="presParOf" srcId="{88BA35C7-B843-D140-BF81-A12005B05543}" destId="{5D77B928-63E4-7A49-8BA3-5E613A2FBD46}" srcOrd="8" destOrd="0" presId="urn:microsoft.com/office/officeart/2005/8/layout/cycle2"/>
    <dgm:cxn modelId="{F48403F4-96FC-4BF0-BE7A-0ACCE9BCDB6A}" type="presParOf" srcId="{88BA35C7-B843-D140-BF81-A12005B05543}" destId="{563BC461-0204-2341-BB2C-AC7893EB5261}" srcOrd="9" destOrd="0" presId="urn:microsoft.com/office/officeart/2005/8/layout/cycle2"/>
    <dgm:cxn modelId="{BB7112FB-17BD-4134-8E72-19726F5AB03B}" type="presParOf" srcId="{563BC461-0204-2341-BB2C-AC7893EB5261}" destId="{4E8868EF-21BD-DE46-BD81-AF0129D87314}" srcOrd="0" destOrd="0" presId="urn:microsoft.com/office/officeart/2005/8/layout/cycle2"/>
    <dgm:cxn modelId="{67A6CDAF-5554-4AC2-BB64-210943ABFB0F}" type="presParOf" srcId="{88BA35C7-B843-D140-BF81-A12005B05543}" destId="{A989D041-B8B4-B44E-A011-73782F63D818}" srcOrd="10" destOrd="0" presId="urn:microsoft.com/office/officeart/2005/8/layout/cycle2"/>
    <dgm:cxn modelId="{5CD3B6E7-679D-43E2-8444-05807777AB27}" type="presParOf" srcId="{88BA35C7-B843-D140-BF81-A12005B05543}" destId="{B9763789-BD01-B941-8F86-9B4ACCEA54ED}" srcOrd="11" destOrd="0" presId="urn:microsoft.com/office/officeart/2005/8/layout/cycle2"/>
    <dgm:cxn modelId="{FA596A66-0E22-447D-A0D4-9D122F618BEE}" type="presParOf" srcId="{B9763789-BD01-B941-8F86-9B4ACCEA54ED}" destId="{E6E1E1D9-0320-4340-9D6F-9DAB2DE28F0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53DD8E-D8DB-BD46-B999-04EC03347D2B}" type="doc">
      <dgm:prSet loTypeId="urn:microsoft.com/office/officeart/2005/8/layout/hProcess3" loCatId="" qsTypeId="urn:microsoft.com/office/officeart/2005/8/quickstyle/simple4" qsCatId="simple" csTypeId="urn:microsoft.com/office/officeart/2005/8/colors/accent1_2" csCatId="accent1" phldr="1"/>
      <dgm:spPr/>
    </dgm:pt>
    <dgm:pt modelId="{B434EA6F-D789-7A4F-B418-D5AE18387AFE}">
      <dgm:prSet phldrT="[Text]" custT="1"/>
      <dgm:spPr/>
      <dgm:t>
        <a:bodyPr/>
        <a:lstStyle/>
        <a:p>
          <a:r>
            <a:rPr lang="en-US" sz="1600" dirty="0" smtClean="0">
              <a:solidFill>
                <a:schemeClr val="bg1"/>
              </a:solidFill>
              <a:latin typeface="Arial" panose="020B0604020202020204" pitchFamily="34" charset="0"/>
              <a:cs typeface="Arial" panose="020B0604020202020204" pitchFamily="34" charset="0"/>
            </a:rPr>
            <a:t>CPD allocation at outcome level </a:t>
          </a:r>
          <a:endParaRPr lang="en-US" sz="1600" dirty="0">
            <a:solidFill>
              <a:schemeClr val="bg1"/>
            </a:solidFill>
            <a:latin typeface="Arial" panose="020B0604020202020204" pitchFamily="34" charset="0"/>
            <a:cs typeface="Arial" panose="020B0604020202020204" pitchFamily="34" charset="0"/>
          </a:endParaRPr>
        </a:p>
      </dgm:t>
    </dgm:pt>
    <dgm:pt modelId="{08B8AA30-6825-2B4E-A583-8A94684F15D1}" type="parTrans" cxnId="{E35865A2-5920-0C4D-B07F-0BB6658DA8EB}">
      <dgm:prSet/>
      <dgm:spPr/>
      <dgm:t>
        <a:bodyPr/>
        <a:lstStyle/>
        <a:p>
          <a:endParaRPr lang="en-US"/>
        </a:p>
      </dgm:t>
    </dgm:pt>
    <dgm:pt modelId="{FFB864E9-4E90-3242-8501-81CFDEC622DC}" type="sibTrans" cxnId="{E35865A2-5920-0C4D-B07F-0BB6658DA8EB}">
      <dgm:prSet/>
      <dgm:spPr/>
      <dgm:t>
        <a:bodyPr/>
        <a:lstStyle/>
        <a:p>
          <a:endParaRPr lang="en-US"/>
        </a:p>
      </dgm:t>
    </dgm:pt>
    <dgm:pt modelId="{BC0F70B1-FD54-4C4B-95BF-B061E0009279}" type="pres">
      <dgm:prSet presAssocID="{6A53DD8E-D8DB-BD46-B999-04EC03347D2B}" presName="Name0" presStyleCnt="0">
        <dgm:presLayoutVars>
          <dgm:dir/>
          <dgm:animLvl val="lvl"/>
          <dgm:resizeHandles val="exact"/>
        </dgm:presLayoutVars>
      </dgm:prSet>
      <dgm:spPr/>
    </dgm:pt>
    <dgm:pt modelId="{5A3B883A-D03B-B744-96C5-0FB61A45B60D}" type="pres">
      <dgm:prSet presAssocID="{6A53DD8E-D8DB-BD46-B999-04EC03347D2B}" presName="dummy" presStyleCnt="0"/>
      <dgm:spPr/>
    </dgm:pt>
    <dgm:pt modelId="{265F6EB6-9AA4-C449-BA87-44ACAE694EA1}" type="pres">
      <dgm:prSet presAssocID="{6A53DD8E-D8DB-BD46-B999-04EC03347D2B}" presName="linH" presStyleCnt="0"/>
      <dgm:spPr/>
    </dgm:pt>
    <dgm:pt modelId="{D84674AF-2764-7F4B-98A9-830F7ADDC4E3}" type="pres">
      <dgm:prSet presAssocID="{6A53DD8E-D8DB-BD46-B999-04EC03347D2B}" presName="padding1" presStyleCnt="0"/>
      <dgm:spPr/>
    </dgm:pt>
    <dgm:pt modelId="{892D027C-0BEF-FC45-9303-8DDD4B5A524D}" type="pres">
      <dgm:prSet presAssocID="{B434EA6F-D789-7A4F-B418-D5AE18387AFE}" presName="linV" presStyleCnt="0"/>
      <dgm:spPr/>
    </dgm:pt>
    <dgm:pt modelId="{2251FD52-99E4-5B44-9944-80871426C4A1}" type="pres">
      <dgm:prSet presAssocID="{B434EA6F-D789-7A4F-B418-D5AE18387AFE}" presName="spVertical1" presStyleCnt="0"/>
      <dgm:spPr/>
    </dgm:pt>
    <dgm:pt modelId="{A0FDFAD8-DC46-C140-91D7-645D59845CD9}" type="pres">
      <dgm:prSet presAssocID="{B434EA6F-D789-7A4F-B418-D5AE18387AFE}" presName="parTx" presStyleLbl="revTx" presStyleIdx="0" presStyleCnt="1">
        <dgm:presLayoutVars>
          <dgm:chMax val="0"/>
          <dgm:chPref val="0"/>
          <dgm:bulletEnabled val="1"/>
        </dgm:presLayoutVars>
      </dgm:prSet>
      <dgm:spPr/>
      <dgm:t>
        <a:bodyPr/>
        <a:lstStyle/>
        <a:p>
          <a:endParaRPr lang="en-US"/>
        </a:p>
      </dgm:t>
    </dgm:pt>
    <dgm:pt modelId="{D970EF55-C36B-564E-BFC7-523FEFA77F6E}" type="pres">
      <dgm:prSet presAssocID="{B434EA6F-D789-7A4F-B418-D5AE18387AFE}" presName="spVertical2" presStyleCnt="0"/>
      <dgm:spPr/>
    </dgm:pt>
    <dgm:pt modelId="{06617E92-A4C9-1E47-8FC4-C0AB105C4406}" type="pres">
      <dgm:prSet presAssocID="{B434EA6F-D789-7A4F-B418-D5AE18387AFE}" presName="spVertical3" presStyleCnt="0"/>
      <dgm:spPr/>
    </dgm:pt>
    <dgm:pt modelId="{F3C5681F-3CCB-F042-BDE3-2D71EAC33E64}" type="pres">
      <dgm:prSet presAssocID="{6A53DD8E-D8DB-BD46-B999-04EC03347D2B}" presName="padding2" presStyleCnt="0"/>
      <dgm:spPr/>
    </dgm:pt>
    <dgm:pt modelId="{2F121EC4-F322-5E45-A7FD-36E32010E3B9}" type="pres">
      <dgm:prSet presAssocID="{6A53DD8E-D8DB-BD46-B999-04EC03347D2B}" presName="negArrow" presStyleCnt="0"/>
      <dgm:spPr/>
    </dgm:pt>
    <dgm:pt modelId="{AF22C5E0-1B01-A04F-9CD0-8C55A893AD17}" type="pres">
      <dgm:prSet presAssocID="{6A53DD8E-D8DB-BD46-B999-04EC03347D2B}" presName="backgroundArrow" presStyleLbl="node1" presStyleIdx="0" presStyleCnt="1" custLinFactNeighborX="820" custLinFactNeighborY="8"/>
      <dgm:spPr>
        <a:solidFill>
          <a:srgbClr val="333399"/>
        </a:solidFill>
      </dgm:spPr>
    </dgm:pt>
  </dgm:ptLst>
  <dgm:cxnLst>
    <dgm:cxn modelId="{DBC1CBE9-2CBB-4BE6-997F-ED87206B5EA5}" type="presOf" srcId="{6A53DD8E-D8DB-BD46-B999-04EC03347D2B}" destId="{BC0F70B1-FD54-4C4B-95BF-B061E0009279}" srcOrd="0" destOrd="0" presId="urn:microsoft.com/office/officeart/2005/8/layout/hProcess3"/>
    <dgm:cxn modelId="{E35865A2-5920-0C4D-B07F-0BB6658DA8EB}" srcId="{6A53DD8E-D8DB-BD46-B999-04EC03347D2B}" destId="{B434EA6F-D789-7A4F-B418-D5AE18387AFE}" srcOrd="0" destOrd="0" parTransId="{08B8AA30-6825-2B4E-A583-8A94684F15D1}" sibTransId="{FFB864E9-4E90-3242-8501-81CFDEC622DC}"/>
    <dgm:cxn modelId="{2130E331-F1BC-4BD1-AF3C-17CE7ED218FC}" type="presOf" srcId="{B434EA6F-D789-7A4F-B418-D5AE18387AFE}" destId="{A0FDFAD8-DC46-C140-91D7-645D59845CD9}" srcOrd="0" destOrd="0" presId="urn:microsoft.com/office/officeart/2005/8/layout/hProcess3"/>
    <dgm:cxn modelId="{F2756FB9-1BE9-47E9-8B58-B7F0F2CA6EE6}" type="presParOf" srcId="{BC0F70B1-FD54-4C4B-95BF-B061E0009279}" destId="{5A3B883A-D03B-B744-96C5-0FB61A45B60D}" srcOrd="0" destOrd="0" presId="urn:microsoft.com/office/officeart/2005/8/layout/hProcess3"/>
    <dgm:cxn modelId="{D287B62F-67B4-4796-9E6A-37566A902DBD}" type="presParOf" srcId="{BC0F70B1-FD54-4C4B-95BF-B061E0009279}" destId="{265F6EB6-9AA4-C449-BA87-44ACAE694EA1}" srcOrd="1" destOrd="0" presId="urn:microsoft.com/office/officeart/2005/8/layout/hProcess3"/>
    <dgm:cxn modelId="{60E1021F-FE69-4F2E-8E08-D8B43B97BDAB}" type="presParOf" srcId="{265F6EB6-9AA4-C449-BA87-44ACAE694EA1}" destId="{D84674AF-2764-7F4B-98A9-830F7ADDC4E3}" srcOrd="0" destOrd="0" presId="urn:microsoft.com/office/officeart/2005/8/layout/hProcess3"/>
    <dgm:cxn modelId="{D1890279-6629-4150-9F80-D3CC9A3429C8}" type="presParOf" srcId="{265F6EB6-9AA4-C449-BA87-44ACAE694EA1}" destId="{892D027C-0BEF-FC45-9303-8DDD4B5A524D}" srcOrd="1" destOrd="0" presId="urn:microsoft.com/office/officeart/2005/8/layout/hProcess3"/>
    <dgm:cxn modelId="{6FB22811-2960-4649-93D9-EB5E29BFFAF6}" type="presParOf" srcId="{892D027C-0BEF-FC45-9303-8DDD4B5A524D}" destId="{2251FD52-99E4-5B44-9944-80871426C4A1}" srcOrd="0" destOrd="0" presId="urn:microsoft.com/office/officeart/2005/8/layout/hProcess3"/>
    <dgm:cxn modelId="{8C0BB4D8-F10A-49E5-97D9-99003BB6E93B}" type="presParOf" srcId="{892D027C-0BEF-FC45-9303-8DDD4B5A524D}" destId="{A0FDFAD8-DC46-C140-91D7-645D59845CD9}" srcOrd="1" destOrd="0" presId="urn:microsoft.com/office/officeart/2005/8/layout/hProcess3"/>
    <dgm:cxn modelId="{69CABE08-AC1A-40FD-AD9D-C6E14FE90AF4}" type="presParOf" srcId="{892D027C-0BEF-FC45-9303-8DDD4B5A524D}" destId="{D970EF55-C36B-564E-BFC7-523FEFA77F6E}" srcOrd="2" destOrd="0" presId="urn:microsoft.com/office/officeart/2005/8/layout/hProcess3"/>
    <dgm:cxn modelId="{7E74EC1C-9E0E-4F14-A5E6-CC05CA2790C6}" type="presParOf" srcId="{892D027C-0BEF-FC45-9303-8DDD4B5A524D}" destId="{06617E92-A4C9-1E47-8FC4-C0AB105C4406}" srcOrd="3" destOrd="0" presId="urn:microsoft.com/office/officeart/2005/8/layout/hProcess3"/>
    <dgm:cxn modelId="{31420B02-35A4-454E-B69E-589B194C3A37}" type="presParOf" srcId="{265F6EB6-9AA4-C449-BA87-44ACAE694EA1}" destId="{F3C5681F-3CCB-F042-BDE3-2D71EAC33E64}" srcOrd="2" destOrd="0" presId="urn:microsoft.com/office/officeart/2005/8/layout/hProcess3"/>
    <dgm:cxn modelId="{43512594-0874-45A4-AD70-FF63AD94210E}" type="presParOf" srcId="{265F6EB6-9AA4-C449-BA87-44ACAE694EA1}" destId="{2F121EC4-F322-5E45-A7FD-36E32010E3B9}" srcOrd="3" destOrd="0" presId="urn:microsoft.com/office/officeart/2005/8/layout/hProcess3"/>
    <dgm:cxn modelId="{92601ECC-A96D-495B-9ACC-C392DE7D802A}" type="presParOf" srcId="{265F6EB6-9AA4-C449-BA87-44ACAE694EA1}" destId="{AF22C5E0-1B01-A04F-9CD0-8C55A893AD17}" srcOrd="4" destOrd="0" presId="urn:microsoft.com/office/officeart/2005/8/layout/hProcess3"/>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AB1EF13-972A-1748-952A-C2FC9D3D2456}"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8ED9F9A5-7DAF-8F44-9465-E647240AD97F}">
      <dgm:prSet phldrT="[Text]" custT="1"/>
      <dgm:spPr>
        <a:solidFill>
          <a:schemeClr val="accent2">
            <a:lumMod val="50000"/>
          </a:schemeClr>
        </a:solidFill>
      </dgm:spPr>
      <dgm:t>
        <a:bodyPr/>
        <a:lstStyle/>
        <a:p>
          <a:r>
            <a:rPr lang="en-US" sz="800" dirty="0" smtClean="0">
              <a:latin typeface="Arial" panose="020B0604020202020204" pitchFamily="34" charset="0"/>
              <a:cs typeface="Arial" panose="020B0604020202020204" pitchFamily="34" charset="0"/>
            </a:rPr>
            <a:t>Define </a:t>
          </a:r>
        </a:p>
        <a:p>
          <a:r>
            <a:rPr lang="en-US" sz="600" dirty="0" smtClean="0">
              <a:latin typeface="Arial" panose="020B0604020202020204" pitchFamily="34" charset="0"/>
              <a:cs typeface="Arial" panose="020B0604020202020204" pitchFamily="34" charset="0"/>
            </a:rPr>
            <a:t>Outcomes, Outputs and Indicators</a:t>
          </a:r>
          <a:endParaRPr lang="en-US" sz="600" dirty="0">
            <a:latin typeface="Arial" panose="020B0604020202020204" pitchFamily="34" charset="0"/>
            <a:cs typeface="Arial" panose="020B0604020202020204" pitchFamily="34" charset="0"/>
          </a:endParaRPr>
        </a:p>
      </dgm:t>
    </dgm:pt>
    <dgm:pt modelId="{F28D9558-37DA-E84B-93EB-F04A64EF8BA9}" type="parTrans" cxnId="{82DC6499-5A01-3147-8254-57D65D6CDCA0}">
      <dgm:prSet/>
      <dgm:spPr/>
      <dgm:t>
        <a:bodyPr/>
        <a:lstStyle/>
        <a:p>
          <a:endParaRPr lang="en-US" sz="800"/>
        </a:p>
      </dgm:t>
    </dgm:pt>
    <dgm:pt modelId="{8CCC2463-DEBA-AE46-B703-7CB383CFAAE7}" type="sibTrans" cxnId="{82DC6499-5A01-3147-8254-57D65D6CDCA0}">
      <dgm:prSet custT="1"/>
      <dgm:spPr/>
      <dgm:t>
        <a:bodyPr/>
        <a:lstStyle/>
        <a:p>
          <a:endParaRPr lang="en-US" sz="800">
            <a:latin typeface="Arial" panose="020B0604020202020204" pitchFamily="34" charset="0"/>
            <a:cs typeface="Arial" panose="020B0604020202020204" pitchFamily="34" charset="0"/>
          </a:endParaRPr>
        </a:p>
      </dgm:t>
    </dgm:pt>
    <dgm:pt modelId="{4D6B1754-D31B-2E44-A19E-80244DEBEFBC}">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Identify Strategies &amp; modalities to achieve  outputs</a:t>
          </a:r>
          <a:endParaRPr lang="en-US" sz="600" dirty="0">
            <a:latin typeface="Arial" panose="020B0604020202020204" pitchFamily="34" charset="0"/>
            <a:cs typeface="Arial" panose="020B0604020202020204" pitchFamily="34" charset="0"/>
          </a:endParaRPr>
        </a:p>
      </dgm:t>
    </dgm:pt>
    <dgm:pt modelId="{4D98B919-0030-EF45-879A-643E26069DD9}" type="parTrans" cxnId="{4A3CAF92-2ED6-1A47-BD4D-33B0364FC4FF}">
      <dgm:prSet/>
      <dgm:spPr/>
      <dgm:t>
        <a:bodyPr/>
        <a:lstStyle/>
        <a:p>
          <a:endParaRPr lang="en-US" sz="800"/>
        </a:p>
      </dgm:t>
    </dgm:pt>
    <dgm:pt modelId="{927C1C67-61FB-2644-BDAD-895C6E20F92F}" type="sibTrans" cxnId="{4A3CAF92-2ED6-1A47-BD4D-33B0364FC4FF}">
      <dgm:prSet custT="1"/>
      <dgm:spPr/>
      <dgm:t>
        <a:bodyPr/>
        <a:lstStyle/>
        <a:p>
          <a:endParaRPr lang="en-US" sz="800">
            <a:latin typeface="Arial" panose="020B0604020202020204" pitchFamily="34" charset="0"/>
            <a:cs typeface="Arial" panose="020B0604020202020204" pitchFamily="34" charset="0"/>
          </a:endParaRPr>
        </a:p>
      </dgm:t>
    </dgm:pt>
    <dgm:pt modelId="{171AF99F-4CA4-3E46-A5B2-A6D4291FE276}">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Identify &amp; cost inputs; staff, supplies, consultants, travel, </a:t>
          </a:r>
          <a:r>
            <a:rPr lang="en-US" sz="600" dirty="0" smtClean="0">
              <a:solidFill>
                <a:schemeClr val="bg1"/>
              </a:solidFill>
              <a:latin typeface="Arial" panose="020B0604020202020204" pitchFamily="34" charset="0"/>
              <a:cs typeface="Arial" panose="020B0604020202020204" pitchFamily="34" charset="0"/>
            </a:rPr>
            <a:t>cash</a:t>
          </a:r>
          <a:endParaRPr lang="en-US" sz="600" dirty="0">
            <a:solidFill>
              <a:schemeClr val="bg1"/>
            </a:solidFill>
            <a:latin typeface="Arial" panose="020B0604020202020204" pitchFamily="34" charset="0"/>
            <a:cs typeface="Arial" panose="020B0604020202020204" pitchFamily="34" charset="0"/>
          </a:endParaRPr>
        </a:p>
      </dgm:t>
    </dgm:pt>
    <dgm:pt modelId="{599E0F23-D168-974D-8729-4EF61373C4A8}" type="parTrans" cxnId="{FE9CB01A-EFEF-F44B-8FC6-9F67BEA3546A}">
      <dgm:prSet/>
      <dgm:spPr/>
      <dgm:t>
        <a:bodyPr/>
        <a:lstStyle/>
        <a:p>
          <a:endParaRPr lang="en-US" sz="800"/>
        </a:p>
      </dgm:t>
    </dgm:pt>
    <dgm:pt modelId="{6023C6D7-3A82-804E-A3DF-28465852C7A2}" type="sibTrans" cxnId="{FE9CB01A-EFEF-F44B-8FC6-9F67BEA3546A}">
      <dgm:prSet custT="1"/>
      <dgm:spPr/>
      <dgm:t>
        <a:bodyPr/>
        <a:lstStyle/>
        <a:p>
          <a:endParaRPr lang="en-US" sz="800">
            <a:latin typeface="Arial" panose="020B0604020202020204" pitchFamily="34" charset="0"/>
            <a:cs typeface="Arial" panose="020B0604020202020204" pitchFamily="34" charset="0"/>
          </a:endParaRPr>
        </a:p>
      </dgm:t>
    </dgm:pt>
    <dgm:pt modelId="{8D1A5613-C40B-D249-A13E-F734A49A71C4}">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Assess affordability against budget envelope </a:t>
          </a:r>
          <a:endParaRPr lang="en-US" sz="600" dirty="0">
            <a:latin typeface="Arial" panose="020B0604020202020204" pitchFamily="34" charset="0"/>
            <a:cs typeface="Arial" panose="020B0604020202020204" pitchFamily="34" charset="0"/>
          </a:endParaRPr>
        </a:p>
      </dgm:t>
    </dgm:pt>
    <dgm:pt modelId="{FB29613B-F37F-A64F-9D50-2B86B140CD98}" type="parTrans" cxnId="{3A0FCBDB-4F2C-3E49-8C9B-DC2331AE9ECF}">
      <dgm:prSet/>
      <dgm:spPr/>
      <dgm:t>
        <a:bodyPr/>
        <a:lstStyle/>
        <a:p>
          <a:endParaRPr lang="en-US" sz="800"/>
        </a:p>
      </dgm:t>
    </dgm:pt>
    <dgm:pt modelId="{BA23BB32-E7BE-3F44-A83C-343817AB82E0}" type="sibTrans" cxnId="{3A0FCBDB-4F2C-3E49-8C9B-DC2331AE9ECF}">
      <dgm:prSet custT="1"/>
      <dgm:spPr/>
      <dgm:t>
        <a:bodyPr/>
        <a:lstStyle/>
        <a:p>
          <a:endParaRPr lang="en-US" sz="800">
            <a:latin typeface="Arial" panose="020B0604020202020204" pitchFamily="34" charset="0"/>
            <a:cs typeface="Arial" panose="020B0604020202020204" pitchFamily="34" charset="0"/>
          </a:endParaRPr>
        </a:p>
      </dgm:t>
    </dgm:pt>
    <dgm:pt modelId="{E51535A5-0123-0A4F-8D5F-0C88B8EFA9BE}">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Re-</a:t>
          </a:r>
          <a:r>
            <a:rPr lang="en-US" sz="600" dirty="0" err="1" smtClean="0">
              <a:latin typeface="Arial" panose="020B0604020202020204" pitchFamily="34" charset="0"/>
              <a:cs typeface="Arial" panose="020B0604020202020204" pitchFamily="34" charset="0"/>
            </a:rPr>
            <a:t>organise</a:t>
          </a:r>
          <a:r>
            <a:rPr lang="en-US" sz="600" dirty="0" smtClean="0">
              <a:latin typeface="Arial" panose="020B0604020202020204" pitchFamily="34" charset="0"/>
              <a:cs typeface="Arial" panose="020B0604020202020204" pitchFamily="34" charset="0"/>
            </a:rPr>
            <a:t> if over budget</a:t>
          </a:r>
          <a:endParaRPr lang="en-US" sz="600" dirty="0">
            <a:latin typeface="Arial" panose="020B0604020202020204" pitchFamily="34" charset="0"/>
            <a:cs typeface="Arial" panose="020B0604020202020204" pitchFamily="34" charset="0"/>
          </a:endParaRPr>
        </a:p>
      </dgm:t>
    </dgm:pt>
    <dgm:pt modelId="{5B31D694-E86A-0543-BD86-A6F3D9F5BFBF}" type="parTrans" cxnId="{D4EE454F-930D-0440-9470-52EF7CA8FC9D}">
      <dgm:prSet/>
      <dgm:spPr/>
      <dgm:t>
        <a:bodyPr/>
        <a:lstStyle/>
        <a:p>
          <a:endParaRPr lang="en-US" sz="800"/>
        </a:p>
      </dgm:t>
    </dgm:pt>
    <dgm:pt modelId="{3B41D326-26CF-8745-A357-9829F7E87578}" type="sibTrans" cxnId="{D4EE454F-930D-0440-9470-52EF7CA8FC9D}">
      <dgm:prSet custT="1"/>
      <dgm:spPr/>
      <dgm:t>
        <a:bodyPr/>
        <a:lstStyle/>
        <a:p>
          <a:endParaRPr lang="en-US" sz="800">
            <a:latin typeface="Arial" panose="020B0604020202020204" pitchFamily="34" charset="0"/>
            <a:cs typeface="Arial" panose="020B0604020202020204" pitchFamily="34" charset="0"/>
          </a:endParaRPr>
        </a:p>
      </dgm:t>
    </dgm:pt>
    <dgm:pt modelId="{E4498258-06D0-C347-BD97-FB962E59A4E2}">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Detail activities</a:t>
          </a:r>
        </a:p>
      </dgm:t>
    </dgm:pt>
    <dgm:pt modelId="{3C074815-3167-7D4E-97F6-DC89422BF9A2}" type="parTrans" cxnId="{42F0234D-38CA-8A47-9DCF-4F423DE8D503}">
      <dgm:prSet/>
      <dgm:spPr/>
      <dgm:t>
        <a:bodyPr/>
        <a:lstStyle/>
        <a:p>
          <a:endParaRPr lang="en-US" sz="800"/>
        </a:p>
      </dgm:t>
    </dgm:pt>
    <dgm:pt modelId="{18DD2021-924C-4842-955C-A6473BA244A7}" type="sibTrans" cxnId="{42F0234D-38CA-8A47-9DCF-4F423DE8D503}">
      <dgm:prSet custT="1"/>
      <dgm:spPr/>
      <dgm:t>
        <a:bodyPr/>
        <a:lstStyle/>
        <a:p>
          <a:endParaRPr lang="en-US" sz="800">
            <a:latin typeface="Arial" panose="020B0604020202020204" pitchFamily="34" charset="0"/>
            <a:cs typeface="Arial" panose="020B0604020202020204" pitchFamily="34" charset="0"/>
          </a:endParaRPr>
        </a:p>
      </dgm:t>
    </dgm:pt>
    <dgm:pt modelId="{88BA35C7-B843-D140-BF81-A12005B05543}" type="pres">
      <dgm:prSet presAssocID="{BAB1EF13-972A-1748-952A-C2FC9D3D2456}" presName="cycle" presStyleCnt="0">
        <dgm:presLayoutVars>
          <dgm:dir/>
          <dgm:resizeHandles val="exact"/>
        </dgm:presLayoutVars>
      </dgm:prSet>
      <dgm:spPr/>
      <dgm:t>
        <a:bodyPr/>
        <a:lstStyle/>
        <a:p>
          <a:endParaRPr lang="en-US"/>
        </a:p>
      </dgm:t>
    </dgm:pt>
    <dgm:pt modelId="{BE15B66C-2C08-2244-9298-8AD84B72998C}" type="pres">
      <dgm:prSet presAssocID="{8ED9F9A5-7DAF-8F44-9465-E647240AD97F}" presName="node" presStyleLbl="node1" presStyleIdx="0" presStyleCnt="6">
        <dgm:presLayoutVars>
          <dgm:bulletEnabled val="1"/>
        </dgm:presLayoutVars>
      </dgm:prSet>
      <dgm:spPr/>
      <dgm:t>
        <a:bodyPr/>
        <a:lstStyle/>
        <a:p>
          <a:endParaRPr lang="en-US"/>
        </a:p>
      </dgm:t>
    </dgm:pt>
    <dgm:pt modelId="{2CA688D6-5E40-4F42-A3B7-AD1501149D12}" type="pres">
      <dgm:prSet presAssocID="{8CCC2463-DEBA-AE46-B703-7CB383CFAAE7}" presName="sibTrans" presStyleLbl="sibTrans2D1" presStyleIdx="0" presStyleCnt="6"/>
      <dgm:spPr/>
      <dgm:t>
        <a:bodyPr/>
        <a:lstStyle/>
        <a:p>
          <a:endParaRPr lang="en-US"/>
        </a:p>
      </dgm:t>
    </dgm:pt>
    <dgm:pt modelId="{0694523B-66E5-2545-8D18-D0BA9FC6099C}" type="pres">
      <dgm:prSet presAssocID="{8CCC2463-DEBA-AE46-B703-7CB383CFAAE7}" presName="connectorText" presStyleLbl="sibTrans2D1" presStyleIdx="0" presStyleCnt="6"/>
      <dgm:spPr/>
      <dgm:t>
        <a:bodyPr/>
        <a:lstStyle/>
        <a:p>
          <a:endParaRPr lang="en-US"/>
        </a:p>
      </dgm:t>
    </dgm:pt>
    <dgm:pt modelId="{1FCD5DE1-9C1C-2B44-A060-F2C8BAF2E4D2}" type="pres">
      <dgm:prSet presAssocID="{4D6B1754-D31B-2E44-A19E-80244DEBEFBC}" presName="node" presStyleLbl="node1" presStyleIdx="1" presStyleCnt="6" custScaleX="121169">
        <dgm:presLayoutVars>
          <dgm:bulletEnabled val="1"/>
        </dgm:presLayoutVars>
      </dgm:prSet>
      <dgm:spPr/>
      <dgm:t>
        <a:bodyPr/>
        <a:lstStyle/>
        <a:p>
          <a:endParaRPr lang="en-US"/>
        </a:p>
      </dgm:t>
    </dgm:pt>
    <dgm:pt modelId="{E990B6CC-6BEA-1A4D-B507-C7B7638828C6}" type="pres">
      <dgm:prSet presAssocID="{927C1C67-61FB-2644-BDAD-895C6E20F92F}" presName="sibTrans" presStyleLbl="sibTrans2D1" presStyleIdx="1" presStyleCnt="6"/>
      <dgm:spPr/>
      <dgm:t>
        <a:bodyPr/>
        <a:lstStyle/>
        <a:p>
          <a:endParaRPr lang="en-US"/>
        </a:p>
      </dgm:t>
    </dgm:pt>
    <dgm:pt modelId="{4005EDE0-A6F1-0543-B68F-B969ECAC26CF}" type="pres">
      <dgm:prSet presAssocID="{927C1C67-61FB-2644-BDAD-895C6E20F92F}" presName="connectorText" presStyleLbl="sibTrans2D1" presStyleIdx="1" presStyleCnt="6"/>
      <dgm:spPr/>
      <dgm:t>
        <a:bodyPr/>
        <a:lstStyle/>
        <a:p>
          <a:endParaRPr lang="en-US"/>
        </a:p>
      </dgm:t>
    </dgm:pt>
    <dgm:pt modelId="{A9BF6AC3-9232-CF47-82A6-F9ECF6E525F7}" type="pres">
      <dgm:prSet presAssocID="{E4498258-06D0-C347-BD97-FB962E59A4E2}" presName="node" presStyleLbl="node1" presStyleIdx="2" presStyleCnt="6" custRadScaleRad="99178" custRadScaleInc="247">
        <dgm:presLayoutVars>
          <dgm:bulletEnabled val="1"/>
        </dgm:presLayoutVars>
      </dgm:prSet>
      <dgm:spPr/>
      <dgm:t>
        <a:bodyPr/>
        <a:lstStyle/>
        <a:p>
          <a:endParaRPr lang="en-US"/>
        </a:p>
      </dgm:t>
    </dgm:pt>
    <dgm:pt modelId="{3957E833-9D8A-804F-9087-88FD8C78A671}" type="pres">
      <dgm:prSet presAssocID="{18DD2021-924C-4842-955C-A6473BA244A7}" presName="sibTrans" presStyleLbl="sibTrans2D1" presStyleIdx="2" presStyleCnt="6"/>
      <dgm:spPr/>
      <dgm:t>
        <a:bodyPr/>
        <a:lstStyle/>
        <a:p>
          <a:endParaRPr lang="en-US"/>
        </a:p>
      </dgm:t>
    </dgm:pt>
    <dgm:pt modelId="{6E09724A-8E12-C547-96FA-B4D84F6CFC2B}" type="pres">
      <dgm:prSet presAssocID="{18DD2021-924C-4842-955C-A6473BA244A7}" presName="connectorText" presStyleLbl="sibTrans2D1" presStyleIdx="2" presStyleCnt="6"/>
      <dgm:spPr/>
      <dgm:t>
        <a:bodyPr/>
        <a:lstStyle/>
        <a:p>
          <a:endParaRPr lang="en-US"/>
        </a:p>
      </dgm:t>
    </dgm:pt>
    <dgm:pt modelId="{39E7D6FB-1C74-7C49-B9A6-5751E2542DA2}" type="pres">
      <dgm:prSet presAssocID="{171AF99F-4CA4-3E46-A5B2-A6D4291FE276}" presName="node" presStyleLbl="node1" presStyleIdx="3" presStyleCnt="6" custRadScaleRad="100621" custRadScaleInc="-669">
        <dgm:presLayoutVars>
          <dgm:bulletEnabled val="1"/>
        </dgm:presLayoutVars>
      </dgm:prSet>
      <dgm:spPr/>
      <dgm:t>
        <a:bodyPr/>
        <a:lstStyle/>
        <a:p>
          <a:endParaRPr lang="en-US"/>
        </a:p>
      </dgm:t>
    </dgm:pt>
    <dgm:pt modelId="{B047BA19-A69F-F147-8D3E-BA8DCB886072}" type="pres">
      <dgm:prSet presAssocID="{6023C6D7-3A82-804E-A3DF-28465852C7A2}" presName="sibTrans" presStyleLbl="sibTrans2D1" presStyleIdx="3" presStyleCnt="6"/>
      <dgm:spPr/>
      <dgm:t>
        <a:bodyPr/>
        <a:lstStyle/>
        <a:p>
          <a:endParaRPr lang="en-US"/>
        </a:p>
      </dgm:t>
    </dgm:pt>
    <dgm:pt modelId="{60951071-BB7D-1940-A542-5E2F0FEC6729}" type="pres">
      <dgm:prSet presAssocID="{6023C6D7-3A82-804E-A3DF-28465852C7A2}" presName="connectorText" presStyleLbl="sibTrans2D1" presStyleIdx="3" presStyleCnt="6"/>
      <dgm:spPr/>
      <dgm:t>
        <a:bodyPr/>
        <a:lstStyle/>
        <a:p>
          <a:endParaRPr lang="en-US"/>
        </a:p>
      </dgm:t>
    </dgm:pt>
    <dgm:pt modelId="{5D77B928-63E4-7A49-8BA3-5E613A2FBD46}" type="pres">
      <dgm:prSet presAssocID="{8D1A5613-C40B-D249-A13E-F734A49A71C4}" presName="node" presStyleLbl="node1" presStyleIdx="4" presStyleCnt="6" custScaleX="119053">
        <dgm:presLayoutVars>
          <dgm:bulletEnabled val="1"/>
        </dgm:presLayoutVars>
      </dgm:prSet>
      <dgm:spPr/>
      <dgm:t>
        <a:bodyPr/>
        <a:lstStyle/>
        <a:p>
          <a:endParaRPr lang="en-US"/>
        </a:p>
      </dgm:t>
    </dgm:pt>
    <dgm:pt modelId="{563BC461-0204-2341-BB2C-AC7893EB5261}" type="pres">
      <dgm:prSet presAssocID="{BA23BB32-E7BE-3F44-A83C-343817AB82E0}" presName="sibTrans" presStyleLbl="sibTrans2D1" presStyleIdx="4" presStyleCnt="6"/>
      <dgm:spPr/>
      <dgm:t>
        <a:bodyPr/>
        <a:lstStyle/>
        <a:p>
          <a:endParaRPr lang="en-US"/>
        </a:p>
      </dgm:t>
    </dgm:pt>
    <dgm:pt modelId="{4E8868EF-21BD-DE46-BD81-AF0129D87314}" type="pres">
      <dgm:prSet presAssocID="{BA23BB32-E7BE-3F44-A83C-343817AB82E0}" presName="connectorText" presStyleLbl="sibTrans2D1" presStyleIdx="4" presStyleCnt="6"/>
      <dgm:spPr/>
      <dgm:t>
        <a:bodyPr/>
        <a:lstStyle/>
        <a:p>
          <a:endParaRPr lang="en-US"/>
        </a:p>
      </dgm:t>
    </dgm:pt>
    <dgm:pt modelId="{A989D041-B8B4-B44E-A011-73782F63D818}" type="pres">
      <dgm:prSet presAssocID="{E51535A5-0123-0A4F-8D5F-0C88B8EFA9BE}" presName="node" presStyleLbl="node1" presStyleIdx="5" presStyleCnt="6" custRadScaleRad="111982" custRadScaleInc="-1696">
        <dgm:presLayoutVars>
          <dgm:bulletEnabled val="1"/>
        </dgm:presLayoutVars>
      </dgm:prSet>
      <dgm:spPr/>
      <dgm:t>
        <a:bodyPr/>
        <a:lstStyle/>
        <a:p>
          <a:endParaRPr lang="en-US"/>
        </a:p>
      </dgm:t>
    </dgm:pt>
    <dgm:pt modelId="{B9763789-BD01-B941-8F86-9B4ACCEA54ED}" type="pres">
      <dgm:prSet presAssocID="{3B41D326-26CF-8745-A357-9829F7E87578}" presName="sibTrans" presStyleLbl="sibTrans2D1" presStyleIdx="5" presStyleCnt="6"/>
      <dgm:spPr/>
      <dgm:t>
        <a:bodyPr/>
        <a:lstStyle/>
        <a:p>
          <a:endParaRPr lang="en-US"/>
        </a:p>
      </dgm:t>
    </dgm:pt>
    <dgm:pt modelId="{E6E1E1D9-0320-4340-9D6F-9DAB2DE28F0E}" type="pres">
      <dgm:prSet presAssocID="{3B41D326-26CF-8745-A357-9829F7E87578}" presName="connectorText" presStyleLbl="sibTrans2D1" presStyleIdx="5" presStyleCnt="6"/>
      <dgm:spPr/>
      <dgm:t>
        <a:bodyPr/>
        <a:lstStyle/>
        <a:p>
          <a:endParaRPr lang="en-US"/>
        </a:p>
      </dgm:t>
    </dgm:pt>
  </dgm:ptLst>
  <dgm:cxnLst>
    <dgm:cxn modelId="{18B1035C-629D-4B56-AC26-A9F15C18F3CB}" type="presOf" srcId="{8CCC2463-DEBA-AE46-B703-7CB383CFAAE7}" destId="{0694523B-66E5-2545-8D18-D0BA9FC6099C}" srcOrd="1" destOrd="0" presId="urn:microsoft.com/office/officeart/2005/8/layout/cycle2"/>
    <dgm:cxn modelId="{DEF97169-3EA1-4830-8873-EC54BEE4BC5E}" type="presOf" srcId="{E4498258-06D0-C347-BD97-FB962E59A4E2}" destId="{A9BF6AC3-9232-CF47-82A6-F9ECF6E525F7}" srcOrd="0" destOrd="0" presId="urn:microsoft.com/office/officeart/2005/8/layout/cycle2"/>
    <dgm:cxn modelId="{4A3CAF92-2ED6-1A47-BD4D-33B0364FC4FF}" srcId="{BAB1EF13-972A-1748-952A-C2FC9D3D2456}" destId="{4D6B1754-D31B-2E44-A19E-80244DEBEFBC}" srcOrd="1" destOrd="0" parTransId="{4D98B919-0030-EF45-879A-643E26069DD9}" sibTransId="{927C1C67-61FB-2644-BDAD-895C6E20F92F}"/>
    <dgm:cxn modelId="{AB8C67C8-F2E5-4D43-8046-EB0C6CBC7689}" type="presOf" srcId="{927C1C67-61FB-2644-BDAD-895C6E20F92F}" destId="{4005EDE0-A6F1-0543-B68F-B969ECAC26CF}" srcOrd="1" destOrd="0" presId="urn:microsoft.com/office/officeart/2005/8/layout/cycle2"/>
    <dgm:cxn modelId="{82DC6499-5A01-3147-8254-57D65D6CDCA0}" srcId="{BAB1EF13-972A-1748-952A-C2FC9D3D2456}" destId="{8ED9F9A5-7DAF-8F44-9465-E647240AD97F}" srcOrd="0" destOrd="0" parTransId="{F28D9558-37DA-E84B-93EB-F04A64EF8BA9}" sibTransId="{8CCC2463-DEBA-AE46-B703-7CB383CFAAE7}"/>
    <dgm:cxn modelId="{42F0234D-38CA-8A47-9DCF-4F423DE8D503}" srcId="{BAB1EF13-972A-1748-952A-C2FC9D3D2456}" destId="{E4498258-06D0-C347-BD97-FB962E59A4E2}" srcOrd="2" destOrd="0" parTransId="{3C074815-3167-7D4E-97F6-DC89422BF9A2}" sibTransId="{18DD2021-924C-4842-955C-A6473BA244A7}"/>
    <dgm:cxn modelId="{E2152DBD-8FA5-4BD3-80B6-873DC9A2EC3B}" type="presOf" srcId="{18DD2021-924C-4842-955C-A6473BA244A7}" destId="{6E09724A-8E12-C547-96FA-B4D84F6CFC2B}" srcOrd="1" destOrd="0" presId="urn:microsoft.com/office/officeart/2005/8/layout/cycle2"/>
    <dgm:cxn modelId="{D77C892E-5BE4-483D-B156-5091E904F8B1}" type="presOf" srcId="{6023C6D7-3A82-804E-A3DF-28465852C7A2}" destId="{B047BA19-A69F-F147-8D3E-BA8DCB886072}" srcOrd="0" destOrd="0" presId="urn:microsoft.com/office/officeart/2005/8/layout/cycle2"/>
    <dgm:cxn modelId="{8B112184-663B-46FB-91A4-A55B7EBFA8A5}" type="presOf" srcId="{927C1C67-61FB-2644-BDAD-895C6E20F92F}" destId="{E990B6CC-6BEA-1A4D-B507-C7B7638828C6}" srcOrd="0" destOrd="0" presId="urn:microsoft.com/office/officeart/2005/8/layout/cycle2"/>
    <dgm:cxn modelId="{3A0FCBDB-4F2C-3E49-8C9B-DC2331AE9ECF}" srcId="{BAB1EF13-972A-1748-952A-C2FC9D3D2456}" destId="{8D1A5613-C40B-D249-A13E-F734A49A71C4}" srcOrd="4" destOrd="0" parTransId="{FB29613B-F37F-A64F-9D50-2B86B140CD98}" sibTransId="{BA23BB32-E7BE-3F44-A83C-343817AB82E0}"/>
    <dgm:cxn modelId="{D4EE454F-930D-0440-9470-52EF7CA8FC9D}" srcId="{BAB1EF13-972A-1748-952A-C2FC9D3D2456}" destId="{E51535A5-0123-0A4F-8D5F-0C88B8EFA9BE}" srcOrd="5" destOrd="0" parTransId="{5B31D694-E86A-0543-BD86-A6F3D9F5BFBF}" sibTransId="{3B41D326-26CF-8745-A357-9829F7E87578}"/>
    <dgm:cxn modelId="{9FC990D4-3699-436E-AA76-512BA44E39C3}" type="presOf" srcId="{171AF99F-4CA4-3E46-A5B2-A6D4291FE276}" destId="{39E7D6FB-1C74-7C49-B9A6-5751E2542DA2}" srcOrd="0" destOrd="0" presId="urn:microsoft.com/office/officeart/2005/8/layout/cycle2"/>
    <dgm:cxn modelId="{F5F81220-8A21-4D0D-B3AC-488B10E394A5}" type="presOf" srcId="{3B41D326-26CF-8745-A357-9829F7E87578}" destId="{B9763789-BD01-B941-8F86-9B4ACCEA54ED}" srcOrd="0" destOrd="0" presId="urn:microsoft.com/office/officeart/2005/8/layout/cycle2"/>
    <dgm:cxn modelId="{5FDDE4B2-3F40-4176-A40B-D68AF7AE1A1F}" type="presOf" srcId="{8D1A5613-C40B-D249-A13E-F734A49A71C4}" destId="{5D77B928-63E4-7A49-8BA3-5E613A2FBD46}" srcOrd="0" destOrd="0" presId="urn:microsoft.com/office/officeart/2005/8/layout/cycle2"/>
    <dgm:cxn modelId="{C022BA47-7A60-4A5B-955E-6324A174E065}" type="presOf" srcId="{8ED9F9A5-7DAF-8F44-9465-E647240AD97F}" destId="{BE15B66C-2C08-2244-9298-8AD84B72998C}" srcOrd="0" destOrd="0" presId="urn:microsoft.com/office/officeart/2005/8/layout/cycle2"/>
    <dgm:cxn modelId="{692306AD-6B64-4041-B4F4-BEC511B55527}" type="presOf" srcId="{4D6B1754-D31B-2E44-A19E-80244DEBEFBC}" destId="{1FCD5DE1-9C1C-2B44-A060-F2C8BAF2E4D2}" srcOrd="0" destOrd="0" presId="urn:microsoft.com/office/officeart/2005/8/layout/cycle2"/>
    <dgm:cxn modelId="{EA7CCD57-1871-4E0B-B367-AE2EB6BC6335}" type="presOf" srcId="{8CCC2463-DEBA-AE46-B703-7CB383CFAAE7}" destId="{2CA688D6-5E40-4F42-A3B7-AD1501149D12}" srcOrd="0" destOrd="0" presId="urn:microsoft.com/office/officeart/2005/8/layout/cycle2"/>
    <dgm:cxn modelId="{4714445A-D32C-49CD-A58D-11B107A5AD51}" type="presOf" srcId="{BAB1EF13-972A-1748-952A-C2FC9D3D2456}" destId="{88BA35C7-B843-D140-BF81-A12005B05543}" srcOrd="0" destOrd="0" presId="urn:microsoft.com/office/officeart/2005/8/layout/cycle2"/>
    <dgm:cxn modelId="{0A4A0145-C235-4F75-AA6E-C014AB0A2288}" type="presOf" srcId="{6023C6D7-3A82-804E-A3DF-28465852C7A2}" destId="{60951071-BB7D-1940-A542-5E2F0FEC6729}" srcOrd="1" destOrd="0" presId="urn:microsoft.com/office/officeart/2005/8/layout/cycle2"/>
    <dgm:cxn modelId="{DC3A0794-ECDC-4F41-A7E1-8CD745A91904}" type="presOf" srcId="{3B41D326-26CF-8745-A357-9829F7E87578}" destId="{E6E1E1D9-0320-4340-9D6F-9DAB2DE28F0E}" srcOrd="1" destOrd="0" presId="urn:microsoft.com/office/officeart/2005/8/layout/cycle2"/>
    <dgm:cxn modelId="{0DDC81C6-9A08-4807-8E7B-B16A77734BD7}" type="presOf" srcId="{E51535A5-0123-0A4F-8D5F-0C88B8EFA9BE}" destId="{A989D041-B8B4-B44E-A011-73782F63D818}" srcOrd="0" destOrd="0" presId="urn:microsoft.com/office/officeart/2005/8/layout/cycle2"/>
    <dgm:cxn modelId="{FE9CB01A-EFEF-F44B-8FC6-9F67BEA3546A}" srcId="{BAB1EF13-972A-1748-952A-C2FC9D3D2456}" destId="{171AF99F-4CA4-3E46-A5B2-A6D4291FE276}" srcOrd="3" destOrd="0" parTransId="{599E0F23-D168-974D-8729-4EF61373C4A8}" sibTransId="{6023C6D7-3A82-804E-A3DF-28465852C7A2}"/>
    <dgm:cxn modelId="{8A6727F1-0116-4591-B4CD-7A2E46B288C0}" type="presOf" srcId="{18DD2021-924C-4842-955C-A6473BA244A7}" destId="{3957E833-9D8A-804F-9087-88FD8C78A671}" srcOrd="0" destOrd="0" presId="urn:microsoft.com/office/officeart/2005/8/layout/cycle2"/>
    <dgm:cxn modelId="{E47638FB-68CE-4AB3-B3EB-5E1BABD6335B}" type="presOf" srcId="{BA23BB32-E7BE-3F44-A83C-343817AB82E0}" destId="{563BC461-0204-2341-BB2C-AC7893EB5261}" srcOrd="0" destOrd="0" presId="urn:microsoft.com/office/officeart/2005/8/layout/cycle2"/>
    <dgm:cxn modelId="{2A5189F0-D781-43DA-9410-E28788F2D0CD}" type="presOf" srcId="{BA23BB32-E7BE-3F44-A83C-343817AB82E0}" destId="{4E8868EF-21BD-DE46-BD81-AF0129D87314}" srcOrd="1" destOrd="0" presId="urn:microsoft.com/office/officeart/2005/8/layout/cycle2"/>
    <dgm:cxn modelId="{8C868F41-534A-4F50-96D6-A5E26F3C6E75}" type="presParOf" srcId="{88BA35C7-B843-D140-BF81-A12005B05543}" destId="{BE15B66C-2C08-2244-9298-8AD84B72998C}" srcOrd="0" destOrd="0" presId="urn:microsoft.com/office/officeart/2005/8/layout/cycle2"/>
    <dgm:cxn modelId="{E694CC28-040A-4582-AE22-366C0F9D2263}" type="presParOf" srcId="{88BA35C7-B843-D140-BF81-A12005B05543}" destId="{2CA688D6-5E40-4F42-A3B7-AD1501149D12}" srcOrd="1" destOrd="0" presId="urn:microsoft.com/office/officeart/2005/8/layout/cycle2"/>
    <dgm:cxn modelId="{1AA0F266-D655-4D78-A96A-01E67B9EEC2D}" type="presParOf" srcId="{2CA688D6-5E40-4F42-A3B7-AD1501149D12}" destId="{0694523B-66E5-2545-8D18-D0BA9FC6099C}" srcOrd="0" destOrd="0" presId="urn:microsoft.com/office/officeart/2005/8/layout/cycle2"/>
    <dgm:cxn modelId="{5A7C5867-581D-48C5-8CCE-DF52CDACA9D1}" type="presParOf" srcId="{88BA35C7-B843-D140-BF81-A12005B05543}" destId="{1FCD5DE1-9C1C-2B44-A060-F2C8BAF2E4D2}" srcOrd="2" destOrd="0" presId="urn:microsoft.com/office/officeart/2005/8/layout/cycle2"/>
    <dgm:cxn modelId="{328179A8-8B39-4E12-B1CB-0DA1420C3756}" type="presParOf" srcId="{88BA35C7-B843-D140-BF81-A12005B05543}" destId="{E990B6CC-6BEA-1A4D-B507-C7B7638828C6}" srcOrd="3" destOrd="0" presId="urn:microsoft.com/office/officeart/2005/8/layout/cycle2"/>
    <dgm:cxn modelId="{D46BBF6A-0DA6-4B20-9CBA-C7919233415E}" type="presParOf" srcId="{E990B6CC-6BEA-1A4D-B507-C7B7638828C6}" destId="{4005EDE0-A6F1-0543-B68F-B969ECAC26CF}" srcOrd="0" destOrd="0" presId="urn:microsoft.com/office/officeart/2005/8/layout/cycle2"/>
    <dgm:cxn modelId="{774829F7-757E-4D8F-AFA7-45D131891CA7}" type="presParOf" srcId="{88BA35C7-B843-D140-BF81-A12005B05543}" destId="{A9BF6AC3-9232-CF47-82A6-F9ECF6E525F7}" srcOrd="4" destOrd="0" presId="urn:microsoft.com/office/officeart/2005/8/layout/cycle2"/>
    <dgm:cxn modelId="{43FC1F07-ADAB-4DFB-896B-CFBE4A2495C3}" type="presParOf" srcId="{88BA35C7-B843-D140-BF81-A12005B05543}" destId="{3957E833-9D8A-804F-9087-88FD8C78A671}" srcOrd="5" destOrd="0" presId="urn:microsoft.com/office/officeart/2005/8/layout/cycle2"/>
    <dgm:cxn modelId="{567B091D-D1A4-4C31-98AB-21A7E4188CB0}" type="presParOf" srcId="{3957E833-9D8A-804F-9087-88FD8C78A671}" destId="{6E09724A-8E12-C547-96FA-B4D84F6CFC2B}" srcOrd="0" destOrd="0" presId="urn:microsoft.com/office/officeart/2005/8/layout/cycle2"/>
    <dgm:cxn modelId="{63B09404-DD50-4558-AE78-80ECCB73095A}" type="presParOf" srcId="{88BA35C7-B843-D140-BF81-A12005B05543}" destId="{39E7D6FB-1C74-7C49-B9A6-5751E2542DA2}" srcOrd="6" destOrd="0" presId="urn:microsoft.com/office/officeart/2005/8/layout/cycle2"/>
    <dgm:cxn modelId="{2ED4F4FA-B4D8-4522-A755-C6BC5D8F040D}" type="presParOf" srcId="{88BA35C7-B843-D140-BF81-A12005B05543}" destId="{B047BA19-A69F-F147-8D3E-BA8DCB886072}" srcOrd="7" destOrd="0" presId="urn:microsoft.com/office/officeart/2005/8/layout/cycle2"/>
    <dgm:cxn modelId="{6F0B1B45-2792-4C90-9C8B-0211164DF6A1}" type="presParOf" srcId="{B047BA19-A69F-F147-8D3E-BA8DCB886072}" destId="{60951071-BB7D-1940-A542-5E2F0FEC6729}" srcOrd="0" destOrd="0" presId="urn:microsoft.com/office/officeart/2005/8/layout/cycle2"/>
    <dgm:cxn modelId="{9831C64D-82AA-4251-9136-3B95FC1643DD}" type="presParOf" srcId="{88BA35C7-B843-D140-BF81-A12005B05543}" destId="{5D77B928-63E4-7A49-8BA3-5E613A2FBD46}" srcOrd="8" destOrd="0" presId="urn:microsoft.com/office/officeart/2005/8/layout/cycle2"/>
    <dgm:cxn modelId="{B6A8F0AB-00B7-4F96-B008-19E8221AFA81}" type="presParOf" srcId="{88BA35C7-B843-D140-BF81-A12005B05543}" destId="{563BC461-0204-2341-BB2C-AC7893EB5261}" srcOrd="9" destOrd="0" presId="urn:microsoft.com/office/officeart/2005/8/layout/cycle2"/>
    <dgm:cxn modelId="{CBA3C600-82F3-4237-9A90-81061C64EB1B}" type="presParOf" srcId="{563BC461-0204-2341-BB2C-AC7893EB5261}" destId="{4E8868EF-21BD-DE46-BD81-AF0129D87314}" srcOrd="0" destOrd="0" presId="urn:microsoft.com/office/officeart/2005/8/layout/cycle2"/>
    <dgm:cxn modelId="{AD6F2748-765E-4154-9E53-2A2960A9BDCB}" type="presParOf" srcId="{88BA35C7-B843-D140-BF81-A12005B05543}" destId="{A989D041-B8B4-B44E-A011-73782F63D818}" srcOrd="10" destOrd="0" presId="urn:microsoft.com/office/officeart/2005/8/layout/cycle2"/>
    <dgm:cxn modelId="{3C115FFF-E98F-4DD6-8B69-D3A983DDD8AE}" type="presParOf" srcId="{88BA35C7-B843-D140-BF81-A12005B05543}" destId="{B9763789-BD01-B941-8F86-9B4ACCEA54ED}" srcOrd="11" destOrd="0" presId="urn:microsoft.com/office/officeart/2005/8/layout/cycle2"/>
    <dgm:cxn modelId="{17402D28-A14C-4647-9C4F-D0B45EBBF300}" type="presParOf" srcId="{B9763789-BD01-B941-8F86-9B4ACCEA54ED}" destId="{E6E1E1D9-0320-4340-9D6F-9DAB2DE28F0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B1EF13-972A-1748-952A-C2FC9D3D2456}"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8ED9F9A5-7DAF-8F44-9465-E647240AD97F}">
      <dgm:prSet phldrT="[Text]" custT="1"/>
      <dgm:spPr>
        <a:solidFill>
          <a:schemeClr val="accent2">
            <a:lumMod val="50000"/>
          </a:schemeClr>
        </a:solidFill>
      </dgm:spPr>
      <dgm:t>
        <a:bodyPr/>
        <a:lstStyle/>
        <a:p>
          <a:r>
            <a:rPr lang="en-US" sz="800" dirty="0" smtClean="0">
              <a:latin typeface="Arial" panose="020B0604020202020204" pitchFamily="34" charset="0"/>
              <a:cs typeface="Arial" panose="020B0604020202020204" pitchFamily="34" charset="0"/>
            </a:rPr>
            <a:t>Define </a:t>
          </a:r>
        </a:p>
        <a:p>
          <a:r>
            <a:rPr lang="en-US" sz="600" dirty="0" smtClean="0">
              <a:latin typeface="Arial" panose="020B0604020202020204" pitchFamily="34" charset="0"/>
              <a:cs typeface="Arial" panose="020B0604020202020204" pitchFamily="34" charset="0"/>
            </a:rPr>
            <a:t>Outcomes, Outputs and Indicators</a:t>
          </a:r>
          <a:endParaRPr lang="en-US" sz="600" dirty="0">
            <a:latin typeface="Arial" panose="020B0604020202020204" pitchFamily="34" charset="0"/>
            <a:cs typeface="Arial" panose="020B0604020202020204" pitchFamily="34" charset="0"/>
          </a:endParaRPr>
        </a:p>
      </dgm:t>
    </dgm:pt>
    <dgm:pt modelId="{F28D9558-37DA-E84B-93EB-F04A64EF8BA9}" type="parTrans" cxnId="{82DC6499-5A01-3147-8254-57D65D6CDCA0}">
      <dgm:prSet/>
      <dgm:spPr/>
      <dgm:t>
        <a:bodyPr/>
        <a:lstStyle/>
        <a:p>
          <a:endParaRPr lang="en-US" sz="800"/>
        </a:p>
      </dgm:t>
    </dgm:pt>
    <dgm:pt modelId="{8CCC2463-DEBA-AE46-B703-7CB383CFAAE7}" type="sibTrans" cxnId="{82DC6499-5A01-3147-8254-57D65D6CDCA0}">
      <dgm:prSet custT="1"/>
      <dgm:spPr/>
      <dgm:t>
        <a:bodyPr/>
        <a:lstStyle/>
        <a:p>
          <a:endParaRPr lang="en-US" sz="800">
            <a:latin typeface="Arial" panose="020B0604020202020204" pitchFamily="34" charset="0"/>
            <a:cs typeface="Arial" panose="020B0604020202020204" pitchFamily="34" charset="0"/>
          </a:endParaRPr>
        </a:p>
      </dgm:t>
    </dgm:pt>
    <dgm:pt modelId="{4D6B1754-D31B-2E44-A19E-80244DEBEFBC}">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Identify Strategies &amp; modalities to achieve  outputs</a:t>
          </a:r>
          <a:endParaRPr lang="en-US" sz="600" dirty="0">
            <a:latin typeface="Arial" panose="020B0604020202020204" pitchFamily="34" charset="0"/>
            <a:cs typeface="Arial" panose="020B0604020202020204" pitchFamily="34" charset="0"/>
          </a:endParaRPr>
        </a:p>
      </dgm:t>
    </dgm:pt>
    <dgm:pt modelId="{4D98B919-0030-EF45-879A-643E26069DD9}" type="parTrans" cxnId="{4A3CAF92-2ED6-1A47-BD4D-33B0364FC4FF}">
      <dgm:prSet/>
      <dgm:spPr/>
      <dgm:t>
        <a:bodyPr/>
        <a:lstStyle/>
        <a:p>
          <a:endParaRPr lang="en-US" sz="800"/>
        </a:p>
      </dgm:t>
    </dgm:pt>
    <dgm:pt modelId="{927C1C67-61FB-2644-BDAD-895C6E20F92F}" type="sibTrans" cxnId="{4A3CAF92-2ED6-1A47-BD4D-33B0364FC4FF}">
      <dgm:prSet custT="1"/>
      <dgm:spPr/>
      <dgm:t>
        <a:bodyPr/>
        <a:lstStyle/>
        <a:p>
          <a:endParaRPr lang="en-US" sz="800">
            <a:latin typeface="Arial" panose="020B0604020202020204" pitchFamily="34" charset="0"/>
            <a:cs typeface="Arial" panose="020B0604020202020204" pitchFamily="34" charset="0"/>
          </a:endParaRPr>
        </a:p>
      </dgm:t>
    </dgm:pt>
    <dgm:pt modelId="{171AF99F-4CA4-3E46-A5B2-A6D4291FE276}">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Identify &amp; cost inputs; staff, supplies, consultants, travel, </a:t>
          </a:r>
          <a:r>
            <a:rPr lang="en-US" sz="600" dirty="0" smtClean="0">
              <a:solidFill>
                <a:schemeClr val="bg1"/>
              </a:solidFill>
              <a:latin typeface="Arial" panose="020B0604020202020204" pitchFamily="34" charset="0"/>
              <a:cs typeface="Arial" panose="020B0604020202020204" pitchFamily="34" charset="0"/>
            </a:rPr>
            <a:t>cash</a:t>
          </a:r>
          <a:endParaRPr lang="en-US" sz="600" dirty="0">
            <a:solidFill>
              <a:schemeClr val="bg1"/>
            </a:solidFill>
            <a:latin typeface="Arial" panose="020B0604020202020204" pitchFamily="34" charset="0"/>
            <a:cs typeface="Arial" panose="020B0604020202020204" pitchFamily="34" charset="0"/>
          </a:endParaRPr>
        </a:p>
      </dgm:t>
    </dgm:pt>
    <dgm:pt modelId="{599E0F23-D168-974D-8729-4EF61373C4A8}" type="parTrans" cxnId="{FE9CB01A-EFEF-F44B-8FC6-9F67BEA3546A}">
      <dgm:prSet/>
      <dgm:spPr/>
      <dgm:t>
        <a:bodyPr/>
        <a:lstStyle/>
        <a:p>
          <a:endParaRPr lang="en-US" sz="800"/>
        </a:p>
      </dgm:t>
    </dgm:pt>
    <dgm:pt modelId="{6023C6D7-3A82-804E-A3DF-28465852C7A2}" type="sibTrans" cxnId="{FE9CB01A-EFEF-F44B-8FC6-9F67BEA3546A}">
      <dgm:prSet custT="1"/>
      <dgm:spPr/>
      <dgm:t>
        <a:bodyPr/>
        <a:lstStyle/>
        <a:p>
          <a:endParaRPr lang="en-US" sz="800">
            <a:latin typeface="Arial" panose="020B0604020202020204" pitchFamily="34" charset="0"/>
            <a:cs typeface="Arial" panose="020B0604020202020204" pitchFamily="34" charset="0"/>
          </a:endParaRPr>
        </a:p>
      </dgm:t>
    </dgm:pt>
    <dgm:pt modelId="{8D1A5613-C40B-D249-A13E-F734A49A71C4}">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Assess affordability against budget envelope </a:t>
          </a:r>
          <a:endParaRPr lang="en-US" sz="600" dirty="0">
            <a:latin typeface="Arial" panose="020B0604020202020204" pitchFamily="34" charset="0"/>
            <a:cs typeface="Arial" panose="020B0604020202020204" pitchFamily="34" charset="0"/>
          </a:endParaRPr>
        </a:p>
      </dgm:t>
    </dgm:pt>
    <dgm:pt modelId="{FB29613B-F37F-A64F-9D50-2B86B140CD98}" type="parTrans" cxnId="{3A0FCBDB-4F2C-3E49-8C9B-DC2331AE9ECF}">
      <dgm:prSet/>
      <dgm:spPr/>
      <dgm:t>
        <a:bodyPr/>
        <a:lstStyle/>
        <a:p>
          <a:endParaRPr lang="en-US" sz="800"/>
        </a:p>
      </dgm:t>
    </dgm:pt>
    <dgm:pt modelId="{BA23BB32-E7BE-3F44-A83C-343817AB82E0}" type="sibTrans" cxnId="{3A0FCBDB-4F2C-3E49-8C9B-DC2331AE9ECF}">
      <dgm:prSet custT="1"/>
      <dgm:spPr/>
      <dgm:t>
        <a:bodyPr/>
        <a:lstStyle/>
        <a:p>
          <a:endParaRPr lang="en-US" sz="800">
            <a:latin typeface="Arial" panose="020B0604020202020204" pitchFamily="34" charset="0"/>
            <a:cs typeface="Arial" panose="020B0604020202020204" pitchFamily="34" charset="0"/>
          </a:endParaRPr>
        </a:p>
      </dgm:t>
    </dgm:pt>
    <dgm:pt modelId="{E51535A5-0123-0A4F-8D5F-0C88B8EFA9BE}">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Re-</a:t>
          </a:r>
          <a:r>
            <a:rPr lang="en-US" sz="600" dirty="0" err="1" smtClean="0">
              <a:latin typeface="Arial" panose="020B0604020202020204" pitchFamily="34" charset="0"/>
              <a:cs typeface="Arial" panose="020B0604020202020204" pitchFamily="34" charset="0"/>
            </a:rPr>
            <a:t>organise</a:t>
          </a:r>
          <a:r>
            <a:rPr lang="en-US" sz="600" dirty="0" smtClean="0">
              <a:latin typeface="Arial" panose="020B0604020202020204" pitchFamily="34" charset="0"/>
              <a:cs typeface="Arial" panose="020B0604020202020204" pitchFamily="34" charset="0"/>
            </a:rPr>
            <a:t> if over budget</a:t>
          </a:r>
          <a:endParaRPr lang="en-US" sz="600" dirty="0">
            <a:latin typeface="Arial" panose="020B0604020202020204" pitchFamily="34" charset="0"/>
            <a:cs typeface="Arial" panose="020B0604020202020204" pitchFamily="34" charset="0"/>
          </a:endParaRPr>
        </a:p>
      </dgm:t>
    </dgm:pt>
    <dgm:pt modelId="{5B31D694-E86A-0543-BD86-A6F3D9F5BFBF}" type="parTrans" cxnId="{D4EE454F-930D-0440-9470-52EF7CA8FC9D}">
      <dgm:prSet/>
      <dgm:spPr/>
      <dgm:t>
        <a:bodyPr/>
        <a:lstStyle/>
        <a:p>
          <a:endParaRPr lang="en-US" sz="800"/>
        </a:p>
      </dgm:t>
    </dgm:pt>
    <dgm:pt modelId="{3B41D326-26CF-8745-A357-9829F7E87578}" type="sibTrans" cxnId="{D4EE454F-930D-0440-9470-52EF7CA8FC9D}">
      <dgm:prSet custT="1"/>
      <dgm:spPr/>
      <dgm:t>
        <a:bodyPr/>
        <a:lstStyle/>
        <a:p>
          <a:endParaRPr lang="en-US" sz="800">
            <a:latin typeface="Arial" panose="020B0604020202020204" pitchFamily="34" charset="0"/>
            <a:cs typeface="Arial" panose="020B0604020202020204" pitchFamily="34" charset="0"/>
          </a:endParaRPr>
        </a:p>
      </dgm:t>
    </dgm:pt>
    <dgm:pt modelId="{E4498258-06D0-C347-BD97-FB962E59A4E2}">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Detail activities</a:t>
          </a:r>
        </a:p>
      </dgm:t>
    </dgm:pt>
    <dgm:pt modelId="{3C074815-3167-7D4E-97F6-DC89422BF9A2}" type="parTrans" cxnId="{42F0234D-38CA-8A47-9DCF-4F423DE8D503}">
      <dgm:prSet/>
      <dgm:spPr/>
      <dgm:t>
        <a:bodyPr/>
        <a:lstStyle/>
        <a:p>
          <a:endParaRPr lang="en-US" sz="800"/>
        </a:p>
      </dgm:t>
    </dgm:pt>
    <dgm:pt modelId="{18DD2021-924C-4842-955C-A6473BA244A7}" type="sibTrans" cxnId="{42F0234D-38CA-8A47-9DCF-4F423DE8D503}">
      <dgm:prSet custT="1"/>
      <dgm:spPr/>
      <dgm:t>
        <a:bodyPr/>
        <a:lstStyle/>
        <a:p>
          <a:endParaRPr lang="en-US" sz="800">
            <a:latin typeface="Arial" panose="020B0604020202020204" pitchFamily="34" charset="0"/>
            <a:cs typeface="Arial" panose="020B0604020202020204" pitchFamily="34" charset="0"/>
          </a:endParaRPr>
        </a:p>
      </dgm:t>
    </dgm:pt>
    <dgm:pt modelId="{88BA35C7-B843-D140-BF81-A12005B05543}" type="pres">
      <dgm:prSet presAssocID="{BAB1EF13-972A-1748-952A-C2FC9D3D2456}" presName="cycle" presStyleCnt="0">
        <dgm:presLayoutVars>
          <dgm:dir/>
          <dgm:resizeHandles val="exact"/>
        </dgm:presLayoutVars>
      </dgm:prSet>
      <dgm:spPr/>
      <dgm:t>
        <a:bodyPr/>
        <a:lstStyle/>
        <a:p>
          <a:endParaRPr lang="en-US"/>
        </a:p>
      </dgm:t>
    </dgm:pt>
    <dgm:pt modelId="{BE15B66C-2C08-2244-9298-8AD84B72998C}" type="pres">
      <dgm:prSet presAssocID="{8ED9F9A5-7DAF-8F44-9465-E647240AD97F}" presName="node" presStyleLbl="node1" presStyleIdx="0" presStyleCnt="6">
        <dgm:presLayoutVars>
          <dgm:bulletEnabled val="1"/>
        </dgm:presLayoutVars>
      </dgm:prSet>
      <dgm:spPr/>
      <dgm:t>
        <a:bodyPr/>
        <a:lstStyle/>
        <a:p>
          <a:endParaRPr lang="en-US"/>
        </a:p>
      </dgm:t>
    </dgm:pt>
    <dgm:pt modelId="{2CA688D6-5E40-4F42-A3B7-AD1501149D12}" type="pres">
      <dgm:prSet presAssocID="{8CCC2463-DEBA-AE46-B703-7CB383CFAAE7}" presName="sibTrans" presStyleLbl="sibTrans2D1" presStyleIdx="0" presStyleCnt="6"/>
      <dgm:spPr/>
      <dgm:t>
        <a:bodyPr/>
        <a:lstStyle/>
        <a:p>
          <a:endParaRPr lang="en-US"/>
        </a:p>
      </dgm:t>
    </dgm:pt>
    <dgm:pt modelId="{0694523B-66E5-2545-8D18-D0BA9FC6099C}" type="pres">
      <dgm:prSet presAssocID="{8CCC2463-DEBA-AE46-B703-7CB383CFAAE7}" presName="connectorText" presStyleLbl="sibTrans2D1" presStyleIdx="0" presStyleCnt="6"/>
      <dgm:spPr/>
      <dgm:t>
        <a:bodyPr/>
        <a:lstStyle/>
        <a:p>
          <a:endParaRPr lang="en-US"/>
        </a:p>
      </dgm:t>
    </dgm:pt>
    <dgm:pt modelId="{1FCD5DE1-9C1C-2B44-A060-F2C8BAF2E4D2}" type="pres">
      <dgm:prSet presAssocID="{4D6B1754-D31B-2E44-A19E-80244DEBEFBC}" presName="node" presStyleLbl="node1" presStyleIdx="1" presStyleCnt="6" custScaleX="121169">
        <dgm:presLayoutVars>
          <dgm:bulletEnabled val="1"/>
        </dgm:presLayoutVars>
      </dgm:prSet>
      <dgm:spPr/>
      <dgm:t>
        <a:bodyPr/>
        <a:lstStyle/>
        <a:p>
          <a:endParaRPr lang="en-US"/>
        </a:p>
      </dgm:t>
    </dgm:pt>
    <dgm:pt modelId="{E990B6CC-6BEA-1A4D-B507-C7B7638828C6}" type="pres">
      <dgm:prSet presAssocID="{927C1C67-61FB-2644-BDAD-895C6E20F92F}" presName="sibTrans" presStyleLbl="sibTrans2D1" presStyleIdx="1" presStyleCnt="6"/>
      <dgm:spPr/>
      <dgm:t>
        <a:bodyPr/>
        <a:lstStyle/>
        <a:p>
          <a:endParaRPr lang="en-US"/>
        </a:p>
      </dgm:t>
    </dgm:pt>
    <dgm:pt modelId="{4005EDE0-A6F1-0543-B68F-B969ECAC26CF}" type="pres">
      <dgm:prSet presAssocID="{927C1C67-61FB-2644-BDAD-895C6E20F92F}" presName="connectorText" presStyleLbl="sibTrans2D1" presStyleIdx="1" presStyleCnt="6"/>
      <dgm:spPr/>
      <dgm:t>
        <a:bodyPr/>
        <a:lstStyle/>
        <a:p>
          <a:endParaRPr lang="en-US"/>
        </a:p>
      </dgm:t>
    </dgm:pt>
    <dgm:pt modelId="{A9BF6AC3-9232-CF47-82A6-F9ECF6E525F7}" type="pres">
      <dgm:prSet presAssocID="{E4498258-06D0-C347-BD97-FB962E59A4E2}" presName="node" presStyleLbl="node1" presStyleIdx="2" presStyleCnt="6" custRadScaleRad="99178" custRadScaleInc="247">
        <dgm:presLayoutVars>
          <dgm:bulletEnabled val="1"/>
        </dgm:presLayoutVars>
      </dgm:prSet>
      <dgm:spPr/>
      <dgm:t>
        <a:bodyPr/>
        <a:lstStyle/>
        <a:p>
          <a:endParaRPr lang="en-US"/>
        </a:p>
      </dgm:t>
    </dgm:pt>
    <dgm:pt modelId="{3957E833-9D8A-804F-9087-88FD8C78A671}" type="pres">
      <dgm:prSet presAssocID="{18DD2021-924C-4842-955C-A6473BA244A7}" presName="sibTrans" presStyleLbl="sibTrans2D1" presStyleIdx="2" presStyleCnt="6"/>
      <dgm:spPr/>
      <dgm:t>
        <a:bodyPr/>
        <a:lstStyle/>
        <a:p>
          <a:endParaRPr lang="en-US"/>
        </a:p>
      </dgm:t>
    </dgm:pt>
    <dgm:pt modelId="{6E09724A-8E12-C547-96FA-B4D84F6CFC2B}" type="pres">
      <dgm:prSet presAssocID="{18DD2021-924C-4842-955C-A6473BA244A7}" presName="connectorText" presStyleLbl="sibTrans2D1" presStyleIdx="2" presStyleCnt="6"/>
      <dgm:spPr/>
      <dgm:t>
        <a:bodyPr/>
        <a:lstStyle/>
        <a:p>
          <a:endParaRPr lang="en-US"/>
        </a:p>
      </dgm:t>
    </dgm:pt>
    <dgm:pt modelId="{39E7D6FB-1C74-7C49-B9A6-5751E2542DA2}" type="pres">
      <dgm:prSet presAssocID="{171AF99F-4CA4-3E46-A5B2-A6D4291FE276}" presName="node" presStyleLbl="node1" presStyleIdx="3" presStyleCnt="6" custRadScaleRad="100621" custRadScaleInc="-669">
        <dgm:presLayoutVars>
          <dgm:bulletEnabled val="1"/>
        </dgm:presLayoutVars>
      </dgm:prSet>
      <dgm:spPr/>
      <dgm:t>
        <a:bodyPr/>
        <a:lstStyle/>
        <a:p>
          <a:endParaRPr lang="en-US"/>
        </a:p>
      </dgm:t>
    </dgm:pt>
    <dgm:pt modelId="{B047BA19-A69F-F147-8D3E-BA8DCB886072}" type="pres">
      <dgm:prSet presAssocID="{6023C6D7-3A82-804E-A3DF-28465852C7A2}" presName="sibTrans" presStyleLbl="sibTrans2D1" presStyleIdx="3" presStyleCnt="6"/>
      <dgm:spPr/>
      <dgm:t>
        <a:bodyPr/>
        <a:lstStyle/>
        <a:p>
          <a:endParaRPr lang="en-US"/>
        </a:p>
      </dgm:t>
    </dgm:pt>
    <dgm:pt modelId="{60951071-BB7D-1940-A542-5E2F0FEC6729}" type="pres">
      <dgm:prSet presAssocID="{6023C6D7-3A82-804E-A3DF-28465852C7A2}" presName="connectorText" presStyleLbl="sibTrans2D1" presStyleIdx="3" presStyleCnt="6"/>
      <dgm:spPr/>
      <dgm:t>
        <a:bodyPr/>
        <a:lstStyle/>
        <a:p>
          <a:endParaRPr lang="en-US"/>
        </a:p>
      </dgm:t>
    </dgm:pt>
    <dgm:pt modelId="{5D77B928-63E4-7A49-8BA3-5E613A2FBD46}" type="pres">
      <dgm:prSet presAssocID="{8D1A5613-C40B-D249-A13E-F734A49A71C4}" presName="node" presStyleLbl="node1" presStyleIdx="4" presStyleCnt="6" custScaleX="119053">
        <dgm:presLayoutVars>
          <dgm:bulletEnabled val="1"/>
        </dgm:presLayoutVars>
      </dgm:prSet>
      <dgm:spPr/>
      <dgm:t>
        <a:bodyPr/>
        <a:lstStyle/>
        <a:p>
          <a:endParaRPr lang="en-US"/>
        </a:p>
      </dgm:t>
    </dgm:pt>
    <dgm:pt modelId="{563BC461-0204-2341-BB2C-AC7893EB5261}" type="pres">
      <dgm:prSet presAssocID="{BA23BB32-E7BE-3F44-A83C-343817AB82E0}" presName="sibTrans" presStyleLbl="sibTrans2D1" presStyleIdx="4" presStyleCnt="6"/>
      <dgm:spPr/>
      <dgm:t>
        <a:bodyPr/>
        <a:lstStyle/>
        <a:p>
          <a:endParaRPr lang="en-US"/>
        </a:p>
      </dgm:t>
    </dgm:pt>
    <dgm:pt modelId="{4E8868EF-21BD-DE46-BD81-AF0129D87314}" type="pres">
      <dgm:prSet presAssocID="{BA23BB32-E7BE-3F44-A83C-343817AB82E0}" presName="connectorText" presStyleLbl="sibTrans2D1" presStyleIdx="4" presStyleCnt="6"/>
      <dgm:spPr/>
      <dgm:t>
        <a:bodyPr/>
        <a:lstStyle/>
        <a:p>
          <a:endParaRPr lang="en-US"/>
        </a:p>
      </dgm:t>
    </dgm:pt>
    <dgm:pt modelId="{A989D041-B8B4-B44E-A011-73782F63D818}" type="pres">
      <dgm:prSet presAssocID="{E51535A5-0123-0A4F-8D5F-0C88B8EFA9BE}" presName="node" presStyleLbl="node1" presStyleIdx="5" presStyleCnt="6" custRadScaleRad="111982" custRadScaleInc="-1696">
        <dgm:presLayoutVars>
          <dgm:bulletEnabled val="1"/>
        </dgm:presLayoutVars>
      </dgm:prSet>
      <dgm:spPr/>
      <dgm:t>
        <a:bodyPr/>
        <a:lstStyle/>
        <a:p>
          <a:endParaRPr lang="en-US"/>
        </a:p>
      </dgm:t>
    </dgm:pt>
    <dgm:pt modelId="{B9763789-BD01-B941-8F86-9B4ACCEA54ED}" type="pres">
      <dgm:prSet presAssocID="{3B41D326-26CF-8745-A357-9829F7E87578}" presName="sibTrans" presStyleLbl="sibTrans2D1" presStyleIdx="5" presStyleCnt="6"/>
      <dgm:spPr/>
      <dgm:t>
        <a:bodyPr/>
        <a:lstStyle/>
        <a:p>
          <a:endParaRPr lang="en-US"/>
        </a:p>
      </dgm:t>
    </dgm:pt>
    <dgm:pt modelId="{E6E1E1D9-0320-4340-9D6F-9DAB2DE28F0E}" type="pres">
      <dgm:prSet presAssocID="{3B41D326-26CF-8745-A357-9829F7E87578}" presName="connectorText" presStyleLbl="sibTrans2D1" presStyleIdx="5" presStyleCnt="6"/>
      <dgm:spPr/>
      <dgm:t>
        <a:bodyPr/>
        <a:lstStyle/>
        <a:p>
          <a:endParaRPr lang="en-US"/>
        </a:p>
      </dgm:t>
    </dgm:pt>
  </dgm:ptLst>
  <dgm:cxnLst>
    <dgm:cxn modelId="{7AEAD3CC-E7C7-4B8E-A71A-BAD4005BDE6C}" type="presOf" srcId="{8D1A5613-C40B-D249-A13E-F734A49A71C4}" destId="{5D77B928-63E4-7A49-8BA3-5E613A2FBD46}" srcOrd="0" destOrd="0" presId="urn:microsoft.com/office/officeart/2005/8/layout/cycle2"/>
    <dgm:cxn modelId="{4A3CAF92-2ED6-1A47-BD4D-33B0364FC4FF}" srcId="{BAB1EF13-972A-1748-952A-C2FC9D3D2456}" destId="{4D6B1754-D31B-2E44-A19E-80244DEBEFBC}" srcOrd="1" destOrd="0" parTransId="{4D98B919-0030-EF45-879A-643E26069DD9}" sibTransId="{927C1C67-61FB-2644-BDAD-895C6E20F92F}"/>
    <dgm:cxn modelId="{E1A48EBA-F0F1-4BCE-9E59-F251A176960F}" type="presOf" srcId="{171AF99F-4CA4-3E46-A5B2-A6D4291FE276}" destId="{39E7D6FB-1C74-7C49-B9A6-5751E2542DA2}" srcOrd="0" destOrd="0" presId="urn:microsoft.com/office/officeart/2005/8/layout/cycle2"/>
    <dgm:cxn modelId="{F2424A6A-59B6-4C7D-948A-08BE39EE802A}" type="presOf" srcId="{8CCC2463-DEBA-AE46-B703-7CB383CFAAE7}" destId="{2CA688D6-5E40-4F42-A3B7-AD1501149D12}" srcOrd="0" destOrd="0" presId="urn:microsoft.com/office/officeart/2005/8/layout/cycle2"/>
    <dgm:cxn modelId="{AC17E298-523C-42E2-A400-3C1F3E806966}" type="presOf" srcId="{927C1C67-61FB-2644-BDAD-895C6E20F92F}" destId="{E990B6CC-6BEA-1A4D-B507-C7B7638828C6}" srcOrd="0" destOrd="0" presId="urn:microsoft.com/office/officeart/2005/8/layout/cycle2"/>
    <dgm:cxn modelId="{82DC6499-5A01-3147-8254-57D65D6CDCA0}" srcId="{BAB1EF13-972A-1748-952A-C2FC9D3D2456}" destId="{8ED9F9A5-7DAF-8F44-9465-E647240AD97F}" srcOrd="0" destOrd="0" parTransId="{F28D9558-37DA-E84B-93EB-F04A64EF8BA9}" sibTransId="{8CCC2463-DEBA-AE46-B703-7CB383CFAAE7}"/>
    <dgm:cxn modelId="{42F0234D-38CA-8A47-9DCF-4F423DE8D503}" srcId="{BAB1EF13-972A-1748-952A-C2FC9D3D2456}" destId="{E4498258-06D0-C347-BD97-FB962E59A4E2}" srcOrd="2" destOrd="0" parTransId="{3C074815-3167-7D4E-97F6-DC89422BF9A2}" sibTransId="{18DD2021-924C-4842-955C-A6473BA244A7}"/>
    <dgm:cxn modelId="{3A0FCBDB-4F2C-3E49-8C9B-DC2331AE9ECF}" srcId="{BAB1EF13-972A-1748-952A-C2FC9D3D2456}" destId="{8D1A5613-C40B-D249-A13E-F734A49A71C4}" srcOrd="4" destOrd="0" parTransId="{FB29613B-F37F-A64F-9D50-2B86B140CD98}" sibTransId="{BA23BB32-E7BE-3F44-A83C-343817AB82E0}"/>
    <dgm:cxn modelId="{D4EE454F-930D-0440-9470-52EF7CA8FC9D}" srcId="{BAB1EF13-972A-1748-952A-C2FC9D3D2456}" destId="{E51535A5-0123-0A4F-8D5F-0C88B8EFA9BE}" srcOrd="5" destOrd="0" parTransId="{5B31D694-E86A-0543-BD86-A6F3D9F5BFBF}" sibTransId="{3B41D326-26CF-8745-A357-9829F7E87578}"/>
    <dgm:cxn modelId="{BBD95803-72B5-4906-80B1-291DD97C57B8}" type="presOf" srcId="{6023C6D7-3A82-804E-A3DF-28465852C7A2}" destId="{B047BA19-A69F-F147-8D3E-BA8DCB886072}" srcOrd="0" destOrd="0" presId="urn:microsoft.com/office/officeart/2005/8/layout/cycle2"/>
    <dgm:cxn modelId="{1B1E3606-5297-45D2-95E0-2291F0A4BF83}" type="presOf" srcId="{3B41D326-26CF-8745-A357-9829F7E87578}" destId="{B9763789-BD01-B941-8F86-9B4ACCEA54ED}" srcOrd="0" destOrd="0" presId="urn:microsoft.com/office/officeart/2005/8/layout/cycle2"/>
    <dgm:cxn modelId="{432B229C-5C27-4A0F-8CF6-A8D6D66911D2}" type="presOf" srcId="{8CCC2463-DEBA-AE46-B703-7CB383CFAAE7}" destId="{0694523B-66E5-2545-8D18-D0BA9FC6099C}" srcOrd="1" destOrd="0" presId="urn:microsoft.com/office/officeart/2005/8/layout/cycle2"/>
    <dgm:cxn modelId="{D7B3557F-7BCC-4501-B05D-76430B6EF89E}" type="presOf" srcId="{18DD2021-924C-4842-955C-A6473BA244A7}" destId="{3957E833-9D8A-804F-9087-88FD8C78A671}" srcOrd="0" destOrd="0" presId="urn:microsoft.com/office/officeart/2005/8/layout/cycle2"/>
    <dgm:cxn modelId="{FE9CB01A-EFEF-F44B-8FC6-9F67BEA3546A}" srcId="{BAB1EF13-972A-1748-952A-C2FC9D3D2456}" destId="{171AF99F-4CA4-3E46-A5B2-A6D4291FE276}" srcOrd="3" destOrd="0" parTransId="{599E0F23-D168-974D-8729-4EF61373C4A8}" sibTransId="{6023C6D7-3A82-804E-A3DF-28465852C7A2}"/>
    <dgm:cxn modelId="{2541D033-E369-41D9-82A3-AD0B1E120642}" type="presOf" srcId="{3B41D326-26CF-8745-A357-9829F7E87578}" destId="{E6E1E1D9-0320-4340-9D6F-9DAB2DE28F0E}" srcOrd="1" destOrd="0" presId="urn:microsoft.com/office/officeart/2005/8/layout/cycle2"/>
    <dgm:cxn modelId="{9713B061-3CDF-4EE7-8659-3AB20240816E}" type="presOf" srcId="{BA23BB32-E7BE-3F44-A83C-343817AB82E0}" destId="{4E8868EF-21BD-DE46-BD81-AF0129D87314}" srcOrd="1" destOrd="0" presId="urn:microsoft.com/office/officeart/2005/8/layout/cycle2"/>
    <dgm:cxn modelId="{CC543A1D-9089-4D8C-8241-EEF4888515D5}" type="presOf" srcId="{8ED9F9A5-7DAF-8F44-9465-E647240AD97F}" destId="{BE15B66C-2C08-2244-9298-8AD84B72998C}" srcOrd="0" destOrd="0" presId="urn:microsoft.com/office/officeart/2005/8/layout/cycle2"/>
    <dgm:cxn modelId="{41016BCF-63E0-4A8D-B651-DA0BD58EFBE3}" type="presOf" srcId="{BA23BB32-E7BE-3F44-A83C-343817AB82E0}" destId="{563BC461-0204-2341-BB2C-AC7893EB5261}" srcOrd="0" destOrd="0" presId="urn:microsoft.com/office/officeart/2005/8/layout/cycle2"/>
    <dgm:cxn modelId="{56705740-9E95-43A6-9F40-FA2E37FCEF1D}" type="presOf" srcId="{E4498258-06D0-C347-BD97-FB962E59A4E2}" destId="{A9BF6AC3-9232-CF47-82A6-F9ECF6E525F7}" srcOrd="0" destOrd="0" presId="urn:microsoft.com/office/officeart/2005/8/layout/cycle2"/>
    <dgm:cxn modelId="{4C2CD5FA-A4F4-4A64-9502-C667C6F0905A}" type="presOf" srcId="{6023C6D7-3A82-804E-A3DF-28465852C7A2}" destId="{60951071-BB7D-1940-A542-5E2F0FEC6729}" srcOrd="1" destOrd="0" presId="urn:microsoft.com/office/officeart/2005/8/layout/cycle2"/>
    <dgm:cxn modelId="{252CCE61-E780-4973-957B-78866C3BBE20}" type="presOf" srcId="{4D6B1754-D31B-2E44-A19E-80244DEBEFBC}" destId="{1FCD5DE1-9C1C-2B44-A060-F2C8BAF2E4D2}" srcOrd="0" destOrd="0" presId="urn:microsoft.com/office/officeart/2005/8/layout/cycle2"/>
    <dgm:cxn modelId="{177320D6-0F14-49D0-85FA-8F413F19F6C6}" type="presOf" srcId="{18DD2021-924C-4842-955C-A6473BA244A7}" destId="{6E09724A-8E12-C547-96FA-B4D84F6CFC2B}" srcOrd="1" destOrd="0" presId="urn:microsoft.com/office/officeart/2005/8/layout/cycle2"/>
    <dgm:cxn modelId="{C59793BB-4468-482E-8209-B4210C2453A3}" type="presOf" srcId="{BAB1EF13-972A-1748-952A-C2FC9D3D2456}" destId="{88BA35C7-B843-D140-BF81-A12005B05543}" srcOrd="0" destOrd="0" presId="urn:microsoft.com/office/officeart/2005/8/layout/cycle2"/>
    <dgm:cxn modelId="{2AD9F3A7-6377-4F00-952E-A93A747D4EC3}" type="presOf" srcId="{927C1C67-61FB-2644-BDAD-895C6E20F92F}" destId="{4005EDE0-A6F1-0543-B68F-B969ECAC26CF}" srcOrd="1" destOrd="0" presId="urn:microsoft.com/office/officeart/2005/8/layout/cycle2"/>
    <dgm:cxn modelId="{062D3999-E5F0-49A2-922E-8C1B846493B9}" type="presOf" srcId="{E51535A5-0123-0A4F-8D5F-0C88B8EFA9BE}" destId="{A989D041-B8B4-B44E-A011-73782F63D818}" srcOrd="0" destOrd="0" presId="urn:microsoft.com/office/officeart/2005/8/layout/cycle2"/>
    <dgm:cxn modelId="{FBD18285-38E0-4A3A-A5F2-AD122414EC9A}" type="presParOf" srcId="{88BA35C7-B843-D140-BF81-A12005B05543}" destId="{BE15B66C-2C08-2244-9298-8AD84B72998C}" srcOrd="0" destOrd="0" presId="urn:microsoft.com/office/officeart/2005/8/layout/cycle2"/>
    <dgm:cxn modelId="{75849D0D-357E-49E5-962B-2441A2F5576E}" type="presParOf" srcId="{88BA35C7-B843-D140-BF81-A12005B05543}" destId="{2CA688D6-5E40-4F42-A3B7-AD1501149D12}" srcOrd="1" destOrd="0" presId="urn:microsoft.com/office/officeart/2005/8/layout/cycle2"/>
    <dgm:cxn modelId="{608A2610-859D-4E81-B4F9-269641DDC48B}" type="presParOf" srcId="{2CA688D6-5E40-4F42-A3B7-AD1501149D12}" destId="{0694523B-66E5-2545-8D18-D0BA9FC6099C}" srcOrd="0" destOrd="0" presId="urn:microsoft.com/office/officeart/2005/8/layout/cycle2"/>
    <dgm:cxn modelId="{C831C185-30F8-4755-AEB4-925B41502AB8}" type="presParOf" srcId="{88BA35C7-B843-D140-BF81-A12005B05543}" destId="{1FCD5DE1-9C1C-2B44-A060-F2C8BAF2E4D2}" srcOrd="2" destOrd="0" presId="urn:microsoft.com/office/officeart/2005/8/layout/cycle2"/>
    <dgm:cxn modelId="{747403D4-1693-4DE2-960F-292A2D6A1046}" type="presParOf" srcId="{88BA35C7-B843-D140-BF81-A12005B05543}" destId="{E990B6CC-6BEA-1A4D-B507-C7B7638828C6}" srcOrd="3" destOrd="0" presId="urn:microsoft.com/office/officeart/2005/8/layout/cycle2"/>
    <dgm:cxn modelId="{2662D489-7E6D-418C-A919-DE8E9498467E}" type="presParOf" srcId="{E990B6CC-6BEA-1A4D-B507-C7B7638828C6}" destId="{4005EDE0-A6F1-0543-B68F-B969ECAC26CF}" srcOrd="0" destOrd="0" presId="urn:microsoft.com/office/officeart/2005/8/layout/cycle2"/>
    <dgm:cxn modelId="{24DE4019-9B64-4BED-8F3A-2AA45E9DC4D1}" type="presParOf" srcId="{88BA35C7-B843-D140-BF81-A12005B05543}" destId="{A9BF6AC3-9232-CF47-82A6-F9ECF6E525F7}" srcOrd="4" destOrd="0" presId="urn:microsoft.com/office/officeart/2005/8/layout/cycle2"/>
    <dgm:cxn modelId="{88E9F005-E043-4AB6-A755-A80E2D7E3BBB}" type="presParOf" srcId="{88BA35C7-B843-D140-BF81-A12005B05543}" destId="{3957E833-9D8A-804F-9087-88FD8C78A671}" srcOrd="5" destOrd="0" presId="urn:microsoft.com/office/officeart/2005/8/layout/cycle2"/>
    <dgm:cxn modelId="{4927B5E8-1C01-46E0-B5EE-C364B130EBBD}" type="presParOf" srcId="{3957E833-9D8A-804F-9087-88FD8C78A671}" destId="{6E09724A-8E12-C547-96FA-B4D84F6CFC2B}" srcOrd="0" destOrd="0" presId="urn:microsoft.com/office/officeart/2005/8/layout/cycle2"/>
    <dgm:cxn modelId="{A81F91A5-0686-41B2-AA9C-538C4AF6A484}" type="presParOf" srcId="{88BA35C7-B843-D140-BF81-A12005B05543}" destId="{39E7D6FB-1C74-7C49-B9A6-5751E2542DA2}" srcOrd="6" destOrd="0" presId="urn:microsoft.com/office/officeart/2005/8/layout/cycle2"/>
    <dgm:cxn modelId="{AC7BB61F-8106-43AC-BE79-F1B5B8DC5428}" type="presParOf" srcId="{88BA35C7-B843-D140-BF81-A12005B05543}" destId="{B047BA19-A69F-F147-8D3E-BA8DCB886072}" srcOrd="7" destOrd="0" presId="urn:microsoft.com/office/officeart/2005/8/layout/cycle2"/>
    <dgm:cxn modelId="{856F6294-6381-4AE8-A5BF-BA247F74DC95}" type="presParOf" srcId="{B047BA19-A69F-F147-8D3E-BA8DCB886072}" destId="{60951071-BB7D-1940-A542-5E2F0FEC6729}" srcOrd="0" destOrd="0" presId="urn:microsoft.com/office/officeart/2005/8/layout/cycle2"/>
    <dgm:cxn modelId="{926A5E7D-0F91-4941-B0B7-05537CAC4D59}" type="presParOf" srcId="{88BA35C7-B843-D140-BF81-A12005B05543}" destId="{5D77B928-63E4-7A49-8BA3-5E613A2FBD46}" srcOrd="8" destOrd="0" presId="urn:microsoft.com/office/officeart/2005/8/layout/cycle2"/>
    <dgm:cxn modelId="{2A9334DE-C5AA-4718-BC54-BFC5ED77F809}" type="presParOf" srcId="{88BA35C7-B843-D140-BF81-A12005B05543}" destId="{563BC461-0204-2341-BB2C-AC7893EB5261}" srcOrd="9" destOrd="0" presId="urn:microsoft.com/office/officeart/2005/8/layout/cycle2"/>
    <dgm:cxn modelId="{B64288B3-9218-4513-AF80-7811A1B47A74}" type="presParOf" srcId="{563BC461-0204-2341-BB2C-AC7893EB5261}" destId="{4E8868EF-21BD-DE46-BD81-AF0129D87314}" srcOrd="0" destOrd="0" presId="urn:microsoft.com/office/officeart/2005/8/layout/cycle2"/>
    <dgm:cxn modelId="{ED50E8F3-7B22-4C89-9CBA-6C5210C19FE4}" type="presParOf" srcId="{88BA35C7-B843-D140-BF81-A12005B05543}" destId="{A989D041-B8B4-B44E-A011-73782F63D818}" srcOrd="10" destOrd="0" presId="urn:microsoft.com/office/officeart/2005/8/layout/cycle2"/>
    <dgm:cxn modelId="{2DFE1D1D-E273-45E1-A028-36591DD19A9A}" type="presParOf" srcId="{88BA35C7-B843-D140-BF81-A12005B05543}" destId="{B9763789-BD01-B941-8F86-9B4ACCEA54ED}" srcOrd="11" destOrd="0" presId="urn:microsoft.com/office/officeart/2005/8/layout/cycle2"/>
    <dgm:cxn modelId="{C6854195-C3CE-4EA5-9267-B98A5F3234A6}" type="presParOf" srcId="{B9763789-BD01-B941-8F86-9B4ACCEA54ED}" destId="{E6E1E1D9-0320-4340-9D6F-9DAB2DE28F0E}" srcOrd="0" destOrd="0" presId="urn:microsoft.com/office/officeart/2005/8/layout/cycle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AB1EF13-972A-1748-952A-C2FC9D3D2456}"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8ED9F9A5-7DAF-8F44-9465-E647240AD97F}">
      <dgm:prSet phldrT="[Text]" custT="1"/>
      <dgm:spPr>
        <a:solidFill>
          <a:schemeClr val="accent2">
            <a:lumMod val="50000"/>
          </a:schemeClr>
        </a:solidFill>
      </dgm:spPr>
      <dgm:t>
        <a:bodyPr/>
        <a:lstStyle/>
        <a:p>
          <a:r>
            <a:rPr lang="en-US" sz="800" dirty="0" smtClean="0">
              <a:latin typeface="Arial" panose="020B0604020202020204" pitchFamily="34" charset="0"/>
              <a:cs typeface="Arial" panose="020B0604020202020204" pitchFamily="34" charset="0"/>
            </a:rPr>
            <a:t>Define </a:t>
          </a:r>
        </a:p>
        <a:p>
          <a:r>
            <a:rPr lang="en-US" sz="600" dirty="0" smtClean="0">
              <a:latin typeface="Arial" panose="020B0604020202020204" pitchFamily="34" charset="0"/>
              <a:cs typeface="Arial" panose="020B0604020202020204" pitchFamily="34" charset="0"/>
            </a:rPr>
            <a:t>Outcomes, Outputs and Indicators</a:t>
          </a:r>
          <a:endParaRPr lang="en-US" sz="600" dirty="0">
            <a:latin typeface="Arial" panose="020B0604020202020204" pitchFamily="34" charset="0"/>
            <a:cs typeface="Arial" panose="020B0604020202020204" pitchFamily="34" charset="0"/>
          </a:endParaRPr>
        </a:p>
      </dgm:t>
    </dgm:pt>
    <dgm:pt modelId="{F28D9558-37DA-E84B-93EB-F04A64EF8BA9}" type="parTrans" cxnId="{82DC6499-5A01-3147-8254-57D65D6CDCA0}">
      <dgm:prSet/>
      <dgm:spPr/>
      <dgm:t>
        <a:bodyPr/>
        <a:lstStyle/>
        <a:p>
          <a:endParaRPr lang="en-US" sz="800"/>
        </a:p>
      </dgm:t>
    </dgm:pt>
    <dgm:pt modelId="{8CCC2463-DEBA-AE46-B703-7CB383CFAAE7}" type="sibTrans" cxnId="{82DC6499-5A01-3147-8254-57D65D6CDCA0}">
      <dgm:prSet custT="1"/>
      <dgm:spPr/>
      <dgm:t>
        <a:bodyPr/>
        <a:lstStyle/>
        <a:p>
          <a:endParaRPr lang="en-US" sz="800">
            <a:latin typeface="Arial" panose="020B0604020202020204" pitchFamily="34" charset="0"/>
            <a:cs typeface="Arial" panose="020B0604020202020204" pitchFamily="34" charset="0"/>
          </a:endParaRPr>
        </a:p>
      </dgm:t>
    </dgm:pt>
    <dgm:pt modelId="{4D6B1754-D31B-2E44-A19E-80244DEBEFBC}">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Identify Strategies &amp; modalities to achieve  outputs</a:t>
          </a:r>
          <a:endParaRPr lang="en-US" sz="600" dirty="0">
            <a:latin typeface="Arial" panose="020B0604020202020204" pitchFamily="34" charset="0"/>
            <a:cs typeface="Arial" panose="020B0604020202020204" pitchFamily="34" charset="0"/>
          </a:endParaRPr>
        </a:p>
      </dgm:t>
    </dgm:pt>
    <dgm:pt modelId="{4D98B919-0030-EF45-879A-643E26069DD9}" type="parTrans" cxnId="{4A3CAF92-2ED6-1A47-BD4D-33B0364FC4FF}">
      <dgm:prSet/>
      <dgm:spPr/>
      <dgm:t>
        <a:bodyPr/>
        <a:lstStyle/>
        <a:p>
          <a:endParaRPr lang="en-US" sz="800"/>
        </a:p>
      </dgm:t>
    </dgm:pt>
    <dgm:pt modelId="{927C1C67-61FB-2644-BDAD-895C6E20F92F}" type="sibTrans" cxnId="{4A3CAF92-2ED6-1A47-BD4D-33B0364FC4FF}">
      <dgm:prSet custT="1"/>
      <dgm:spPr/>
      <dgm:t>
        <a:bodyPr/>
        <a:lstStyle/>
        <a:p>
          <a:endParaRPr lang="en-US" sz="800">
            <a:latin typeface="Arial" panose="020B0604020202020204" pitchFamily="34" charset="0"/>
            <a:cs typeface="Arial" panose="020B0604020202020204" pitchFamily="34" charset="0"/>
          </a:endParaRPr>
        </a:p>
      </dgm:t>
    </dgm:pt>
    <dgm:pt modelId="{171AF99F-4CA4-3E46-A5B2-A6D4291FE276}">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Identify &amp; cost inputs; staff, supplies, consultants, travel, </a:t>
          </a:r>
          <a:r>
            <a:rPr lang="en-US" sz="600" dirty="0" smtClean="0">
              <a:solidFill>
                <a:schemeClr val="bg1"/>
              </a:solidFill>
              <a:latin typeface="Arial" panose="020B0604020202020204" pitchFamily="34" charset="0"/>
              <a:cs typeface="Arial" panose="020B0604020202020204" pitchFamily="34" charset="0"/>
            </a:rPr>
            <a:t>cash</a:t>
          </a:r>
          <a:endParaRPr lang="en-US" sz="600" dirty="0">
            <a:solidFill>
              <a:schemeClr val="bg1"/>
            </a:solidFill>
            <a:latin typeface="Arial" panose="020B0604020202020204" pitchFamily="34" charset="0"/>
            <a:cs typeface="Arial" panose="020B0604020202020204" pitchFamily="34" charset="0"/>
          </a:endParaRPr>
        </a:p>
      </dgm:t>
    </dgm:pt>
    <dgm:pt modelId="{599E0F23-D168-974D-8729-4EF61373C4A8}" type="parTrans" cxnId="{FE9CB01A-EFEF-F44B-8FC6-9F67BEA3546A}">
      <dgm:prSet/>
      <dgm:spPr/>
      <dgm:t>
        <a:bodyPr/>
        <a:lstStyle/>
        <a:p>
          <a:endParaRPr lang="en-US" sz="800"/>
        </a:p>
      </dgm:t>
    </dgm:pt>
    <dgm:pt modelId="{6023C6D7-3A82-804E-A3DF-28465852C7A2}" type="sibTrans" cxnId="{FE9CB01A-EFEF-F44B-8FC6-9F67BEA3546A}">
      <dgm:prSet custT="1"/>
      <dgm:spPr/>
      <dgm:t>
        <a:bodyPr/>
        <a:lstStyle/>
        <a:p>
          <a:endParaRPr lang="en-US" sz="800">
            <a:latin typeface="Arial" panose="020B0604020202020204" pitchFamily="34" charset="0"/>
            <a:cs typeface="Arial" panose="020B0604020202020204" pitchFamily="34" charset="0"/>
          </a:endParaRPr>
        </a:p>
      </dgm:t>
    </dgm:pt>
    <dgm:pt modelId="{8D1A5613-C40B-D249-A13E-F734A49A71C4}">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Assess affordability against budget envelope </a:t>
          </a:r>
          <a:endParaRPr lang="en-US" sz="600" dirty="0">
            <a:latin typeface="Arial" panose="020B0604020202020204" pitchFamily="34" charset="0"/>
            <a:cs typeface="Arial" panose="020B0604020202020204" pitchFamily="34" charset="0"/>
          </a:endParaRPr>
        </a:p>
      </dgm:t>
    </dgm:pt>
    <dgm:pt modelId="{FB29613B-F37F-A64F-9D50-2B86B140CD98}" type="parTrans" cxnId="{3A0FCBDB-4F2C-3E49-8C9B-DC2331AE9ECF}">
      <dgm:prSet/>
      <dgm:spPr/>
      <dgm:t>
        <a:bodyPr/>
        <a:lstStyle/>
        <a:p>
          <a:endParaRPr lang="en-US" sz="800"/>
        </a:p>
      </dgm:t>
    </dgm:pt>
    <dgm:pt modelId="{BA23BB32-E7BE-3F44-A83C-343817AB82E0}" type="sibTrans" cxnId="{3A0FCBDB-4F2C-3E49-8C9B-DC2331AE9ECF}">
      <dgm:prSet custT="1"/>
      <dgm:spPr/>
      <dgm:t>
        <a:bodyPr/>
        <a:lstStyle/>
        <a:p>
          <a:endParaRPr lang="en-US" sz="800">
            <a:latin typeface="Arial" panose="020B0604020202020204" pitchFamily="34" charset="0"/>
            <a:cs typeface="Arial" panose="020B0604020202020204" pitchFamily="34" charset="0"/>
          </a:endParaRPr>
        </a:p>
      </dgm:t>
    </dgm:pt>
    <dgm:pt modelId="{E51535A5-0123-0A4F-8D5F-0C88B8EFA9BE}">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Re-</a:t>
          </a:r>
          <a:r>
            <a:rPr lang="en-US" sz="600" dirty="0" err="1" smtClean="0">
              <a:latin typeface="Arial" panose="020B0604020202020204" pitchFamily="34" charset="0"/>
              <a:cs typeface="Arial" panose="020B0604020202020204" pitchFamily="34" charset="0"/>
            </a:rPr>
            <a:t>organise</a:t>
          </a:r>
          <a:r>
            <a:rPr lang="en-US" sz="600" dirty="0" smtClean="0">
              <a:latin typeface="Arial" panose="020B0604020202020204" pitchFamily="34" charset="0"/>
              <a:cs typeface="Arial" panose="020B0604020202020204" pitchFamily="34" charset="0"/>
            </a:rPr>
            <a:t> if over budget</a:t>
          </a:r>
          <a:endParaRPr lang="en-US" sz="600" dirty="0">
            <a:latin typeface="Arial" panose="020B0604020202020204" pitchFamily="34" charset="0"/>
            <a:cs typeface="Arial" panose="020B0604020202020204" pitchFamily="34" charset="0"/>
          </a:endParaRPr>
        </a:p>
      </dgm:t>
    </dgm:pt>
    <dgm:pt modelId="{5B31D694-E86A-0543-BD86-A6F3D9F5BFBF}" type="parTrans" cxnId="{D4EE454F-930D-0440-9470-52EF7CA8FC9D}">
      <dgm:prSet/>
      <dgm:spPr/>
      <dgm:t>
        <a:bodyPr/>
        <a:lstStyle/>
        <a:p>
          <a:endParaRPr lang="en-US" sz="800"/>
        </a:p>
      </dgm:t>
    </dgm:pt>
    <dgm:pt modelId="{3B41D326-26CF-8745-A357-9829F7E87578}" type="sibTrans" cxnId="{D4EE454F-930D-0440-9470-52EF7CA8FC9D}">
      <dgm:prSet custT="1"/>
      <dgm:spPr/>
      <dgm:t>
        <a:bodyPr/>
        <a:lstStyle/>
        <a:p>
          <a:endParaRPr lang="en-US" sz="800">
            <a:latin typeface="Arial" panose="020B0604020202020204" pitchFamily="34" charset="0"/>
            <a:cs typeface="Arial" panose="020B0604020202020204" pitchFamily="34" charset="0"/>
          </a:endParaRPr>
        </a:p>
      </dgm:t>
    </dgm:pt>
    <dgm:pt modelId="{E4498258-06D0-C347-BD97-FB962E59A4E2}">
      <dgm:prSet phldrT="[Text]" custT="1"/>
      <dgm:spPr>
        <a:solidFill>
          <a:schemeClr val="accent2">
            <a:lumMod val="50000"/>
          </a:schemeClr>
        </a:solidFill>
      </dgm:spPr>
      <dgm:t>
        <a:bodyPr/>
        <a:lstStyle/>
        <a:p>
          <a:r>
            <a:rPr lang="en-US" sz="600" dirty="0" smtClean="0">
              <a:latin typeface="Arial" panose="020B0604020202020204" pitchFamily="34" charset="0"/>
              <a:cs typeface="Arial" panose="020B0604020202020204" pitchFamily="34" charset="0"/>
            </a:rPr>
            <a:t>Detail activities</a:t>
          </a:r>
        </a:p>
      </dgm:t>
    </dgm:pt>
    <dgm:pt modelId="{3C074815-3167-7D4E-97F6-DC89422BF9A2}" type="parTrans" cxnId="{42F0234D-38CA-8A47-9DCF-4F423DE8D503}">
      <dgm:prSet/>
      <dgm:spPr/>
      <dgm:t>
        <a:bodyPr/>
        <a:lstStyle/>
        <a:p>
          <a:endParaRPr lang="en-US" sz="800"/>
        </a:p>
      </dgm:t>
    </dgm:pt>
    <dgm:pt modelId="{18DD2021-924C-4842-955C-A6473BA244A7}" type="sibTrans" cxnId="{42F0234D-38CA-8A47-9DCF-4F423DE8D503}">
      <dgm:prSet custT="1"/>
      <dgm:spPr/>
      <dgm:t>
        <a:bodyPr/>
        <a:lstStyle/>
        <a:p>
          <a:endParaRPr lang="en-US" sz="800">
            <a:latin typeface="Arial" panose="020B0604020202020204" pitchFamily="34" charset="0"/>
            <a:cs typeface="Arial" panose="020B0604020202020204" pitchFamily="34" charset="0"/>
          </a:endParaRPr>
        </a:p>
      </dgm:t>
    </dgm:pt>
    <dgm:pt modelId="{88BA35C7-B843-D140-BF81-A12005B05543}" type="pres">
      <dgm:prSet presAssocID="{BAB1EF13-972A-1748-952A-C2FC9D3D2456}" presName="cycle" presStyleCnt="0">
        <dgm:presLayoutVars>
          <dgm:dir/>
          <dgm:resizeHandles val="exact"/>
        </dgm:presLayoutVars>
      </dgm:prSet>
      <dgm:spPr/>
      <dgm:t>
        <a:bodyPr/>
        <a:lstStyle/>
        <a:p>
          <a:endParaRPr lang="en-US"/>
        </a:p>
      </dgm:t>
    </dgm:pt>
    <dgm:pt modelId="{BE15B66C-2C08-2244-9298-8AD84B72998C}" type="pres">
      <dgm:prSet presAssocID="{8ED9F9A5-7DAF-8F44-9465-E647240AD97F}" presName="node" presStyleLbl="node1" presStyleIdx="0" presStyleCnt="6">
        <dgm:presLayoutVars>
          <dgm:bulletEnabled val="1"/>
        </dgm:presLayoutVars>
      </dgm:prSet>
      <dgm:spPr/>
      <dgm:t>
        <a:bodyPr/>
        <a:lstStyle/>
        <a:p>
          <a:endParaRPr lang="en-US"/>
        </a:p>
      </dgm:t>
    </dgm:pt>
    <dgm:pt modelId="{2CA688D6-5E40-4F42-A3B7-AD1501149D12}" type="pres">
      <dgm:prSet presAssocID="{8CCC2463-DEBA-AE46-B703-7CB383CFAAE7}" presName="sibTrans" presStyleLbl="sibTrans2D1" presStyleIdx="0" presStyleCnt="6"/>
      <dgm:spPr/>
      <dgm:t>
        <a:bodyPr/>
        <a:lstStyle/>
        <a:p>
          <a:endParaRPr lang="en-US"/>
        </a:p>
      </dgm:t>
    </dgm:pt>
    <dgm:pt modelId="{0694523B-66E5-2545-8D18-D0BA9FC6099C}" type="pres">
      <dgm:prSet presAssocID="{8CCC2463-DEBA-AE46-B703-7CB383CFAAE7}" presName="connectorText" presStyleLbl="sibTrans2D1" presStyleIdx="0" presStyleCnt="6"/>
      <dgm:spPr/>
      <dgm:t>
        <a:bodyPr/>
        <a:lstStyle/>
        <a:p>
          <a:endParaRPr lang="en-US"/>
        </a:p>
      </dgm:t>
    </dgm:pt>
    <dgm:pt modelId="{1FCD5DE1-9C1C-2B44-A060-F2C8BAF2E4D2}" type="pres">
      <dgm:prSet presAssocID="{4D6B1754-D31B-2E44-A19E-80244DEBEFBC}" presName="node" presStyleLbl="node1" presStyleIdx="1" presStyleCnt="6" custScaleX="121169">
        <dgm:presLayoutVars>
          <dgm:bulletEnabled val="1"/>
        </dgm:presLayoutVars>
      </dgm:prSet>
      <dgm:spPr/>
      <dgm:t>
        <a:bodyPr/>
        <a:lstStyle/>
        <a:p>
          <a:endParaRPr lang="en-US"/>
        </a:p>
      </dgm:t>
    </dgm:pt>
    <dgm:pt modelId="{E990B6CC-6BEA-1A4D-B507-C7B7638828C6}" type="pres">
      <dgm:prSet presAssocID="{927C1C67-61FB-2644-BDAD-895C6E20F92F}" presName="sibTrans" presStyleLbl="sibTrans2D1" presStyleIdx="1" presStyleCnt="6"/>
      <dgm:spPr/>
      <dgm:t>
        <a:bodyPr/>
        <a:lstStyle/>
        <a:p>
          <a:endParaRPr lang="en-US"/>
        </a:p>
      </dgm:t>
    </dgm:pt>
    <dgm:pt modelId="{4005EDE0-A6F1-0543-B68F-B969ECAC26CF}" type="pres">
      <dgm:prSet presAssocID="{927C1C67-61FB-2644-BDAD-895C6E20F92F}" presName="connectorText" presStyleLbl="sibTrans2D1" presStyleIdx="1" presStyleCnt="6"/>
      <dgm:spPr/>
      <dgm:t>
        <a:bodyPr/>
        <a:lstStyle/>
        <a:p>
          <a:endParaRPr lang="en-US"/>
        </a:p>
      </dgm:t>
    </dgm:pt>
    <dgm:pt modelId="{A9BF6AC3-9232-CF47-82A6-F9ECF6E525F7}" type="pres">
      <dgm:prSet presAssocID="{E4498258-06D0-C347-BD97-FB962E59A4E2}" presName="node" presStyleLbl="node1" presStyleIdx="2" presStyleCnt="6" custRadScaleRad="99178" custRadScaleInc="247">
        <dgm:presLayoutVars>
          <dgm:bulletEnabled val="1"/>
        </dgm:presLayoutVars>
      </dgm:prSet>
      <dgm:spPr/>
      <dgm:t>
        <a:bodyPr/>
        <a:lstStyle/>
        <a:p>
          <a:endParaRPr lang="en-US"/>
        </a:p>
      </dgm:t>
    </dgm:pt>
    <dgm:pt modelId="{3957E833-9D8A-804F-9087-88FD8C78A671}" type="pres">
      <dgm:prSet presAssocID="{18DD2021-924C-4842-955C-A6473BA244A7}" presName="sibTrans" presStyleLbl="sibTrans2D1" presStyleIdx="2" presStyleCnt="6"/>
      <dgm:spPr/>
      <dgm:t>
        <a:bodyPr/>
        <a:lstStyle/>
        <a:p>
          <a:endParaRPr lang="en-US"/>
        </a:p>
      </dgm:t>
    </dgm:pt>
    <dgm:pt modelId="{6E09724A-8E12-C547-96FA-B4D84F6CFC2B}" type="pres">
      <dgm:prSet presAssocID="{18DD2021-924C-4842-955C-A6473BA244A7}" presName="connectorText" presStyleLbl="sibTrans2D1" presStyleIdx="2" presStyleCnt="6"/>
      <dgm:spPr/>
      <dgm:t>
        <a:bodyPr/>
        <a:lstStyle/>
        <a:p>
          <a:endParaRPr lang="en-US"/>
        </a:p>
      </dgm:t>
    </dgm:pt>
    <dgm:pt modelId="{39E7D6FB-1C74-7C49-B9A6-5751E2542DA2}" type="pres">
      <dgm:prSet presAssocID="{171AF99F-4CA4-3E46-A5B2-A6D4291FE276}" presName="node" presStyleLbl="node1" presStyleIdx="3" presStyleCnt="6" custRadScaleRad="100621" custRadScaleInc="-669">
        <dgm:presLayoutVars>
          <dgm:bulletEnabled val="1"/>
        </dgm:presLayoutVars>
      </dgm:prSet>
      <dgm:spPr/>
      <dgm:t>
        <a:bodyPr/>
        <a:lstStyle/>
        <a:p>
          <a:endParaRPr lang="en-US"/>
        </a:p>
      </dgm:t>
    </dgm:pt>
    <dgm:pt modelId="{B047BA19-A69F-F147-8D3E-BA8DCB886072}" type="pres">
      <dgm:prSet presAssocID="{6023C6D7-3A82-804E-A3DF-28465852C7A2}" presName="sibTrans" presStyleLbl="sibTrans2D1" presStyleIdx="3" presStyleCnt="6"/>
      <dgm:spPr/>
      <dgm:t>
        <a:bodyPr/>
        <a:lstStyle/>
        <a:p>
          <a:endParaRPr lang="en-US"/>
        </a:p>
      </dgm:t>
    </dgm:pt>
    <dgm:pt modelId="{60951071-BB7D-1940-A542-5E2F0FEC6729}" type="pres">
      <dgm:prSet presAssocID="{6023C6D7-3A82-804E-A3DF-28465852C7A2}" presName="connectorText" presStyleLbl="sibTrans2D1" presStyleIdx="3" presStyleCnt="6"/>
      <dgm:spPr/>
      <dgm:t>
        <a:bodyPr/>
        <a:lstStyle/>
        <a:p>
          <a:endParaRPr lang="en-US"/>
        </a:p>
      </dgm:t>
    </dgm:pt>
    <dgm:pt modelId="{5D77B928-63E4-7A49-8BA3-5E613A2FBD46}" type="pres">
      <dgm:prSet presAssocID="{8D1A5613-C40B-D249-A13E-F734A49A71C4}" presName="node" presStyleLbl="node1" presStyleIdx="4" presStyleCnt="6" custScaleX="119053">
        <dgm:presLayoutVars>
          <dgm:bulletEnabled val="1"/>
        </dgm:presLayoutVars>
      </dgm:prSet>
      <dgm:spPr/>
      <dgm:t>
        <a:bodyPr/>
        <a:lstStyle/>
        <a:p>
          <a:endParaRPr lang="en-US"/>
        </a:p>
      </dgm:t>
    </dgm:pt>
    <dgm:pt modelId="{563BC461-0204-2341-BB2C-AC7893EB5261}" type="pres">
      <dgm:prSet presAssocID="{BA23BB32-E7BE-3F44-A83C-343817AB82E0}" presName="sibTrans" presStyleLbl="sibTrans2D1" presStyleIdx="4" presStyleCnt="6"/>
      <dgm:spPr/>
      <dgm:t>
        <a:bodyPr/>
        <a:lstStyle/>
        <a:p>
          <a:endParaRPr lang="en-US"/>
        </a:p>
      </dgm:t>
    </dgm:pt>
    <dgm:pt modelId="{4E8868EF-21BD-DE46-BD81-AF0129D87314}" type="pres">
      <dgm:prSet presAssocID="{BA23BB32-E7BE-3F44-A83C-343817AB82E0}" presName="connectorText" presStyleLbl="sibTrans2D1" presStyleIdx="4" presStyleCnt="6"/>
      <dgm:spPr/>
      <dgm:t>
        <a:bodyPr/>
        <a:lstStyle/>
        <a:p>
          <a:endParaRPr lang="en-US"/>
        </a:p>
      </dgm:t>
    </dgm:pt>
    <dgm:pt modelId="{A989D041-B8B4-B44E-A011-73782F63D818}" type="pres">
      <dgm:prSet presAssocID="{E51535A5-0123-0A4F-8D5F-0C88B8EFA9BE}" presName="node" presStyleLbl="node1" presStyleIdx="5" presStyleCnt="6" custRadScaleRad="111982" custRadScaleInc="-1696">
        <dgm:presLayoutVars>
          <dgm:bulletEnabled val="1"/>
        </dgm:presLayoutVars>
      </dgm:prSet>
      <dgm:spPr/>
      <dgm:t>
        <a:bodyPr/>
        <a:lstStyle/>
        <a:p>
          <a:endParaRPr lang="en-US"/>
        </a:p>
      </dgm:t>
    </dgm:pt>
    <dgm:pt modelId="{B9763789-BD01-B941-8F86-9B4ACCEA54ED}" type="pres">
      <dgm:prSet presAssocID="{3B41D326-26CF-8745-A357-9829F7E87578}" presName="sibTrans" presStyleLbl="sibTrans2D1" presStyleIdx="5" presStyleCnt="6"/>
      <dgm:spPr/>
      <dgm:t>
        <a:bodyPr/>
        <a:lstStyle/>
        <a:p>
          <a:endParaRPr lang="en-US"/>
        </a:p>
      </dgm:t>
    </dgm:pt>
    <dgm:pt modelId="{E6E1E1D9-0320-4340-9D6F-9DAB2DE28F0E}" type="pres">
      <dgm:prSet presAssocID="{3B41D326-26CF-8745-A357-9829F7E87578}" presName="connectorText" presStyleLbl="sibTrans2D1" presStyleIdx="5" presStyleCnt="6"/>
      <dgm:spPr/>
      <dgm:t>
        <a:bodyPr/>
        <a:lstStyle/>
        <a:p>
          <a:endParaRPr lang="en-US"/>
        </a:p>
      </dgm:t>
    </dgm:pt>
  </dgm:ptLst>
  <dgm:cxnLst>
    <dgm:cxn modelId="{BFE07689-AB4D-4D62-9BC4-63961B722C9B}" type="presOf" srcId="{3B41D326-26CF-8745-A357-9829F7E87578}" destId="{E6E1E1D9-0320-4340-9D6F-9DAB2DE28F0E}" srcOrd="1" destOrd="0" presId="urn:microsoft.com/office/officeart/2005/8/layout/cycle2"/>
    <dgm:cxn modelId="{1619A6EE-D334-481C-983E-0B98C36D5C62}" type="presOf" srcId="{18DD2021-924C-4842-955C-A6473BA244A7}" destId="{3957E833-9D8A-804F-9087-88FD8C78A671}" srcOrd="0" destOrd="0" presId="urn:microsoft.com/office/officeart/2005/8/layout/cycle2"/>
    <dgm:cxn modelId="{4A3CAF92-2ED6-1A47-BD4D-33B0364FC4FF}" srcId="{BAB1EF13-972A-1748-952A-C2FC9D3D2456}" destId="{4D6B1754-D31B-2E44-A19E-80244DEBEFBC}" srcOrd="1" destOrd="0" parTransId="{4D98B919-0030-EF45-879A-643E26069DD9}" sibTransId="{927C1C67-61FB-2644-BDAD-895C6E20F92F}"/>
    <dgm:cxn modelId="{2BA632D7-844C-482F-8AFC-62935068A709}" type="presOf" srcId="{4D6B1754-D31B-2E44-A19E-80244DEBEFBC}" destId="{1FCD5DE1-9C1C-2B44-A060-F2C8BAF2E4D2}" srcOrd="0" destOrd="0" presId="urn:microsoft.com/office/officeart/2005/8/layout/cycle2"/>
    <dgm:cxn modelId="{84F0DFCC-22CD-4CF6-9ABC-15D4914C2662}" type="presOf" srcId="{927C1C67-61FB-2644-BDAD-895C6E20F92F}" destId="{E990B6CC-6BEA-1A4D-B507-C7B7638828C6}" srcOrd="0" destOrd="0" presId="urn:microsoft.com/office/officeart/2005/8/layout/cycle2"/>
    <dgm:cxn modelId="{75A6DE79-A23F-419C-9602-49246F423CC2}" type="presOf" srcId="{BA23BB32-E7BE-3F44-A83C-343817AB82E0}" destId="{563BC461-0204-2341-BB2C-AC7893EB5261}" srcOrd="0" destOrd="0" presId="urn:microsoft.com/office/officeart/2005/8/layout/cycle2"/>
    <dgm:cxn modelId="{82DC6499-5A01-3147-8254-57D65D6CDCA0}" srcId="{BAB1EF13-972A-1748-952A-C2FC9D3D2456}" destId="{8ED9F9A5-7DAF-8F44-9465-E647240AD97F}" srcOrd="0" destOrd="0" parTransId="{F28D9558-37DA-E84B-93EB-F04A64EF8BA9}" sibTransId="{8CCC2463-DEBA-AE46-B703-7CB383CFAAE7}"/>
    <dgm:cxn modelId="{42F0234D-38CA-8A47-9DCF-4F423DE8D503}" srcId="{BAB1EF13-972A-1748-952A-C2FC9D3D2456}" destId="{E4498258-06D0-C347-BD97-FB962E59A4E2}" srcOrd="2" destOrd="0" parTransId="{3C074815-3167-7D4E-97F6-DC89422BF9A2}" sibTransId="{18DD2021-924C-4842-955C-A6473BA244A7}"/>
    <dgm:cxn modelId="{7E01C87C-0212-4292-A40C-7923A3550EC4}" type="presOf" srcId="{3B41D326-26CF-8745-A357-9829F7E87578}" destId="{B9763789-BD01-B941-8F86-9B4ACCEA54ED}" srcOrd="0" destOrd="0" presId="urn:microsoft.com/office/officeart/2005/8/layout/cycle2"/>
    <dgm:cxn modelId="{470D0ACB-BD11-4FDF-9FD1-58D6D56CF3B5}" type="presOf" srcId="{18DD2021-924C-4842-955C-A6473BA244A7}" destId="{6E09724A-8E12-C547-96FA-B4D84F6CFC2B}" srcOrd="1" destOrd="0" presId="urn:microsoft.com/office/officeart/2005/8/layout/cycle2"/>
    <dgm:cxn modelId="{3A0FCBDB-4F2C-3E49-8C9B-DC2331AE9ECF}" srcId="{BAB1EF13-972A-1748-952A-C2FC9D3D2456}" destId="{8D1A5613-C40B-D249-A13E-F734A49A71C4}" srcOrd="4" destOrd="0" parTransId="{FB29613B-F37F-A64F-9D50-2B86B140CD98}" sibTransId="{BA23BB32-E7BE-3F44-A83C-343817AB82E0}"/>
    <dgm:cxn modelId="{01A8D622-1E88-4FD3-9803-5E338258D335}" type="presOf" srcId="{BA23BB32-E7BE-3F44-A83C-343817AB82E0}" destId="{4E8868EF-21BD-DE46-BD81-AF0129D87314}" srcOrd="1" destOrd="0" presId="urn:microsoft.com/office/officeart/2005/8/layout/cycle2"/>
    <dgm:cxn modelId="{B9BAA27F-B263-44B3-8620-5443652E4DCC}" type="presOf" srcId="{171AF99F-4CA4-3E46-A5B2-A6D4291FE276}" destId="{39E7D6FB-1C74-7C49-B9A6-5751E2542DA2}" srcOrd="0" destOrd="0" presId="urn:microsoft.com/office/officeart/2005/8/layout/cycle2"/>
    <dgm:cxn modelId="{D4EE454F-930D-0440-9470-52EF7CA8FC9D}" srcId="{BAB1EF13-972A-1748-952A-C2FC9D3D2456}" destId="{E51535A5-0123-0A4F-8D5F-0C88B8EFA9BE}" srcOrd="5" destOrd="0" parTransId="{5B31D694-E86A-0543-BD86-A6F3D9F5BFBF}" sibTransId="{3B41D326-26CF-8745-A357-9829F7E87578}"/>
    <dgm:cxn modelId="{F5E20153-0E83-42D1-BE4F-0756795A2292}" type="presOf" srcId="{BAB1EF13-972A-1748-952A-C2FC9D3D2456}" destId="{88BA35C7-B843-D140-BF81-A12005B05543}" srcOrd="0" destOrd="0" presId="urn:microsoft.com/office/officeart/2005/8/layout/cycle2"/>
    <dgm:cxn modelId="{4F7F1EC9-7803-4F40-8515-700D51189B50}" type="presOf" srcId="{6023C6D7-3A82-804E-A3DF-28465852C7A2}" destId="{60951071-BB7D-1940-A542-5E2F0FEC6729}" srcOrd="1" destOrd="0" presId="urn:microsoft.com/office/officeart/2005/8/layout/cycle2"/>
    <dgm:cxn modelId="{5EA85AED-1B70-46C0-AE2E-5B29A301B321}" type="presOf" srcId="{6023C6D7-3A82-804E-A3DF-28465852C7A2}" destId="{B047BA19-A69F-F147-8D3E-BA8DCB886072}" srcOrd="0" destOrd="0" presId="urn:microsoft.com/office/officeart/2005/8/layout/cycle2"/>
    <dgm:cxn modelId="{B9D9AD77-0B94-44DE-840E-6A1BE4AF2732}" type="presOf" srcId="{E4498258-06D0-C347-BD97-FB962E59A4E2}" destId="{A9BF6AC3-9232-CF47-82A6-F9ECF6E525F7}" srcOrd="0" destOrd="0" presId="urn:microsoft.com/office/officeart/2005/8/layout/cycle2"/>
    <dgm:cxn modelId="{E680772E-C7CF-4DA2-AE18-3FEEB7E29B37}" type="presOf" srcId="{8CCC2463-DEBA-AE46-B703-7CB383CFAAE7}" destId="{0694523B-66E5-2545-8D18-D0BA9FC6099C}" srcOrd="1" destOrd="0" presId="urn:microsoft.com/office/officeart/2005/8/layout/cycle2"/>
    <dgm:cxn modelId="{FE9CB01A-EFEF-F44B-8FC6-9F67BEA3546A}" srcId="{BAB1EF13-972A-1748-952A-C2FC9D3D2456}" destId="{171AF99F-4CA4-3E46-A5B2-A6D4291FE276}" srcOrd="3" destOrd="0" parTransId="{599E0F23-D168-974D-8729-4EF61373C4A8}" sibTransId="{6023C6D7-3A82-804E-A3DF-28465852C7A2}"/>
    <dgm:cxn modelId="{AB3661D8-F9B1-44AE-BFD6-3DBC226A87C3}" type="presOf" srcId="{8ED9F9A5-7DAF-8F44-9465-E647240AD97F}" destId="{BE15B66C-2C08-2244-9298-8AD84B72998C}" srcOrd="0" destOrd="0" presId="urn:microsoft.com/office/officeart/2005/8/layout/cycle2"/>
    <dgm:cxn modelId="{98334DFB-D91F-4EDD-9C73-1637C9C13C4B}" type="presOf" srcId="{8D1A5613-C40B-D249-A13E-F734A49A71C4}" destId="{5D77B928-63E4-7A49-8BA3-5E613A2FBD46}" srcOrd="0" destOrd="0" presId="urn:microsoft.com/office/officeart/2005/8/layout/cycle2"/>
    <dgm:cxn modelId="{0D366CB6-131E-49BF-9E45-9A3D9B9EF9EA}" type="presOf" srcId="{E51535A5-0123-0A4F-8D5F-0C88B8EFA9BE}" destId="{A989D041-B8B4-B44E-A011-73782F63D818}" srcOrd="0" destOrd="0" presId="urn:microsoft.com/office/officeart/2005/8/layout/cycle2"/>
    <dgm:cxn modelId="{306F5742-EC4D-478C-8626-840A33278FCC}" type="presOf" srcId="{927C1C67-61FB-2644-BDAD-895C6E20F92F}" destId="{4005EDE0-A6F1-0543-B68F-B969ECAC26CF}" srcOrd="1" destOrd="0" presId="urn:microsoft.com/office/officeart/2005/8/layout/cycle2"/>
    <dgm:cxn modelId="{05AFD3E6-EABB-48C5-9B42-A4B684432453}" type="presOf" srcId="{8CCC2463-DEBA-AE46-B703-7CB383CFAAE7}" destId="{2CA688D6-5E40-4F42-A3B7-AD1501149D12}" srcOrd="0" destOrd="0" presId="urn:microsoft.com/office/officeart/2005/8/layout/cycle2"/>
    <dgm:cxn modelId="{7BAADBBB-16C9-4AFF-AD27-B5214FEAEABD}" type="presParOf" srcId="{88BA35C7-B843-D140-BF81-A12005B05543}" destId="{BE15B66C-2C08-2244-9298-8AD84B72998C}" srcOrd="0" destOrd="0" presId="urn:microsoft.com/office/officeart/2005/8/layout/cycle2"/>
    <dgm:cxn modelId="{49954215-65BA-499E-8793-A247AEACD780}" type="presParOf" srcId="{88BA35C7-B843-D140-BF81-A12005B05543}" destId="{2CA688D6-5E40-4F42-A3B7-AD1501149D12}" srcOrd="1" destOrd="0" presId="urn:microsoft.com/office/officeart/2005/8/layout/cycle2"/>
    <dgm:cxn modelId="{3D06FA37-A7BB-47FF-A8CF-93D5520BEE73}" type="presParOf" srcId="{2CA688D6-5E40-4F42-A3B7-AD1501149D12}" destId="{0694523B-66E5-2545-8D18-D0BA9FC6099C}" srcOrd="0" destOrd="0" presId="urn:microsoft.com/office/officeart/2005/8/layout/cycle2"/>
    <dgm:cxn modelId="{38D65E24-6D99-4697-B006-5AF162465AD6}" type="presParOf" srcId="{88BA35C7-B843-D140-BF81-A12005B05543}" destId="{1FCD5DE1-9C1C-2B44-A060-F2C8BAF2E4D2}" srcOrd="2" destOrd="0" presId="urn:microsoft.com/office/officeart/2005/8/layout/cycle2"/>
    <dgm:cxn modelId="{128EC56B-B182-4C38-AE75-43A1691CE38B}" type="presParOf" srcId="{88BA35C7-B843-D140-BF81-A12005B05543}" destId="{E990B6CC-6BEA-1A4D-B507-C7B7638828C6}" srcOrd="3" destOrd="0" presId="urn:microsoft.com/office/officeart/2005/8/layout/cycle2"/>
    <dgm:cxn modelId="{AE798AB3-E6D3-4D14-B4F4-B7B70D91D7E4}" type="presParOf" srcId="{E990B6CC-6BEA-1A4D-B507-C7B7638828C6}" destId="{4005EDE0-A6F1-0543-B68F-B969ECAC26CF}" srcOrd="0" destOrd="0" presId="urn:microsoft.com/office/officeart/2005/8/layout/cycle2"/>
    <dgm:cxn modelId="{060F75E9-5F37-4EC5-B60C-421C1CF3AE9C}" type="presParOf" srcId="{88BA35C7-B843-D140-BF81-A12005B05543}" destId="{A9BF6AC3-9232-CF47-82A6-F9ECF6E525F7}" srcOrd="4" destOrd="0" presId="urn:microsoft.com/office/officeart/2005/8/layout/cycle2"/>
    <dgm:cxn modelId="{D507622F-2AF2-4EC3-9A3A-79FF920C5C40}" type="presParOf" srcId="{88BA35C7-B843-D140-BF81-A12005B05543}" destId="{3957E833-9D8A-804F-9087-88FD8C78A671}" srcOrd="5" destOrd="0" presId="urn:microsoft.com/office/officeart/2005/8/layout/cycle2"/>
    <dgm:cxn modelId="{E5EDEF66-EACA-42EB-AF6D-3CBC6B6C90EB}" type="presParOf" srcId="{3957E833-9D8A-804F-9087-88FD8C78A671}" destId="{6E09724A-8E12-C547-96FA-B4D84F6CFC2B}" srcOrd="0" destOrd="0" presId="urn:microsoft.com/office/officeart/2005/8/layout/cycle2"/>
    <dgm:cxn modelId="{0F973278-FD89-43CD-9FC0-1CBB2E3010CB}" type="presParOf" srcId="{88BA35C7-B843-D140-BF81-A12005B05543}" destId="{39E7D6FB-1C74-7C49-B9A6-5751E2542DA2}" srcOrd="6" destOrd="0" presId="urn:microsoft.com/office/officeart/2005/8/layout/cycle2"/>
    <dgm:cxn modelId="{E1BAD1AD-F8FF-4259-BD57-2CAC38425CD3}" type="presParOf" srcId="{88BA35C7-B843-D140-BF81-A12005B05543}" destId="{B047BA19-A69F-F147-8D3E-BA8DCB886072}" srcOrd="7" destOrd="0" presId="urn:microsoft.com/office/officeart/2005/8/layout/cycle2"/>
    <dgm:cxn modelId="{F23B0754-60E8-43BA-8054-6401B05DCF3C}" type="presParOf" srcId="{B047BA19-A69F-F147-8D3E-BA8DCB886072}" destId="{60951071-BB7D-1940-A542-5E2F0FEC6729}" srcOrd="0" destOrd="0" presId="urn:microsoft.com/office/officeart/2005/8/layout/cycle2"/>
    <dgm:cxn modelId="{7A270568-59CD-4C1E-BE10-6205BA87066E}" type="presParOf" srcId="{88BA35C7-B843-D140-BF81-A12005B05543}" destId="{5D77B928-63E4-7A49-8BA3-5E613A2FBD46}" srcOrd="8" destOrd="0" presId="urn:microsoft.com/office/officeart/2005/8/layout/cycle2"/>
    <dgm:cxn modelId="{EC1A46A7-B8E8-407D-831D-A4384EFCB5E4}" type="presParOf" srcId="{88BA35C7-B843-D140-BF81-A12005B05543}" destId="{563BC461-0204-2341-BB2C-AC7893EB5261}" srcOrd="9" destOrd="0" presId="urn:microsoft.com/office/officeart/2005/8/layout/cycle2"/>
    <dgm:cxn modelId="{E0D46F49-552E-48FE-BE31-5B0A1A3045D3}" type="presParOf" srcId="{563BC461-0204-2341-BB2C-AC7893EB5261}" destId="{4E8868EF-21BD-DE46-BD81-AF0129D87314}" srcOrd="0" destOrd="0" presId="urn:microsoft.com/office/officeart/2005/8/layout/cycle2"/>
    <dgm:cxn modelId="{CC273EAC-9697-4E8A-938E-B88E06F53AB8}" type="presParOf" srcId="{88BA35C7-B843-D140-BF81-A12005B05543}" destId="{A989D041-B8B4-B44E-A011-73782F63D818}" srcOrd="10" destOrd="0" presId="urn:microsoft.com/office/officeart/2005/8/layout/cycle2"/>
    <dgm:cxn modelId="{FE6CB165-CE9E-40E1-9DEA-F7EEDF3C85E1}" type="presParOf" srcId="{88BA35C7-B843-D140-BF81-A12005B05543}" destId="{B9763789-BD01-B941-8F86-9B4ACCEA54ED}" srcOrd="11" destOrd="0" presId="urn:microsoft.com/office/officeart/2005/8/layout/cycle2"/>
    <dgm:cxn modelId="{AD92F364-10BB-4EEE-AB35-64ACFB1E76DB}" type="presParOf" srcId="{B9763789-BD01-B941-8F86-9B4ACCEA54ED}" destId="{E6E1E1D9-0320-4340-9D6F-9DAB2DE28F0E}" srcOrd="0" destOrd="0" presId="urn:microsoft.com/office/officeart/2005/8/layout/cycle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CFB60C-7563-4E7A-87F6-DBAA292BD3F0}" type="datetimeFigureOut">
              <a:rPr lang="en-US" smtClean="0"/>
              <a:t>10/12/2016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DDD918-3330-4C60-A2DB-2DE705F645F3}" type="slidenum">
              <a:rPr lang="en-US" smtClean="0"/>
              <a:t>‹#›</a:t>
            </a:fld>
            <a:endParaRPr lang="en-US" dirty="0"/>
          </a:p>
        </p:txBody>
      </p:sp>
    </p:spTree>
    <p:extLst>
      <p:ext uri="{BB962C8B-B14F-4D97-AF65-F5344CB8AC3E}">
        <p14:creationId xmlns:p14="http://schemas.microsoft.com/office/powerpoint/2010/main" val="3843431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100" dirty="0">
              <a:latin typeface="+mj-lt"/>
            </a:endParaRPr>
          </a:p>
        </p:txBody>
      </p:sp>
      <p:sp>
        <p:nvSpPr>
          <p:cNvPr id="4" name="Slide Number Placeholder 3"/>
          <p:cNvSpPr>
            <a:spLocks noGrp="1"/>
          </p:cNvSpPr>
          <p:nvPr>
            <p:ph type="sldNum" sz="quarter" idx="10"/>
          </p:nvPr>
        </p:nvSpPr>
        <p:spPr/>
        <p:txBody>
          <a:bodyPr/>
          <a:lstStyle/>
          <a:p>
            <a:fld id="{9CAA1296-2BF1-434A-B10D-0F4C09AAD146}" type="slidenum">
              <a:rPr lang="en-US" smtClean="0"/>
              <a:pPr/>
              <a:t>1</a:t>
            </a:fld>
            <a:endParaRPr lang="en-US" dirty="0"/>
          </a:p>
        </p:txBody>
      </p:sp>
    </p:spTree>
    <p:extLst>
      <p:ext uri="{BB962C8B-B14F-4D97-AF65-F5344CB8AC3E}">
        <p14:creationId xmlns:p14="http://schemas.microsoft.com/office/powerpoint/2010/main" val="1778292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263694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r>
              <a:rPr lang="en-US" sz="1200" dirty="0" smtClean="0"/>
              <a:t>Analyzing and advocating for budgets aimed at realizing national development goals for children. Facilitator should point to the hand out that</a:t>
            </a:r>
            <a:r>
              <a:rPr lang="en-US" sz="1200" baseline="0" dirty="0" smtClean="0"/>
              <a:t> lists some costing methodologies used in various sectors.</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119293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dirty="0" smtClean="0"/>
              <a:t>Budgeting outputs may take several iterations and that strategies (including outputs) might have to be adjusted as a result of periodic reviews as more experience is gained to ensure achieving outputs remain aligned to budgets throughout the </a:t>
            </a:r>
            <a:r>
              <a:rPr lang="en-US" dirty="0" err="1" smtClean="0"/>
              <a:t>programme</a:t>
            </a:r>
            <a:r>
              <a:rPr lang="en-US" dirty="0" smtClean="0"/>
              <a:t> (with reporting systems updated), not only at the planning stage.</a:t>
            </a:r>
          </a:p>
          <a:p>
            <a:pPr marL="0">
              <a:lnSpc>
                <a:spcPct val="115000"/>
              </a:lnSpc>
              <a:spcBef>
                <a:spcPts val="0"/>
              </a:spcBef>
            </a:pPr>
            <a:endParaRPr lang="en-US" dirty="0" smtClean="0"/>
          </a:p>
          <a:p>
            <a:r>
              <a:rPr lang="en-GB" sz="1200" b="1" kern="1200" dirty="0" smtClean="0">
                <a:solidFill>
                  <a:schemeClr val="tx1"/>
                </a:solidFill>
                <a:effectLst/>
                <a:latin typeface="+mn-lt"/>
                <a:ea typeface="+mn-ea"/>
                <a:cs typeface="+mn-cs"/>
              </a:rPr>
              <a:t>Output budgeting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Underline the point that aligning output budgets takes place after causes of deprivations are understood, priorities for UNICEF action have been agreed with partners, a TOC has been established and a results framework has been developed. Note that after budgeting has been completed this might require returning to the results framework to revise the output results so that they are aligned to realistic budget: Emphasise the iterative nature of budgeting.</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a:lnSpc>
                <a:spcPct val="115000"/>
              </a:lnSpc>
              <a:spcBef>
                <a:spcPts val="0"/>
              </a:spcBef>
            </a:pP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779792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01950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780071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5293419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450884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dirty="0" smtClean="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budget formulation tool and accompanying training package that is currently under development that will be focussed on helping programmers formulate their budgets. </a:t>
            </a:r>
            <a:endParaRPr lang="en-US" sz="1200" kern="1200" dirty="0" smtClean="0">
              <a:solidFill>
                <a:schemeClr val="tx1"/>
              </a:solidFill>
              <a:effectLst/>
              <a:latin typeface="+mn-lt"/>
              <a:ea typeface="+mn-ea"/>
              <a:cs typeface="+mn-cs"/>
            </a:endParaRPr>
          </a:p>
          <a:p>
            <a:pPr marL="0" indent="0">
              <a:buNone/>
            </a:pPr>
            <a:r>
              <a:rPr lang="en-US" sz="1200" dirty="0" smtClean="0">
                <a:latin typeface="Arial" panose="020B0604020202020204" pitchFamily="34" charset="0"/>
                <a:cs typeface="Arial" panose="020B0604020202020204" pitchFamily="34" charset="0"/>
              </a:rPr>
              <a:t>Potential benefits of the Budget Formulation Tool</a:t>
            </a:r>
          </a:p>
          <a:p>
            <a:pPr marL="0" indent="0">
              <a:buNone/>
            </a:pPr>
            <a:r>
              <a:rPr lang="en-US" sz="1200" dirty="0" smtClean="0">
                <a:latin typeface="Arial" panose="020B0604020202020204" pitchFamily="34" charset="0"/>
                <a:cs typeface="Arial" panose="020B0604020202020204" pitchFamily="34" charset="0"/>
              </a:rPr>
              <a:t>Estimating Country Programme resource needs to achieve output results and to plan and implement activities will be 	simplified</a:t>
            </a:r>
          </a:p>
          <a:p>
            <a:endParaRPr lang="en-US" sz="1200" dirty="0" smtClean="0">
              <a:latin typeface="Arial" panose="020B0604020202020204" pitchFamily="34" charset="0"/>
              <a:cs typeface="Arial" panose="020B0604020202020204" pitchFamily="34" charset="0"/>
            </a:endParaRPr>
          </a:p>
          <a:p>
            <a:pPr marL="0" indent="0">
              <a:buNone/>
            </a:pPr>
            <a:r>
              <a:rPr lang="en-US" sz="1200" dirty="0" smtClean="0">
                <a:latin typeface="Arial" panose="020B0604020202020204" pitchFamily="34" charset="0"/>
                <a:cs typeface="Arial" panose="020B0604020202020204" pitchFamily="34" charset="0"/>
              </a:rPr>
              <a:t>Country specific data on planned costs to achieve outputs	can be aggregated to regional and global level to summarize overall resource requirements for the Strategic Plan and Funding Proposals</a:t>
            </a:r>
          </a:p>
          <a:p>
            <a:endParaRPr lang="en-US" sz="1200" dirty="0" smtClean="0">
              <a:latin typeface="Arial" panose="020B0604020202020204" pitchFamily="34" charset="0"/>
              <a:cs typeface="Arial" panose="020B0604020202020204" pitchFamily="34" charset="0"/>
            </a:endParaRPr>
          </a:p>
          <a:p>
            <a:pPr marL="0" indent="0">
              <a:buNone/>
            </a:pPr>
            <a:r>
              <a:rPr lang="en-US" sz="1200" dirty="0" smtClean="0">
                <a:latin typeface="Arial" panose="020B0604020202020204" pitchFamily="34" charset="0"/>
                <a:cs typeface="Arial" panose="020B0604020202020204" pitchFamily="34" charset="0"/>
              </a:rPr>
              <a:t>UNICEF expenditure data will be linked to the actual status 	of planned results to enable demonstration</a:t>
            </a:r>
            <a:r>
              <a:rPr lang="en-US" sz="1200" baseline="0" dirty="0" smtClean="0">
                <a:latin typeface="Arial" panose="020B0604020202020204" pitchFamily="34" charset="0"/>
                <a:cs typeface="Arial" panose="020B0604020202020204" pitchFamily="34" charset="0"/>
              </a:rPr>
              <a:t> of </a:t>
            </a:r>
            <a:r>
              <a:rPr lang="en-US" sz="1200" dirty="0" smtClean="0">
                <a:latin typeface="Arial" panose="020B0604020202020204" pitchFamily="34" charset="0"/>
                <a:cs typeface="Arial" panose="020B0604020202020204" pitchFamily="34" charset="0"/>
              </a:rPr>
              <a:t>UNICEF’s realization of Value for Money</a:t>
            </a:r>
          </a:p>
          <a:p>
            <a:pPr marL="0">
              <a:lnSpc>
                <a:spcPct val="115000"/>
              </a:lnSpc>
              <a:spcBef>
                <a:spcPts val="0"/>
              </a:spcBef>
            </a:pPr>
            <a:endParaRPr lang="en-US" dirty="0" smtClean="0"/>
          </a:p>
          <a:p>
            <a:pPr marL="0">
              <a:lnSpc>
                <a:spcPct val="115000"/>
              </a:lnSpc>
              <a:spcBef>
                <a:spcPts val="0"/>
              </a:spcBef>
            </a:pP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477057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r>
              <a:rPr lang="en-US" sz="1200" dirty="0" smtClean="0"/>
              <a:t>Value for Money </a:t>
            </a:r>
            <a:br>
              <a:rPr lang="en-US" sz="1200" dirty="0" smtClean="0"/>
            </a:br>
            <a:r>
              <a:rPr lang="en-US" sz="1200" dirty="0" smtClean="0"/>
              <a:t>(see public finance for children training for fuller picture)</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375403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23470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9102F147-9CB4-4D03-B558-91091FD50341}" type="slidenum">
              <a:rPr lang="en-GB" smtClean="0"/>
              <a:t>2</a:t>
            </a:fld>
            <a:endParaRPr lang="en-GB" dirty="0"/>
          </a:p>
        </p:txBody>
      </p:sp>
    </p:spTree>
    <p:extLst>
      <p:ext uri="{BB962C8B-B14F-4D97-AF65-F5344CB8AC3E}">
        <p14:creationId xmlns:p14="http://schemas.microsoft.com/office/powerpoint/2010/main" val="13814362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298918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US" sz="1200" b="1" dirty="0" smtClean="0">
                <a:solidFill>
                  <a:srgbClr val="333399"/>
                </a:solidFill>
                <a:latin typeface="Arial" panose="020B0604020202020204" pitchFamily="34" charset="0"/>
                <a:cs typeface="Arial" panose="020B0604020202020204" pitchFamily="34" charset="0"/>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8526051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None/>
            </a:pPr>
            <a:r>
              <a:rPr lang="en-US" dirty="0" smtClean="0"/>
              <a:t>Budgeting of humanitarian programming follows the same principles yet has to be done faster and that countries in humanitarian settings need to budget for risk informed programming. </a:t>
            </a:r>
          </a:p>
          <a:p>
            <a:pPr lvl="0">
              <a:buFont typeface="Wingdings" panose="05000000000000000000" pitchFamily="2" charset="2"/>
              <a:buChar char="ü"/>
            </a:pPr>
            <a:endParaRPr lang="en-US" dirty="0" smtClean="0">
              <a:latin typeface="Arial" panose="020B0604020202020204" pitchFamily="34" charset="0"/>
              <a:cs typeface="Arial" panose="020B0604020202020204" pitchFamily="34" charset="0"/>
            </a:endParaRPr>
          </a:p>
          <a:p>
            <a:pPr marL="0" lvl="0" indent="0">
              <a:buNone/>
            </a:pPr>
            <a:endParaRPr lang="en-US" dirty="0" smtClean="0">
              <a:latin typeface="Arial" panose="020B0604020202020204" pitchFamily="34" charset="0"/>
              <a:cs typeface="Arial" panose="020B0604020202020204" pitchFamily="34" charset="0"/>
            </a:endParaRPr>
          </a:p>
          <a:p>
            <a:pPr marL="0">
              <a:lnSpc>
                <a:spcPct val="115000"/>
              </a:lnSpc>
              <a:spcBef>
                <a:spcPts val="0"/>
              </a:spcBef>
            </a:pP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7672651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6117016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80663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DC33A4C-D54A-489B-B4EC-3A8214FABCDF}" type="slidenum">
              <a:rPr lang="en-GB" smtClean="0">
                <a:solidFill>
                  <a:prstClr val="black"/>
                </a:solidFill>
              </a:rPr>
              <a:pPr/>
              <a:t>25</a:t>
            </a:fld>
            <a:endParaRPr lang="en-GB">
              <a:solidFill>
                <a:prstClr val="black"/>
              </a:solidFill>
            </a:endParaRPr>
          </a:p>
        </p:txBody>
      </p:sp>
    </p:spTree>
    <p:extLst>
      <p:ext uri="{BB962C8B-B14F-4D97-AF65-F5344CB8AC3E}">
        <p14:creationId xmlns:p14="http://schemas.microsoft.com/office/powerpoint/2010/main" val="1887000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3</a:t>
            </a:fld>
            <a:endParaRPr lang="en-US" dirty="0"/>
          </a:p>
        </p:txBody>
      </p:sp>
    </p:spTree>
    <p:extLst>
      <p:ext uri="{BB962C8B-B14F-4D97-AF65-F5344CB8AC3E}">
        <p14:creationId xmlns:p14="http://schemas.microsoft.com/office/powerpoint/2010/main" val="3805891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457BA8-3E66-E046-AE43-416F00742A0C}" type="slidenum">
              <a:rPr lang="en-US" smtClean="0"/>
              <a:t>4</a:t>
            </a:fld>
            <a:endParaRPr lang="en-US"/>
          </a:p>
        </p:txBody>
      </p:sp>
    </p:spTree>
    <p:extLst>
      <p:ext uri="{BB962C8B-B14F-4D97-AF65-F5344CB8AC3E}">
        <p14:creationId xmlns:p14="http://schemas.microsoft.com/office/powerpoint/2010/main" val="1508019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598271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567659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11938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343446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191465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CH" smtClean="0"/>
              <a:t>Click to edit Master subtitle style</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642505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405062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3997295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75DA0A7-E96A-B34A-9F40-5299E03330B9}" type="datetime1">
              <a:rPr lang="en-US" smtClean="0"/>
              <a:pPr/>
              <a:t>10/12/2016</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18" name="Title 1"/>
          <p:cNvSpPr>
            <a:spLocks noGrp="1"/>
          </p:cNvSpPr>
          <p:nvPr>
            <p:ph type="ctrTitle"/>
          </p:nvPr>
        </p:nvSpPr>
        <p:spPr>
          <a:xfrm>
            <a:off x="780519" y="306389"/>
            <a:ext cx="75528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782635" y="16637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59436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dirty="0"/>
          </a:p>
        </p:txBody>
      </p:sp>
      <p:cxnSp>
        <p:nvCxnSpPr>
          <p:cNvPr id="22" name="Straight Connector 21"/>
          <p:cNvCxnSpPr/>
          <p:nvPr userDrawn="1"/>
        </p:nvCxnSpPr>
        <p:spPr>
          <a:xfrm>
            <a:off x="895350" y="924456"/>
            <a:ext cx="7740650"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1714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C87453D-E55B-4F5E-97D2-D7091DB0B874}" type="datetime1">
              <a:rPr lang="en-US" smtClean="0"/>
              <a:t>10/12/2016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smtClean="0"/>
              <a:t>UNICEF Results-Based Management Learning Course   MODULE 3: Strategic Planning</a:t>
            </a: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0E72F2D-B2AC-6244-8A61-4DB2981BEBB5}" type="slidenum">
              <a:rPr lang="en-US" smtClean="0"/>
              <a:pPr/>
              <a:t>‹#›</a:t>
            </a:fld>
            <a:endParaRPr lang="en-US" dirty="0"/>
          </a:p>
        </p:txBody>
      </p:sp>
      <p:sp>
        <p:nvSpPr>
          <p:cNvPr id="6" name="Title 1"/>
          <p:cNvSpPr>
            <a:spLocks noGrp="1"/>
          </p:cNvSpPr>
          <p:nvPr>
            <p:ph type="ctrTitle"/>
          </p:nvPr>
        </p:nvSpPr>
        <p:spPr>
          <a:xfrm>
            <a:off x="579968" y="407987"/>
            <a:ext cx="7772400" cy="506413"/>
          </a:xfrm>
          <a:prstGeom prst="rect">
            <a:avLst/>
          </a:prstGeom>
        </p:spPr>
        <p:txBody>
          <a:bodyPr/>
          <a:lstStyle>
            <a:lvl1pPr algn="l">
              <a:defRPr sz="2800" b="0">
                <a:solidFill>
                  <a:srgbClr val="333399"/>
                </a:solidFill>
                <a:latin typeface="Arial"/>
                <a:cs typeface="Arial"/>
              </a:defRPr>
            </a:lvl1pPr>
          </a:lstStyle>
          <a:p>
            <a:r>
              <a:rPr lang="en-US" dirty="0" smtClean="0"/>
              <a:t>Click to edit Master title style</a:t>
            </a:r>
            <a:endParaRPr lang="en-US" dirty="0"/>
          </a:p>
        </p:txBody>
      </p:sp>
      <p:sp>
        <p:nvSpPr>
          <p:cNvPr id="7" name="Text Placeholder 10"/>
          <p:cNvSpPr>
            <a:spLocks noGrp="1"/>
          </p:cNvSpPr>
          <p:nvPr>
            <p:ph type="body" sz="quarter" idx="14"/>
          </p:nvPr>
        </p:nvSpPr>
        <p:spPr>
          <a:xfrm>
            <a:off x="579439" y="2290234"/>
            <a:ext cx="7954961" cy="3437466"/>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smtClean="0"/>
              <a:t>Click to edit Master text styles</a:t>
            </a:r>
          </a:p>
          <a:p>
            <a:pPr lvl="1"/>
            <a:r>
              <a:rPr lang="en-US" dirty="0" smtClean="0"/>
              <a:t>Second level</a:t>
            </a:r>
          </a:p>
        </p:txBody>
      </p:sp>
      <p:cxnSp>
        <p:nvCxnSpPr>
          <p:cNvPr id="8" name="Straight Connector 7"/>
          <p:cNvCxnSpPr/>
          <p:nvPr/>
        </p:nvCxnSpPr>
        <p:spPr>
          <a:xfrm>
            <a:off x="680772" y="1042988"/>
            <a:ext cx="8463228"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9"/>
          <p:cNvSpPr>
            <a:spLocks noGrp="1"/>
          </p:cNvSpPr>
          <p:nvPr>
            <p:ph type="body" sz="quarter" idx="15" hasCustomPrompt="1"/>
          </p:nvPr>
        </p:nvSpPr>
        <p:spPr>
          <a:xfrm>
            <a:off x="579438" y="1574801"/>
            <a:ext cx="7954962" cy="778932"/>
          </a:xfrm>
          <a:prstGeom prst="rect">
            <a:avLst/>
          </a:prstGeom>
        </p:spPr>
        <p:txBody>
          <a:bodyPr vert="horz"/>
          <a:lstStyle>
            <a:lvl1pPr marL="0">
              <a:spcBef>
                <a:spcPts val="0"/>
              </a:spcBef>
              <a:buFontTx/>
              <a:buNone/>
              <a:defRPr sz="2800" b="1">
                <a:solidFill>
                  <a:schemeClr val="tx1"/>
                </a:solidFill>
                <a:latin typeface="Arial"/>
                <a:cs typeface="Arial"/>
              </a:defRPr>
            </a:lvl1pPr>
            <a:lvl2pPr marL="0">
              <a:spcBef>
                <a:spcPts val="0"/>
              </a:spcBef>
              <a:buFontTx/>
              <a:buNone/>
              <a:defRPr sz="2800" b="1">
                <a:solidFill>
                  <a:schemeClr val="tx1"/>
                </a:solidFill>
                <a:latin typeface="Arial"/>
                <a:cs typeface="Arial"/>
              </a:defRPr>
            </a:lvl2pPr>
            <a:lvl3pPr marL="0">
              <a:spcBef>
                <a:spcPts val="0"/>
              </a:spcBef>
              <a:buFontTx/>
              <a:buNone/>
              <a:defRPr sz="2800" b="1">
                <a:solidFill>
                  <a:schemeClr val="tx1"/>
                </a:solidFill>
                <a:latin typeface="Arial"/>
                <a:cs typeface="Arial"/>
              </a:defRPr>
            </a:lvl3pPr>
            <a:lvl4pPr marL="0">
              <a:spcBef>
                <a:spcPts val="0"/>
              </a:spcBef>
              <a:buFontTx/>
              <a:buNone/>
              <a:defRPr sz="2800" b="1">
                <a:solidFill>
                  <a:schemeClr val="tx1"/>
                </a:solidFill>
                <a:latin typeface="Arial"/>
                <a:cs typeface="Arial"/>
              </a:defRPr>
            </a:lvl4pPr>
            <a:lvl5pPr marL="0">
              <a:spcBef>
                <a:spcPts val="0"/>
              </a:spcBef>
              <a:buFontTx/>
              <a:buNone/>
              <a:defRPr sz="2800" b="1">
                <a:solidFill>
                  <a:schemeClr val="tx1"/>
                </a:solidFill>
                <a:latin typeface="Arial"/>
                <a:cs typeface="Arial"/>
              </a:defRPr>
            </a:lvl5pPr>
          </a:lstStyle>
          <a:p>
            <a:pPr lvl="0"/>
            <a:r>
              <a:rPr lang="en-US" dirty="0" smtClean="0"/>
              <a:t>Click to edit subtitle</a:t>
            </a:r>
          </a:p>
        </p:txBody>
      </p:sp>
    </p:spTree>
    <p:extLst>
      <p:ext uri="{BB962C8B-B14F-4D97-AF65-F5344CB8AC3E}">
        <p14:creationId xmlns:p14="http://schemas.microsoft.com/office/powerpoint/2010/main" val="3786391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2193407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CH"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2153939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8" name="Rectangle 7"/>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78193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dirty="0" smtClean="0"/>
              <a:t>Click to </a:t>
            </a:r>
            <a:r>
              <a:rPr lang="fr-CH" dirty="0" err="1" smtClean="0"/>
              <a:t>edit</a:t>
            </a:r>
            <a:r>
              <a:rPr lang="fr-CH" dirty="0" smtClean="0"/>
              <a:t> Master </a:t>
            </a:r>
            <a:r>
              <a:rPr lang="fr-CH" dirty="0" err="1" smtClean="0"/>
              <a:t>title</a:t>
            </a:r>
            <a:r>
              <a:rPr lang="fr-CH" dirty="0" smtClean="0"/>
              <a:t> style</a:t>
            </a:r>
            <a:endParaRPr lang="en-US"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H"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10" name="Rectangle 9"/>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324142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6" name="Rectangle 5"/>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1182942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1152581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1500" b="1"/>
            </a:lvl1pPr>
          </a:lstStyle>
          <a:p>
            <a:r>
              <a:rPr lang="fr-CH"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CH"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2434602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500" b="1"/>
            </a:lvl1pPr>
          </a:lstStyle>
          <a:p>
            <a:r>
              <a:rPr lang="fr-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CH"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10/12/2016</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1649519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5451" y="1263651"/>
            <a:ext cx="8359046" cy="5073856"/>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a:t>
            </a:r>
          </a:p>
          <a:p>
            <a:pPr lvl="2"/>
            <a:r>
              <a:rPr lang="fr-CH" dirty="0" smtClean="0"/>
              <a:t>Third level</a:t>
            </a:r>
          </a:p>
          <a:p>
            <a:pPr lvl="3"/>
            <a:r>
              <a:rPr lang="fr-CH" dirty="0" smtClean="0"/>
              <a:t>Fourth level</a:t>
            </a:r>
          </a:p>
          <a:p>
            <a:pPr lvl="4"/>
            <a:r>
              <a:rPr lang="fr-CH" dirty="0" smtClean="0"/>
              <a:t>Fifth level</a:t>
            </a:r>
            <a:endParaRPr lang="en-US" dirty="0"/>
          </a:p>
        </p:txBody>
      </p:sp>
      <p:sp>
        <p:nvSpPr>
          <p:cNvPr id="7" name="Rectangle 6"/>
          <p:cNvSpPr/>
          <p:nvPr userDrawn="1"/>
        </p:nvSpPr>
        <p:spPr>
          <a:xfrm>
            <a:off x="0" y="-1"/>
            <a:ext cx="9144000" cy="964669"/>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
        <p:nvSpPr>
          <p:cNvPr id="2" name="Title Placeholder 1"/>
          <p:cNvSpPr>
            <a:spLocks noGrp="1"/>
          </p:cNvSpPr>
          <p:nvPr>
            <p:ph type="title"/>
          </p:nvPr>
        </p:nvSpPr>
        <p:spPr>
          <a:xfrm>
            <a:off x="462441" y="79265"/>
            <a:ext cx="8494676" cy="860985"/>
          </a:xfrm>
          <a:prstGeom prst="rect">
            <a:avLst/>
          </a:prstGeom>
        </p:spPr>
        <p:txBody>
          <a:bodyPr vert="horz" lIns="91440" tIns="45720" rIns="91440" bIns="45720" rtlCol="0" anchor="ctr">
            <a:normAutofit/>
          </a:bodyPr>
          <a:lstStyle/>
          <a:p>
            <a:r>
              <a:rPr lang="fr-CH" dirty="0" smtClean="0"/>
              <a:t>Click to edit Master title style</a:t>
            </a:r>
            <a:endParaRPr lang="en-US" dirty="0"/>
          </a:p>
        </p:txBody>
      </p:sp>
    </p:spTree>
    <p:extLst>
      <p:ext uri="{BB962C8B-B14F-4D97-AF65-F5344CB8AC3E}">
        <p14:creationId xmlns:p14="http://schemas.microsoft.com/office/powerpoint/2010/main" val="184374671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l" defTabSz="342900" rtl="0" eaLnBrk="1" latinLnBrk="0" hangingPunct="1">
        <a:spcBef>
          <a:spcPct val="0"/>
        </a:spcBef>
        <a:buNone/>
        <a:defRPr sz="2400" b="1" kern="1200">
          <a:solidFill>
            <a:schemeClr val="bg1"/>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Arial"/>
          <a:ea typeface="+mn-ea"/>
          <a:cs typeface="Arial"/>
        </a:defRPr>
      </a:lvl1pPr>
      <a:lvl2pPr marL="557213" indent="-214313" algn="l" defTabSz="342900" rtl="0" eaLnBrk="1" latinLnBrk="0" hangingPunct="1">
        <a:spcBef>
          <a:spcPct val="20000"/>
        </a:spcBef>
        <a:buFont typeface="Arial"/>
        <a:buChar char="–"/>
        <a:defRPr sz="2100" kern="1200">
          <a:solidFill>
            <a:schemeClr val="tx1"/>
          </a:solidFill>
          <a:latin typeface="Arial"/>
          <a:ea typeface="+mn-ea"/>
          <a:cs typeface="Arial"/>
        </a:defRPr>
      </a:lvl2pPr>
      <a:lvl3pPr marL="857250" indent="-171450" algn="l" defTabSz="342900" rtl="0" eaLnBrk="1" latinLnBrk="0" hangingPunct="1">
        <a:spcBef>
          <a:spcPct val="20000"/>
        </a:spcBef>
        <a:buFont typeface="Arial"/>
        <a:buChar char="•"/>
        <a:defRPr sz="1800" kern="1200">
          <a:solidFill>
            <a:schemeClr val="tx1"/>
          </a:solidFill>
          <a:latin typeface="Arial"/>
          <a:ea typeface="+mn-ea"/>
          <a:cs typeface="Arial"/>
        </a:defRPr>
      </a:lvl3pPr>
      <a:lvl4pPr marL="1200150" indent="-171450" algn="l" defTabSz="342900" rtl="0" eaLnBrk="1" latinLnBrk="0" hangingPunct="1">
        <a:spcBef>
          <a:spcPct val="20000"/>
        </a:spcBef>
        <a:buFont typeface="Arial"/>
        <a:buChar char="–"/>
        <a:defRPr sz="1500" kern="1200">
          <a:solidFill>
            <a:schemeClr val="tx1"/>
          </a:solidFill>
          <a:latin typeface="Arial"/>
          <a:ea typeface="+mn-ea"/>
          <a:cs typeface="Arial"/>
        </a:defRPr>
      </a:lvl4pPr>
      <a:lvl5pPr marL="1543050" indent="-171450" algn="l" defTabSz="342900" rtl="0" eaLnBrk="1" latinLnBrk="0" hangingPunct="1">
        <a:spcBef>
          <a:spcPct val="20000"/>
        </a:spcBef>
        <a:buFont typeface="Arial"/>
        <a:buChar char="»"/>
        <a:defRPr sz="1500" kern="1200">
          <a:solidFill>
            <a:schemeClr val="tx1"/>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notesSlide" Target="../notesSlides/notesSlide15.xml"/><Relationship Id="rId16" Type="http://schemas.openxmlformats.org/officeDocument/2006/relationships/diagramColors" Target="../diagrams/colors5.xml"/><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elanglaisalmahdawi\Desktop\pic.jpg"/>
          <p:cNvPicPr>
            <a:picLocks noChangeAspect="1" noChangeArrowheads="1"/>
          </p:cNvPicPr>
          <p:nvPr/>
        </p:nvPicPr>
        <p:blipFill rotWithShape="1">
          <a:blip r:embed="rId3">
            <a:extLst>
              <a:ext uri="{28A0092B-C50C-407E-A947-70E740481C1C}">
                <a14:useLocalDpi xmlns:a14="http://schemas.microsoft.com/office/drawing/2010/main" val="0"/>
              </a:ext>
            </a:extLst>
          </a:blip>
          <a:srcRect t="19149" r="-160" b="12041"/>
          <a:stretch/>
        </p:blipFill>
        <p:spPr bwMode="auto">
          <a:xfrm>
            <a:off x="0" y="0"/>
            <a:ext cx="9159390" cy="512650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rot="16200000">
            <a:off x="7359395" y="3093161"/>
            <a:ext cx="3353767" cy="215444"/>
          </a:xfrm>
          <a:prstGeom prst="rect">
            <a:avLst/>
          </a:prstGeom>
          <a:noFill/>
        </p:spPr>
        <p:txBody>
          <a:bodyPr wrap="square" rtlCol="0">
            <a:spAutoFit/>
          </a:bodyPr>
          <a:lstStyle/>
          <a:p>
            <a:r>
              <a:rPr lang="en-US" sz="800" dirty="0">
                <a:solidFill>
                  <a:schemeClr val="bg1"/>
                </a:solidFill>
                <a:latin typeface="Arial" pitchFamily="34" charset="0"/>
                <a:cs typeface="Arial" pitchFamily="34" charset="0"/>
              </a:rPr>
              <a:t>© </a:t>
            </a:r>
            <a:r>
              <a:rPr lang="en-US" sz="800" dirty="0" smtClean="0">
                <a:solidFill>
                  <a:schemeClr val="bg1"/>
                </a:solidFill>
                <a:latin typeface="Arial" pitchFamily="34" charset="0"/>
                <a:cs typeface="Arial" pitchFamily="34" charset="0"/>
              </a:rPr>
              <a:t>UNICEF/NYHQ2006-1500/PIROZZI</a:t>
            </a:r>
            <a:endParaRPr lang="en-US" sz="800" dirty="0">
              <a:solidFill>
                <a:schemeClr val="bg1"/>
              </a:solidFill>
              <a:latin typeface="Arial" pitchFamily="34" charset="0"/>
              <a:cs typeface="Arial" pitchFamily="34" charset="0"/>
            </a:endParaRPr>
          </a:p>
        </p:txBody>
      </p:sp>
      <p:sp>
        <p:nvSpPr>
          <p:cNvPr id="3" name="TextBox 2"/>
          <p:cNvSpPr txBox="1"/>
          <p:nvPr/>
        </p:nvSpPr>
        <p:spPr>
          <a:xfrm>
            <a:off x="0" y="4919008"/>
            <a:ext cx="9159390" cy="1938992"/>
          </a:xfrm>
          <a:prstGeom prst="rect">
            <a:avLst/>
          </a:prstGeom>
          <a:solidFill>
            <a:srgbClr val="0099FF"/>
          </a:solidFill>
        </p:spPr>
        <p:txBody>
          <a:bodyPr wrap="square" rtlCol="0">
            <a:spAutoFit/>
          </a:bodyPr>
          <a:lstStyle/>
          <a:p>
            <a:r>
              <a:rPr lang="en-GB" sz="3200" b="1" dirty="0">
                <a:solidFill>
                  <a:schemeClr val="bg1"/>
                </a:solidFill>
                <a:latin typeface="Arial" panose="020B0604020202020204" pitchFamily="34" charset="0"/>
                <a:cs typeface="Arial" panose="020B0604020202020204" pitchFamily="34" charset="0"/>
              </a:rPr>
              <a:t>Aligning results, strategies, and </a:t>
            </a:r>
            <a:r>
              <a:rPr lang="en-GB" sz="3200" b="1" dirty="0" smtClean="0">
                <a:solidFill>
                  <a:schemeClr val="bg1"/>
                </a:solidFill>
                <a:latin typeface="Arial" panose="020B0604020202020204" pitchFamily="34" charset="0"/>
                <a:cs typeface="Arial" panose="020B0604020202020204" pitchFamily="34" charset="0"/>
              </a:rPr>
              <a:t>funding in Country Programmes   </a:t>
            </a:r>
          </a:p>
          <a:p>
            <a:endParaRPr lang="en-GB" sz="3200" b="1" dirty="0" smtClean="0">
              <a:solidFill>
                <a:schemeClr val="bg1"/>
              </a:solidFill>
              <a:latin typeface="Arial" panose="020B0604020202020204" pitchFamily="34" charset="0"/>
              <a:cs typeface="Arial" panose="020B0604020202020204" pitchFamily="34" charset="0"/>
            </a:endParaRPr>
          </a:p>
          <a:p>
            <a:r>
              <a:rPr lang="en-GB" sz="2400" b="1" dirty="0" smtClean="0">
                <a:solidFill>
                  <a:schemeClr val="bg1"/>
                </a:solidFill>
                <a:latin typeface="Arial" panose="020B0604020202020204" pitchFamily="34" charset="0"/>
                <a:cs typeface="Arial" panose="020B0604020202020204" pitchFamily="34" charset="0"/>
              </a:rPr>
              <a:t> Session </a:t>
            </a:r>
            <a:r>
              <a:rPr lang="en-GB" sz="2400" b="1" dirty="0">
                <a:solidFill>
                  <a:schemeClr val="bg1"/>
                </a:solidFill>
                <a:latin typeface="Arial" panose="020B0604020202020204" pitchFamily="34" charset="0"/>
                <a:cs typeface="Arial" panose="020B0604020202020204" pitchFamily="34" charset="0"/>
              </a:rPr>
              <a:t>6 </a:t>
            </a:r>
            <a:endParaRPr lang="en-GB" sz="3200" b="1" dirty="0">
              <a:solidFill>
                <a:schemeClr val="bg1"/>
              </a:solidFill>
              <a:latin typeface="Arial" panose="020B0604020202020204" pitchFamily="34" charset="0"/>
              <a:cs typeface="Arial" panose="020B0604020202020204" pitchFamily="34" charset="0"/>
            </a:endParaRPr>
          </a:p>
        </p:txBody>
      </p:sp>
      <p:pic>
        <p:nvPicPr>
          <p:cNvPr id="10" name="Picture 9" descr="Unite_2lines_Eng_White.png"/>
          <p:cNvPicPr>
            <a:picLocks noChangeAspect="1"/>
          </p:cNvPicPr>
          <p:nvPr/>
        </p:nvPicPr>
        <p:blipFill>
          <a:blip r:embed="rId4"/>
          <a:srcRect l="73117"/>
          <a:stretch>
            <a:fillRect/>
          </a:stretch>
        </p:blipFill>
        <p:spPr>
          <a:xfrm>
            <a:off x="6694972" y="6324600"/>
            <a:ext cx="2233584" cy="469863"/>
          </a:xfrm>
          <a:prstGeom prst="rect">
            <a:avLst/>
          </a:prstGeom>
        </p:spPr>
      </p:pic>
    </p:spTree>
    <p:extLst>
      <p:ext uri="{BB962C8B-B14F-4D97-AF65-F5344CB8AC3E}">
        <p14:creationId xmlns:p14="http://schemas.microsoft.com/office/powerpoint/2010/main" val="3809048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a:xfrm>
            <a:off x="533400" y="31523"/>
            <a:ext cx="8494676" cy="860985"/>
          </a:xfrm>
        </p:spPr>
        <p:txBody>
          <a:bodyPr>
            <a:noAutofit/>
          </a:bodyPr>
          <a:lstStyle/>
          <a:p>
            <a:r>
              <a:rPr lang="en-US" sz="2800" b="0" dirty="0" smtClean="0"/>
              <a:t/>
            </a:r>
            <a:br>
              <a:rPr lang="en-US" sz="2800" b="0" dirty="0" smtClean="0"/>
            </a:br>
            <a:r>
              <a:rPr lang="en-US" sz="2800" b="0" dirty="0" smtClean="0"/>
              <a:t>Impact </a:t>
            </a:r>
            <a:r>
              <a:rPr lang="en-US" sz="2800" b="0" dirty="0"/>
              <a:t>and Outcome Costing:</a:t>
            </a:r>
            <a:br>
              <a:rPr lang="en-US" sz="2800" b="0" dirty="0"/>
            </a:br>
            <a:endParaRPr lang="en-US" sz="2800" b="0" dirty="0"/>
          </a:p>
        </p:txBody>
      </p:sp>
      <p:sp>
        <p:nvSpPr>
          <p:cNvPr id="6" name="Content Placeholder 2"/>
          <p:cNvSpPr txBox="1">
            <a:spLocks/>
          </p:cNvSpPr>
          <p:nvPr/>
        </p:nvSpPr>
        <p:spPr>
          <a:xfrm>
            <a:off x="133350" y="1600200"/>
            <a:ext cx="9010650" cy="50863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defTabSz="895160">
              <a:spcBef>
                <a:spcPts val="0"/>
              </a:spcBef>
              <a:buNone/>
            </a:pPr>
            <a:endParaRPr lang="de-DE" dirty="0">
              <a:solidFill>
                <a:srgbClr val="FF0000"/>
              </a:solidFill>
              <a:cs typeface="Arial" pitchFamily="34" charset="0"/>
            </a:endParaRPr>
          </a:p>
        </p:txBody>
      </p:sp>
      <p:sp>
        <p:nvSpPr>
          <p:cNvPr id="2" name="Rectangle 1"/>
          <p:cNvSpPr/>
          <p:nvPr/>
        </p:nvSpPr>
        <p:spPr>
          <a:xfrm>
            <a:off x="987670" y="5026700"/>
            <a:ext cx="7165730" cy="1384995"/>
          </a:xfrm>
          <a:prstGeom prst="rect">
            <a:avLst/>
          </a:prstGeom>
          <a:ln>
            <a:solidFill>
              <a:schemeClr val="bg1">
                <a:lumMod val="65000"/>
              </a:schemeClr>
            </a:solidFill>
          </a:ln>
        </p:spPr>
        <p:txBody>
          <a:bodyPr wrap="square">
            <a:spAutoFit/>
          </a:bodyPr>
          <a:lstStyle/>
          <a:p>
            <a:pPr marL="0" lvl="1" defTabSz="895160"/>
            <a:r>
              <a:rPr lang="en-US" sz="2800" dirty="0" smtClean="0">
                <a:latin typeface="Arial" panose="020B0604020202020204" pitchFamily="34" charset="0"/>
                <a:cs typeface="Arial" panose="020B0604020202020204" pitchFamily="34" charset="0"/>
              </a:rPr>
              <a:t>...If needed contact regional advisers,    programme division colleagues or other experts for support</a:t>
            </a:r>
            <a:endParaRPr lang="en-US" sz="2800" dirty="0">
              <a:latin typeface="Arial" panose="020B0604020202020204" pitchFamily="34" charset="0"/>
              <a:cs typeface="Arial" panose="020B0604020202020204" pitchFamily="34" charset="0"/>
            </a:endParaRPr>
          </a:p>
        </p:txBody>
      </p:sp>
      <p:sp>
        <p:nvSpPr>
          <p:cNvPr id="8" name="Rectangle 7"/>
          <p:cNvSpPr/>
          <p:nvPr/>
        </p:nvSpPr>
        <p:spPr>
          <a:xfrm>
            <a:off x="987668" y="1219200"/>
            <a:ext cx="7165731" cy="1752600"/>
          </a:xfrm>
          <a:prstGeom prst="rect">
            <a:avLst/>
          </a:prstGeom>
          <a:solidFill>
            <a:schemeClr val="bg1">
              <a:lumMod val="95000"/>
            </a:schemeClr>
          </a:solidFill>
        </p:spPr>
        <p:txBody>
          <a:bodyPr wrap="square" anchor="ctr">
            <a:noAutofit/>
          </a:bodyPr>
          <a:lstStyle/>
          <a:p>
            <a:pPr marL="0" lvl="1" defTabSz="895160"/>
            <a:r>
              <a:rPr lang="en-US" sz="2800" dirty="0">
                <a:latin typeface="Arial" panose="020B0604020202020204" pitchFamily="34" charset="0"/>
                <a:cs typeface="Arial" panose="020B0604020202020204" pitchFamily="34" charset="0"/>
              </a:rPr>
              <a:t>Impact and outcome costing exercises are lengthy, complicated, </a:t>
            </a:r>
            <a:r>
              <a:rPr lang="en-US" sz="2800" dirty="0" smtClean="0">
                <a:latin typeface="Arial" panose="020B0604020202020204" pitchFamily="34" charset="0"/>
                <a:cs typeface="Arial" panose="020B0604020202020204" pitchFamily="34" charset="0"/>
              </a:rPr>
              <a:t>support consensus building but are often onerous</a:t>
            </a:r>
            <a:endParaRPr lang="en-US" sz="2800" dirty="0">
              <a:latin typeface="Arial" panose="020B0604020202020204" pitchFamily="34" charset="0"/>
              <a:cs typeface="Arial" panose="020B0604020202020204" pitchFamily="34" charset="0"/>
            </a:endParaRPr>
          </a:p>
        </p:txBody>
      </p:sp>
      <p:sp>
        <p:nvSpPr>
          <p:cNvPr id="9" name="Rectangle 8"/>
          <p:cNvSpPr/>
          <p:nvPr/>
        </p:nvSpPr>
        <p:spPr>
          <a:xfrm>
            <a:off x="987669" y="3283838"/>
            <a:ext cx="7165730" cy="1214278"/>
          </a:xfrm>
          <a:prstGeom prst="rect">
            <a:avLst/>
          </a:prstGeom>
          <a:solidFill>
            <a:schemeClr val="bg1">
              <a:lumMod val="95000"/>
            </a:schemeClr>
          </a:solidFill>
        </p:spPr>
        <p:txBody>
          <a:bodyPr wrap="square" anchor="ctr">
            <a:noAutofit/>
          </a:bodyPr>
          <a:lstStyle/>
          <a:p>
            <a:pPr marL="0" lvl="1" defTabSz="895160"/>
            <a:r>
              <a:rPr lang="en-US" sz="2800" dirty="0">
                <a:latin typeface="Arial" panose="020B0604020202020204" pitchFamily="34" charset="0"/>
                <a:cs typeface="Arial" panose="020B0604020202020204" pitchFamily="34" charset="0"/>
              </a:rPr>
              <a:t>UNICEF can draw on expertise to assist in outcome costing exercises</a:t>
            </a:r>
          </a:p>
        </p:txBody>
      </p:sp>
      <p:pic>
        <p:nvPicPr>
          <p:cNvPr id="1026" name="Picture 2" descr="http://www.freeiconspng.com/uploads/contact-icon-1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71" y="5026700"/>
            <a:ext cx="996279" cy="996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26969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Costing </a:t>
            </a:r>
            <a:r>
              <a:rPr lang="en-US" sz="2800" b="0" dirty="0"/>
              <a:t>Methodologies for </a:t>
            </a:r>
            <a:r>
              <a:rPr lang="en-US" sz="2800" b="0" dirty="0" smtClean="0"/>
              <a:t>Outcome</a:t>
            </a:r>
            <a:r>
              <a:rPr lang="en-US" sz="2800" b="0" dirty="0"/>
              <a:t>-Level Results </a:t>
            </a:r>
          </a:p>
        </p:txBody>
      </p:sp>
      <p:sp>
        <p:nvSpPr>
          <p:cNvPr id="6" name="Content Placeholder 2"/>
          <p:cNvSpPr txBox="1">
            <a:spLocks/>
          </p:cNvSpPr>
          <p:nvPr/>
        </p:nvSpPr>
        <p:spPr>
          <a:xfrm>
            <a:off x="452438" y="1219200"/>
            <a:ext cx="8310562" cy="545879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lvl="1" indent="-400050" defTabSz="895160">
              <a:buFont typeface="+mj-lt"/>
              <a:buAutoNum type="arabicPeriod"/>
            </a:pPr>
            <a:r>
              <a:rPr lang="en-US" sz="2400" dirty="0" smtClean="0">
                <a:latin typeface="Arial" panose="020B0604020202020204" pitchFamily="34" charset="0"/>
                <a:cs typeface="Arial" panose="020B0604020202020204" pitchFamily="34" charset="0"/>
              </a:rPr>
              <a:t>By definition - Outcome (and impact) results </a:t>
            </a:r>
            <a:r>
              <a:rPr lang="en-US" sz="2400" dirty="0">
                <a:latin typeface="Arial" panose="020B0604020202020204" pitchFamily="34" charset="0"/>
                <a:cs typeface="Arial" panose="020B0604020202020204" pitchFamily="34" charset="0"/>
              </a:rPr>
              <a:t>are achieved by combined actions of multiple </a:t>
            </a:r>
            <a:r>
              <a:rPr lang="en-US" sz="2400" dirty="0" smtClean="0">
                <a:latin typeface="Arial" panose="020B0604020202020204" pitchFamily="34" charset="0"/>
                <a:cs typeface="Arial" panose="020B0604020202020204" pitchFamily="34" charset="0"/>
              </a:rPr>
              <a:t>actors.</a:t>
            </a:r>
            <a:endParaRPr lang="en-US" sz="2400" dirty="0">
              <a:latin typeface="Arial" panose="020B0604020202020204" pitchFamily="34" charset="0"/>
              <a:cs typeface="Arial" panose="020B0604020202020204" pitchFamily="34" charset="0"/>
            </a:endParaRPr>
          </a:p>
          <a:p>
            <a:pPr marL="400050" lvl="1" indent="-400050" defTabSz="895160">
              <a:spcBef>
                <a:spcPts val="0"/>
              </a:spcBef>
              <a:buFont typeface="Arial" pitchFamily="34" charset="0"/>
              <a:buNone/>
            </a:pPr>
            <a:r>
              <a:rPr lang="en-US" sz="2400" dirty="0" smtClean="0">
                <a:latin typeface="Arial" panose="020B0604020202020204" pitchFamily="34" charset="0"/>
                <a:cs typeface="Arial" panose="020B0604020202020204" pitchFamily="34" charset="0"/>
              </a:rPr>
              <a:t>     So…</a:t>
            </a:r>
          </a:p>
          <a:p>
            <a:pPr marL="1085850" lvl="2" defTabSz="895160">
              <a:spcBef>
                <a:spcPts val="0"/>
              </a:spcBef>
              <a:buFont typeface="Arial" pitchFamily="34" charset="0"/>
              <a:buChar char="•"/>
            </a:pPr>
            <a:r>
              <a:rPr lang="en-US" sz="2200" dirty="0" smtClean="0">
                <a:latin typeface="Arial" panose="020B0604020202020204" pitchFamily="34" charset="0"/>
                <a:cs typeface="Arial" panose="020B0604020202020204" pitchFamily="34" charset="0"/>
              </a:rPr>
              <a:t>Costing exercises need to include resources required from multiple parties to achieve lasting outcomes for children.</a:t>
            </a:r>
          </a:p>
          <a:p>
            <a:pPr marL="1085850" lvl="2" defTabSz="895160">
              <a:spcBef>
                <a:spcPts val="0"/>
              </a:spcBef>
              <a:buFont typeface="Arial" pitchFamily="34" charset="0"/>
              <a:buChar char="•"/>
            </a:pPr>
            <a:endParaRPr lang="en-US" sz="2200" dirty="0" smtClean="0">
              <a:latin typeface="Arial" panose="020B0604020202020204" pitchFamily="34" charset="0"/>
              <a:cs typeface="Arial" panose="020B0604020202020204" pitchFamily="34" charset="0"/>
            </a:endParaRPr>
          </a:p>
          <a:p>
            <a:pPr marL="1028700" lvl="2" indent="-114300" defTabSz="895160">
              <a:spcBef>
                <a:spcPts val="0"/>
              </a:spcBef>
              <a:buFont typeface="Arial" pitchFamily="34" charset="0"/>
              <a:buChar char="•"/>
            </a:pPr>
            <a:endParaRPr lang="en-US" sz="2400" dirty="0">
              <a:latin typeface="Arial" panose="020B0604020202020204" pitchFamily="34" charset="0"/>
              <a:cs typeface="Arial" panose="020B0604020202020204" pitchFamily="34" charset="0"/>
            </a:endParaRPr>
          </a:p>
          <a:p>
            <a:pPr marL="400050" lvl="1" indent="-400050" defTabSz="895160">
              <a:spcBef>
                <a:spcPts val="0"/>
              </a:spcBef>
              <a:buFont typeface="+mj-lt"/>
              <a:buAutoNum type="arabicPeriod" startAt="2"/>
            </a:pPr>
            <a:r>
              <a:rPr lang="en-US" sz="2400" dirty="0">
                <a:latin typeface="Arial" panose="020B0604020202020204" pitchFamily="34" charset="0"/>
                <a:cs typeface="Arial" panose="020B0604020202020204" pitchFamily="34" charset="0"/>
              </a:rPr>
              <a:t>Many tools </a:t>
            </a:r>
            <a:r>
              <a:rPr lang="en-US" sz="2400" dirty="0" smtClean="0">
                <a:latin typeface="Arial" panose="020B0604020202020204" pitchFamily="34" charset="0"/>
                <a:cs typeface="Arial" panose="020B0604020202020204" pitchFamily="34" charset="0"/>
              </a:rPr>
              <a:t>exist for </a:t>
            </a:r>
            <a:r>
              <a:rPr lang="en-US" sz="2400" dirty="0">
                <a:latin typeface="Arial" panose="020B0604020202020204" pitchFamily="34" charset="0"/>
                <a:cs typeface="Arial" panose="020B0604020202020204" pitchFamily="34" charset="0"/>
              </a:rPr>
              <a:t>costing of </a:t>
            </a:r>
            <a:r>
              <a:rPr lang="en-US" sz="2400" u="sng" dirty="0">
                <a:latin typeface="Arial" panose="020B0604020202020204" pitchFamily="34" charset="0"/>
                <a:cs typeface="Arial" panose="020B0604020202020204" pitchFamily="34" charset="0"/>
              </a:rPr>
              <a:t>impact</a:t>
            </a:r>
            <a:r>
              <a:rPr lang="en-US" sz="2400" dirty="0">
                <a:latin typeface="Arial" panose="020B0604020202020204" pitchFamily="34" charset="0"/>
                <a:cs typeface="Arial" panose="020B0604020202020204" pitchFamily="34" charset="0"/>
              </a:rPr>
              <a:t> and </a:t>
            </a:r>
            <a:r>
              <a:rPr lang="en-US" sz="2400" u="sng" dirty="0">
                <a:latin typeface="Arial" panose="020B0604020202020204" pitchFamily="34" charset="0"/>
                <a:cs typeface="Arial" panose="020B0604020202020204" pitchFamily="34" charset="0"/>
              </a:rPr>
              <a:t>outcome-level results</a:t>
            </a:r>
            <a:r>
              <a:rPr lang="en-US" sz="2400" dirty="0" smtClean="0">
                <a:latin typeface="Arial" panose="020B0604020202020204" pitchFamily="34" charset="0"/>
                <a:cs typeface="Arial" panose="020B0604020202020204" pitchFamily="34" charset="0"/>
              </a:rPr>
              <a:t>-</a:t>
            </a:r>
            <a:r>
              <a:rPr lang="en-US" sz="2400" dirty="0">
                <a:latin typeface="Arial" panose="020B0604020202020204" pitchFamily="34" charset="0"/>
                <a:cs typeface="Arial" panose="020B0604020202020204" pitchFamily="34" charset="0"/>
              </a:rPr>
              <a:t>-UNICEF should participate in their </a:t>
            </a:r>
            <a:r>
              <a:rPr lang="en-US" sz="2400" dirty="0" smtClean="0">
                <a:latin typeface="Arial" panose="020B0604020202020204" pitchFamily="34" charset="0"/>
                <a:cs typeface="Arial" panose="020B0604020202020204" pitchFamily="34" charset="0"/>
              </a:rPr>
              <a:t>use. </a:t>
            </a:r>
          </a:p>
          <a:p>
            <a:pPr marL="400050" lvl="1" indent="-400050" defTabSz="895160">
              <a:spcBef>
                <a:spcPts val="0"/>
              </a:spcBef>
              <a:buFont typeface="+mj-lt"/>
              <a:buAutoNum type="arabicPeriod" startAt="2"/>
            </a:pPr>
            <a:endParaRPr lang="en-US" sz="2400" dirty="0">
              <a:latin typeface="Arial" panose="020B0604020202020204" pitchFamily="34" charset="0"/>
              <a:cs typeface="Arial" panose="020B0604020202020204" pitchFamily="34" charset="0"/>
            </a:endParaRPr>
          </a:p>
          <a:p>
            <a:pPr marL="400050" lvl="1" indent="-400050" defTabSz="895160">
              <a:spcBef>
                <a:spcPts val="0"/>
              </a:spcBef>
              <a:buFont typeface="+mj-lt"/>
              <a:buAutoNum type="arabicPeriod" startAt="2"/>
            </a:pPr>
            <a:r>
              <a:rPr lang="en-US" sz="2400" dirty="0" smtClean="0">
                <a:latin typeface="Arial" panose="020B0604020202020204" pitchFamily="34" charset="0"/>
                <a:cs typeface="Arial" panose="020B0604020202020204" pitchFamily="34" charset="0"/>
              </a:rPr>
              <a:t>UNICEF’s </a:t>
            </a:r>
            <a:r>
              <a:rPr lang="en-US" sz="2400" dirty="0">
                <a:latin typeface="Arial" panose="020B0604020202020204" pitchFamily="34" charset="0"/>
                <a:cs typeface="Arial" panose="020B0604020202020204" pitchFamily="34" charset="0"/>
              </a:rPr>
              <a:t>best role is to participate in these exercises to </a:t>
            </a:r>
            <a:r>
              <a:rPr lang="en-US" sz="2400"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ensure attention to </a:t>
            </a:r>
            <a:r>
              <a:rPr lang="en-US" sz="2400" dirty="0" smtClean="0">
                <a:latin typeface="Arial" panose="020B0604020202020204" pitchFamily="34" charset="0"/>
                <a:cs typeface="Arial" panose="020B0604020202020204" pitchFamily="34" charset="0"/>
              </a:rPr>
              <a:t>children.</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862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47" name="Content Placeholder 2"/>
          <p:cNvSpPr txBox="1">
            <a:spLocks/>
          </p:cNvSpPr>
          <p:nvPr/>
        </p:nvSpPr>
        <p:spPr>
          <a:xfrm>
            <a:off x="77999" y="1095480"/>
            <a:ext cx="9121351" cy="576251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defTabSz="895160">
              <a:buFont typeface="Arial" pitchFamily="34" charset="0"/>
              <a:buNone/>
            </a:pPr>
            <a:endParaRPr lang="de-DE" sz="4000" b="1" dirty="0" smtClean="0">
              <a:solidFill>
                <a:srgbClr val="0070C0"/>
              </a:solidFill>
              <a:cs typeface="Arial" pitchFamily="34" charset="0"/>
            </a:endParaRPr>
          </a:p>
          <a:p>
            <a:pPr marL="0" lvl="1" indent="0" defTabSz="895160">
              <a:buFont typeface="Arial" pitchFamily="34" charset="0"/>
              <a:buNone/>
            </a:pPr>
            <a:endParaRPr lang="de-DE" sz="4000" b="1" dirty="0">
              <a:solidFill>
                <a:srgbClr val="0070C0"/>
              </a:solidFill>
              <a:cs typeface="Arial" pitchFamily="34" charset="0"/>
            </a:endParaRPr>
          </a:p>
          <a:p>
            <a:pPr marL="0" lvl="1" indent="0" defTabSz="895160">
              <a:buFont typeface="Arial" pitchFamily="34" charset="0"/>
              <a:buNone/>
            </a:pPr>
            <a:endParaRPr lang="de-DE" sz="4000" b="1" dirty="0" smtClean="0">
              <a:solidFill>
                <a:srgbClr val="0070C0"/>
              </a:solidFill>
              <a:cs typeface="Arial" pitchFamily="34" charset="0"/>
            </a:endParaRPr>
          </a:p>
          <a:p>
            <a:pPr marL="0" lvl="1" indent="0" defTabSz="895160">
              <a:buFont typeface="Arial" pitchFamily="34" charset="0"/>
              <a:buNone/>
            </a:pPr>
            <a:endParaRPr lang="de-DE" sz="2400" b="1" dirty="0" smtClean="0">
              <a:solidFill>
                <a:srgbClr val="0070C0"/>
              </a:solidFill>
              <a:cs typeface="Arial" pitchFamily="34" charset="0"/>
            </a:endParaRPr>
          </a:p>
        </p:txBody>
      </p:sp>
      <p:sp>
        <p:nvSpPr>
          <p:cNvPr id="2" name="Rectangle 1"/>
          <p:cNvSpPr/>
          <p:nvPr/>
        </p:nvSpPr>
        <p:spPr>
          <a:xfrm>
            <a:off x="304800" y="66069"/>
            <a:ext cx="8382000" cy="830997"/>
          </a:xfrm>
          <a:prstGeom prst="rect">
            <a:avLst/>
          </a:prstGeom>
        </p:spPr>
        <p:txBody>
          <a:bodyPr wrap="square">
            <a:spAutoFit/>
          </a:bodyPr>
          <a:lstStyle/>
          <a:p>
            <a:r>
              <a:rPr lang="en-US" sz="2400" dirty="0">
                <a:solidFill>
                  <a:srgbClr val="FFFFFF"/>
                </a:solidFill>
                <a:latin typeface="Arial" panose="020B0604020202020204" pitchFamily="34" charset="0"/>
                <a:cs typeface="Arial" panose="020B0604020202020204" pitchFamily="34" charset="0"/>
              </a:rPr>
              <a:t>Setting </a:t>
            </a:r>
            <a:r>
              <a:rPr lang="en-US" sz="2400" dirty="0" smtClean="0">
                <a:solidFill>
                  <a:srgbClr val="FFFFFF"/>
                </a:solidFill>
                <a:latin typeface="Arial" panose="020B0604020202020204" pitchFamily="34" charset="0"/>
                <a:cs typeface="Arial" panose="020B0604020202020204" pitchFamily="34" charset="0"/>
              </a:rPr>
              <a:t>outputs </a:t>
            </a:r>
            <a:r>
              <a:rPr lang="en-US" sz="2400" dirty="0">
                <a:solidFill>
                  <a:srgbClr val="FFFFFF"/>
                </a:solidFill>
                <a:latin typeface="Arial" panose="020B0604020202020204" pitchFamily="34" charset="0"/>
                <a:cs typeface="Arial" panose="020B0604020202020204" pitchFamily="34" charset="0"/>
              </a:rPr>
              <a:t>to be achieved, and strategies to be applied, </a:t>
            </a:r>
            <a:r>
              <a:rPr lang="en-US" sz="2400" u="sng" dirty="0">
                <a:solidFill>
                  <a:srgbClr val="FFFFFF"/>
                </a:solidFill>
                <a:latin typeface="Arial" panose="020B0604020202020204" pitchFamily="34" charset="0"/>
                <a:cs typeface="Arial" panose="020B0604020202020204" pitchFamily="34" charset="0"/>
              </a:rPr>
              <a:t>is iterative</a:t>
            </a:r>
            <a:r>
              <a:rPr lang="en-US" sz="2400" dirty="0">
                <a:solidFill>
                  <a:srgbClr val="FFFFFF"/>
                </a:solidFill>
                <a:latin typeface="Arial" panose="020B0604020202020204" pitchFamily="34" charset="0"/>
                <a:cs typeface="Arial" panose="020B0604020202020204" pitchFamily="34" charset="0"/>
              </a:rPr>
              <a:t>, and is influenced by </a:t>
            </a:r>
            <a:r>
              <a:rPr lang="en-US" sz="2400" dirty="0" smtClean="0">
                <a:solidFill>
                  <a:srgbClr val="FFFFFF"/>
                </a:solidFill>
                <a:latin typeface="Arial" panose="020B0604020202020204" pitchFamily="34" charset="0"/>
                <a:cs typeface="Arial" panose="020B0604020202020204" pitchFamily="34" charset="0"/>
              </a:rPr>
              <a:t>expected </a:t>
            </a:r>
            <a:r>
              <a:rPr lang="en-US" sz="2400" dirty="0">
                <a:solidFill>
                  <a:srgbClr val="FFFFFF"/>
                </a:solidFill>
                <a:latin typeface="Arial" panose="020B0604020202020204" pitchFamily="34" charset="0"/>
                <a:cs typeface="Arial" panose="020B0604020202020204" pitchFamily="34" charset="0"/>
              </a:rPr>
              <a:t>funding </a:t>
            </a:r>
          </a:p>
        </p:txBody>
      </p:sp>
      <p:sp>
        <p:nvSpPr>
          <p:cNvPr id="6" name="Rounded Rectangle 5"/>
          <p:cNvSpPr/>
          <p:nvPr/>
        </p:nvSpPr>
        <p:spPr>
          <a:xfrm>
            <a:off x="114300" y="2133878"/>
            <a:ext cx="2647951" cy="771525"/>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333399"/>
                </a:solidFill>
                <a:latin typeface="Arial" panose="020B0604020202020204" pitchFamily="34" charset="0"/>
              </a:rPr>
              <a:t>Outputs to be achieved</a:t>
            </a:r>
          </a:p>
        </p:txBody>
      </p:sp>
      <p:sp>
        <p:nvSpPr>
          <p:cNvPr id="8" name="Rounded Rectangle 7"/>
          <p:cNvSpPr/>
          <p:nvPr/>
        </p:nvSpPr>
        <p:spPr>
          <a:xfrm>
            <a:off x="95249" y="5019397"/>
            <a:ext cx="2667001" cy="771525"/>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333399"/>
                </a:solidFill>
                <a:latin typeface="Arial" panose="020B0604020202020204" pitchFamily="34" charset="0"/>
              </a:rPr>
              <a:t>Expected funding</a:t>
            </a:r>
          </a:p>
        </p:txBody>
      </p:sp>
      <p:sp>
        <p:nvSpPr>
          <p:cNvPr id="9" name="Rounded Rectangle 8"/>
          <p:cNvSpPr/>
          <p:nvPr/>
        </p:nvSpPr>
        <p:spPr>
          <a:xfrm>
            <a:off x="133351" y="3505217"/>
            <a:ext cx="2628900" cy="745638"/>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333399"/>
                </a:solidFill>
                <a:latin typeface="Arial" panose="020B0604020202020204" pitchFamily="34" charset="0"/>
              </a:rPr>
              <a:t>Strategy</a:t>
            </a:r>
          </a:p>
        </p:txBody>
      </p:sp>
      <p:sp>
        <p:nvSpPr>
          <p:cNvPr id="10" name="Rounded Rectangle 9"/>
          <p:cNvSpPr/>
          <p:nvPr/>
        </p:nvSpPr>
        <p:spPr>
          <a:xfrm>
            <a:off x="5100638" y="1365693"/>
            <a:ext cx="3871417" cy="1834707"/>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114300">
              <a:buFont typeface="Arial" panose="020B0604020202020204" pitchFamily="34" charset="0"/>
              <a:buChar char="•"/>
            </a:pPr>
            <a:r>
              <a:rPr lang="en-US" b="1" dirty="0" smtClean="0">
                <a:solidFill>
                  <a:srgbClr val="333399"/>
                </a:solidFill>
                <a:latin typeface="Arial" panose="020B0604020202020204" pitchFamily="34" charset="0"/>
              </a:rPr>
              <a:t>Outcomes to be achieved (national ambition)</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UNICEF </a:t>
            </a:r>
            <a:r>
              <a:rPr lang="en-US" b="1" dirty="0">
                <a:solidFill>
                  <a:srgbClr val="333399"/>
                </a:solidFill>
                <a:latin typeface="Arial" panose="020B0604020202020204" pitchFamily="34" charset="0"/>
              </a:rPr>
              <a:t>ambition and strategy </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What other partners are contributing</a:t>
            </a:r>
            <a:endParaRPr lang="en-US" b="1" dirty="0">
              <a:solidFill>
                <a:srgbClr val="333399"/>
              </a:solidFill>
              <a:latin typeface="Arial" panose="020B0604020202020204" pitchFamily="34" charset="0"/>
            </a:endParaRPr>
          </a:p>
        </p:txBody>
      </p:sp>
      <p:sp>
        <p:nvSpPr>
          <p:cNvPr id="11" name="Right Arrow 10"/>
          <p:cNvSpPr/>
          <p:nvPr/>
        </p:nvSpPr>
        <p:spPr>
          <a:xfrm>
            <a:off x="2926803" y="2041263"/>
            <a:ext cx="2087403" cy="927991"/>
          </a:xfrm>
          <a:prstGeom prst="right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Influenced by</a:t>
            </a:r>
            <a:endParaRPr lang="en-US" b="1" dirty="0">
              <a:solidFill>
                <a:schemeClr val="bg1"/>
              </a:solidFill>
            </a:endParaRPr>
          </a:p>
        </p:txBody>
      </p:sp>
      <p:sp>
        <p:nvSpPr>
          <p:cNvPr id="12" name="Rounded Rectangle 11"/>
          <p:cNvSpPr/>
          <p:nvPr/>
        </p:nvSpPr>
        <p:spPr>
          <a:xfrm>
            <a:off x="5100637" y="3429000"/>
            <a:ext cx="3871419" cy="1413910"/>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114300">
              <a:buFont typeface="Arial" panose="020B0604020202020204" pitchFamily="34" charset="0"/>
              <a:buChar char="•"/>
            </a:pPr>
            <a:r>
              <a:rPr lang="en-US" b="1" dirty="0" smtClean="0">
                <a:solidFill>
                  <a:srgbClr val="333399"/>
                </a:solidFill>
                <a:latin typeface="Arial" panose="020B0604020202020204" pitchFamily="34" charset="0"/>
              </a:rPr>
              <a:t>Programming environment</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Attention to Value for Money</a:t>
            </a:r>
          </a:p>
          <a:p>
            <a:pPr marL="285750" indent="-114300">
              <a:buFont typeface="Arial" panose="020B0604020202020204" pitchFamily="34" charset="0"/>
              <a:buChar char="•"/>
            </a:pPr>
            <a:r>
              <a:rPr lang="en-US" b="1" dirty="0">
                <a:solidFill>
                  <a:srgbClr val="333399"/>
                </a:solidFill>
                <a:latin typeface="Arial" panose="020B0604020202020204" pitchFamily="34" charset="0"/>
              </a:rPr>
              <a:t>Expected </a:t>
            </a:r>
            <a:r>
              <a:rPr lang="en-US" b="1" dirty="0" smtClean="0">
                <a:solidFill>
                  <a:srgbClr val="333399"/>
                </a:solidFill>
                <a:latin typeface="Arial" panose="020B0604020202020204" pitchFamily="34" charset="0"/>
              </a:rPr>
              <a:t>funding</a:t>
            </a:r>
          </a:p>
          <a:p>
            <a:pPr marL="285750" indent="-114300">
              <a:buFont typeface="Arial" panose="020B0604020202020204" pitchFamily="34" charset="0"/>
              <a:buChar char="•"/>
            </a:pPr>
            <a:r>
              <a:rPr lang="en-US" b="1" dirty="0">
                <a:solidFill>
                  <a:srgbClr val="333399"/>
                </a:solidFill>
                <a:latin typeface="Arial" panose="020B0604020202020204" pitchFamily="34" charset="0"/>
              </a:rPr>
              <a:t>Past experience</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Risks and assumptions</a:t>
            </a:r>
            <a:endParaRPr lang="en-US" b="1" dirty="0">
              <a:solidFill>
                <a:srgbClr val="333399"/>
              </a:solidFill>
              <a:latin typeface="Arial" panose="020B0604020202020204" pitchFamily="34" charset="0"/>
            </a:endParaRPr>
          </a:p>
        </p:txBody>
      </p:sp>
      <p:sp>
        <p:nvSpPr>
          <p:cNvPr id="13" name="Rounded Rectangle 12"/>
          <p:cNvSpPr/>
          <p:nvPr/>
        </p:nvSpPr>
        <p:spPr>
          <a:xfrm>
            <a:off x="5067979" y="5041324"/>
            <a:ext cx="3771221" cy="1511876"/>
          </a:xfrm>
          <a:prstGeom prst="round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114300">
              <a:buFont typeface="Arial" panose="020B0604020202020204" pitchFamily="34" charset="0"/>
              <a:buChar char="•"/>
            </a:pPr>
            <a:r>
              <a:rPr lang="en-US" b="1" dirty="0" smtClean="0">
                <a:solidFill>
                  <a:srgbClr val="333399"/>
                </a:solidFill>
                <a:latin typeface="Arial" panose="020B0604020202020204" pitchFamily="34" charset="0"/>
              </a:rPr>
              <a:t>RR Allocation (formula based)</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IB (within regional envelope)</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OR (likely to be raised)</a:t>
            </a:r>
          </a:p>
          <a:p>
            <a:pPr marL="285750" indent="-114300">
              <a:buFont typeface="Arial" panose="020B0604020202020204" pitchFamily="34" charset="0"/>
              <a:buChar char="•"/>
            </a:pPr>
            <a:r>
              <a:rPr lang="en-US" b="1" dirty="0" smtClean="0">
                <a:solidFill>
                  <a:srgbClr val="333399"/>
                </a:solidFill>
                <a:latin typeface="Arial" panose="020B0604020202020204" pitchFamily="34" charset="0"/>
              </a:rPr>
              <a:t>Assumptions</a:t>
            </a:r>
          </a:p>
        </p:txBody>
      </p:sp>
      <p:sp>
        <p:nvSpPr>
          <p:cNvPr id="14" name="Right Arrow 13"/>
          <p:cNvSpPr/>
          <p:nvPr/>
        </p:nvSpPr>
        <p:spPr>
          <a:xfrm>
            <a:off x="2895600" y="4906907"/>
            <a:ext cx="2154789" cy="927991"/>
          </a:xfrm>
          <a:prstGeom prst="rightArrow">
            <a:avLst/>
          </a:prstGeom>
          <a:solidFill>
            <a:srgbClr val="FFC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FFFFFF"/>
                </a:solidFill>
              </a:rPr>
              <a:t>Generally Known</a:t>
            </a:r>
            <a:endParaRPr lang="en-US" b="1" dirty="0">
              <a:solidFill>
                <a:srgbClr val="FFFFFF"/>
              </a:solidFill>
            </a:endParaRPr>
          </a:p>
        </p:txBody>
      </p:sp>
      <p:sp>
        <p:nvSpPr>
          <p:cNvPr id="15" name="Right Arrow 14"/>
          <p:cNvSpPr/>
          <p:nvPr/>
        </p:nvSpPr>
        <p:spPr>
          <a:xfrm>
            <a:off x="2947771" y="3395339"/>
            <a:ext cx="2066435" cy="927991"/>
          </a:xfrm>
          <a:prstGeom prst="rightArrow">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FFFFFF"/>
                </a:solidFill>
              </a:rPr>
              <a:t>Influenced by</a:t>
            </a:r>
            <a:endParaRPr lang="en-US" b="1" dirty="0">
              <a:solidFill>
                <a:srgbClr val="FFFFFF"/>
              </a:solidFill>
            </a:endParaRPr>
          </a:p>
        </p:txBody>
      </p:sp>
    </p:spTree>
    <p:extLst>
      <p:ext uri="{BB962C8B-B14F-4D97-AF65-F5344CB8AC3E}">
        <p14:creationId xmlns:p14="http://schemas.microsoft.com/office/powerpoint/2010/main" val="1917948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7007" y="1937231"/>
            <a:ext cx="6550397" cy="641128"/>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latin typeface="Arial" panose="020B0604020202020204" pitchFamily="34" charset="0"/>
                <a:cs typeface="Arial" panose="020B0604020202020204" pitchFamily="34" charset="0"/>
              </a:rPr>
              <a:t>STAFF COSTS</a:t>
            </a:r>
          </a:p>
        </p:txBody>
      </p:sp>
      <p:sp>
        <p:nvSpPr>
          <p:cNvPr id="8" name="Title 1"/>
          <p:cNvSpPr>
            <a:spLocks noGrp="1"/>
          </p:cNvSpPr>
          <p:nvPr>
            <p:ph type="title"/>
          </p:nvPr>
        </p:nvSpPr>
        <p:spPr>
          <a:xfrm>
            <a:off x="0" y="-22494"/>
            <a:ext cx="9144000" cy="1039332"/>
          </a:xfrm>
        </p:spPr>
        <p:txBody>
          <a:bodyPr>
            <a:noAutofit/>
          </a:bodyPr>
          <a:lstStyle/>
          <a:p>
            <a:pPr algn="l"/>
            <a:r>
              <a:rPr lang="en-US" sz="2800" b="1" dirty="0" smtClean="0">
                <a:cs typeface="Arial" panose="020B0604020202020204" pitchFamily="34" charset="0"/>
              </a:rPr>
              <a:t>Types </a:t>
            </a:r>
            <a:r>
              <a:rPr lang="en-US" sz="2800" b="1" dirty="0">
                <a:cs typeface="Arial" panose="020B0604020202020204" pitchFamily="34" charset="0"/>
              </a:rPr>
              <a:t>of </a:t>
            </a:r>
            <a:r>
              <a:rPr lang="en-US" sz="2800" b="1" dirty="0" smtClean="0">
                <a:cs typeface="Arial" panose="020B0604020202020204" pitchFamily="34" charset="0"/>
              </a:rPr>
              <a:t>Input Costs</a:t>
            </a:r>
            <a:endParaRPr lang="en-US" sz="2800" b="1" dirty="0">
              <a:cs typeface="Arial" panose="020B0604020202020204" pitchFamily="34" charset="0"/>
            </a:endParaRPr>
          </a:p>
        </p:txBody>
      </p:sp>
      <p:sp>
        <p:nvSpPr>
          <p:cNvPr id="2" name="Rectangle 1"/>
          <p:cNvSpPr/>
          <p:nvPr/>
        </p:nvSpPr>
        <p:spPr>
          <a:xfrm>
            <a:off x="2753288" y="1352988"/>
            <a:ext cx="1472453" cy="44375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350" dirty="0">
                <a:latin typeface="Arial" panose="020B0604020202020204" pitchFamily="34" charset="0"/>
                <a:cs typeface="Arial" panose="020B0604020202020204" pitchFamily="34" charset="0"/>
              </a:rPr>
              <a:t>UNIT COST</a:t>
            </a:r>
          </a:p>
        </p:txBody>
      </p:sp>
      <p:sp>
        <p:nvSpPr>
          <p:cNvPr id="5" name="Rectangle 4"/>
          <p:cNvSpPr/>
          <p:nvPr/>
        </p:nvSpPr>
        <p:spPr>
          <a:xfrm>
            <a:off x="5156950" y="1352988"/>
            <a:ext cx="1472453" cy="44375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350" dirty="0">
                <a:latin typeface="Arial" panose="020B0604020202020204" pitchFamily="34" charset="0"/>
                <a:cs typeface="Arial" panose="020B0604020202020204" pitchFamily="34" charset="0"/>
              </a:rPr>
              <a:t>QUANTITIES</a:t>
            </a:r>
          </a:p>
        </p:txBody>
      </p:sp>
      <p:sp>
        <p:nvSpPr>
          <p:cNvPr id="4" name="Multiply 3"/>
          <p:cNvSpPr/>
          <p:nvPr/>
        </p:nvSpPr>
        <p:spPr>
          <a:xfrm>
            <a:off x="4422404" y="1327774"/>
            <a:ext cx="537883" cy="494180"/>
          </a:xfrm>
          <a:prstGeom prst="mathMultiply">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350">
              <a:latin typeface="Arial" panose="020B0604020202020204" pitchFamily="34" charset="0"/>
              <a:cs typeface="Arial" panose="020B0604020202020204" pitchFamily="34" charset="0"/>
            </a:endParaRPr>
          </a:p>
        </p:txBody>
      </p:sp>
      <p:sp>
        <p:nvSpPr>
          <p:cNvPr id="10" name="Rectangle 9"/>
          <p:cNvSpPr/>
          <p:nvPr/>
        </p:nvSpPr>
        <p:spPr>
          <a:xfrm>
            <a:off x="237007" y="2743203"/>
            <a:ext cx="6550397" cy="200697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latin typeface="Arial" panose="020B0604020202020204" pitchFamily="34" charset="0"/>
                <a:cs typeface="Arial" panose="020B0604020202020204" pitchFamily="34" charset="0"/>
              </a:rPr>
              <a:t>PROGRAMME</a:t>
            </a:r>
          </a:p>
          <a:p>
            <a:r>
              <a:rPr lang="en-US" sz="2400" b="1" dirty="0">
                <a:latin typeface="Arial" panose="020B0604020202020204" pitchFamily="34" charset="0"/>
                <a:cs typeface="Arial" panose="020B0604020202020204" pitchFamily="34" charset="0"/>
              </a:rPr>
              <a:t>COSTS</a:t>
            </a:r>
          </a:p>
        </p:txBody>
      </p:sp>
      <p:sp>
        <p:nvSpPr>
          <p:cNvPr id="11" name="Rectangle 10"/>
          <p:cNvSpPr/>
          <p:nvPr/>
        </p:nvSpPr>
        <p:spPr>
          <a:xfrm>
            <a:off x="237007" y="4925341"/>
            <a:ext cx="6550397" cy="93421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latin typeface="Arial" panose="020B0604020202020204" pitchFamily="34" charset="0"/>
                <a:cs typeface="Arial" panose="020B0604020202020204" pitchFamily="34" charset="0"/>
              </a:rPr>
              <a:t>OPERATIONS</a:t>
            </a:r>
          </a:p>
          <a:p>
            <a:r>
              <a:rPr lang="en-US" sz="2000" b="1" dirty="0">
                <a:latin typeface="Arial" panose="020B0604020202020204" pitchFamily="34" charset="0"/>
                <a:cs typeface="Arial" panose="020B0604020202020204" pitchFamily="34" charset="0"/>
              </a:rPr>
              <a:t>COSTS</a:t>
            </a:r>
          </a:p>
        </p:txBody>
      </p:sp>
      <p:sp>
        <p:nvSpPr>
          <p:cNvPr id="13" name="Rectangle 12"/>
          <p:cNvSpPr/>
          <p:nvPr/>
        </p:nvSpPr>
        <p:spPr>
          <a:xfrm>
            <a:off x="2753289" y="2024626"/>
            <a:ext cx="3876115" cy="443753"/>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SALARIES AND ENTITLEMENTS</a:t>
            </a:r>
            <a:endParaRPr lang="en-US" sz="1200" dirty="0">
              <a:latin typeface="Arial" panose="020B0604020202020204" pitchFamily="34" charset="0"/>
              <a:cs typeface="Arial" panose="020B0604020202020204" pitchFamily="34" charset="0"/>
            </a:endParaRPr>
          </a:p>
        </p:txBody>
      </p:sp>
      <p:sp>
        <p:nvSpPr>
          <p:cNvPr id="16" name="Rectangle 15"/>
          <p:cNvSpPr/>
          <p:nvPr/>
        </p:nvSpPr>
        <p:spPr>
          <a:xfrm>
            <a:off x="2753289" y="2837688"/>
            <a:ext cx="3876115" cy="379522"/>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TRAVEL AND LOGISTICS</a:t>
            </a:r>
            <a:endParaRPr lang="en-US" sz="1200" dirty="0">
              <a:latin typeface="Arial" panose="020B0604020202020204" pitchFamily="34" charset="0"/>
              <a:cs typeface="Arial" panose="020B0604020202020204" pitchFamily="34" charset="0"/>
            </a:endParaRPr>
          </a:p>
        </p:txBody>
      </p:sp>
      <p:sp>
        <p:nvSpPr>
          <p:cNvPr id="19" name="Rectangle 18"/>
          <p:cNvSpPr/>
          <p:nvPr/>
        </p:nvSpPr>
        <p:spPr>
          <a:xfrm>
            <a:off x="2753287" y="3257306"/>
            <a:ext cx="3876116" cy="4349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TECHNICAL AND ADMIN. ASSISTANCE (INCL. LTA) </a:t>
            </a:r>
            <a:endParaRPr lang="en-US" sz="1200" dirty="0">
              <a:latin typeface="Arial" panose="020B0604020202020204" pitchFamily="34" charset="0"/>
              <a:cs typeface="Arial" panose="020B0604020202020204" pitchFamily="34" charset="0"/>
            </a:endParaRPr>
          </a:p>
        </p:txBody>
      </p:sp>
      <p:sp>
        <p:nvSpPr>
          <p:cNvPr id="20" name="Rectangle 19"/>
          <p:cNvSpPr/>
          <p:nvPr/>
        </p:nvSpPr>
        <p:spPr>
          <a:xfrm>
            <a:off x="2753287" y="3741152"/>
            <a:ext cx="3876116" cy="4349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SUPPLIES INCL. EQUIPMENT</a:t>
            </a:r>
            <a:endParaRPr lang="en-US" sz="1200" dirty="0">
              <a:latin typeface="Arial" panose="020B0604020202020204" pitchFamily="34" charset="0"/>
              <a:cs typeface="Arial" panose="020B0604020202020204" pitchFamily="34" charset="0"/>
            </a:endParaRPr>
          </a:p>
        </p:txBody>
      </p:sp>
      <p:sp>
        <p:nvSpPr>
          <p:cNvPr id="21" name="Rectangle 20"/>
          <p:cNvSpPr/>
          <p:nvPr/>
        </p:nvSpPr>
        <p:spPr>
          <a:xfrm>
            <a:off x="2753287" y="4224999"/>
            <a:ext cx="3876116" cy="4349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CASH</a:t>
            </a:r>
            <a:endParaRPr lang="en-US" sz="1200" dirty="0">
              <a:latin typeface="Arial" panose="020B0604020202020204" pitchFamily="34" charset="0"/>
              <a:cs typeface="Arial" panose="020B0604020202020204" pitchFamily="34" charset="0"/>
            </a:endParaRPr>
          </a:p>
        </p:txBody>
      </p:sp>
      <p:sp>
        <p:nvSpPr>
          <p:cNvPr id="22" name="Rectangle 21"/>
          <p:cNvSpPr/>
          <p:nvPr/>
        </p:nvSpPr>
        <p:spPr>
          <a:xfrm>
            <a:off x="2753287" y="5055355"/>
            <a:ext cx="3876116" cy="683177"/>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RENT</a:t>
            </a:r>
            <a:r>
              <a:rPr lang="en-US" sz="1200" dirty="0">
                <a:latin typeface="Arial" panose="020B0604020202020204" pitchFamily="34" charset="0"/>
                <a:cs typeface="Arial" panose="020B0604020202020204" pitchFamily="34" charset="0"/>
              </a:rPr>
              <a:t>, IT SERVICES, VEHICLES, SECURITY, ETC.</a:t>
            </a:r>
          </a:p>
        </p:txBody>
      </p:sp>
      <p:sp>
        <p:nvSpPr>
          <p:cNvPr id="7" name="Isosceles Triangle 6"/>
          <p:cNvSpPr/>
          <p:nvPr/>
        </p:nvSpPr>
        <p:spPr>
          <a:xfrm rot="5400000">
            <a:off x="5006526" y="3713740"/>
            <a:ext cx="3922326" cy="36930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cs typeface="Arial" panose="020B0604020202020204" pitchFamily="34" charset="0"/>
            </a:endParaRPr>
          </a:p>
        </p:txBody>
      </p:sp>
      <p:sp>
        <p:nvSpPr>
          <p:cNvPr id="23" name="Rectangle 22"/>
          <p:cNvSpPr/>
          <p:nvPr/>
        </p:nvSpPr>
        <p:spPr>
          <a:xfrm>
            <a:off x="8404875" y="1948945"/>
            <a:ext cx="660026" cy="3922325"/>
          </a:xfrm>
          <a:prstGeom prst="rect">
            <a:avLst/>
          </a:prstGeom>
          <a:solidFill>
            <a:srgbClr val="8DC63F"/>
          </a:solidFill>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en-US" sz="1350" b="1" dirty="0">
                <a:latin typeface="Arial" panose="020B0604020202020204" pitchFamily="34" charset="0"/>
                <a:cs typeface="Arial" panose="020B0604020202020204" pitchFamily="34" charset="0"/>
              </a:rPr>
              <a:t>TOTAL COST </a:t>
            </a:r>
            <a:r>
              <a:rPr lang="en-US" sz="1350" b="1" dirty="0" smtClean="0">
                <a:latin typeface="Arial" panose="020B0604020202020204" pitchFamily="34" charset="0"/>
                <a:cs typeface="Arial" panose="020B0604020202020204" pitchFamily="34" charset="0"/>
              </a:rPr>
              <a:t>OF ACHIEVING  OUTPUT </a:t>
            </a:r>
            <a:endParaRPr lang="en-US" sz="1350" b="1" dirty="0">
              <a:latin typeface="Arial" panose="020B0604020202020204" pitchFamily="34" charset="0"/>
              <a:cs typeface="Arial" panose="020B0604020202020204" pitchFamily="34" charset="0"/>
            </a:endParaRPr>
          </a:p>
        </p:txBody>
      </p:sp>
      <p:sp>
        <p:nvSpPr>
          <p:cNvPr id="17" name="Rectangle 16"/>
          <p:cNvSpPr/>
          <p:nvPr/>
        </p:nvSpPr>
        <p:spPr>
          <a:xfrm>
            <a:off x="0" y="613792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algn="ctr"/>
            <a:endParaRPr lang="en-US"/>
          </a:p>
        </p:txBody>
      </p:sp>
      <p:sp>
        <p:nvSpPr>
          <p:cNvPr id="18" name="Rectangle 17"/>
          <p:cNvSpPr/>
          <p:nvPr/>
        </p:nvSpPr>
        <p:spPr>
          <a:xfrm>
            <a:off x="7213842" y="1951868"/>
            <a:ext cx="760224" cy="3922325"/>
          </a:xfrm>
          <a:prstGeom prst="rect">
            <a:avLst/>
          </a:prstGeom>
          <a:solidFill>
            <a:schemeClr val="accent3">
              <a:lumMod val="20000"/>
              <a:lumOff val="80000"/>
            </a:schemeClr>
          </a:solidFill>
        </p:spPr>
        <p:style>
          <a:lnRef idx="2">
            <a:schemeClr val="accent1"/>
          </a:lnRef>
          <a:fillRef idx="1">
            <a:schemeClr val="lt1"/>
          </a:fillRef>
          <a:effectRef idx="0">
            <a:schemeClr val="accent1"/>
          </a:effectRef>
          <a:fontRef idx="minor">
            <a:schemeClr val="dk1"/>
          </a:fontRef>
        </p:style>
        <p:txBody>
          <a:bodyPr vert="horz" rtlCol="0" anchor="ctr"/>
          <a:lstStyle/>
          <a:p>
            <a:pPr algn="ctr"/>
            <a:r>
              <a:rPr lang="en-US" sz="1100" dirty="0" smtClean="0">
                <a:latin typeface="Arial" panose="020B0604020202020204" pitchFamily="34" charset="0"/>
                <a:cs typeface="Arial" panose="020B0604020202020204" pitchFamily="34" charset="0"/>
              </a:rPr>
              <a:t>Activities</a:t>
            </a: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p>
          <a:p>
            <a:pPr algn="ct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Activities</a:t>
            </a:r>
          </a:p>
          <a:p>
            <a:pPr algn="ctr"/>
            <a:endParaRPr lang="en-US" sz="1100" dirty="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endParaRPr lang="en-US" sz="1100" dirty="0">
              <a:latin typeface="Arial" panose="020B0604020202020204" pitchFamily="34" charset="0"/>
              <a:cs typeface="Arial" panose="020B0604020202020204" pitchFamily="34" charset="0"/>
            </a:endParaRPr>
          </a:p>
          <a:p>
            <a:pPr algn="ct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Activities</a:t>
            </a: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endParaRPr lang="en-US" sz="1100" dirty="0">
              <a:latin typeface="Arial" panose="020B0604020202020204" pitchFamily="34" charset="0"/>
              <a:cs typeface="Arial" panose="020B0604020202020204" pitchFamily="34" charset="0"/>
            </a:endParaRPr>
          </a:p>
          <a:p>
            <a:pPr algn="ct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Activities</a:t>
            </a:r>
          </a:p>
          <a:p>
            <a:pPr algn="ctr"/>
            <a:endParaRPr lang="en-US" sz="1100" dirty="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endParaRPr lang="en-US" sz="1100" dirty="0">
              <a:latin typeface="Arial" panose="020B0604020202020204" pitchFamily="34" charset="0"/>
              <a:cs typeface="Arial" panose="020B0604020202020204" pitchFamily="34" charset="0"/>
            </a:endParaRP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24" name="Isosceles Triangle 23"/>
          <p:cNvSpPr/>
          <p:nvPr/>
        </p:nvSpPr>
        <p:spPr>
          <a:xfrm rot="5400000">
            <a:off x="6222448" y="3801135"/>
            <a:ext cx="3922326" cy="36930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8032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921872" y="1312742"/>
            <a:ext cx="8843962" cy="54673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z="2400" dirty="0" smtClean="0">
              <a:solidFill>
                <a:srgbClr val="4F81BD"/>
              </a:solidFill>
              <a:latin typeface="Arial" panose="020B0604020202020204" pitchFamily="34" charset="0"/>
              <a:cs typeface="Arial" panose="020B0604020202020204" pitchFamily="34" charset="0"/>
            </a:endParaRPr>
          </a:p>
        </p:txBody>
      </p:sp>
      <p:graphicFrame>
        <p:nvGraphicFramePr>
          <p:cNvPr id="5" name="Diagram 4"/>
          <p:cNvGraphicFramePr/>
          <p:nvPr>
            <p:extLst>
              <p:ext uri="{D42A27DB-BD31-4B8C-83A1-F6EECF244321}">
                <p14:modId xmlns:p14="http://schemas.microsoft.com/office/powerpoint/2010/main" val="2852109064"/>
              </p:ext>
            </p:extLst>
          </p:nvPr>
        </p:nvGraphicFramePr>
        <p:xfrm>
          <a:off x="1543706" y="1267969"/>
          <a:ext cx="7600294" cy="54045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3351163150"/>
              </p:ext>
            </p:extLst>
          </p:nvPr>
        </p:nvGraphicFramePr>
        <p:xfrm>
          <a:off x="103350" y="942468"/>
          <a:ext cx="3846285" cy="128814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TextBox 8"/>
          <p:cNvSpPr txBox="1"/>
          <p:nvPr/>
        </p:nvSpPr>
        <p:spPr>
          <a:xfrm>
            <a:off x="157163" y="178122"/>
            <a:ext cx="9144000" cy="523220"/>
          </a:xfrm>
          <a:prstGeom prst="rect">
            <a:avLst/>
          </a:prstGeom>
          <a:noFill/>
        </p:spPr>
        <p:txBody>
          <a:bodyPr wrap="square" rtlCol="0">
            <a:spAutoFit/>
          </a:bodyPr>
          <a:lstStyle/>
          <a:p>
            <a:r>
              <a:rPr lang="en-US" sz="2800" dirty="0" smtClean="0">
                <a:solidFill>
                  <a:srgbClr val="FFFFFF"/>
                </a:solidFill>
                <a:latin typeface="Arial" panose="020B0604020202020204" pitchFamily="34" charset="0"/>
                <a:cs typeface="Arial" panose="020B0604020202020204" pitchFamily="34" charset="0"/>
              </a:rPr>
              <a:t>Aligning the strategy to deliver outputs to the budget (1)</a:t>
            </a:r>
            <a:endParaRPr lang="en-US" sz="2800" dirty="0">
              <a:solidFill>
                <a:srgbClr val="FFFFFF"/>
              </a:solidFill>
              <a:latin typeface="Arial" panose="020B0604020202020204" pitchFamily="34" charset="0"/>
              <a:cs typeface="Arial" panose="020B0604020202020204" pitchFamily="34" charset="0"/>
            </a:endParaRPr>
          </a:p>
        </p:txBody>
      </p:sp>
      <p:sp>
        <p:nvSpPr>
          <p:cNvPr id="2" name="TextBox 1"/>
          <p:cNvSpPr txBox="1"/>
          <p:nvPr/>
        </p:nvSpPr>
        <p:spPr>
          <a:xfrm>
            <a:off x="134881" y="6135982"/>
            <a:ext cx="3454792" cy="646331"/>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Be mindful of value-for-money;  </a:t>
            </a:r>
          </a:p>
          <a:p>
            <a:r>
              <a:rPr lang="en-US" dirty="0" smtClean="0">
                <a:latin typeface="Arial" panose="020B0604020202020204" pitchFamily="34" charset="0"/>
                <a:cs typeface="Arial" panose="020B0604020202020204" pitchFamily="34" charset="0"/>
              </a:rPr>
              <a:t>be prepared to defend choices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08206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35472" y="257175"/>
            <a:ext cx="9001125"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dirty="0">
                <a:solidFill>
                  <a:srgbClr val="FFFFFF"/>
                </a:solidFill>
                <a:latin typeface="Arial" panose="020B0604020202020204" pitchFamily="34" charset="0"/>
                <a:cs typeface="Arial" panose="020B0604020202020204" pitchFamily="34" charset="0"/>
              </a:rPr>
              <a:t>Aligning the strategy to </a:t>
            </a:r>
            <a:r>
              <a:rPr lang="en-US" sz="2800" dirty="0" smtClean="0">
                <a:solidFill>
                  <a:srgbClr val="FFFFFF"/>
                </a:solidFill>
                <a:latin typeface="Arial" panose="020B0604020202020204" pitchFamily="34" charset="0"/>
                <a:cs typeface="Arial" panose="020B0604020202020204" pitchFamily="34" charset="0"/>
              </a:rPr>
              <a:t>deliver outputs to the </a:t>
            </a:r>
            <a:r>
              <a:rPr lang="en-US" sz="2800" dirty="0">
                <a:solidFill>
                  <a:srgbClr val="FFFFFF"/>
                </a:solidFill>
                <a:latin typeface="Arial" panose="020B0604020202020204" pitchFamily="34" charset="0"/>
                <a:cs typeface="Arial" panose="020B0604020202020204" pitchFamily="34" charset="0"/>
              </a:rPr>
              <a:t>budget </a:t>
            </a:r>
            <a:r>
              <a:rPr lang="en-US" sz="2800" dirty="0" smtClean="0">
                <a:solidFill>
                  <a:srgbClr val="FFFFFF"/>
                </a:solidFill>
                <a:latin typeface="Arial" panose="020B0604020202020204" pitchFamily="34" charset="0"/>
                <a:cs typeface="Arial" panose="020B0604020202020204" pitchFamily="34" charset="0"/>
              </a:rPr>
              <a:t>(2)</a:t>
            </a:r>
            <a:endParaRPr lang="en-US" sz="2800" dirty="0">
              <a:solidFill>
                <a:srgbClr val="FFFFFF"/>
              </a:solidFill>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157163" y="1390650"/>
            <a:ext cx="8843962" cy="54673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z="2400" dirty="0" smtClean="0">
              <a:solidFill>
                <a:srgbClr val="4F81BD"/>
              </a:solidFill>
            </a:endParaRPr>
          </a:p>
        </p:txBody>
      </p:sp>
      <p:sp>
        <p:nvSpPr>
          <p:cNvPr id="10" name="TextBox 9"/>
          <p:cNvSpPr txBox="1"/>
          <p:nvPr/>
        </p:nvSpPr>
        <p:spPr>
          <a:xfrm>
            <a:off x="1447800" y="4438948"/>
            <a:ext cx="6553200" cy="1569660"/>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A sector </a:t>
            </a:r>
            <a:r>
              <a:rPr lang="en-US" sz="2400" dirty="0" err="1" smtClean="0">
                <a:latin typeface="Arial" panose="020B0604020202020204" pitchFamily="34" charset="0"/>
                <a:cs typeface="Arial" panose="020B0604020202020204" pitchFamily="34" charset="0"/>
              </a:rPr>
              <a:t>progamme</a:t>
            </a:r>
            <a:r>
              <a:rPr lang="en-US" sz="2400" dirty="0" smtClean="0">
                <a:latin typeface="Arial" panose="020B0604020202020204" pitchFamily="34" charset="0"/>
                <a:cs typeface="Arial" panose="020B0604020202020204" pitchFamily="34" charset="0"/>
              </a:rPr>
              <a:t> strategy with three outputs contributing to an outcome is costed so that the predicted cost of the three outputs add up to the CPD sector outcome budget </a:t>
            </a:r>
            <a:endParaRPr lang="en-US" sz="2400" dirty="0">
              <a:latin typeface="Arial" panose="020B0604020202020204" pitchFamily="34" charset="0"/>
              <a:cs typeface="Arial" panose="020B0604020202020204" pitchFamily="34" charset="0"/>
            </a:endParaRPr>
          </a:p>
        </p:txBody>
      </p:sp>
      <p:graphicFrame>
        <p:nvGraphicFramePr>
          <p:cNvPr id="8" name="Diagram 7"/>
          <p:cNvGraphicFramePr/>
          <p:nvPr>
            <p:extLst>
              <p:ext uri="{D42A27DB-BD31-4B8C-83A1-F6EECF244321}">
                <p14:modId xmlns:p14="http://schemas.microsoft.com/office/powerpoint/2010/main" val="429885155"/>
              </p:ext>
            </p:extLst>
          </p:nvPr>
        </p:nvGraphicFramePr>
        <p:xfrm>
          <a:off x="685800" y="1524000"/>
          <a:ext cx="2362200" cy="23983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extLst>
              <p:ext uri="{D42A27DB-BD31-4B8C-83A1-F6EECF244321}">
                <p14:modId xmlns:p14="http://schemas.microsoft.com/office/powerpoint/2010/main" val="44657143"/>
              </p:ext>
            </p:extLst>
          </p:nvPr>
        </p:nvGraphicFramePr>
        <p:xfrm>
          <a:off x="3505200" y="1538514"/>
          <a:ext cx="2362200" cy="239833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3" name="Diagram 12"/>
          <p:cNvGraphicFramePr/>
          <p:nvPr>
            <p:extLst>
              <p:ext uri="{D42A27DB-BD31-4B8C-83A1-F6EECF244321}">
                <p14:modId xmlns:p14="http://schemas.microsoft.com/office/powerpoint/2010/main" val="2791986549"/>
              </p:ext>
            </p:extLst>
          </p:nvPr>
        </p:nvGraphicFramePr>
        <p:xfrm>
          <a:off x="6248400" y="1538514"/>
          <a:ext cx="2362200" cy="239833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2376181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flipH="1">
            <a:off x="297837" y="-71384"/>
            <a:ext cx="9157926"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US" b="0" dirty="0" smtClean="0">
                <a:latin typeface="Arial" panose="020B0604020202020204" pitchFamily="34" charset="0"/>
                <a:cs typeface="Arial" panose="020B0604020202020204" pitchFamily="34" charset="0"/>
              </a:rPr>
              <a:t>Periodic budget adjustments</a:t>
            </a:r>
            <a:endParaRPr lang="en-US" b="0" dirty="0">
              <a:latin typeface="Arial" panose="020B0604020202020204" pitchFamily="34" charset="0"/>
              <a:cs typeface="Arial" panose="020B0604020202020204" pitchFamily="34" charset="0"/>
            </a:endParaRPr>
          </a:p>
        </p:txBody>
      </p:sp>
      <p:sp>
        <p:nvSpPr>
          <p:cNvPr id="8" name="Content Placeholder 3"/>
          <p:cNvSpPr txBox="1">
            <a:spLocks/>
          </p:cNvSpPr>
          <p:nvPr/>
        </p:nvSpPr>
        <p:spPr>
          <a:xfrm>
            <a:off x="297837" y="3276600"/>
            <a:ext cx="8465163" cy="505454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800" dirty="0" smtClean="0">
              <a:latin typeface="Arial" panose="020B0604020202020204" pitchFamily="34" charset="0"/>
              <a:cs typeface="Arial" panose="020B0604020202020204" pitchFamily="34" charset="0"/>
            </a:endParaRPr>
          </a:p>
          <a:p>
            <a:pPr marL="0" indent="0">
              <a:buNone/>
            </a:pPr>
            <a:endParaRPr lang="en-US" sz="2800" dirty="0" smtClean="0">
              <a:latin typeface="Arial" panose="020B0604020202020204" pitchFamily="34" charset="0"/>
              <a:cs typeface="Arial" panose="020B0604020202020204" pitchFamily="34" charset="0"/>
            </a:endParaRPr>
          </a:p>
        </p:txBody>
      </p:sp>
      <p:sp>
        <p:nvSpPr>
          <p:cNvPr id="9" name="Rounded Rectangle 8"/>
          <p:cNvSpPr/>
          <p:nvPr/>
        </p:nvSpPr>
        <p:spPr>
          <a:xfrm>
            <a:off x="1210408" y="1372566"/>
            <a:ext cx="6831106" cy="1317768"/>
          </a:xfrm>
          <a:prstGeom prst="roundRect">
            <a:avLst/>
          </a:prstGeom>
          <a:solidFill>
            <a:schemeClr val="accent1">
              <a:lumMod val="20000"/>
              <a:lumOff val="80000"/>
            </a:schemeClr>
          </a:solid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smtClean="0">
                <a:solidFill>
                  <a:schemeClr val="tx1"/>
                </a:solidFill>
                <a:latin typeface="Arial" panose="020B0604020202020204" pitchFamily="34" charset="0"/>
                <a:cs typeface="Arial" panose="020B0604020202020204" pitchFamily="34" charset="0"/>
              </a:rPr>
              <a:t>Understand that five-year outputs and the human, organizational and financial resources earmarked to reach them inevitably includes assumptions</a:t>
            </a:r>
            <a:endParaRPr lang="en-US" sz="2200"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1210408" y="3133942"/>
            <a:ext cx="6831106" cy="1317768"/>
          </a:xfrm>
          <a:prstGeom prst="roundRect">
            <a:avLst/>
          </a:prstGeom>
          <a:solidFill>
            <a:schemeClr val="accent1">
              <a:lumMod val="20000"/>
              <a:lumOff val="80000"/>
            </a:schemeClr>
          </a:solid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chemeClr val="tx1"/>
                </a:solidFill>
                <a:latin typeface="Arial" panose="020B0604020202020204" pitchFamily="34" charset="0"/>
                <a:cs typeface="Arial" panose="020B0604020202020204" pitchFamily="34" charset="0"/>
              </a:rPr>
              <a:t>Monitoring and adjusting budget allocations and possibly statements of output adjustments will be </a:t>
            </a:r>
            <a:r>
              <a:rPr lang="en-US" sz="2200" dirty="0" smtClean="0">
                <a:solidFill>
                  <a:schemeClr val="tx1"/>
                </a:solidFill>
                <a:latin typeface="Arial" panose="020B0604020202020204" pitchFamily="34" charset="0"/>
                <a:cs typeface="Arial" panose="020B0604020202020204" pitchFamily="34" charset="0"/>
              </a:rPr>
              <a:t>required</a:t>
            </a:r>
            <a:endParaRPr lang="en-US" sz="2200"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1210408" y="4895318"/>
            <a:ext cx="6831106" cy="1317768"/>
          </a:xfrm>
          <a:prstGeom prst="roundRect">
            <a:avLst/>
          </a:prstGeom>
          <a:solidFill>
            <a:schemeClr val="accent1">
              <a:lumMod val="20000"/>
              <a:lumOff val="80000"/>
            </a:schemeClr>
          </a:solid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chemeClr val="tx1"/>
                </a:solidFill>
                <a:latin typeface="Arial" panose="020B0604020202020204" pitchFamily="34" charset="0"/>
                <a:cs typeface="Arial" panose="020B0604020202020204" pitchFamily="34" charset="0"/>
              </a:rPr>
              <a:t>Annual reviews </a:t>
            </a:r>
            <a:r>
              <a:rPr lang="en-US" sz="2200" dirty="0" smtClean="0">
                <a:solidFill>
                  <a:schemeClr val="tx1"/>
                </a:solidFill>
                <a:latin typeface="Arial" panose="020B0604020202020204" pitchFamily="34" charset="0"/>
                <a:cs typeface="Arial" panose="020B0604020202020204" pitchFamily="34" charset="0"/>
              </a:rPr>
              <a:t>must record any the </a:t>
            </a:r>
            <a:r>
              <a:rPr lang="en-US" sz="2200" dirty="0">
                <a:solidFill>
                  <a:schemeClr val="tx1"/>
                </a:solidFill>
                <a:latin typeface="Arial" panose="020B0604020202020204" pitchFamily="34" charset="0"/>
                <a:cs typeface="Arial" panose="020B0604020202020204" pitchFamily="34" charset="0"/>
              </a:rPr>
              <a:t>adjustments </a:t>
            </a:r>
            <a:r>
              <a:rPr lang="en-US" sz="2200" dirty="0" smtClean="0">
                <a:solidFill>
                  <a:schemeClr val="tx1"/>
                </a:solidFill>
                <a:latin typeface="Arial" panose="020B0604020202020204" pitchFamily="34" charset="0"/>
                <a:cs typeface="Arial" panose="020B0604020202020204" pitchFamily="34" charset="0"/>
              </a:rPr>
              <a:t>to the strategy (e.g. revised budgets, updates on risks changes in output statements) and adjust systems e.g. RAM and in other annual reporting </a:t>
            </a:r>
            <a:endParaRPr lang="en-US" sz="2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1857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Coming soon!</a:t>
            </a:r>
            <a:endParaRPr lang="en-US" sz="2800" b="0" dirty="0"/>
          </a:p>
        </p:txBody>
      </p:sp>
      <p:sp>
        <p:nvSpPr>
          <p:cNvPr id="5" name="Content Placeholder 2"/>
          <p:cNvSpPr txBox="1">
            <a:spLocks/>
          </p:cNvSpPr>
          <p:nvPr/>
        </p:nvSpPr>
        <p:spPr>
          <a:xfrm>
            <a:off x="762000" y="1752600"/>
            <a:ext cx="8077200" cy="39624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defTabSz="895160">
              <a:spcBef>
                <a:spcPts val="0"/>
              </a:spcBef>
              <a:buNone/>
            </a:pPr>
            <a:r>
              <a:rPr lang="en-US" sz="3200" dirty="0">
                <a:latin typeface="Arial" panose="020B0604020202020204" pitchFamily="34" charset="0"/>
                <a:cs typeface="Arial" panose="020B0604020202020204" pitchFamily="34" charset="0"/>
              </a:rPr>
              <a:t>UNICEF will have by mid-2017:</a:t>
            </a:r>
          </a:p>
          <a:p>
            <a:pPr marL="0" lvl="1" indent="0" defTabSz="895160">
              <a:spcBef>
                <a:spcPts val="0"/>
              </a:spcBef>
              <a:buNone/>
            </a:pPr>
            <a:endParaRPr lang="en-US" sz="3200" dirty="0">
              <a:latin typeface="Arial" panose="020B0604020202020204" pitchFamily="34" charset="0"/>
              <a:cs typeface="Arial" panose="020B0604020202020204" pitchFamily="34" charset="0"/>
            </a:endParaRPr>
          </a:p>
          <a:p>
            <a:pPr marL="57150" lvl="1" indent="0" defTabSz="895160">
              <a:spcBef>
                <a:spcPts val="0"/>
              </a:spcBef>
              <a:buNone/>
            </a:pPr>
            <a:r>
              <a:rPr lang="en-US" sz="3200" dirty="0" smtClean="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 Budget Formulation Tool</a:t>
            </a:r>
          </a:p>
          <a:p>
            <a:pPr marL="57150" lvl="1" indent="0" defTabSz="895160">
              <a:spcBef>
                <a:spcPts val="0"/>
              </a:spcBef>
              <a:buNone/>
            </a:pPr>
            <a:endParaRPr lang="en-US" sz="3200" dirty="0" smtClean="0">
              <a:latin typeface="Arial" panose="020B0604020202020204" pitchFamily="34" charset="0"/>
              <a:cs typeface="Arial" panose="020B0604020202020204" pitchFamily="34" charset="0"/>
            </a:endParaRPr>
          </a:p>
          <a:p>
            <a:pPr marL="57150" lvl="1" indent="0" defTabSz="895160">
              <a:spcBef>
                <a:spcPts val="0"/>
              </a:spcBef>
              <a:buNone/>
            </a:pPr>
            <a:r>
              <a:rPr lang="en-US" sz="3200" dirty="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   Costing </a:t>
            </a:r>
            <a:r>
              <a:rPr lang="en-US" sz="3200" dirty="0">
                <a:latin typeface="Arial" panose="020B0604020202020204" pitchFamily="34" charset="0"/>
                <a:cs typeface="Arial" panose="020B0604020202020204" pitchFamily="34" charset="0"/>
              </a:rPr>
              <a:t>and Budgeting learning </a:t>
            </a:r>
            <a:r>
              <a:rPr lang="en-US" sz="3200" dirty="0" smtClean="0">
                <a:latin typeface="Arial" panose="020B0604020202020204" pitchFamily="34" charset="0"/>
                <a:cs typeface="Arial" panose="020B0604020202020204" pitchFamily="34" charset="0"/>
              </a:rPr>
              <a:t>package</a:t>
            </a:r>
          </a:p>
          <a:p>
            <a:pPr marL="57150" lvl="1" indent="0" defTabSz="895160">
              <a:spcBef>
                <a:spcPts val="0"/>
              </a:spcBef>
              <a:buNone/>
            </a:pPr>
            <a:endParaRPr lang="en-US" sz="3200" dirty="0">
              <a:latin typeface="Arial" panose="020B0604020202020204" pitchFamily="34" charset="0"/>
              <a:cs typeface="Arial" panose="020B0604020202020204" pitchFamily="34" charset="0"/>
            </a:endParaRPr>
          </a:p>
          <a:p>
            <a:pPr marL="57150" lvl="1" indent="0" defTabSz="895160">
              <a:spcBef>
                <a:spcPts val="0"/>
              </a:spcBef>
              <a:buNone/>
            </a:pPr>
            <a:r>
              <a:rPr lang="en-US" sz="3200" dirty="0" smtClean="0">
                <a:latin typeface="Arial" panose="020B060402020202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pic>
        <p:nvPicPr>
          <p:cNvPr id="6"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948" y="2829853"/>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948" y="3806942"/>
            <a:ext cx="365760" cy="365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4924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Value-for-Money </a:t>
            </a:r>
            <a:r>
              <a:rPr lang="en-US" sz="2800" b="0" dirty="0"/>
              <a:t>(</a:t>
            </a:r>
            <a:r>
              <a:rPr lang="en-US" sz="2800" b="0" dirty="0" err="1" smtClean="0"/>
              <a:t>VfM</a:t>
            </a:r>
            <a:r>
              <a:rPr lang="en-US" sz="2800" b="0" dirty="0"/>
              <a:t>) </a:t>
            </a:r>
            <a:r>
              <a:rPr lang="en-US" sz="2000" b="0" dirty="0" smtClean="0"/>
              <a:t>(source:  UNICEF PF4C training)</a:t>
            </a:r>
            <a:endParaRPr lang="en-US" sz="2000" b="0" dirty="0"/>
          </a:p>
        </p:txBody>
      </p:sp>
      <p:sp>
        <p:nvSpPr>
          <p:cNvPr id="5" name="Content Placeholder 2"/>
          <p:cNvSpPr txBox="1">
            <a:spLocks/>
          </p:cNvSpPr>
          <p:nvPr/>
        </p:nvSpPr>
        <p:spPr>
          <a:xfrm>
            <a:off x="484212" y="1340454"/>
            <a:ext cx="8153400" cy="494431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n-US" sz="2400" b="1" dirty="0" smtClean="0">
                <a:solidFill>
                  <a:srgbClr val="0099FF"/>
                </a:solidFill>
                <a:latin typeface="Arial" panose="020B0604020202020204" pitchFamily="34" charset="0"/>
                <a:cs typeface="Arial" panose="020B0604020202020204" pitchFamily="34" charset="0"/>
              </a:rPr>
              <a:t>What is it? </a:t>
            </a:r>
          </a:p>
          <a:p>
            <a:pPr marL="0" indent="0">
              <a:spcBef>
                <a:spcPts val="0"/>
              </a:spcBef>
              <a:buFont typeface="Arial"/>
              <a:buNone/>
            </a:pPr>
            <a:endParaRPr lang="en-US" sz="2400" dirty="0" smtClean="0">
              <a:latin typeface="Arial" panose="020B0604020202020204" pitchFamily="34" charset="0"/>
              <a:cs typeface="Arial" panose="020B0604020202020204" pitchFamily="34" charset="0"/>
            </a:endParaRPr>
          </a:p>
          <a:p>
            <a:pPr marL="0" indent="0">
              <a:spcBef>
                <a:spcPts val="0"/>
              </a:spcBef>
              <a:buFont typeface="Arial"/>
              <a:buNone/>
            </a:pPr>
            <a:r>
              <a:rPr lang="en-US" sz="2400" dirty="0" smtClean="0">
                <a:latin typeface="Arial" panose="020B0604020202020204" pitchFamily="34" charset="0"/>
                <a:cs typeface="Arial" panose="020B0604020202020204" pitchFamily="34" charset="0"/>
              </a:rPr>
              <a:t>The relationship between the resources spent on a programme and the results they buy</a:t>
            </a:r>
          </a:p>
          <a:p>
            <a:pPr marL="0" indent="0">
              <a:spcBef>
                <a:spcPts val="0"/>
              </a:spcBef>
              <a:buFont typeface="Arial"/>
              <a:buNone/>
            </a:pPr>
            <a:endParaRPr lang="en-US" sz="2400" dirty="0" smtClean="0">
              <a:latin typeface="Arial" panose="020B0604020202020204" pitchFamily="34" charset="0"/>
              <a:cs typeface="Arial" panose="020B0604020202020204" pitchFamily="34" charset="0"/>
            </a:endParaRPr>
          </a:p>
          <a:p>
            <a:pPr marL="57150" indent="0">
              <a:spcBef>
                <a:spcPts val="0"/>
              </a:spcBef>
              <a:buNone/>
            </a:pPr>
            <a:r>
              <a:rPr lang="en-US" sz="2400" b="1" dirty="0" smtClean="0">
                <a:solidFill>
                  <a:srgbClr val="0099FF"/>
                </a:solidFill>
                <a:latin typeface="Arial" panose="020B0604020202020204" pitchFamily="34" charset="0"/>
                <a:cs typeface="Arial" panose="020B0604020202020204" pitchFamily="34" charset="0"/>
              </a:rPr>
              <a:t>Why important?  </a:t>
            </a:r>
          </a:p>
          <a:p>
            <a:pPr marL="57150" indent="0">
              <a:spcBef>
                <a:spcPts val="0"/>
              </a:spcBef>
              <a:buNone/>
            </a:pPr>
            <a:endParaRPr lang="en-US" sz="2400" b="1" dirty="0">
              <a:solidFill>
                <a:srgbClr val="0099FF"/>
              </a:solidFill>
              <a:latin typeface="Arial" panose="020B0604020202020204" pitchFamily="34" charset="0"/>
              <a:cs typeface="Arial" panose="020B0604020202020204" pitchFamily="34" charset="0"/>
            </a:endParaRPr>
          </a:p>
          <a:p>
            <a:pPr marL="400050">
              <a:spcBef>
                <a:spcPts val="0"/>
              </a:spcBef>
            </a:pPr>
            <a:r>
              <a:rPr lang="en-US" sz="2400" dirty="0" smtClean="0">
                <a:latin typeface="Arial" panose="020B0604020202020204" pitchFamily="34" charset="0"/>
                <a:cs typeface="Arial" panose="020B0604020202020204" pitchFamily="34" charset="0"/>
              </a:rPr>
              <a:t>Need to achieve biggest bang for buck</a:t>
            </a:r>
          </a:p>
          <a:p>
            <a:pPr marL="400050">
              <a:spcBef>
                <a:spcPts val="0"/>
              </a:spcBef>
            </a:pPr>
            <a:r>
              <a:rPr lang="en-US" sz="2400" dirty="0" smtClean="0">
                <a:latin typeface="Arial" panose="020B0604020202020204" pitchFamily="34" charset="0"/>
                <a:cs typeface="Arial" panose="020B0604020202020204" pitchFamily="34" charset="0"/>
              </a:rPr>
              <a:t>Evidence of good </a:t>
            </a:r>
            <a:r>
              <a:rPr lang="en-US" sz="2400" dirty="0" err="1" smtClean="0">
                <a:latin typeface="Arial" panose="020B0604020202020204" pitchFamily="34" charset="0"/>
                <a:cs typeface="Arial" panose="020B0604020202020204" pitchFamily="34" charset="0"/>
              </a:rPr>
              <a:t>VfM</a:t>
            </a:r>
            <a:r>
              <a:rPr lang="en-US" sz="2400" dirty="0" smtClean="0">
                <a:latin typeface="Arial" panose="020B0604020202020204" pitchFamily="34" charset="0"/>
                <a:cs typeface="Arial" panose="020B0604020202020204" pitchFamily="34" charset="0"/>
              </a:rPr>
              <a:t> can justify scale-up</a:t>
            </a:r>
          </a:p>
          <a:p>
            <a:pPr marL="400050">
              <a:spcBef>
                <a:spcPts val="0"/>
              </a:spcBef>
            </a:pPr>
            <a:r>
              <a:rPr lang="en-US" sz="2400" dirty="0" smtClean="0">
                <a:latin typeface="Arial" panose="020B0604020202020204" pitchFamily="34" charset="0"/>
                <a:cs typeface="Arial" panose="020B0604020202020204" pitchFamily="34" charset="0"/>
              </a:rPr>
              <a:t>When budgets are tight, good </a:t>
            </a:r>
            <a:r>
              <a:rPr lang="en-US" sz="2400" dirty="0" err="1" smtClean="0">
                <a:latin typeface="Arial" panose="020B0604020202020204" pitchFamily="34" charset="0"/>
                <a:cs typeface="Arial" panose="020B0604020202020204" pitchFamily="34" charset="0"/>
              </a:rPr>
              <a:t>VfM</a:t>
            </a:r>
            <a:r>
              <a:rPr lang="en-US" sz="2400" dirty="0" smtClean="0">
                <a:latin typeface="Arial" panose="020B0604020202020204" pitchFamily="34" charset="0"/>
                <a:cs typeface="Arial" panose="020B0604020202020204" pitchFamily="34" charset="0"/>
              </a:rPr>
              <a:t> will result in better results</a:t>
            </a:r>
          </a:p>
          <a:p>
            <a:pPr marL="400050">
              <a:spcBef>
                <a:spcPts val="0"/>
              </a:spcBef>
            </a:pPr>
            <a:r>
              <a:rPr lang="en-US" sz="2400" dirty="0" smtClean="0">
                <a:latin typeface="Arial" panose="020B0604020202020204" pitchFamily="34" charset="0"/>
                <a:cs typeface="Arial" panose="020B0604020202020204" pitchFamily="34" charset="0"/>
              </a:rPr>
              <a:t>Increasingly, donors require </a:t>
            </a:r>
            <a:r>
              <a:rPr lang="en-US" sz="2400" dirty="0" err="1" smtClean="0">
                <a:latin typeface="Arial" panose="020B0604020202020204" pitchFamily="34" charset="0"/>
                <a:cs typeface="Arial" panose="020B0604020202020204" pitchFamily="34" charset="0"/>
              </a:rPr>
              <a:t>VfM</a:t>
            </a:r>
            <a:r>
              <a:rPr lang="en-US" sz="2400" dirty="0" smtClean="0">
                <a:latin typeface="Arial" panose="020B0604020202020204" pitchFamily="34" charset="0"/>
                <a:cs typeface="Arial" panose="020B0604020202020204" pitchFamily="34" charset="0"/>
              </a:rPr>
              <a:t> before approving budgets to show aid is being well spent</a:t>
            </a:r>
          </a:p>
          <a:p>
            <a:pPr>
              <a:spcBef>
                <a:spcPts val="0"/>
              </a:spcBef>
            </a:pPr>
            <a:endParaRPr lang="en-US" sz="2400" dirty="0" smtClean="0">
              <a:latin typeface="Arial" panose="020B0604020202020204" pitchFamily="34" charset="0"/>
              <a:cs typeface="Arial" panose="020B0604020202020204" pitchFamily="34" charset="0"/>
            </a:endParaRPr>
          </a:p>
          <a:p>
            <a:pPr>
              <a:spcBef>
                <a:spcPts val="0"/>
              </a:spcBef>
            </a:pPr>
            <a:endParaRPr lang="en-US" sz="2400" b="1" dirty="0" smtClean="0">
              <a:latin typeface="Arial" panose="020B0604020202020204" pitchFamily="34" charset="0"/>
              <a:cs typeface="Arial" panose="020B0604020202020204" pitchFamily="34" charset="0"/>
            </a:endParaRPr>
          </a:p>
          <a:p>
            <a:pPr marL="0" indent="0">
              <a:spcBef>
                <a:spcPts val="0"/>
              </a:spcBef>
              <a:buFont typeface="Arial"/>
              <a:buNone/>
            </a:pPr>
            <a:endParaRPr lang="en-U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6009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a:xfrm>
            <a:off x="6858000" y="6356352"/>
            <a:ext cx="1828800" cy="365125"/>
          </a:xfrm>
          <a:prstGeom prst="rect">
            <a:avLst/>
          </a:prstGeom>
        </p:spPr>
        <p:txBody>
          <a:bodyPr/>
          <a:lstStyle/>
          <a:p>
            <a:fld id="{B6F15528-21DE-4FAA-801E-634DDDAF4B2B}" type="slidenum">
              <a:rPr lang="en-US" smtClean="0">
                <a:latin typeface="Arial" panose="020B0604020202020204" pitchFamily="34" charset="0"/>
                <a:ea typeface="Tahoma" panose="020B0604030504040204" pitchFamily="34" charset="0"/>
                <a:cs typeface="Arial" panose="020B0604020202020204" pitchFamily="34" charset="0"/>
              </a:rPr>
              <a:pPr/>
              <a:t>19</a:t>
            </a:fld>
            <a:endParaRPr lang="en-US" dirty="0">
              <a:latin typeface="Arial" panose="020B0604020202020204" pitchFamily="34" charset="0"/>
              <a:ea typeface="Tahoma" panose="020B0604030504040204" pitchFamily="34" charset="0"/>
              <a:cs typeface="Arial" panose="020B0604020202020204" pitchFamily="34" charset="0"/>
            </a:endParaRPr>
          </a:p>
        </p:txBody>
      </p:sp>
      <p:sp>
        <p:nvSpPr>
          <p:cNvPr id="8" name="AutoShape 6"/>
          <p:cNvSpPr>
            <a:spLocks noChangeArrowheads="1"/>
          </p:cNvSpPr>
          <p:nvPr/>
        </p:nvSpPr>
        <p:spPr bwMode="gray">
          <a:xfrm>
            <a:off x="620815" y="2665413"/>
            <a:ext cx="1655615" cy="1041400"/>
          </a:xfrm>
          <a:prstGeom prst="homePlate">
            <a:avLst>
              <a:gd name="adj" fmla="val 35681"/>
            </a:avLst>
          </a:prstGeom>
          <a:solidFill>
            <a:schemeClr val="accent1">
              <a:lumMod val="20000"/>
              <a:lumOff val="80000"/>
            </a:schemeClr>
          </a:solidFill>
          <a:ln w="19050">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spcBef>
                <a:spcPct val="0"/>
              </a:spcBef>
              <a:buClrTx/>
              <a:buFontTx/>
              <a:buNone/>
            </a:pPr>
            <a:endParaRPr lang="en-GB"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sp>
        <p:nvSpPr>
          <p:cNvPr id="9" name="AutoShape 7"/>
          <p:cNvSpPr>
            <a:spLocks noChangeArrowheads="1"/>
          </p:cNvSpPr>
          <p:nvPr/>
        </p:nvSpPr>
        <p:spPr bwMode="gray">
          <a:xfrm>
            <a:off x="1834839" y="2665413"/>
            <a:ext cx="1504212" cy="1041400"/>
          </a:xfrm>
          <a:prstGeom prst="chevron">
            <a:avLst>
              <a:gd name="adj" fmla="val 22051"/>
            </a:avLst>
          </a:prstGeom>
          <a:solidFill>
            <a:schemeClr val="accent1">
              <a:lumMod val="40000"/>
              <a:lumOff val="60000"/>
            </a:schemeClr>
          </a:solidFill>
          <a:ln w="19050">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GB" dirty="0">
              <a:latin typeface="Arial" panose="020B0604020202020204" pitchFamily="34" charset="0"/>
              <a:ea typeface="Tahoma" panose="020B0604030504040204" pitchFamily="34" charset="0"/>
              <a:cs typeface="Arial" panose="020B0604020202020204" pitchFamily="34" charset="0"/>
            </a:endParaRPr>
          </a:p>
        </p:txBody>
      </p:sp>
      <p:sp>
        <p:nvSpPr>
          <p:cNvPr id="10" name="AutoShape 8"/>
          <p:cNvSpPr>
            <a:spLocks noChangeArrowheads="1"/>
          </p:cNvSpPr>
          <p:nvPr/>
        </p:nvSpPr>
        <p:spPr bwMode="gray">
          <a:xfrm>
            <a:off x="3132975" y="2665413"/>
            <a:ext cx="1507016" cy="1041400"/>
          </a:xfrm>
          <a:prstGeom prst="chevron">
            <a:avLst>
              <a:gd name="adj" fmla="val 22092"/>
            </a:avLst>
          </a:prstGeom>
          <a:solidFill>
            <a:schemeClr val="accent1">
              <a:lumMod val="60000"/>
              <a:lumOff val="40000"/>
            </a:schemeClr>
          </a:solidFill>
          <a:ln w="19050">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ClrTx/>
              <a:buFontTx/>
              <a:buNone/>
            </a:pPr>
            <a:endParaRPr lang="en-GB"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11" name="AutoShape 9"/>
          <p:cNvSpPr>
            <a:spLocks noChangeArrowheads="1"/>
          </p:cNvSpPr>
          <p:nvPr/>
        </p:nvSpPr>
        <p:spPr bwMode="gray">
          <a:xfrm>
            <a:off x="4433915" y="2665413"/>
            <a:ext cx="1504212" cy="1041400"/>
          </a:xfrm>
          <a:prstGeom prst="chevron">
            <a:avLst>
              <a:gd name="adj" fmla="val 22051"/>
            </a:avLst>
          </a:prstGeom>
          <a:solidFill>
            <a:schemeClr val="accent1"/>
          </a:solidFill>
          <a:ln w="19050">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ClrTx/>
              <a:buFontTx/>
              <a:buNone/>
            </a:pPr>
            <a:endParaRPr lang="en-GB"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12" name="AutoShape 10"/>
          <p:cNvSpPr>
            <a:spLocks noChangeArrowheads="1"/>
          </p:cNvSpPr>
          <p:nvPr/>
        </p:nvSpPr>
        <p:spPr bwMode="gray">
          <a:xfrm>
            <a:off x="5732052" y="2665413"/>
            <a:ext cx="1505614" cy="1041400"/>
          </a:xfrm>
          <a:prstGeom prst="chevron">
            <a:avLst>
              <a:gd name="adj" fmla="val 22072"/>
            </a:avLst>
          </a:prstGeom>
          <a:solidFill>
            <a:schemeClr val="accent1">
              <a:lumMod val="75000"/>
            </a:schemeClr>
          </a:solidFill>
          <a:ln w="19050">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ClrTx/>
              <a:buFontTx/>
              <a:buNone/>
            </a:pPr>
            <a:endParaRPr lang="en-GB"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13" name="Text Box 11"/>
          <p:cNvSpPr txBox="1">
            <a:spLocks noChangeArrowheads="1"/>
          </p:cNvSpPr>
          <p:nvPr/>
        </p:nvSpPr>
        <p:spPr bwMode="gray">
          <a:xfrm>
            <a:off x="810068" y="3014663"/>
            <a:ext cx="961686" cy="34131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accent1">
                        <a:gamma/>
                        <a:tint val="73725"/>
                        <a:invGamma/>
                      </a:schemeClr>
                    </a:gs>
                  </a:gsLst>
                  <a:path path="shape">
                    <a:fillToRect l="50000" t="50000" r="50000" b="5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45720" rIns="45720" anchor="ctr" anchorCtr="1">
            <a:spAutoFit/>
          </a:bodyPr>
          <a:lstStyle/>
          <a:p>
            <a:pPr>
              <a:lnSpc>
                <a:spcPct val="90000"/>
              </a:lnSpc>
              <a:spcBef>
                <a:spcPct val="0"/>
              </a:spcBef>
              <a:buClrTx/>
              <a:buFontTx/>
              <a:buNone/>
            </a:pPr>
            <a:r>
              <a:rPr lang="en-GB" dirty="0" smtClean="0">
                <a:solidFill>
                  <a:schemeClr val="tx2"/>
                </a:solidFill>
                <a:latin typeface="Arial" panose="020B0604020202020204" pitchFamily="34" charset="0"/>
                <a:ea typeface="Tahoma" panose="020B0604030504040204" pitchFamily="34" charset="0"/>
                <a:cs typeface="Arial" panose="020B0604020202020204" pitchFamily="34" charset="0"/>
              </a:rPr>
              <a:t>Money</a:t>
            </a:r>
            <a:endParaRPr lang="en-GB" dirty="0">
              <a:solidFill>
                <a:schemeClr val="tx2"/>
              </a:solidFill>
              <a:latin typeface="Arial" panose="020B0604020202020204" pitchFamily="34" charset="0"/>
              <a:ea typeface="Tahoma" panose="020B0604030504040204" pitchFamily="34" charset="0"/>
              <a:cs typeface="Arial" panose="020B0604020202020204" pitchFamily="34" charset="0"/>
            </a:endParaRPr>
          </a:p>
        </p:txBody>
      </p:sp>
      <p:sp>
        <p:nvSpPr>
          <p:cNvPr id="14" name="Text Box 12"/>
          <p:cNvSpPr txBox="1">
            <a:spLocks noChangeArrowheads="1"/>
          </p:cNvSpPr>
          <p:nvPr/>
        </p:nvSpPr>
        <p:spPr bwMode="gray">
          <a:xfrm>
            <a:off x="2147457" y="3014663"/>
            <a:ext cx="960284" cy="34131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accent1">
                        <a:gamma/>
                        <a:tint val="73725"/>
                        <a:invGamma/>
                      </a:schemeClr>
                    </a:gs>
                  </a:gsLst>
                  <a:path path="shape">
                    <a:fillToRect l="50000" t="50000" r="50000" b="5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45720" rIns="45720" anchor="ctr" anchorCtr="1">
            <a:spAutoFit/>
          </a:bodyPr>
          <a:lstStyle/>
          <a:p>
            <a:pPr>
              <a:lnSpc>
                <a:spcPct val="90000"/>
              </a:lnSpc>
              <a:spcBef>
                <a:spcPct val="0"/>
              </a:spcBef>
              <a:buClrTx/>
              <a:buFontTx/>
              <a:buNone/>
            </a:pPr>
            <a:r>
              <a:rPr lang="en-GB" dirty="0" smtClean="0">
                <a:solidFill>
                  <a:schemeClr val="tx2"/>
                </a:solidFill>
                <a:latin typeface="Arial" panose="020B0604020202020204" pitchFamily="34" charset="0"/>
                <a:ea typeface="Tahoma" panose="020B0604030504040204" pitchFamily="34" charset="0"/>
                <a:cs typeface="Arial" panose="020B0604020202020204" pitchFamily="34" charset="0"/>
              </a:rPr>
              <a:t>Inputs</a:t>
            </a:r>
            <a:endParaRPr lang="en-GB" dirty="0">
              <a:solidFill>
                <a:schemeClr val="tx2"/>
              </a:solidFill>
              <a:latin typeface="Arial" panose="020B0604020202020204" pitchFamily="34" charset="0"/>
              <a:ea typeface="Tahoma" panose="020B0604030504040204" pitchFamily="34" charset="0"/>
              <a:cs typeface="Arial" panose="020B0604020202020204" pitchFamily="34" charset="0"/>
            </a:endParaRPr>
          </a:p>
        </p:txBody>
      </p:sp>
      <p:sp>
        <p:nvSpPr>
          <p:cNvPr id="15" name="Text Box 13"/>
          <p:cNvSpPr txBox="1">
            <a:spLocks noChangeArrowheads="1"/>
          </p:cNvSpPr>
          <p:nvPr/>
        </p:nvSpPr>
        <p:spPr bwMode="gray">
          <a:xfrm>
            <a:off x="3435780" y="3014663"/>
            <a:ext cx="960284" cy="34131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accent1">
                        <a:gamma/>
                        <a:tint val="73725"/>
                        <a:invGamma/>
                      </a:schemeClr>
                    </a:gs>
                  </a:gsLst>
                  <a:path path="shape">
                    <a:fillToRect l="50000" t="50000" r="50000" b="5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45720" rIns="45720" anchor="ctr" anchorCtr="1">
            <a:spAutoFit/>
          </a:bodyPr>
          <a:lstStyle/>
          <a:p>
            <a:pPr>
              <a:lnSpc>
                <a:spcPct val="90000"/>
              </a:lnSpc>
              <a:spcBef>
                <a:spcPct val="0"/>
              </a:spcBef>
              <a:buClrTx/>
              <a:buFontTx/>
              <a:buNone/>
            </a:pPr>
            <a:r>
              <a:rPr lang="en-GB" dirty="0" smtClean="0">
                <a:solidFill>
                  <a:schemeClr val="bg1"/>
                </a:solidFill>
                <a:latin typeface="Arial" panose="020B0604020202020204" pitchFamily="34" charset="0"/>
                <a:ea typeface="Tahoma" panose="020B0604030504040204" pitchFamily="34" charset="0"/>
                <a:cs typeface="Arial" panose="020B0604020202020204" pitchFamily="34" charset="0"/>
              </a:rPr>
              <a:t>Process</a:t>
            </a:r>
            <a:endParaRPr lang="en-GB"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sp>
        <p:nvSpPr>
          <p:cNvPr id="16" name="Text Box 14"/>
          <p:cNvSpPr txBox="1">
            <a:spLocks noChangeArrowheads="1"/>
          </p:cNvSpPr>
          <p:nvPr/>
        </p:nvSpPr>
        <p:spPr bwMode="gray">
          <a:xfrm>
            <a:off x="4784384" y="3014663"/>
            <a:ext cx="963088" cy="34131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accent1">
                        <a:gamma/>
                        <a:tint val="73725"/>
                        <a:invGamma/>
                      </a:schemeClr>
                    </a:gs>
                  </a:gsLst>
                  <a:path path="shape">
                    <a:fillToRect l="50000" t="50000" r="50000" b="5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45720" rIns="45720" anchor="ctr" anchorCtr="1">
            <a:spAutoFit/>
          </a:bodyPr>
          <a:lstStyle/>
          <a:p>
            <a:pPr>
              <a:lnSpc>
                <a:spcPct val="90000"/>
              </a:lnSpc>
              <a:spcBef>
                <a:spcPct val="0"/>
              </a:spcBef>
              <a:buClrTx/>
              <a:buFontTx/>
              <a:buNone/>
            </a:pPr>
            <a:r>
              <a:rPr lang="en-GB" dirty="0" smtClean="0">
                <a:solidFill>
                  <a:schemeClr val="bg1"/>
                </a:solidFill>
                <a:latin typeface="Arial" panose="020B0604020202020204" pitchFamily="34" charset="0"/>
                <a:ea typeface="Tahoma" panose="020B0604030504040204" pitchFamily="34" charset="0"/>
                <a:cs typeface="Arial" panose="020B0604020202020204" pitchFamily="34" charset="0"/>
              </a:rPr>
              <a:t>Output</a:t>
            </a:r>
            <a:endParaRPr lang="en-GB"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sp>
        <p:nvSpPr>
          <p:cNvPr id="17" name="Text Box 15"/>
          <p:cNvSpPr txBox="1">
            <a:spLocks noChangeArrowheads="1"/>
          </p:cNvSpPr>
          <p:nvPr/>
        </p:nvSpPr>
        <p:spPr bwMode="gray">
          <a:xfrm>
            <a:off x="6061491" y="3014503"/>
            <a:ext cx="1026327" cy="341632"/>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accent1">
                        <a:gamma/>
                        <a:tint val="73725"/>
                        <a:invGamma/>
                      </a:schemeClr>
                    </a:gs>
                  </a:gsLst>
                  <a:path path="shape">
                    <a:fillToRect l="50000" t="50000" r="50000" b="5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45720" rIns="45720" anchor="ctr" anchorCtr="1">
            <a:spAutoFit/>
          </a:bodyPr>
          <a:lstStyle/>
          <a:p>
            <a:pPr>
              <a:lnSpc>
                <a:spcPct val="90000"/>
              </a:lnSpc>
              <a:spcBef>
                <a:spcPct val="0"/>
              </a:spcBef>
              <a:buClrTx/>
              <a:buFontTx/>
              <a:buNone/>
            </a:pPr>
            <a:r>
              <a:rPr lang="en-GB" dirty="0" smtClean="0">
                <a:solidFill>
                  <a:schemeClr val="bg1"/>
                </a:solidFill>
                <a:latin typeface="Arial" panose="020B0604020202020204" pitchFamily="34" charset="0"/>
                <a:ea typeface="Tahoma" panose="020B0604030504040204" pitchFamily="34" charset="0"/>
                <a:cs typeface="Arial" panose="020B0604020202020204" pitchFamily="34" charset="0"/>
              </a:rPr>
              <a:t>Outcome</a:t>
            </a:r>
            <a:endParaRPr lang="en-GB"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sp>
        <p:nvSpPr>
          <p:cNvPr id="18" name="TextFormat"/>
          <p:cNvSpPr>
            <a:spLocks noChangeArrowheads="1"/>
          </p:cNvSpPr>
          <p:nvPr/>
        </p:nvSpPr>
        <p:spPr bwMode="auto">
          <a:xfrm>
            <a:off x="620815" y="4937760"/>
            <a:ext cx="1258803" cy="1005840"/>
          </a:xfrm>
          <a:prstGeom prst="rect">
            <a:avLst/>
          </a:prstGeom>
          <a:solidFill>
            <a:schemeClr val="bg1">
              <a:lumMod val="85000"/>
            </a:schemeClr>
          </a:solidFill>
          <a:ln>
            <a:solidFill>
              <a:schemeClr val="bg1">
                <a:lumMod val="85000"/>
              </a:schemeClr>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180975" lvl="1" indent="-179388">
              <a:spcBef>
                <a:spcPct val="0"/>
              </a:spcBef>
              <a:buClr>
                <a:srgbClr val="737377"/>
              </a:buClr>
            </a:pPr>
            <a:r>
              <a:rPr lang="en-GB" sz="1200" dirty="0" smtClean="0">
                <a:latin typeface="Arial" panose="020B0604020202020204" pitchFamily="34" charset="0"/>
                <a:ea typeface="Tahoma" panose="020B0604030504040204" pitchFamily="34" charset="0"/>
                <a:cs typeface="Arial" panose="020B0604020202020204" pitchFamily="34" charset="0"/>
              </a:rPr>
              <a:t>Programme</a:t>
            </a:r>
            <a:endParaRPr lang="en-GB" sz="1200" dirty="0">
              <a:latin typeface="Arial" panose="020B0604020202020204" pitchFamily="34" charset="0"/>
              <a:ea typeface="Tahoma" panose="020B0604030504040204" pitchFamily="34" charset="0"/>
              <a:cs typeface="Arial" panose="020B0604020202020204" pitchFamily="34" charset="0"/>
            </a:endParaRPr>
          </a:p>
        </p:txBody>
      </p:sp>
      <p:sp>
        <p:nvSpPr>
          <p:cNvPr id="19" name="TextFormat"/>
          <p:cNvSpPr>
            <a:spLocks noChangeArrowheads="1"/>
          </p:cNvSpPr>
          <p:nvPr/>
        </p:nvSpPr>
        <p:spPr bwMode="auto">
          <a:xfrm>
            <a:off x="1954597" y="4937760"/>
            <a:ext cx="1182909" cy="1005840"/>
          </a:xfrm>
          <a:prstGeom prst="rect">
            <a:avLst/>
          </a:prstGeom>
          <a:solidFill>
            <a:schemeClr val="bg1">
              <a:lumMod val="85000"/>
            </a:schemeClr>
          </a:solidFill>
          <a:ln>
            <a:solidFill>
              <a:schemeClr val="bg1">
                <a:lumMod val="85000"/>
              </a:schemeClr>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180975" lvl="1" indent="-179388" algn="l">
              <a:spcBef>
                <a:spcPct val="0"/>
              </a:spcBef>
              <a:buClr>
                <a:srgbClr val="737377"/>
              </a:buClr>
            </a:pPr>
            <a:r>
              <a:rPr lang="en-GB" sz="1200" dirty="0" smtClean="0">
                <a:solidFill>
                  <a:schemeClr val="tx1"/>
                </a:solidFill>
                <a:latin typeface="Arial" panose="020B0604020202020204" pitchFamily="34" charset="0"/>
                <a:ea typeface="Tahoma" panose="020B0604030504040204" pitchFamily="34" charset="0"/>
                <a:cs typeface="Arial" panose="020B0604020202020204" pitchFamily="34" charset="0"/>
              </a:rPr>
              <a:t>Personnel</a:t>
            </a:r>
          </a:p>
          <a:p>
            <a:pPr marL="180975" lvl="1" indent="-179388" algn="l">
              <a:spcBef>
                <a:spcPct val="0"/>
              </a:spcBef>
              <a:buClr>
                <a:srgbClr val="737377"/>
              </a:buClr>
            </a:pPr>
            <a:r>
              <a:rPr lang="en-GB" sz="1200" dirty="0" smtClean="0">
                <a:latin typeface="Arial" panose="020B0604020202020204" pitchFamily="34" charset="0"/>
                <a:ea typeface="Tahoma" panose="020B0604030504040204" pitchFamily="34" charset="0"/>
                <a:cs typeface="Arial" panose="020B0604020202020204" pitchFamily="34" charset="0"/>
              </a:rPr>
              <a:t>Goods</a:t>
            </a:r>
          </a:p>
          <a:p>
            <a:pPr marL="180975" lvl="1" indent="-179388" algn="l">
              <a:spcBef>
                <a:spcPct val="0"/>
              </a:spcBef>
              <a:buClr>
                <a:srgbClr val="737377"/>
              </a:buClr>
            </a:pPr>
            <a:r>
              <a:rPr lang="en-GB" sz="1200" dirty="0" smtClean="0">
                <a:solidFill>
                  <a:schemeClr val="tx1"/>
                </a:solidFill>
                <a:latin typeface="Arial" panose="020B0604020202020204" pitchFamily="34" charset="0"/>
                <a:ea typeface="Tahoma" panose="020B0604030504040204" pitchFamily="34" charset="0"/>
                <a:cs typeface="Arial" panose="020B0604020202020204" pitchFamily="34" charset="0"/>
              </a:rPr>
              <a:t>Services,</a:t>
            </a:r>
          </a:p>
          <a:p>
            <a:pPr marL="180975" lvl="1" indent="-179388" algn="l">
              <a:spcBef>
                <a:spcPct val="0"/>
              </a:spcBef>
              <a:buClr>
                <a:srgbClr val="737377"/>
              </a:buClr>
            </a:pPr>
            <a:r>
              <a:rPr lang="en-GB" sz="1200" dirty="0" smtClean="0">
                <a:solidFill>
                  <a:schemeClr val="tx1"/>
                </a:solidFill>
                <a:latin typeface="Arial" panose="020B0604020202020204" pitchFamily="34" charset="0"/>
                <a:ea typeface="Tahoma" panose="020B0604030504040204" pitchFamily="34" charset="0"/>
                <a:cs typeface="Arial" panose="020B0604020202020204" pitchFamily="34" charset="0"/>
              </a:rPr>
              <a:t>Equipment</a:t>
            </a:r>
            <a:endParaRPr lang="en-GB" sz="12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0" name="TextFormat"/>
          <p:cNvSpPr>
            <a:spLocks noChangeArrowheads="1"/>
          </p:cNvSpPr>
          <p:nvPr/>
        </p:nvSpPr>
        <p:spPr bwMode="auto">
          <a:xfrm>
            <a:off x="3212485" y="4937760"/>
            <a:ext cx="1241792" cy="1005840"/>
          </a:xfrm>
          <a:prstGeom prst="rect">
            <a:avLst/>
          </a:prstGeom>
          <a:solidFill>
            <a:schemeClr val="bg1">
              <a:lumMod val="85000"/>
            </a:schemeClr>
          </a:solidFill>
          <a:ln>
            <a:solidFill>
              <a:schemeClr val="bg1">
                <a:lumMod val="85000"/>
              </a:schemeClr>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180975" lvl="1" indent="-179388" algn="l">
              <a:spcBef>
                <a:spcPct val="0"/>
              </a:spcBef>
              <a:buClr>
                <a:srgbClr val="737377"/>
              </a:buClr>
            </a:pPr>
            <a:r>
              <a:rPr lang="en-GB" sz="1200" dirty="0" smtClean="0">
                <a:solidFill>
                  <a:schemeClr val="tx1"/>
                </a:solidFill>
                <a:latin typeface="Arial" panose="020B0604020202020204" pitchFamily="34" charset="0"/>
                <a:ea typeface="Tahoma" panose="020B0604030504040204" pitchFamily="34" charset="0"/>
                <a:cs typeface="Arial" panose="020B0604020202020204" pitchFamily="34" charset="0"/>
              </a:rPr>
              <a:t>Set-up</a:t>
            </a:r>
          </a:p>
          <a:p>
            <a:pPr marL="180975" lvl="1" indent="-179388" algn="l">
              <a:spcBef>
                <a:spcPct val="0"/>
              </a:spcBef>
              <a:buClr>
                <a:srgbClr val="737377"/>
              </a:buClr>
            </a:pPr>
            <a:r>
              <a:rPr lang="en-GB" sz="1200" dirty="0" smtClean="0">
                <a:latin typeface="Arial" panose="020B0604020202020204" pitchFamily="34" charset="0"/>
                <a:ea typeface="Tahoma" panose="020B0604030504040204" pitchFamily="34" charset="0"/>
                <a:cs typeface="Arial" panose="020B0604020202020204" pitchFamily="34" charset="0"/>
              </a:rPr>
              <a:t>Roll-Out</a:t>
            </a:r>
          </a:p>
          <a:p>
            <a:pPr marL="180975" lvl="1" indent="-179388" algn="l">
              <a:spcBef>
                <a:spcPct val="0"/>
              </a:spcBef>
              <a:buClr>
                <a:srgbClr val="737377"/>
              </a:buClr>
            </a:pPr>
            <a:r>
              <a:rPr lang="en-US" sz="1200" dirty="0" smtClean="0">
                <a:latin typeface="Arial" panose="020B0604020202020204" pitchFamily="34" charset="0"/>
                <a:ea typeface="Tahoma" panose="020B0604030504040204" pitchFamily="34" charset="0"/>
                <a:cs typeface="Arial" panose="020B0604020202020204" pitchFamily="34" charset="0"/>
              </a:rPr>
              <a:t>Service delivery</a:t>
            </a:r>
            <a:endParaRPr lang="en-GB" sz="12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1" name="TextFormat"/>
          <p:cNvSpPr>
            <a:spLocks noChangeArrowheads="1"/>
          </p:cNvSpPr>
          <p:nvPr/>
        </p:nvSpPr>
        <p:spPr bwMode="auto">
          <a:xfrm>
            <a:off x="4529256" y="4937760"/>
            <a:ext cx="1241792" cy="1005840"/>
          </a:xfrm>
          <a:prstGeom prst="rect">
            <a:avLst/>
          </a:prstGeom>
          <a:solidFill>
            <a:schemeClr val="bg1">
              <a:lumMod val="85000"/>
            </a:schemeClr>
          </a:solidFill>
          <a:ln>
            <a:solidFill>
              <a:schemeClr val="bg1">
                <a:lumMod val="85000"/>
              </a:schemeClr>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180975" lvl="1" indent="-179388" algn="l">
              <a:spcBef>
                <a:spcPct val="0"/>
              </a:spcBef>
              <a:buClr>
                <a:srgbClr val="737377"/>
              </a:buClr>
            </a:pPr>
            <a:r>
              <a:rPr lang="en-US" sz="1200" dirty="0" smtClean="0">
                <a:latin typeface="Arial" panose="020B0604020202020204" pitchFamily="34" charset="0"/>
                <a:ea typeface="Tahoma" panose="020B0604030504040204" pitchFamily="34" charset="0"/>
                <a:cs typeface="Arial" panose="020B0604020202020204" pitchFamily="34" charset="0"/>
              </a:rPr>
              <a:t>Outputs</a:t>
            </a:r>
            <a:endParaRPr lang="en-GB" sz="12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2" name="TextFormat"/>
          <p:cNvSpPr>
            <a:spLocks noChangeArrowheads="1"/>
          </p:cNvSpPr>
          <p:nvPr/>
        </p:nvSpPr>
        <p:spPr bwMode="auto">
          <a:xfrm>
            <a:off x="5846027" y="4937760"/>
            <a:ext cx="1241792" cy="1005840"/>
          </a:xfrm>
          <a:prstGeom prst="rect">
            <a:avLst/>
          </a:prstGeom>
          <a:solidFill>
            <a:schemeClr val="bg1">
              <a:lumMod val="85000"/>
            </a:schemeClr>
          </a:solidFill>
          <a:ln>
            <a:solidFill>
              <a:schemeClr val="bg1">
                <a:lumMod val="85000"/>
              </a:schemeClr>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lvl="1" indent="1588" algn="l">
              <a:spcBef>
                <a:spcPct val="0"/>
              </a:spcBef>
              <a:buClr>
                <a:srgbClr val="737377"/>
              </a:buClr>
            </a:pPr>
            <a:r>
              <a:rPr lang="en-GB" sz="1200" dirty="0" smtClean="0">
                <a:latin typeface="Arial" panose="020B0604020202020204" pitchFamily="34" charset="0"/>
                <a:ea typeface="Tahoma" panose="020B0604030504040204" pitchFamily="34" charset="0"/>
                <a:cs typeface="Arial" panose="020B0604020202020204" pitchFamily="34" charset="0"/>
              </a:rPr>
              <a:t>E.g., Increased yield, increased income, increased credit access</a:t>
            </a:r>
            <a:endParaRPr lang="en-GB" sz="12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3" name="AutoShape 21"/>
          <p:cNvSpPr>
            <a:spLocks noChangeArrowheads="1"/>
          </p:cNvSpPr>
          <p:nvPr/>
        </p:nvSpPr>
        <p:spPr bwMode="gray">
          <a:xfrm>
            <a:off x="7028786" y="2662238"/>
            <a:ext cx="1505614" cy="1044575"/>
          </a:xfrm>
          <a:prstGeom prst="chevron">
            <a:avLst>
              <a:gd name="adj" fmla="val 22005"/>
            </a:avLst>
          </a:prstGeom>
          <a:solidFill>
            <a:schemeClr val="accent1">
              <a:lumMod val="50000"/>
            </a:schemeClr>
          </a:solidFill>
          <a:ln w="19050">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ClrTx/>
              <a:buFontTx/>
              <a:buNone/>
            </a:pPr>
            <a:endParaRPr lang="en-GB"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4" name="Text Box 22"/>
          <p:cNvSpPr txBox="1">
            <a:spLocks noChangeArrowheads="1"/>
          </p:cNvSpPr>
          <p:nvPr/>
        </p:nvSpPr>
        <p:spPr bwMode="gray">
          <a:xfrm>
            <a:off x="7358227" y="3011488"/>
            <a:ext cx="961686" cy="341313"/>
          </a:xfrm>
          <a:prstGeom prst="rect">
            <a:avLst/>
          </a:prstGeom>
          <a:noFill/>
          <a:ln>
            <a:noFill/>
          </a:ln>
          <a:effectLst/>
          <a:extLst>
            <a:ext uri="{909E8E84-426E-40dd-AFC4-6F175D3DCCD1}">
              <a14:hiddenFill xmlns:a14="http://schemas.microsoft.com/office/drawing/2010/main" xmlns="">
                <a:gradFill rotWithShape="0">
                  <a:gsLst>
                    <a:gs pos="0">
                      <a:schemeClr val="accent1"/>
                    </a:gs>
                    <a:gs pos="100000">
                      <a:schemeClr val="accent1">
                        <a:gamma/>
                        <a:tint val="73725"/>
                        <a:invGamma/>
                      </a:schemeClr>
                    </a:gs>
                  </a:gsLst>
                  <a:path path="shape">
                    <a:fillToRect l="50000" t="50000" r="50000" b="5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45720" rIns="45720" anchor="ctr" anchorCtr="1">
            <a:spAutoFit/>
          </a:bodyPr>
          <a:lstStyle/>
          <a:p>
            <a:pPr>
              <a:lnSpc>
                <a:spcPct val="90000"/>
              </a:lnSpc>
              <a:spcBef>
                <a:spcPct val="0"/>
              </a:spcBef>
              <a:buClrTx/>
              <a:buFontTx/>
              <a:buNone/>
            </a:pPr>
            <a:r>
              <a:rPr lang="en-GB" dirty="0" smtClean="0">
                <a:solidFill>
                  <a:schemeClr val="bg1"/>
                </a:solidFill>
                <a:latin typeface="Arial" panose="020B0604020202020204" pitchFamily="34" charset="0"/>
                <a:ea typeface="Tahoma" panose="020B0604030504040204" pitchFamily="34" charset="0"/>
                <a:cs typeface="Arial" panose="020B0604020202020204" pitchFamily="34" charset="0"/>
              </a:rPr>
              <a:t>Impact</a:t>
            </a:r>
            <a:endParaRPr lang="en-GB" dirty="0">
              <a:solidFill>
                <a:schemeClr val="bg1"/>
              </a:solidFill>
              <a:latin typeface="Arial" panose="020B0604020202020204" pitchFamily="34" charset="0"/>
              <a:ea typeface="Tahoma" panose="020B0604030504040204" pitchFamily="34" charset="0"/>
              <a:cs typeface="Arial" panose="020B0604020202020204" pitchFamily="34" charset="0"/>
            </a:endParaRPr>
          </a:p>
        </p:txBody>
      </p:sp>
      <p:sp>
        <p:nvSpPr>
          <p:cNvPr id="25" name="TextFormat"/>
          <p:cNvSpPr>
            <a:spLocks noChangeArrowheads="1"/>
          </p:cNvSpPr>
          <p:nvPr/>
        </p:nvSpPr>
        <p:spPr bwMode="auto">
          <a:xfrm>
            <a:off x="7162800" y="4934585"/>
            <a:ext cx="1241792" cy="1005840"/>
          </a:xfrm>
          <a:prstGeom prst="rect">
            <a:avLst/>
          </a:prstGeom>
          <a:solidFill>
            <a:schemeClr val="bg1">
              <a:lumMod val="85000"/>
            </a:schemeClr>
          </a:solidFill>
          <a:ln>
            <a:solidFill>
              <a:schemeClr val="bg1">
                <a:lumMod val="85000"/>
              </a:schemeClr>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lvl="1" indent="1588" algn="l">
              <a:spcBef>
                <a:spcPct val="0"/>
              </a:spcBef>
              <a:buClr>
                <a:srgbClr val="737377"/>
              </a:buClr>
            </a:pPr>
            <a:r>
              <a:rPr lang="en-GB" sz="1200" dirty="0" smtClean="0">
                <a:solidFill>
                  <a:schemeClr val="tx1"/>
                </a:solidFill>
                <a:latin typeface="Arial" panose="020B0604020202020204" pitchFamily="34" charset="0"/>
                <a:ea typeface="Tahoma" panose="020B0604030504040204" pitchFamily="34" charset="0"/>
                <a:cs typeface="Arial" panose="020B0604020202020204" pitchFamily="34" charset="0"/>
              </a:rPr>
              <a:t>E.g., Reduced poverty, </a:t>
            </a:r>
            <a:r>
              <a:rPr lang="en-GB" sz="1200" dirty="0" smtClean="0">
                <a:latin typeface="Arial" panose="020B0604020202020204" pitchFamily="34" charset="0"/>
                <a:ea typeface="Tahoma" panose="020B0604030504040204" pitchFamily="34" charset="0"/>
                <a:cs typeface="Arial" panose="020B0604020202020204" pitchFamily="34" charset="0"/>
              </a:rPr>
              <a:t>increased marketability</a:t>
            </a:r>
            <a:r>
              <a:rPr lang="en-GB" sz="1200" dirty="0" smtClean="0">
                <a:solidFill>
                  <a:schemeClr val="tx1"/>
                </a:solidFill>
                <a:latin typeface="Arial" panose="020B0604020202020204" pitchFamily="34" charset="0"/>
                <a:ea typeface="Tahoma" panose="020B0604030504040204" pitchFamily="34" charset="0"/>
                <a:cs typeface="Arial" panose="020B0604020202020204" pitchFamily="34" charset="0"/>
              </a:rPr>
              <a:t> </a:t>
            </a:r>
            <a:endParaRPr lang="en-GB" sz="12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6" name="object 3"/>
          <p:cNvSpPr/>
          <p:nvPr/>
        </p:nvSpPr>
        <p:spPr>
          <a:xfrm>
            <a:off x="228600" y="1295400"/>
            <a:ext cx="8763000" cy="5181600"/>
          </a:xfrm>
          <a:custGeom>
            <a:avLst/>
            <a:gdLst/>
            <a:ahLst/>
            <a:cxnLst/>
            <a:rect l="l" t="t" r="r" b="b"/>
            <a:pathLst>
              <a:path w="8229600" h="4876800">
                <a:moveTo>
                  <a:pt x="0" y="4876800"/>
                </a:moveTo>
                <a:lnTo>
                  <a:pt x="8229600" y="4876800"/>
                </a:lnTo>
                <a:lnTo>
                  <a:pt x="8229600" y="0"/>
                </a:lnTo>
                <a:lnTo>
                  <a:pt x="0" y="0"/>
                </a:lnTo>
                <a:lnTo>
                  <a:pt x="0" y="4876800"/>
                </a:lnTo>
                <a:close/>
              </a:path>
            </a:pathLst>
          </a:custGeom>
          <a:ln w="9525">
            <a:solidFill>
              <a:srgbClr val="2CA1BE"/>
            </a:solidFill>
          </a:ln>
        </p:spPr>
        <p:txBody>
          <a:bodyPr wrap="square" lIns="0" tIns="0" rIns="0" bIns="0" rtlCol="0"/>
          <a:lstStyle/>
          <a:p>
            <a:endParaRPr dirty="0">
              <a:latin typeface="Arial" panose="020B0604020202020204" pitchFamily="34" charset="0"/>
              <a:ea typeface="Tahoma" panose="020B0604030504040204" pitchFamily="34" charset="0"/>
              <a:cs typeface="Arial" panose="020B0604020202020204" pitchFamily="34" charset="0"/>
            </a:endParaRPr>
          </a:p>
        </p:txBody>
      </p:sp>
      <p:sp>
        <p:nvSpPr>
          <p:cNvPr id="27" name="object 2"/>
          <p:cNvSpPr txBox="1">
            <a:spLocks/>
          </p:cNvSpPr>
          <p:nvPr/>
        </p:nvSpPr>
        <p:spPr>
          <a:xfrm>
            <a:off x="364711" y="250915"/>
            <a:ext cx="8072119" cy="430887"/>
          </a:xfrm>
          <a:prstGeom prst="rect">
            <a:avLst/>
          </a:prstGeom>
        </p:spPr>
        <p:txBody>
          <a:bodyPr vert="horz" wrap="square" lIns="0" tIns="0" rIns="0" bIns="0" rtlCol="0">
            <a:spAutoFit/>
          </a:bodyPr>
          <a:lstStyle/>
          <a:p>
            <a:pPr marL="12700" marR="0" lvl="0" indent="0" defTabSz="914400" eaLnBrk="1" fontAlgn="auto" latinLnBrk="0" hangingPunct="1">
              <a:lnSpc>
                <a:spcPct val="100000"/>
              </a:lnSpc>
              <a:spcBef>
                <a:spcPts val="0"/>
              </a:spcBef>
              <a:spcAft>
                <a:spcPts val="0"/>
              </a:spcAft>
              <a:buClrTx/>
              <a:buSzTx/>
              <a:buFontTx/>
              <a:buNone/>
              <a:tabLst/>
              <a:defRPr/>
            </a:pPr>
            <a:r>
              <a:rPr kumimoji="0" lang="en-US" sz="2800" i="0" u="none" strike="noStrike" kern="0" cap="none" spc="-120" normalizeH="0" baseline="0" noProof="0" dirty="0" err="1" smtClean="0">
                <a:ln>
                  <a:noFill/>
                </a:ln>
                <a:solidFill>
                  <a:srgbClr val="FFFFFF"/>
                </a:solidFill>
                <a:effectLst/>
                <a:uLnTx/>
                <a:uFillTx/>
                <a:latin typeface="Arial" panose="020B0604020202020204" pitchFamily="34" charset="0"/>
                <a:ea typeface="Tahoma" panose="020B0604030504040204" pitchFamily="34" charset="0"/>
                <a:cs typeface="Arial" panose="020B0604020202020204" pitchFamily="34" charset="0"/>
              </a:rPr>
              <a:t>VfM</a:t>
            </a:r>
            <a:r>
              <a:rPr kumimoji="0" lang="en-US" sz="2800" i="0" u="none" strike="noStrike" kern="0" cap="none" spc="-120" normalizeH="0" baseline="0" noProof="0" dirty="0" smtClean="0">
                <a:ln>
                  <a:noFill/>
                </a:ln>
                <a:solidFill>
                  <a:srgbClr val="FFFFFF"/>
                </a:solidFill>
                <a:effectLst/>
                <a:uLnTx/>
                <a:uFillTx/>
                <a:latin typeface="Arial" panose="020B0604020202020204" pitchFamily="34" charset="0"/>
                <a:ea typeface="Tahoma" panose="020B0604030504040204" pitchFamily="34" charset="0"/>
                <a:cs typeface="Arial" panose="020B0604020202020204" pitchFamily="34" charset="0"/>
              </a:rPr>
              <a:t> in the Results</a:t>
            </a:r>
            <a:r>
              <a:rPr kumimoji="0" lang="en-US" sz="2800" i="0" u="none" strike="noStrike" kern="0" cap="none" spc="-120" normalizeH="0" noProof="0" dirty="0" smtClean="0">
                <a:ln>
                  <a:noFill/>
                </a:ln>
                <a:solidFill>
                  <a:srgbClr val="FFFFFF"/>
                </a:solidFill>
                <a:effectLst/>
                <a:uLnTx/>
                <a:uFillTx/>
                <a:latin typeface="Arial" panose="020B0604020202020204" pitchFamily="34" charset="0"/>
                <a:ea typeface="Tahoma" panose="020B0604030504040204" pitchFamily="34" charset="0"/>
                <a:cs typeface="Arial" panose="020B0604020202020204" pitchFamily="34" charset="0"/>
              </a:rPr>
              <a:t> Chain</a:t>
            </a:r>
            <a:endParaRPr kumimoji="0" lang="en-US" sz="2800" i="0" u="none" strike="noStrike" kern="0" cap="none" spc="-35" normalizeH="0" baseline="0" noProof="0" dirty="0">
              <a:ln>
                <a:noFill/>
              </a:ln>
              <a:solidFill>
                <a:srgbClr val="FFFFFF"/>
              </a:solidFill>
              <a:effectLst/>
              <a:uLnTx/>
              <a:uFillTx/>
              <a:latin typeface="Arial" panose="020B0604020202020204" pitchFamily="34" charset="0"/>
              <a:ea typeface="Tahoma" panose="020B0604030504040204" pitchFamily="34" charset="0"/>
              <a:cs typeface="Arial" panose="020B0604020202020204" pitchFamily="34" charset="0"/>
            </a:endParaRPr>
          </a:p>
        </p:txBody>
      </p:sp>
      <p:sp>
        <p:nvSpPr>
          <p:cNvPr id="28" name="Curved Down Arrow 27"/>
          <p:cNvSpPr/>
          <p:nvPr/>
        </p:nvSpPr>
        <p:spPr>
          <a:xfrm>
            <a:off x="1219200" y="2209800"/>
            <a:ext cx="12192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29" name="Curved Down Arrow 28"/>
          <p:cNvSpPr/>
          <p:nvPr/>
        </p:nvSpPr>
        <p:spPr>
          <a:xfrm>
            <a:off x="2590800" y="2209800"/>
            <a:ext cx="24384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30" name="Curved Down Arrow 29"/>
          <p:cNvSpPr/>
          <p:nvPr/>
        </p:nvSpPr>
        <p:spPr>
          <a:xfrm>
            <a:off x="5181600" y="2209800"/>
            <a:ext cx="24384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31" name="Curved Up Arrow 30"/>
          <p:cNvSpPr/>
          <p:nvPr/>
        </p:nvSpPr>
        <p:spPr>
          <a:xfrm>
            <a:off x="1219200" y="3810000"/>
            <a:ext cx="3886200" cy="4572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32" name="Curved Up Arrow 31"/>
          <p:cNvSpPr/>
          <p:nvPr/>
        </p:nvSpPr>
        <p:spPr>
          <a:xfrm>
            <a:off x="1219200" y="3810000"/>
            <a:ext cx="5334000" cy="4572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33" name="TextBox 32"/>
          <p:cNvSpPr txBox="1"/>
          <p:nvPr/>
        </p:nvSpPr>
        <p:spPr>
          <a:xfrm>
            <a:off x="1295400" y="1871246"/>
            <a:ext cx="1066800" cy="338554"/>
          </a:xfrm>
          <a:prstGeom prst="rect">
            <a:avLst/>
          </a:prstGeom>
          <a:noFill/>
        </p:spPr>
        <p:txBody>
          <a:bodyPr wrap="square" rtlCol="0">
            <a:spAutoFit/>
          </a:bodyPr>
          <a:lstStyle/>
          <a:p>
            <a:r>
              <a:rPr lang="en-US" sz="1600" dirty="0" smtClean="0">
                <a:solidFill>
                  <a:srgbClr val="002060"/>
                </a:solidFill>
                <a:latin typeface="Arial" panose="020B0604020202020204" pitchFamily="34" charset="0"/>
                <a:ea typeface="Tahoma" panose="020B0604030504040204" pitchFamily="34" charset="0"/>
                <a:cs typeface="Arial" panose="020B0604020202020204" pitchFamily="34" charset="0"/>
              </a:rPr>
              <a:t>Economy</a:t>
            </a:r>
            <a:endParaRPr lang="en-US" sz="1600" dirty="0">
              <a:solidFill>
                <a:srgbClr val="002060"/>
              </a:solidFill>
              <a:latin typeface="Arial" panose="020B0604020202020204" pitchFamily="34" charset="0"/>
              <a:ea typeface="Tahoma" panose="020B0604030504040204" pitchFamily="34" charset="0"/>
              <a:cs typeface="Arial" panose="020B0604020202020204" pitchFamily="34" charset="0"/>
            </a:endParaRPr>
          </a:p>
        </p:txBody>
      </p:sp>
      <p:sp>
        <p:nvSpPr>
          <p:cNvPr id="34" name="TextBox 33"/>
          <p:cNvSpPr txBox="1"/>
          <p:nvPr/>
        </p:nvSpPr>
        <p:spPr>
          <a:xfrm>
            <a:off x="3276600" y="1905000"/>
            <a:ext cx="1066800" cy="338554"/>
          </a:xfrm>
          <a:prstGeom prst="rect">
            <a:avLst/>
          </a:prstGeom>
          <a:noFill/>
        </p:spPr>
        <p:txBody>
          <a:bodyPr wrap="square" rtlCol="0">
            <a:spAutoFit/>
          </a:bodyPr>
          <a:lstStyle/>
          <a:p>
            <a:r>
              <a:rPr lang="en-US" sz="1600" dirty="0" smtClean="0">
                <a:solidFill>
                  <a:srgbClr val="002060"/>
                </a:solidFill>
                <a:latin typeface="Arial" panose="020B0604020202020204" pitchFamily="34" charset="0"/>
                <a:ea typeface="Tahoma" panose="020B0604030504040204" pitchFamily="34" charset="0"/>
                <a:cs typeface="Arial" panose="020B0604020202020204" pitchFamily="34" charset="0"/>
              </a:rPr>
              <a:t>Efficiency</a:t>
            </a:r>
            <a:endParaRPr lang="en-US" sz="1600" dirty="0">
              <a:solidFill>
                <a:srgbClr val="002060"/>
              </a:solidFill>
              <a:latin typeface="Arial" panose="020B0604020202020204" pitchFamily="34" charset="0"/>
              <a:ea typeface="Tahoma" panose="020B0604030504040204" pitchFamily="34" charset="0"/>
              <a:cs typeface="Arial" panose="020B0604020202020204" pitchFamily="34" charset="0"/>
            </a:endParaRPr>
          </a:p>
        </p:txBody>
      </p:sp>
      <p:sp>
        <p:nvSpPr>
          <p:cNvPr id="35" name="TextBox 34"/>
          <p:cNvSpPr txBox="1"/>
          <p:nvPr/>
        </p:nvSpPr>
        <p:spPr>
          <a:xfrm>
            <a:off x="5715000" y="1905000"/>
            <a:ext cx="1295400" cy="338554"/>
          </a:xfrm>
          <a:prstGeom prst="rect">
            <a:avLst/>
          </a:prstGeom>
          <a:noFill/>
        </p:spPr>
        <p:txBody>
          <a:bodyPr wrap="square" rtlCol="0">
            <a:spAutoFit/>
          </a:bodyPr>
          <a:lstStyle/>
          <a:p>
            <a:r>
              <a:rPr lang="en-US" sz="1600" dirty="0" smtClean="0">
                <a:solidFill>
                  <a:srgbClr val="002060"/>
                </a:solidFill>
                <a:latin typeface="Arial" panose="020B0604020202020204" pitchFamily="34" charset="0"/>
                <a:ea typeface="Tahoma" panose="020B0604030504040204" pitchFamily="34" charset="0"/>
                <a:cs typeface="Arial" panose="020B0604020202020204" pitchFamily="34" charset="0"/>
              </a:rPr>
              <a:t>Effectivness</a:t>
            </a:r>
            <a:endParaRPr lang="en-US" sz="1600" dirty="0">
              <a:solidFill>
                <a:srgbClr val="002060"/>
              </a:solidFill>
              <a:latin typeface="Arial" panose="020B0604020202020204" pitchFamily="34" charset="0"/>
              <a:ea typeface="Tahoma" panose="020B0604030504040204" pitchFamily="34" charset="0"/>
              <a:cs typeface="Arial" panose="020B0604020202020204" pitchFamily="34" charset="0"/>
            </a:endParaRPr>
          </a:p>
        </p:txBody>
      </p:sp>
      <p:sp>
        <p:nvSpPr>
          <p:cNvPr id="36" name="TextBox 35"/>
          <p:cNvSpPr txBox="1"/>
          <p:nvPr/>
        </p:nvSpPr>
        <p:spPr>
          <a:xfrm>
            <a:off x="1371600" y="4267200"/>
            <a:ext cx="1828800" cy="338554"/>
          </a:xfrm>
          <a:prstGeom prst="rect">
            <a:avLst/>
          </a:prstGeom>
          <a:noFill/>
        </p:spPr>
        <p:txBody>
          <a:bodyPr wrap="square" rtlCol="0">
            <a:spAutoFit/>
          </a:bodyPr>
          <a:lstStyle/>
          <a:p>
            <a:r>
              <a:rPr lang="en-US" sz="1600" dirty="0" smtClean="0">
                <a:solidFill>
                  <a:srgbClr val="002060"/>
                </a:solidFill>
                <a:latin typeface="Arial" panose="020B0604020202020204" pitchFamily="34" charset="0"/>
                <a:ea typeface="Tahoma" panose="020B0604030504040204" pitchFamily="34" charset="0"/>
                <a:cs typeface="Arial" panose="020B0604020202020204" pitchFamily="34" charset="0"/>
              </a:rPr>
              <a:t>Cost-Efficiency</a:t>
            </a:r>
            <a:endParaRPr lang="en-US" sz="1600" dirty="0">
              <a:solidFill>
                <a:srgbClr val="002060"/>
              </a:solidFill>
              <a:latin typeface="Arial" panose="020B0604020202020204" pitchFamily="34" charset="0"/>
              <a:ea typeface="Tahoma" panose="020B0604030504040204" pitchFamily="34" charset="0"/>
              <a:cs typeface="Arial" panose="020B0604020202020204" pitchFamily="34" charset="0"/>
            </a:endParaRPr>
          </a:p>
        </p:txBody>
      </p:sp>
      <p:sp>
        <p:nvSpPr>
          <p:cNvPr id="37" name="TextBox 36"/>
          <p:cNvSpPr txBox="1"/>
          <p:nvPr/>
        </p:nvSpPr>
        <p:spPr>
          <a:xfrm>
            <a:off x="4648200" y="4267200"/>
            <a:ext cx="1828800" cy="584775"/>
          </a:xfrm>
          <a:prstGeom prst="rect">
            <a:avLst/>
          </a:prstGeom>
          <a:noFill/>
        </p:spPr>
        <p:txBody>
          <a:bodyPr wrap="square" rtlCol="0">
            <a:spAutoFit/>
          </a:bodyPr>
          <a:lstStyle/>
          <a:p>
            <a:r>
              <a:rPr lang="en-US" sz="1600" dirty="0" smtClean="0">
                <a:solidFill>
                  <a:srgbClr val="002060"/>
                </a:solidFill>
                <a:latin typeface="Arial" panose="020B0604020202020204" pitchFamily="34" charset="0"/>
                <a:ea typeface="Tahoma" panose="020B0604030504040204" pitchFamily="34" charset="0"/>
                <a:cs typeface="Arial" panose="020B0604020202020204" pitchFamily="34" charset="0"/>
              </a:rPr>
              <a:t>Cost-Effectiveness</a:t>
            </a:r>
            <a:endParaRPr lang="en-US" sz="1600" dirty="0">
              <a:solidFill>
                <a:srgbClr val="002060"/>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299425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Arial" panose="020B0604020202020204" pitchFamily="34" charset="0"/>
                <a:cs typeface="Arial" panose="020B0604020202020204" pitchFamily="34" charset="0"/>
              </a:rPr>
              <a:t>Session Objectives </a:t>
            </a:r>
            <a:r>
              <a:rPr lang="en-US" sz="2800" b="0" dirty="0" smtClean="0">
                <a:latin typeface="Arial" panose="020B0604020202020204" pitchFamily="34" charset="0"/>
                <a:cs typeface="Arial" panose="020B0604020202020204" pitchFamily="34" charset="0"/>
              </a:rPr>
              <a:t>				</a:t>
            </a:r>
            <a:endParaRPr lang="en-US" sz="2800" b="0" dirty="0">
              <a:latin typeface="Arial" panose="020B0604020202020204" pitchFamily="34" charset="0"/>
              <a:cs typeface="Arial" panose="020B0604020202020204" pitchFamily="34" charset="0"/>
            </a:endParaRPr>
          </a:p>
        </p:txBody>
      </p:sp>
      <p:sp>
        <p:nvSpPr>
          <p:cNvPr id="6" name="Text Placeholder 5"/>
          <p:cNvSpPr>
            <a:spLocks noGrp="1"/>
          </p:cNvSpPr>
          <p:nvPr>
            <p:ph type="body" sz="quarter" idx="4294967295"/>
          </p:nvPr>
        </p:nvSpPr>
        <p:spPr>
          <a:xfrm>
            <a:off x="533400" y="1420366"/>
            <a:ext cx="8305800" cy="5008402"/>
          </a:xfrm>
        </p:spPr>
        <p:txBody>
          <a:bodyPr>
            <a:noAutofit/>
          </a:bodyPr>
          <a:lstStyle/>
          <a:p>
            <a:pPr lvl="0">
              <a:buFont typeface="Wingdings" panose="05000000000000000000" pitchFamily="2" charset="2"/>
              <a:buChar char="ü"/>
            </a:pPr>
            <a:r>
              <a:rPr lang="en-US" dirty="0" smtClean="0">
                <a:latin typeface="Arial" panose="020B0604020202020204" pitchFamily="34" charset="0"/>
                <a:cs typeface="Arial" panose="020B0604020202020204" pitchFamily="34" charset="0"/>
              </a:rPr>
              <a:t>Understand the basic principles of results-based budgeting (RBB) and how this is applied in UNICEF programming</a:t>
            </a:r>
            <a:endParaRPr lang="en-US" dirty="0">
              <a:latin typeface="Arial" panose="020B0604020202020204" pitchFamily="34" charset="0"/>
              <a:cs typeface="Arial" panose="020B0604020202020204" pitchFamily="34" charset="0"/>
            </a:endParaRPr>
          </a:p>
          <a:p>
            <a:pPr lvl="0">
              <a:buFont typeface="Wingdings" panose="05000000000000000000" pitchFamily="2" charset="2"/>
              <a:buChar char="ü"/>
            </a:pPr>
            <a:endParaRPr lang="en-US" dirty="0" smtClean="0">
              <a:latin typeface="Arial" panose="020B0604020202020204" pitchFamily="34" charset="0"/>
              <a:cs typeface="Arial" panose="020B0604020202020204" pitchFamily="34" charset="0"/>
            </a:endParaRPr>
          </a:p>
          <a:p>
            <a:pPr lvl="0">
              <a:buFont typeface="Wingdings" panose="05000000000000000000" pitchFamily="2" charset="2"/>
              <a:buChar char="ü"/>
            </a:pPr>
            <a:r>
              <a:rPr lang="en-US" dirty="0" smtClean="0">
                <a:latin typeface="Arial" panose="020B0604020202020204" pitchFamily="34" charset="0"/>
                <a:cs typeface="Arial" panose="020B0604020202020204" pitchFamily="34" charset="0"/>
              </a:rPr>
              <a:t>Develop </a:t>
            </a:r>
            <a:r>
              <a:rPr lang="en-US" dirty="0">
                <a:latin typeface="Arial" panose="020B0604020202020204" pitchFamily="34" charset="0"/>
                <a:cs typeface="Arial" panose="020B0604020202020204" pitchFamily="34" charset="0"/>
              </a:rPr>
              <a:t>s</a:t>
            </a:r>
            <a:r>
              <a:rPr lang="en-US" dirty="0" smtClean="0">
                <a:latin typeface="Arial" panose="020B0604020202020204" pitchFamily="34" charset="0"/>
                <a:cs typeface="Arial" panose="020B0604020202020204" pitchFamily="34" charset="0"/>
              </a:rPr>
              <a:t>trategic plans that reflect alignment between identified results, strategies and available funding</a:t>
            </a:r>
          </a:p>
          <a:p>
            <a:pPr lvl="0">
              <a:buFont typeface="Wingdings" panose="05000000000000000000" pitchFamily="2" charset="2"/>
              <a:buChar char="ü"/>
            </a:pPr>
            <a:endParaRPr lang="en-US" dirty="0" smtClean="0"/>
          </a:p>
          <a:p>
            <a:pPr>
              <a:buFont typeface="Wingdings" panose="05000000000000000000" pitchFamily="2" charset="2"/>
              <a:buChar char="ü"/>
            </a:pPr>
            <a:r>
              <a:rPr lang="en-US" dirty="0">
                <a:latin typeface="Arial" panose="020B0604020202020204" pitchFamily="34" charset="0"/>
                <a:cs typeface="Arial" panose="020B0604020202020204" pitchFamily="34" charset="0"/>
              </a:rPr>
              <a:t>Recognize the “3Es” of Value for Money: </a:t>
            </a:r>
            <a:r>
              <a:rPr lang="en-US" dirty="0">
                <a:solidFill>
                  <a:srgbClr val="0099FF"/>
                </a:solidFill>
                <a:latin typeface="Arial" panose="020B0604020202020204" pitchFamily="34" charset="0"/>
                <a:cs typeface="Arial" panose="020B0604020202020204" pitchFamily="34" charset="0"/>
              </a:rPr>
              <a:t>Effectiveness</a:t>
            </a:r>
            <a:r>
              <a:rPr lang="en-US" dirty="0">
                <a:latin typeface="Arial" panose="020B0604020202020204" pitchFamily="34" charset="0"/>
                <a:cs typeface="Arial" panose="020B0604020202020204" pitchFamily="34" charset="0"/>
              </a:rPr>
              <a:t>, </a:t>
            </a:r>
            <a:r>
              <a:rPr lang="en-US" dirty="0">
                <a:solidFill>
                  <a:srgbClr val="0099FF"/>
                </a:solidFill>
                <a:latin typeface="Arial" panose="020B0604020202020204" pitchFamily="34" charset="0"/>
                <a:cs typeface="Arial" panose="020B0604020202020204" pitchFamily="34" charset="0"/>
              </a:rPr>
              <a:t>Efficiency</a:t>
            </a:r>
            <a:r>
              <a:rPr lang="en-US" dirty="0">
                <a:latin typeface="Arial" panose="020B0604020202020204" pitchFamily="34" charset="0"/>
                <a:cs typeface="Arial" panose="020B0604020202020204" pitchFamily="34" charset="0"/>
              </a:rPr>
              <a:t>, and </a:t>
            </a:r>
            <a:r>
              <a:rPr lang="en-US" dirty="0" smtClean="0">
                <a:solidFill>
                  <a:srgbClr val="0099FF"/>
                </a:solidFill>
                <a:latin typeface="Arial" panose="020B0604020202020204" pitchFamily="34" charset="0"/>
                <a:cs typeface="Arial" panose="020B0604020202020204" pitchFamily="34" charset="0"/>
              </a:rPr>
              <a:t>Economy</a:t>
            </a:r>
            <a:r>
              <a:rPr lang="en-US" dirty="0" smtClean="0">
                <a:latin typeface="Arial" panose="020B0604020202020204" pitchFamily="34" charset="0"/>
                <a:cs typeface="Arial" panose="020B0604020202020204" pitchFamily="34" charset="0"/>
              </a:rPr>
              <a:t>; and how </a:t>
            </a:r>
            <a:r>
              <a:rPr lang="en-US" dirty="0">
                <a:latin typeface="Arial" panose="020B0604020202020204" pitchFamily="34" charset="0"/>
                <a:cs typeface="Arial" panose="020B0604020202020204" pitchFamily="34" charset="0"/>
              </a:rPr>
              <a:t>to consider these in </a:t>
            </a:r>
            <a:r>
              <a:rPr lang="en-US" dirty="0" smtClean="0">
                <a:latin typeface="Arial" panose="020B0604020202020204" pitchFamily="34" charset="0"/>
                <a:cs typeface="Arial" panose="020B0604020202020204" pitchFamily="34" charset="0"/>
              </a:rPr>
              <a:t>strategic planning</a:t>
            </a:r>
            <a:endParaRPr lang="en-US" dirty="0">
              <a:latin typeface="Arial" panose="020B0604020202020204" pitchFamily="34" charset="0"/>
              <a:cs typeface="Arial" panose="020B0604020202020204" pitchFamily="34" charset="0"/>
            </a:endParaRPr>
          </a:p>
          <a:p>
            <a:pPr marL="0" lvl="0" indent="0">
              <a:buNone/>
            </a:pPr>
            <a:endParaRPr lang="en-US" dirty="0" smtClean="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3800" y="5105400"/>
            <a:ext cx="1058694" cy="1323368"/>
          </a:xfrm>
          <a:prstGeom prst="rect">
            <a:avLst/>
          </a:prstGeom>
        </p:spPr>
      </p:pic>
    </p:spTree>
    <p:extLst>
      <p:ext uri="{BB962C8B-B14F-4D97-AF65-F5344CB8AC3E}">
        <p14:creationId xmlns:p14="http://schemas.microsoft.com/office/powerpoint/2010/main" val="35056642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14400" y="393402"/>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Value-for-Money opportunities </a:t>
            </a:r>
            <a:r>
              <a:rPr lang="en-US" sz="2800" b="0" dirty="0"/>
              <a:t>in CPs</a:t>
            </a:r>
          </a:p>
        </p:txBody>
      </p:sp>
      <p:sp>
        <p:nvSpPr>
          <p:cNvPr id="6" name="Content Placeholder 2"/>
          <p:cNvSpPr txBox="1">
            <a:spLocks/>
          </p:cNvSpPr>
          <p:nvPr/>
        </p:nvSpPr>
        <p:spPr>
          <a:xfrm>
            <a:off x="76200" y="1003002"/>
            <a:ext cx="9067800" cy="585499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200" b="1" dirty="0" smtClean="0">
                <a:latin typeface="Arial" panose="020B0604020202020204" pitchFamily="34" charset="0"/>
                <a:cs typeface="Arial" panose="020B0604020202020204" pitchFamily="34" charset="0"/>
              </a:rPr>
              <a:t>Advancing the three </a:t>
            </a:r>
            <a:r>
              <a:rPr lang="en-US" sz="2200" b="1" dirty="0" err="1" smtClean="0">
                <a:latin typeface="Arial" panose="020B0604020202020204" pitchFamily="34" charset="0"/>
                <a:cs typeface="Arial" panose="020B0604020202020204" pitchFamily="34" charset="0"/>
              </a:rPr>
              <a:t>Es</a:t>
            </a:r>
            <a:r>
              <a:rPr lang="en-US" sz="2200" b="1" dirty="0" smtClean="0">
                <a:latin typeface="Arial" panose="020B0604020202020204" pitchFamily="34" charset="0"/>
                <a:cs typeface="Arial" panose="020B0604020202020204" pitchFamily="34" charset="0"/>
              </a:rPr>
              <a:t> in a programme strategy</a:t>
            </a:r>
            <a:endParaRPr lang="en-US" sz="2200" dirty="0" smtClean="0">
              <a:latin typeface="Arial" panose="020B0604020202020204" pitchFamily="34" charset="0"/>
              <a:cs typeface="Arial" panose="020B0604020202020204" pitchFamily="34" charset="0"/>
            </a:endParaRPr>
          </a:p>
          <a:p>
            <a:pPr marL="0" indent="0">
              <a:buFont typeface="Arial"/>
              <a:buNone/>
            </a:pPr>
            <a:r>
              <a:rPr lang="en-US" sz="2200" dirty="0" smtClean="0">
                <a:latin typeface="Arial" panose="020B0604020202020204" pitchFamily="34" charset="0"/>
                <a:cs typeface="Arial" panose="020B0604020202020204" pitchFamily="34" charset="0"/>
              </a:rPr>
              <a:t> </a:t>
            </a:r>
          </a:p>
          <a:p>
            <a:pPr marL="0" indent="0">
              <a:buNone/>
            </a:pPr>
            <a:r>
              <a:rPr lang="en-US" sz="2200" b="1" dirty="0">
                <a:solidFill>
                  <a:srgbClr val="F7941D"/>
                </a:solidFill>
                <a:latin typeface="Arial" panose="020B0604020202020204" pitchFamily="34" charset="0"/>
                <a:cs typeface="Arial" panose="020B0604020202020204" pitchFamily="34" charset="0"/>
              </a:rPr>
              <a:t>Economy</a:t>
            </a:r>
            <a:r>
              <a:rPr lang="en-US" sz="2200" b="1" dirty="0">
                <a:latin typeface="Arial" panose="020B0604020202020204" pitchFamily="34" charset="0"/>
                <a:cs typeface="Arial" panose="020B0604020202020204" pitchFamily="34" charset="0"/>
              </a:rPr>
              <a:t>	     </a:t>
            </a:r>
            <a:r>
              <a:rPr lang="en-US" sz="2200" b="1"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Best </a:t>
            </a:r>
            <a:r>
              <a:rPr lang="en-US" sz="2200" dirty="0">
                <a:latin typeface="Arial" panose="020B0604020202020204" pitchFamily="34" charset="0"/>
                <a:cs typeface="Arial" panose="020B0604020202020204" pitchFamily="34" charset="0"/>
              </a:rPr>
              <a:t>price for inputs (staff, services, supplies, </a:t>
            </a:r>
            <a:r>
              <a:rPr lang="en-US" sz="2200" dirty="0" err="1" smtClean="0">
                <a:latin typeface="Arial" panose="020B0604020202020204" pitchFamily="34" charset="0"/>
                <a:cs typeface="Arial" panose="020B0604020202020204" pitchFamily="34" charset="0"/>
              </a:rPr>
              <a:t>etc</a:t>
            </a:r>
            <a:r>
              <a:rPr lang="en-US" sz="2200" dirty="0" smtClean="0">
                <a:latin typeface="Arial" panose="020B0604020202020204" pitchFamily="34" charset="0"/>
                <a:cs typeface="Arial" panose="020B0604020202020204" pitchFamily="34" charset="0"/>
              </a:rPr>
              <a:t>)</a:t>
            </a:r>
            <a:endParaRPr lang="en-US" sz="2200" dirty="0">
              <a:latin typeface="Arial" panose="020B0604020202020204" pitchFamily="34" charset="0"/>
              <a:cs typeface="Arial" panose="020B0604020202020204" pitchFamily="34" charset="0"/>
            </a:endParaRPr>
          </a:p>
          <a:p>
            <a:pPr marL="2400300" lvl="1" indent="-342900">
              <a:buFont typeface="Arial"/>
              <a:buChar char="•"/>
            </a:pPr>
            <a:r>
              <a:rPr lang="en-US" sz="2200" dirty="0" smtClean="0">
                <a:latin typeface="Arial" panose="020B0604020202020204" pitchFamily="34" charset="0"/>
                <a:cs typeface="Arial" panose="020B0604020202020204" pitchFamily="34" charset="0"/>
              </a:rPr>
              <a:t>Examination of business </a:t>
            </a:r>
            <a:r>
              <a:rPr lang="en-US" sz="2200" dirty="0">
                <a:latin typeface="Arial" panose="020B0604020202020204" pitchFamily="34" charset="0"/>
                <a:cs typeface="Arial" panose="020B0604020202020204" pitchFamily="34" charset="0"/>
              </a:rPr>
              <a:t>processes to assure best price for procured inputs</a:t>
            </a:r>
          </a:p>
          <a:p>
            <a:pPr marL="2057400" lvl="1" indent="0">
              <a:buNone/>
            </a:pPr>
            <a:endParaRPr lang="en-US" sz="2200" dirty="0">
              <a:latin typeface="Arial" panose="020B0604020202020204" pitchFamily="34" charset="0"/>
              <a:cs typeface="Arial" panose="020B0604020202020204" pitchFamily="34" charset="0"/>
            </a:endParaRPr>
          </a:p>
          <a:p>
            <a:pPr marL="0" indent="0">
              <a:buNone/>
            </a:pPr>
            <a:r>
              <a:rPr lang="en-US" sz="2200" b="1" dirty="0">
                <a:solidFill>
                  <a:srgbClr val="0099FF"/>
                </a:solidFill>
                <a:latin typeface="Arial" panose="020B0604020202020204" pitchFamily="34" charset="0"/>
                <a:cs typeface="Arial" panose="020B0604020202020204" pitchFamily="34" charset="0"/>
              </a:rPr>
              <a:t>Efficiency</a:t>
            </a:r>
            <a:r>
              <a:rPr lang="en-US" sz="2200" b="1" dirty="0">
                <a:latin typeface="Arial" panose="020B0604020202020204" pitchFamily="34" charset="0"/>
                <a:cs typeface="Arial" panose="020B0604020202020204" pitchFamily="34" charset="0"/>
              </a:rPr>
              <a:t>    </a:t>
            </a:r>
            <a:r>
              <a:rPr lang="en-US" sz="2200" b="1" dirty="0" smtClean="0">
                <a:solidFill>
                  <a:srgbClr val="0099FF"/>
                </a:solidFill>
                <a:latin typeface="Arial" panose="020B0604020202020204" pitchFamily="34" charset="0"/>
                <a:cs typeface="Arial" panose="020B0604020202020204" pitchFamily="34" charset="0"/>
              </a:rPr>
              <a:t> </a:t>
            </a:r>
            <a:r>
              <a:rPr lang="en-US" sz="2200" b="1"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Achieving </a:t>
            </a:r>
            <a:r>
              <a:rPr lang="en-US" sz="2200" dirty="0">
                <a:latin typeface="Arial" panose="020B0604020202020204" pitchFamily="34" charset="0"/>
                <a:cs typeface="Arial" panose="020B0604020202020204" pitchFamily="34" charset="0"/>
              </a:rPr>
              <a:t>defined output through good value inputs</a:t>
            </a:r>
          </a:p>
          <a:p>
            <a:pPr marL="2400300" lvl="1" indent="-342900">
              <a:buFont typeface="Arial"/>
              <a:buChar char="•"/>
            </a:pPr>
            <a:r>
              <a:rPr lang="en-US" sz="2200" dirty="0">
                <a:latin typeface="Arial" panose="020B0604020202020204" pitchFamily="34" charset="0"/>
                <a:cs typeface="Arial" panose="020B0604020202020204" pitchFamily="34" charset="0"/>
              </a:rPr>
              <a:t>Define realistic output results</a:t>
            </a:r>
          </a:p>
          <a:p>
            <a:pPr marL="2400300" lvl="1" indent="-342900">
              <a:buFont typeface="Arial"/>
              <a:buChar char="•"/>
            </a:pPr>
            <a:r>
              <a:rPr lang="en-US" sz="2200" dirty="0">
                <a:latin typeface="Arial" panose="020B0604020202020204" pitchFamily="34" charset="0"/>
                <a:cs typeface="Arial" panose="020B0604020202020204" pitchFamily="34" charset="0"/>
              </a:rPr>
              <a:t>Programme strategy </a:t>
            </a:r>
            <a:r>
              <a:rPr lang="en-US" sz="2200" dirty="0" smtClean="0">
                <a:latin typeface="Arial" panose="020B0604020202020204" pitchFamily="34" charset="0"/>
                <a:cs typeface="Arial" panose="020B0604020202020204" pitchFamily="34" charset="0"/>
              </a:rPr>
              <a:t>choices</a:t>
            </a:r>
          </a:p>
          <a:p>
            <a:pPr marL="2400300" lvl="1" indent="-342900">
              <a:buFont typeface="Arial"/>
              <a:buChar char="•"/>
            </a:pPr>
            <a:r>
              <a:rPr lang="en-US" sz="2200" dirty="0" smtClean="0">
                <a:latin typeface="Arial" panose="020B0604020202020204" pitchFamily="34" charset="0"/>
                <a:cs typeface="Arial" panose="020B0604020202020204" pitchFamily="34" charset="0"/>
              </a:rPr>
              <a:t>Aggregate cost of inputs that are transformed by sets of activities into outputs</a:t>
            </a:r>
          </a:p>
          <a:p>
            <a:pPr marL="2400300" lvl="1" indent="-342900">
              <a:buFont typeface="Arial"/>
              <a:buChar char="•"/>
            </a:pPr>
            <a:endParaRPr lang="en-US" sz="2200" b="1" dirty="0" smtClean="0">
              <a:latin typeface="Arial" panose="020B0604020202020204" pitchFamily="34" charset="0"/>
              <a:cs typeface="Arial" panose="020B0604020202020204" pitchFamily="34" charset="0"/>
            </a:endParaRPr>
          </a:p>
          <a:p>
            <a:pPr marL="0" indent="0">
              <a:spcBef>
                <a:spcPts val="0"/>
              </a:spcBef>
              <a:buFont typeface="Arial"/>
              <a:buNone/>
            </a:pPr>
            <a:r>
              <a:rPr lang="en-US" sz="2200" b="1" dirty="0" smtClean="0">
                <a:solidFill>
                  <a:srgbClr val="009740"/>
                </a:solidFill>
                <a:latin typeface="Arial" panose="020B0604020202020204" pitchFamily="34" charset="0"/>
                <a:cs typeface="Arial" panose="020B0604020202020204" pitchFamily="34" charset="0"/>
              </a:rPr>
              <a:t>Effectiveness</a:t>
            </a:r>
            <a:r>
              <a:rPr lang="en-US" sz="2200" b="1" dirty="0" smtClean="0">
                <a:solidFill>
                  <a:srgbClr val="333399"/>
                </a:solidFill>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	Influence of outputs on achieving outcomes/impact </a:t>
            </a:r>
          </a:p>
          <a:p>
            <a:pPr marL="2343150" lvl="1">
              <a:buFont typeface="Arial"/>
              <a:buChar char="•"/>
            </a:pPr>
            <a:r>
              <a:rPr lang="en-US" sz="2200" dirty="0" smtClean="0">
                <a:latin typeface="Arial" panose="020B0604020202020204" pitchFamily="34" charset="0"/>
                <a:cs typeface="Arial" panose="020B0604020202020204" pitchFamily="34" charset="0"/>
              </a:rPr>
              <a:t>Consideration of underlying costs to achieve results</a:t>
            </a:r>
          </a:p>
          <a:p>
            <a:pPr marL="0" indent="0">
              <a:buFont typeface="Arial"/>
              <a:buNone/>
            </a:pPr>
            <a:endParaRPr lang="en-US" sz="2200" b="1" dirty="0" smtClean="0">
              <a:latin typeface="Arial" panose="020B0604020202020204" pitchFamily="34" charset="0"/>
              <a:cs typeface="Arial" panose="020B0604020202020204" pitchFamily="34" charset="0"/>
            </a:endParaRPr>
          </a:p>
          <a:p>
            <a:pPr marL="0" indent="0">
              <a:buFont typeface="Arial"/>
              <a:buNone/>
            </a:pPr>
            <a:endParaRPr lang="en-US" sz="22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0912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057400" y="462015"/>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a:xfrm>
            <a:off x="425451" y="50232"/>
            <a:ext cx="8494676" cy="860985"/>
          </a:xfrm>
        </p:spPr>
        <p:txBody>
          <a:bodyPr>
            <a:noAutofit/>
          </a:bodyPr>
          <a:lstStyle/>
          <a:p>
            <a:r>
              <a:rPr lang="en-US" sz="2800" b="0" dirty="0" smtClean="0"/>
              <a:t>Application of Value-for-Money</a:t>
            </a:r>
            <a:endParaRPr lang="en-US" sz="2800" b="0" dirty="0"/>
          </a:p>
        </p:txBody>
      </p:sp>
      <p:sp>
        <p:nvSpPr>
          <p:cNvPr id="2" name="Content Placeholder 1"/>
          <p:cNvSpPr>
            <a:spLocks noGrp="1"/>
          </p:cNvSpPr>
          <p:nvPr>
            <p:ph idx="1"/>
          </p:nvPr>
        </p:nvSpPr>
        <p:spPr>
          <a:xfrm>
            <a:off x="425451" y="990600"/>
            <a:ext cx="8359046" cy="5715000"/>
          </a:xfrm>
        </p:spPr>
        <p:txBody>
          <a:bodyPr>
            <a:noAutofit/>
          </a:bodyPr>
          <a:lstStyle/>
          <a:p>
            <a:pPr marL="0" indent="0">
              <a:buNone/>
            </a:pPr>
            <a:r>
              <a:rPr lang="en-US" sz="2000" b="1" dirty="0" smtClean="0">
                <a:solidFill>
                  <a:srgbClr val="333399"/>
                </a:solidFill>
                <a:latin typeface="Arial" panose="020B0604020202020204" pitchFamily="34" charset="0"/>
                <a:cs typeface="Arial" panose="020B0604020202020204" pitchFamily="34" charset="0"/>
              </a:rPr>
              <a:t>Planning</a:t>
            </a:r>
            <a:endParaRPr lang="en-US" sz="1800" b="1" dirty="0" smtClean="0">
              <a:solidFill>
                <a:srgbClr val="333399"/>
              </a:solidFill>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Show that strategies were selected with VFM consideration</a:t>
            </a:r>
          </a:p>
          <a:p>
            <a:r>
              <a:rPr lang="en-US" sz="1800" dirty="0" smtClean="0">
                <a:latin typeface="Arial" panose="020B0604020202020204" pitchFamily="34" charset="0"/>
                <a:cs typeface="Arial" panose="020B0604020202020204" pitchFamily="34" charset="0"/>
              </a:rPr>
              <a:t>Theory </a:t>
            </a:r>
            <a:r>
              <a:rPr lang="en-US" sz="1800" dirty="0">
                <a:latin typeface="Arial" panose="020B0604020202020204" pitchFamily="34" charset="0"/>
                <a:cs typeface="Arial" panose="020B0604020202020204" pitchFamily="34" charset="0"/>
              </a:rPr>
              <a:t>of Change for how results are to be </a:t>
            </a:r>
            <a:r>
              <a:rPr lang="en-US" sz="1800" dirty="0" smtClean="0">
                <a:latin typeface="Arial" panose="020B0604020202020204" pitchFamily="34" charset="0"/>
                <a:cs typeface="Arial" panose="020B0604020202020204" pitchFamily="34" charset="0"/>
              </a:rPr>
              <a:t>achieved</a:t>
            </a:r>
          </a:p>
          <a:p>
            <a:pPr marL="0" indent="0">
              <a:buNone/>
            </a:pPr>
            <a:endParaRPr lang="en-US" sz="1000" dirty="0">
              <a:latin typeface="Arial" panose="020B0604020202020204" pitchFamily="34" charset="0"/>
              <a:cs typeface="Arial" panose="020B0604020202020204" pitchFamily="34" charset="0"/>
            </a:endParaRPr>
          </a:p>
          <a:p>
            <a:pPr marL="0" indent="0">
              <a:buNone/>
            </a:pPr>
            <a:r>
              <a:rPr lang="en-US" sz="2000" b="1" dirty="0">
                <a:solidFill>
                  <a:srgbClr val="333399"/>
                </a:solidFill>
                <a:latin typeface="Arial" panose="020B0604020202020204" pitchFamily="34" charset="0"/>
                <a:cs typeface="Arial" panose="020B0604020202020204" pitchFamily="34" charset="0"/>
              </a:rPr>
              <a:t>Implementation </a:t>
            </a:r>
            <a:r>
              <a:rPr lang="en-US" sz="2000" dirty="0">
                <a:solidFill>
                  <a:srgbClr val="333399"/>
                </a:solidFill>
                <a:latin typeface="Arial" panose="020B0604020202020204" pitchFamily="34" charset="0"/>
                <a:cs typeface="Arial" panose="020B0604020202020204" pitchFamily="34" charset="0"/>
              </a:rPr>
              <a:t>     </a:t>
            </a:r>
            <a:endParaRPr lang="en-US" sz="1800" dirty="0" smtClean="0">
              <a:solidFill>
                <a:srgbClr val="333399"/>
              </a:solidFill>
              <a:latin typeface="Arial" panose="020B0604020202020204" pitchFamily="34" charset="0"/>
              <a:cs typeface="Arial" panose="020B0604020202020204" pitchFamily="34" charset="0"/>
            </a:endParaRPr>
          </a:p>
          <a:p>
            <a:pPr marL="0" indent="0">
              <a:buNone/>
            </a:pPr>
            <a:r>
              <a:rPr lang="en-US" sz="1800" dirty="0" smtClean="0">
                <a:latin typeface="Arial" panose="020B0604020202020204" pitchFamily="34" charset="0"/>
                <a:cs typeface="Arial" panose="020B0604020202020204" pitchFamily="34" charset="0"/>
              </a:rPr>
              <a:t>Apply </a:t>
            </a:r>
            <a:r>
              <a:rPr lang="en-US" sz="1800" dirty="0">
                <a:latin typeface="Arial" panose="020B0604020202020204" pitchFamily="34" charset="0"/>
                <a:cs typeface="Arial" panose="020B0604020202020204" pitchFamily="34" charset="0"/>
              </a:rPr>
              <a:t>VFM principles </a:t>
            </a:r>
            <a:r>
              <a:rPr lang="en-US" sz="1800" dirty="0" smtClean="0">
                <a:latin typeface="Arial" panose="020B0604020202020204" pitchFamily="34" charset="0"/>
                <a:cs typeface="Arial" panose="020B0604020202020204" pitchFamily="34" charset="0"/>
              </a:rPr>
              <a:t>in:</a:t>
            </a:r>
          </a:p>
          <a:p>
            <a:pPr>
              <a:buFont typeface="Arial" panose="020B0604020202020204" pitchFamily="34" charset="0"/>
              <a:buChar char="•"/>
            </a:pPr>
            <a:r>
              <a:rPr lang="en-US" sz="1800" dirty="0" smtClean="0">
                <a:latin typeface="Arial" panose="020B0604020202020204" pitchFamily="34" charset="0"/>
                <a:cs typeface="Arial" panose="020B0604020202020204" pitchFamily="34" charset="0"/>
              </a:rPr>
              <a:t>Application </a:t>
            </a:r>
            <a:r>
              <a:rPr lang="en-US" sz="1800" dirty="0">
                <a:latin typeface="Arial" panose="020B0604020202020204" pitchFamily="34" charset="0"/>
                <a:cs typeface="Arial" panose="020B0604020202020204" pitchFamily="34" charset="0"/>
              </a:rPr>
              <a:t>of programme strategies and </a:t>
            </a:r>
            <a:r>
              <a:rPr lang="en-US" sz="1800" dirty="0" smtClean="0">
                <a:latin typeface="Arial" panose="020B0604020202020204" pitchFamily="34" charset="0"/>
                <a:cs typeface="Arial" panose="020B0604020202020204" pitchFamily="34" charset="0"/>
              </a:rPr>
              <a:t>activities</a:t>
            </a:r>
          </a:p>
          <a:p>
            <a:pPr>
              <a:buFont typeface="Arial" panose="020B0604020202020204" pitchFamily="34" charset="0"/>
              <a:buChar char="•"/>
            </a:pPr>
            <a:r>
              <a:rPr lang="en-US" sz="1800" dirty="0" smtClean="0">
                <a:latin typeface="Arial" panose="020B0604020202020204" pitchFamily="34" charset="0"/>
                <a:cs typeface="Arial" panose="020B0604020202020204" pitchFamily="34" charset="0"/>
              </a:rPr>
              <a:t>Business </a:t>
            </a:r>
            <a:r>
              <a:rPr lang="en-US" sz="1800" dirty="0">
                <a:latin typeface="Arial" panose="020B0604020202020204" pitchFamily="34" charset="0"/>
                <a:cs typeface="Arial" panose="020B0604020202020204" pitchFamily="34" charset="0"/>
              </a:rPr>
              <a:t>processes to assure best price for needed </a:t>
            </a:r>
            <a:r>
              <a:rPr lang="en-US" sz="1800" dirty="0" smtClean="0">
                <a:latin typeface="Arial" panose="020B0604020202020204" pitchFamily="34" charset="0"/>
                <a:cs typeface="Arial" panose="020B0604020202020204" pitchFamily="34" charset="0"/>
              </a:rPr>
              <a:t>inputs</a:t>
            </a:r>
          </a:p>
          <a:p>
            <a:pPr>
              <a:buFont typeface="Arial" panose="020B0604020202020204" pitchFamily="34" charset="0"/>
              <a:buChar char="•"/>
            </a:pPr>
            <a:r>
              <a:rPr lang="en-US" sz="1800" dirty="0" smtClean="0">
                <a:latin typeface="Arial" panose="020B0604020202020204" pitchFamily="34" charset="0"/>
                <a:cs typeface="Arial" panose="020B0604020202020204" pitchFamily="34" charset="0"/>
              </a:rPr>
              <a:t>Inputs </a:t>
            </a:r>
            <a:r>
              <a:rPr lang="en-US" sz="1800" dirty="0">
                <a:latin typeface="Arial" panose="020B0604020202020204" pitchFamily="34" charset="0"/>
                <a:cs typeface="Arial" panose="020B0604020202020204" pitchFamily="34" charset="0"/>
              </a:rPr>
              <a:t>and activities needed to </a:t>
            </a:r>
            <a:r>
              <a:rPr lang="en-US" sz="1800" dirty="0" err="1">
                <a:latin typeface="Arial" panose="020B0604020202020204" pitchFamily="34" charset="0"/>
                <a:cs typeface="Arial" panose="020B0604020202020204" pitchFamily="34" charset="0"/>
              </a:rPr>
              <a:t>realise</a:t>
            </a:r>
            <a:r>
              <a:rPr lang="en-US" sz="1800" dirty="0">
                <a:latin typeface="Arial" panose="020B0604020202020204" pitchFamily="34" charset="0"/>
                <a:cs typeface="Arial" panose="020B0604020202020204" pitchFamily="34" charset="0"/>
              </a:rPr>
              <a:t> each </a:t>
            </a:r>
            <a:r>
              <a:rPr lang="en-US" sz="1800" dirty="0" smtClean="0">
                <a:latin typeface="Arial" panose="020B0604020202020204" pitchFamily="34" charset="0"/>
                <a:cs typeface="Arial" panose="020B0604020202020204" pitchFamily="34" charset="0"/>
              </a:rPr>
              <a:t>output</a:t>
            </a:r>
          </a:p>
          <a:p>
            <a:pPr>
              <a:buFont typeface="Arial" panose="020B0604020202020204" pitchFamily="34" charset="0"/>
              <a:buChar char="•"/>
            </a:pPr>
            <a:r>
              <a:rPr lang="en-US" sz="1800" dirty="0" smtClean="0">
                <a:latin typeface="Arial" panose="020B0604020202020204" pitchFamily="34" charset="0"/>
                <a:cs typeface="Arial" panose="020B0604020202020204" pitchFamily="34" charset="0"/>
              </a:rPr>
              <a:t>Actions </a:t>
            </a:r>
            <a:r>
              <a:rPr lang="en-US" sz="1800" dirty="0">
                <a:latin typeface="Arial" panose="020B0604020202020204" pitchFamily="34" charset="0"/>
                <a:cs typeface="Arial" panose="020B0604020202020204" pitchFamily="34" charset="0"/>
              </a:rPr>
              <a:t>to streamline input procurement and assure attention to economy</a:t>
            </a:r>
          </a:p>
          <a:p>
            <a:pPr marL="0" indent="0">
              <a:buNone/>
            </a:pPr>
            <a:endParaRPr lang="en-US" sz="1000" dirty="0">
              <a:solidFill>
                <a:srgbClr val="4F81BD"/>
              </a:solidFill>
              <a:latin typeface="Arial" panose="020B0604020202020204" pitchFamily="34" charset="0"/>
              <a:cs typeface="Arial" panose="020B0604020202020204" pitchFamily="34" charset="0"/>
            </a:endParaRPr>
          </a:p>
          <a:p>
            <a:pPr marL="0" indent="0">
              <a:buNone/>
            </a:pPr>
            <a:r>
              <a:rPr lang="en-US" sz="2000" b="1" dirty="0" smtClean="0">
                <a:solidFill>
                  <a:srgbClr val="333399"/>
                </a:solidFill>
                <a:latin typeface="Arial" panose="020B0604020202020204" pitchFamily="34" charset="0"/>
                <a:cs typeface="Arial" panose="020B0604020202020204" pitchFamily="34" charset="0"/>
              </a:rPr>
              <a:t>Evaluation</a:t>
            </a:r>
            <a:r>
              <a:rPr lang="en-US" sz="1800" dirty="0">
                <a:solidFill>
                  <a:srgbClr val="333399"/>
                </a:solidFill>
                <a:latin typeface="Arial" panose="020B0604020202020204" pitchFamily="34" charset="0"/>
                <a:cs typeface="Arial" panose="020B0604020202020204" pitchFamily="34" charset="0"/>
              </a:rPr>
              <a:t>	     </a:t>
            </a:r>
          </a:p>
          <a:p>
            <a:pPr>
              <a:buFont typeface="Arial" panose="020B0604020202020204" pitchFamily="34" charset="0"/>
              <a:buChar char="•"/>
            </a:pPr>
            <a:r>
              <a:rPr lang="en-US" sz="1800" dirty="0" smtClean="0">
                <a:latin typeface="Arial" panose="020B0604020202020204" pitchFamily="34" charset="0"/>
                <a:cs typeface="Arial" panose="020B0604020202020204" pitchFamily="34" charset="0"/>
              </a:rPr>
              <a:t>Consideration with developing </a:t>
            </a:r>
            <a:r>
              <a:rPr lang="en-US" sz="1800" dirty="0" err="1" smtClean="0">
                <a:latin typeface="Arial" panose="020B0604020202020204" pitchFamily="34" charset="0"/>
                <a:cs typeface="Arial" panose="020B0604020202020204" pitchFamily="34" charset="0"/>
              </a:rPr>
              <a:t>ToRs</a:t>
            </a:r>
            <a:r>
              <a:rPr lang="en-US" sz="1800" dirty="0" smtClean="0">
                <a:latin typeface="Arial" panose="020B0604020202020204" pitchFamily="34" charset="0"/>
                <a:cs typeface="Arial" panose="020B0604020202020204" pitchFamily="34" charset="0"/>
              </a:rPr>
              <a:t> with attention to efficiency and effectiveness in selection of strategies</a:t>
            </a:r>
            <a:endParaRPr lang="en-US" sz="1800" dirty="0">
              <a:latin typeface="Arial" panose="020B0604020202020204" pitchFamily="34" charset="0"/>
              <a:cs typeface="Arial" panose="020B0604020202020204" pitchFamily="34" charset="0"/>
            </a:endParaRPr>
          </a:p>
          <a:p>
            <a:pPr>
              <a:buFont typeface="Arial" panose="020B0604020202020204" pitchFamily="34" charset="0"/>
              <a:buChar char="•"/>
            </a:pPr>
            <a:r>
              <a:rPr lang="en-US" sz="1800" dirty="0" smtClean="0">
                <a:latin typeface="Arial" panose="020B0604020202020204" pitchFamily="34" charset="0"/>
                <a:cs typeface="Arial" panose="020B0604020202020204" pitchFamily="34" charset="0"/>
              </a:rPr>
              <a:t>Cost-effectiveness of interventions and results</a:t>
            </a:r>
          </a:p>
          <a:p>
            <a:pPr marL="0" indent="0">
              <a:buNone/>
            </a:pPr>
            <a:endParaRPr lang="en-GB" sz="1000" dirty="0" smtClean="0"/>
          </a:p>
          <a:p>
            <a:endParaRPr lang="en-US" sz="400" b="1" dirty="0" smtClean="0">
              <a:solidFill>
                <a:srgbClr val="333399"/>
              </a:solidFill>
            </a:endParaRPr>
          </a:p>
          <a:p>
            <a:pPr marL="0" indent="0">
              <a:buNone/>
            </a:pPr>
            <a:r>
              <a:rPr lang="en-US" sz="2000" b="1" dirty="0" smtClean="0">
                <a:solidFill>
                  <a:srgbClr val="333399"/>
                </a:solidFill>
              </a:rPr>
              <a:t>Reporting</a:t>
            </a:r>
            <a:r>
              <a:rPr lang="en-US" sz="1800" dirty="0" smtClean="0"/>
              <a:t>			</a:t>
            </a:r>
          </a:p>
          <a:p>
            <a:pPr marL="0" indent="0">
              <a:buNone/>
            </a:pPr>
            <a:r>
              <a:rPr lang="en-US" sz="1800" dirty="0" smtClean="0"/>
              <a:t>Demonstration of </a:t>
            </a:r>
            <a:r>
              <a:rPr lang="en-US" sz="1800" dirty="0" err="1" smtClean="0"/>
              <a:t>vfm</a:t>
            </a:r>
            <a:r>
              <a:rPr lang="en-US" sz="1800" dirty="0" smtClean="0"/>
              <a:t> principles in annual, thematic and donor reports</a:t>
            </a:r>
            <a:endParaRPr lang="en-US" sz="1800" dirty="0"/>
          </a:p>
        </p:txBody>
      </p:sp>
      <p:sp>
        <p:nvSpPr>
          <p:cNvPr id="5" name="Content Placeholder 2"/>
          <p:cNvSpPr txBox="1">
            <a:spLocks/>
          </p:cNvSpPr>
          <p:nvPr/>
        </p:nvSpPr>
        <p:spPr>
          <a:xfrm>
            <a:off x="4191000" y="896052"/>
            <a:ext cx="8658226" cy="64770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GB" sz="2000" dirty="0" smtClean="0"/>
          </a:p>
        </p:txBody>
      </p:sp>
    </p:spTree>
    <p:extLst>
      <p:ext uri="{BB962C8B-B14F-4D97-AF65-F5344CB8AC3E}">
        <p14:creationId xmlns:p14="http://schemas.microsoft.com/office/powerpoint/2010/main" val="171914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
            </a:r>
            <a:br>
              <a:rPr lang="en-US" dirty="0"/>
            </a:br>
            <a:endParaRPr lang="en-US" sz="4000" dirty="0"/>
          </a:p>
        </p:txBody>
      </p:sp>
      <p:sp>
        <p:nvSpPr>
          <p:cNvPr id="5" name="Content Placeholder 2"/>
          <p:cNvSpPr txBox="1">
            <a:spLocks/>
          </p:cNvSpPr>
          <p:nvPr/>
        </p:nvSpPr>
        <p:spPr>
          <a:xfrm>
            <a:off x="219808" y="990600"/>
            <a:ext cx="89535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dirty="0">
              <a:solidFill>
                <a:srgbClr val="4F81BD"/>
              </a:solidFill>
            </a:endParaRPr>
          </a:p>
        </p:txBody>
      </p:sp>
      <p:sp>
        <p:nvSpPr>
          <p:cNvPr id="4" name="TextBox 3"/>
          <p:cNvSpPr txBox="1"/>
          <p:nvPr/>
        </p:nvSpPr>
        <p:spPr>
          <a:xfrm>
            <a:off x="381000" y="248147"/>
            <a:ext cx="6207148" cy="523220"/>
          </a:xfrm>
          <a:prstGeom prst="rect">
            <a:avLst/>
          </a:prstGeom>
          <a:noFill/>
        </p:spPr>
        <p:txBody>
          <a:bodyPr wrap="none" rtlCol="0">
            <a:spAutoFit/>
          </a:bodyPr>
          <a:lstStyle/>
          <a:p>
            <a:r>
              <a:rPr lang="en-US" sz="2800" dirty="0" smtClean="0">
                <a:solidFill>
                  <a:srgbClr val="FFFFFF"/>
                </a:solidFill>
                <a:latin typeface="Arial" panose="020B0604020202020204" pitchFamily="34" charset="0"/>
                <a:cs typeface="Arial" panose="020B0604020202020204" pitchFamily="34" charset="0"/>
              </a:rPr>
              <a:t>Budgeting humanitarian programmes </a:t>
            </a:r>
            <a:endParaRPr lang="en-US" sz="2800" dirty="0">
              <a:solidFill>
                <a:srgbClr val="FFFFFF"/>
              </a:solidFill>
              <a:latin typeface="Arial" panose="020B0604020202020204" pitchFamily="34" charset="0"/>
              <a:cs typeface="Arial" panose="020B0604020202020204" pitchFamily="34" charset="0"/>
            </a:endParaRPr>
          </a:p>
        </p:txBody>
      </p:sp>
      <p:sp>
        <p:nvSpPr>
          <p:cNvPr id="6" name="Rectangle 5"/>
          <p:cNvSpPr/>
          <p:nvPr/>
        </p:nvSpPr>
        <p:spPr>
          <a:xfrm>
            <a:off x="304800" y="1086131"/>
            <a:ext cx="8382000" cy="1229094"/>
          </a:xfrm>
          <a:prstGeom prst="rect">
            <a:avLst/>
          </a:prstGeom>
          <a:solidFill>
            <a:schemeClr val="bg1">
              <a:lumMod val="95000"/>
            </a:schemeClr>
          </a:solidFill>
          <a:ln>
            <a:solidFill>
              <a:schemeClr val="bg1">
                <a:lumMod val="50000"/>
              </a:schemeClr>
            </a:solidFill>
          </a:ln>
        </p:spPr>
        <p:txBody>
          <a:bodyPr wrap="square" anchor="ctr">
            <a:noAutofit/>
          </a:bodyPr>
          <a:lstStyle/>
          <a:p>
            <a:pPr marL="342900" indent="-342900">
              <a:buFont typeface="Arial"/>
              <a:buChar char="•"/>
            </a:pPr>
            <a:r>
              <a:rPr lang="en-US" sz="2400" dirty="0">
                <a:latin typeface="Arial" panose="020B0604020202020204" pitchFamily="34" charset="0"/>
                <a:cs typeface="Arial" panose="020B0604020202020204" pitchFamily="34" charset="0"/>
              </a:rPr>
              <a:t>For now only guidance on budgeting for the humanitarian programmes is the </a:t>
            </a:r>
            <a:r>
              <a:rPr lang="en-US" sz="2400" dirty="0">
                <a:solidFill>
                  <a:srgbClr val="0099FF"/>
                </a:solidFill>
                <a:latin typeface="Arial" panose="020B0604020202020204" pitchFamily="34" charset="0"/>
                <a:cs typeface="Arial" panose="020B0604020202020204" pitchFamily="34" charset="0"/>
              </a:rPr>
              <a:t>humanitarian action appeal </a:t>
            </a:r>
            <a:r>
              <a:rPr lang="en-US" sz="2400" dirty="0">
                <a:latin typeface="Arial" panose="020B0604020202020204" pitchFamily="34" charset="0"/>
                <a:cs typeface="Arial" panose="020B0604020202020204" pitchFamily="34" charset="0"/>
              </a:rPr>
              <a:t>(HAC) (see intranet).</a:t>
            </a:r>
          </a:p>
        </p:txBody>
      </p:sp>
      <p:sp>
        <p:nvSpPr>
          <p:cNvPr id="8" name="Rectangle 7"/>
          <p:cNvSpPr/>
          <p:nvPr/>
        </p:nvSpPr>
        <p:spPr>
          <a:xfrm>
            <a:off x="304800" y="2450896"/>
            <a:ext cx="8382000" cy="2929996"/>
          </a:xfrm>
          <a:prstGeom prst="rect">
            <a:avLst/>
          </a:prstGeom>
          <a:solidFill>
            <a:schemeClr val="bg1">
              <a:lumMod val="95000"/>
            </a:schemeClr>
          </a:solidFill>
          <a:ln>
            <a:solidFill>
              <a:schemeClr val="bg1">
                <a:lumMod val="50000"/>
              </a:schemeClr>
            </a:solidFill>
          </a:ln>
        </p:spPr>
        <p:txBody>
          <a:bodyPr wrap="square" anchor="ctr">
            <a:noAutofit/>
          </a:bodyPr>
          <a:lstStyle/>
          <a:p>
            <a:pPr marL="342900" indent="-342900">
              <a:buFont typeface="Arial"/>
              <a:buChar char="•"/>
            </a:pPr>
            <a:r>
              <a:rPr lang="en-US" sz="2300" dirty="0">
                <a:latin typeface="Arial" panose="020B0604020202020204" pitchFamily="34" charset="0"/>
                <a:cs typeface="Arial" panose="020B0604020202020204" pitchFamily="34" charset="0"/>
              </a:rPr>
              <a:t>Same </a:t>
            </a:r>
            <a:r>
              <a:rPr lang="en-US" sz="2300" dirty="0">
                <a:solidFill>
                  <a:srgbClr val="0099FF"/>
                </a:solidFill>
                <a:latin typeface="Arial" panose="020B0604020202020204" pitchFamily="34" charset="0"/>
                <a:cs typeface="Arial" panose="020B0604020202020204" pitchFamily="34" charset="0"/>
              </a:rPr>
              <a:t>principles</a:t>
            </a:r>
            <a:r>
              <a:rPr lang="en-US" sz="2300" dirty="0">
                <a:latin typeface="Arial" panose="020B0604020202020204" pitchFamily="34" charset="0"/>
                <a:cs typeface="Arial" panose="020B0604020202020204" pitchFamily="34" charset="0"/>
              </a:rPr>
              <a:t> apply as for non-humanitarian programming with:  </a:t>
            </a:r>
          </a:p>
          <a:p>
            <a:pPr marL="800100" lvl="1" indent="-342900">
              <a:buFont typeface="Arial"/>
              <a:buChar char="•"/>
            </a:pPr>
            <a:r>
              <a:rPr lang="en-US" sz="2300" dirty="0" smtClean="0">
                <a:latin typeface="Arial" panose="020B0604020202020204" pitchFamily="34" charset="0"/>
                <a:cs typeface="Arial" panose="020B0604020202020204" pitchFamily="34" charset="0"/>
              </a:rPr>
              <a:t>Service </a:t>
            </a:r>
            <a:r>
              <a:rPr lang="en-US" sz="2300" dirty="0">
                <a:latin typeface="Arial" panose="020B0604020202020204" pitchFamily="34" charset="0"/>
                <a:cs typeface="Arial" panose="020B0604020202020204" pitchFamily="34" charset="0"/>
              </a:rPr>
              <a:t>delivery </a:t>
            </a:r>
            <a:r>
              <a:rPr lang="en-US" sz="2300" dirty="0" smtClean="0">
                <a:latin typeface="Arial" panose="020B0604020202020204" pitchFamily="34" charset="0"/>
                <a:cs typeface="Arial" panose="020B0604020202020204" pitchFamily="34" charset="0"/>
              </a:rPr>
              <a:t>focused; though other strategies are to be considered  </a:t>
            </a:r>
            <a:endParaRPr lang="en-US" sz="2300" dirty="0">
              <a:latin typeface="Arial" panose="020B0604020202020204" pitchFamily="34" charset="0"/>
              <a:cs typeface="Arial" panose="020B0604020202020204" pitchFamily="34" charset="0"/>
            </a:endParaRPr>
          </a:p>
          <a:p>
            <a:pPr marL="800100" lvl="1" indent="-342900">
              <a:buFont typeface="Arial"/>
              <a:buChar char="•"/>
            </a:pPr>
            <a:r>
              <a:rPr lang="en-US" sz="2300" dirty="0">
                <a:latin typeface="Arial" panose="020B0604020202020204" pitchFamily="34" charset="0"/>
                <a:cs typeface="Arial" panose="020B0604020202020204" pitchFamily="34" charset="0"/>
              </a:rPr>
              <a:t>Budgeting focuses on supply inputs, including logistics, and the costs of human resources and security costs </a:t>
            </a:r>
          </a:p>
          <a:p>
            <a:pPr marL="800100" lvl="1" indent="-342900">
              <a:buFont typeface="Arial"/>
              <a:buChar char="•"/>
            </a:pPr>
            <a:r>
              <a:rPr lang="en-US" sz="2300" dirty="0">
                <a:latin typeface="Arial" panose="020B0604020202020204" pitchFamily="34" charset="0"/>
                <a:cs typeface="Arial" panose="020B0604020202020204" pitchFamily="34" charset="0"/>
              </a:rPr>
              <a:t>Reviews &amp; adjustments are more frequent; monthly or weekly.</a:t>
            </a:r>
          </a:p>
        </p:txBody>
      </p:sp>
      <p:sp>
        <p:nvSpPr>
          <p:cNvPr id="9" name="Rectangle 8"/>
          <p:cNvSpPr/>
          <p:nvPr/>
        </p:nvSpPr>
        <p:spPr>
          <a:xfrm>
            <a:off x="304800" y="5510701"/>
            <a:ext cx="8382000" cy="1222131"/>
          </a:xfrm>
          <a:prstGeom prst="rect">
            <a:avLst/>
          </a:prstGeom>
          <a:solidFill>
            <a:schemeClr val="bg1">
              <a:lumMod val="95000"/>
            </a:schemeClr>
          </a:solidFill>
          <a:ln>
            <a:solidFill>
              <a:schemeClr val="bg1">
                <a:lumMod val="50000"/>
              </a:schemeClr>
            </a:solidFill>
          </a:ln>
        </p:spPr>
        <p:txBody>
          <a:bodyPr wrap="square" anchor="ctr">
            <a:noAutofit/>
          </a:bodyPr>
          <a:lstStyle/>
          <a:p>
            <a:pPr marL="342900" indent="-342900">
              <a:buFont typeface="Arial"/>
              <a:buChar char="•"/>
            </a:pPr>
            <a:r>
              <a:rPr lang="en-US" sz="2300" dirty="0" smtClean="0">
                <a:latin typeface="Arial" panose="020B0604020202020204" pitchFamily="34" charset="0"/>
                <a:cs typeface="Arial" panose="020B0604020202020204" pitchFamily="34" charset="0"/>
              </a:rPr>
              <a:t>Humanitarian action </a:t>
            </a:r>
            <a:r>
              <a:rPr lang="en-US" sz="2300" dirty="0">
                <a:latin typeface="Arial" panose="020B0604020202020204" pitchFamily="34" charset="0"/>
                <a:cs typeface="Arial" panose="020B0604020202020204" pitchFamily="34" charset="0"/>
              </a:rPr>
              <a:t>must evolve towards </a:t>
            </a:r>
            <a:r>
              <a:rPr lang="en-US" sz="2300" dirty="0">
                <a:solidFill>
                  <a:srgbClr val="0099FF"/>
                </a:solidFill>
                <a:latin typeface="Arial" panose="020B0604020202020204" pitchFamily="34" charset="0"/>
                <a:cs typeface="Arial" panose="020B0604020202020204" pitchFamily="34" charset="0"/>
              </a:rPr>
              <a:t>risk-informed </a:t>
            </a:r>
            <a:r>
              <a:rPr lang="en-US" sz="2300" dirty="0" err="1">
                <a:solidFill>
                  <a:srgbClr val="0099FF"/>
                </a:solidFill>
                <a:latin typeface="Arial" panose="020B0604020202020204" pitchFamily="34" charset="0"/>
                <a:cs typeface="Arial" panose="020B0604020202020204" pitchFamily="34" charset="0"/>
              </a:rPr>
              <a:t>programmes</a:t>
            </a:r>
            <a:r>
              <a:rPr lang="en-US" sz="2300" dirty="0">
                <a:solidFill>
                  <a:srgbClr val="0099FF"/>
                </a:solidFill>
                <a:latin typeface="Arial" panose="020B0604020202020204" pitchFamily="34" charset="0"/>
                <a:cs typeface="Arial" panose="020B0604020202020204" pitchFamily="34" charset="0"/>
              </a:rPr>
              <a:t> </a:t>
            </a:r>
            <a:r>
              <a:rPr lang="en-US" sz="2300" dirty="0" smtClean="0">
                <a:latin typeface="Arial" panose="020B0604020202020204" pitchFamily="34" charset="0"/>
                <a:cs typeface="Arial" panose="020B0604020202020204" pitchFamily="34" charset="0"/>
              </a:rPr>
              <a:t>whose elements will all require systematic budgeting. </a:t>
            </a:r>
            <a:endParaRPr lang="en-US" sz="2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865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05287" y="239117"/>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Group Work Estimating a budget for an output.</a:t>
            </a:r>
            <a:endParaRPr lang="en-US" sz="2800" b="0" dirty="0"/>
          </a:p>
        </p:txBody>
      </p:sp>
      <p:sp>
        <p:nvSpPr>
          <p:cNvPr id="6" name="Content Placeholder 2"/>
          <p:cNvSpPr txBox="1">
            <a:spLocks/>
          </p:cNvSpPr>
          <p:nvPr/>
        </p:nvSpPr>
        <p:spPr>
          <a:xfrm>
            <a:off x="128566" y="1107156"/>
            <a:ext cx="8843962" cy="54673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200" dirty="0" smtClean="0">
                <a:latin typeface="Arial" panose="020B0604020202020204" pitchFamily="34" charset="0"/>
                <a:cs typeface="Arial" panose="020B0604020202020204" pitchFamily="34" charset="0"/>
              </a:rPr>
              <a:t>In each group:</a:t>
            </a:r>
          </a:p>
          <a:p>
            <a:pPr marL="285750" indent="-285750">
              <a:buFont typeface="Arial"/>
              <a:buNone/>
            </a:pPr>
            <a:r>
              <a:rPr lang="en-GB" sz="2200" b="1" dirty="0" smtClean="0">
                <a:solidFill>
                  <a:srgbClr val="F7941D"/>
                </a:solidFill>
                <a:latin typeface="Arial" panose="020B0604020202020204" pitchFamily="34" charset="0"/>
                <a:cs typeface="Arial" panose="020B0604020202020204" pitchFamily="34" charset="0"/>
              </a:rPr>
              <a:t>Preparation: </a:t>
            </a:r>
          </a:p>
          <a:p>
            <a:pPr marL="285750" indent="-285750">
              <a:buFont typeface="Arial"/>
              <a:buNone/>
            </a:pPr>
            <a:r>
              <a:rPr lang="en-GB" sz="2200" dirty="0" smtClean="0">
                <a:latin typeface="Arial" panose="020B0604020202020204" pitchFamily="34" charset="0"/>
                <a:cs typeface="Arial" panose="020B0604020202020204" pitchFamily="34" charset="0"/>
              </a:rPr>
              <a:t>Select one output result which was developed in session 5 and refer to Implementation Strategies identified in Session 4 (TOC)</a:t>
            </a:r>
          </a:p>
          <a:p>
            <a:pPr marL="0" indent="0">
              <a:buFont typeface="Arial"/>
              <a:buNone/>
            </a:pPr>
            <a:endParaRPr lang="en-GB" sz="2200" dirty="0" smtClean="0">
              <a:latin typeface="Arial" panose="020B0604020202020204" pitchFamily="34" charset="0"/>
              <a:cs typeface="Arial" panose="020B0604020202020204" pitchFamily="34" charset="0"/>
            </a:endParaRPr>
          </a:p>
          <a:p>
            <a:pPr marL="285750" indent="-285750">
              <a:buFont typeface="Arial"/>
              <a:buNone/>
            </a:pPr>
            <a:r>
              <a:rPr lang="en-GB" sz="2200" b="1" dirty="0" smtClean="0">
                <a:solidFill>
                  <a:srgbClr val="F7941D"/>
                </a:solidFill>
                <a:latin typeface="Arial" panose="020B0604020202020204" pitchFamily="34" charset="0"/>
                <a:cs typeface="Arial" panose="020B0604020202020204" pitchFamily="34" charset="0"/>
              </a:rPr>
              <a:t>Group Work: </a:t>
            </a:r>
          </a:p>
          <a:p>
            <a:pPr marL="285750" indent="-285750">
              <a:buFont typeface="Arial"/>
              <a:buNone/>
            </a:pPr>
            <a:r>
              <a:rPr lang="en-GB" sz="2200" b="1" dirty="0" smtClean="0">
                <a:solidFill>
                  <a:srgbClr val="0099FF"/>
                </a:solidFill>
                <a:latin typeface="Arial" panose="020B0604020202020204" pitchFamily="34" charset="0"/>
                <a:cs typeface="Arial" panose="020B0604020202020204" pitchFamily="34" charset="0"/>
              </a:rPr>
              <a:t>Step 1</a:t>
            </a:r>
            <a:r>
              <a:rPr lang="en-GB" sz="2200" b="1" dirty="0" smtClean="0">
                <a:latin typeface="Arial" panose="020B0604020202020204" pitchFamily="34" charset="0"/>
                <a:cs typeface="Arial" panose="020B0604020202020204" pitchFamily="34" charset="0"/>
              </a:rPr>
              <a:t>	</a:t>
            </a:r>
            <a:r>
              <a:rPr lang="en-GB" sz="2200" dirty="0" smtClean="0">
                <a:latin typeface="Arial" panose="020B0604020202020204" pitchFamily="34" charset="0"/>
                <a:cs typeface="Arial" panose="020B0604020202020204" pitchFamily="34" charset="0"/>
              </a:rPr>
              <a:t>Estimate the approximate funding and human resources you</a:t>
            </a:r>
          </a:p>
          <a:p>
            <a:pPr marL="285750" indent="-285750">
              <a:buFont typeface="Arial"/>
              <a:buNone/>
            </a:pPr>
            <a:r>
              <a:rPr lang="en-GB" sz="2200" dirty="0" smtClean="0">
                <a:latin typeface="Arial" panose="020B0604020202020204" pitchFamily="34" charset="0"/>
                <a:cs typeface="Arial" panose="020B0604020202020204" pitchFamily="34" charset="0"/>
              </a:rPr>
              <a:t>realistically believe would be needed for UNICEF to achieve the</a:t>
            </a:r>
          </a:p>
          <a:p>
            <a:pPr marL="285750" indent="-285750">
              <a:buFont typeface="Arial"/>
              <a:buNone/>
            </a:pPr>
            <a:r>
              <a:rPr lang="en-GB" sz="2200" dirty="0" smtClean="0">
                <a:latin typeface="Arial" panose="020B0604020202020204" pitchFamily="34" charset="0"/>
                <a:cs typeface="Arial" panose="020B0604020202020204" pitchFamily="34" charset="0"/>
              </a:rPr>
              <a:t>output result, applying the strategies you defined </a:t>
            </a:r>
            <a:r>
              <a:rPr lang="en-GB" sz="2200" dirty="0" smtClean="0">
                <a:latin typeface="Arial" panose="020B0604020202020204" pitchFamily="34" charset="0"/>
                <a:cs typeface="Arial" panose="020B0604020202020204" pitchFamily="34" charset="0"/>
              </a:rPr>
              <a:t>(based on types </a:t>
            </a:r>
            <a:r>
              <a:rPr lang="en-GB" sz="2200" smtClean="0">
                <a:latin typeface="Arial" panose="020B0604020202020204" pitchFamily="34" charset="0"/>
                <a:cs typeface="Arial" panose="020B0604020202020204" pitchFamily="34" charset="0"/>
              </a:rPr>
              <a:t>of inputs)</a:t>
            </a:r>
            <a:endParaRPr lang="en-GB" sz="2200" dirty="0">
              <a:latin typeface="Arial" panose="020B0604020202020204" pitchFamily="34" charset="0"/>
              <a:cs typeface="Arial" panose="020B0604020202020204" pitchFamily="34" charset="0"/>
            </a:endParaRPr>
          </a:p>
          <a:p>
            <a:pPr marL="285750" indent="-285750">
              <a:buFont typeface="Arial"/>
              <a:buNone/>
            </a:pPr>
            <a:r>
              <a:rPr lang="en-GB" sz="2200" b="1" dirty="0" smtClean="0">
                <a:solidFill>
                  <a:srgbClr val="0099FF"/>
                </a:solidFill>
                <a:latin typeface="Arial" panose="020B0604020202020204" pitchFamily="34" charset="0"/>
                <a:cs typeface="Arial" panose="020B0604020202020204" pitchFamily="34" charset="0"/>
              </a:rPr>
              <a:t>Step 2</a:t>
            </a:r>
            <a:r>
              <a:rPr lang="en-GB" sz="2200" b="1" dirty="0" smtClean="0">
                <a:latin typeface="Arial" panose="020B0604020202020204" pitchFamily="34" charset="0"/>
                <a:cs typeface="Arial" panose="020B0604020202020204" pitchFamily="34" charset="0"/>
              </a:rPr>
              <a:t>	</a:t>
            </a:r>
            <a:r>
              <a:rPr lang="en-GB" sz="2200" dirty="0" smtClean="0">
                <a:latin typeface="Arial" panose="020B0604020202020204" pitchFamily="34" charset="0"/>
                <a:cs typeface="Arial" panose="020B0604020202020204" pitchFamily="34" charset="0"/>
              </a:rPr>
              <a:t>Revise the planned result and/or strategies to what is possible</a:t>
            </a:r>
          </a:p>
          <a:p>
            <a:pPr marL="285750" indent="-285750">
              <a:buFont typeface="Arial"/>
              <a:buNone/>
            </a:pPr>
            <a:r>
              <a:rPr lang="en-GB" sz="2200" dirty="0" smtClean="0">
                <a:latin typeface="Arial" panose="020B0604020202020204" pitchFamily="34" charset="0"/>
                <a:cs typeface="Arial" panose="020B0604020202020204" pitchFamily="34" charset="0"/>
              </a:rPr>
              <a:t>to achieve if you only had 50% of the funding identified above</a:t>
            </a:r>
          </a:p>
          <a:p>
            <a:pPr marL="285750" indent="-285750" algn="ctr">
              <a:buNone/>
            </a:pPr>
            <a:r>
              <a:rPr lang="en-US" sz="2400" b="1" dirty="0" smtClean="0">
                <a:solidFill>
                  <a:srgbClr val="FF0000"/>
                </a:solidFill>
              </a:rPr>
              <a:t>Work on Flip Charts - Group work - 45 minutes / </a:t>
            </a:r>
            <a:r>
              <a:rPr lang="en-US" sz="2000" b="1" dirty="0" smtClean="0">
                <a:solidFill>
                  <a:srgbClr val="FF0000"/>
                </a:solidFill>
                <a:latin typeface="Arial" panose="020B0604020202020204" pitchFamily="34" charset="0"/>
                <a:cs typeface="Arial" panose="020B0604020202020204" pitchFamily="34" charset="0"/>
              </a:rPr>
              <a:t>Feedback 30 minutes</a:t>
            </a:r>
            <a:endParaRPr lang="en-GB" sz="2000" b="1" dirty="0">
              <a:latin typeface="Arial" panose="020B0604020202020204" pitchFamily="34" charset="0"/>
              <a:cs typeface="Arial" panose="020B0604020202020204" pitchFamily="34" charset="0"/>
            </a:endParaRPr>
          </a:p>
          <a:p>
            <a:pPr marL="285750" indent="-285750">
              <a:buNone/>
            </a:pPr>
            <a:endParaRPr lang="en-US" sz="2400" dirty="0" smtClean="0"/>
          </a:p>
          <a:p>
            <a:pPr marL="0" indent="0">
              <a:buFont typeface="Arial"/>
              <a:buNone/>
            </a:pPr>
            <a:endParaRPr lang="en-US" sz="2200" dirty="0" smtClean="0">
              <a:latin typeface="Arial" panose="020B0604020202020204" pitchFamily="34" charset="0"/>
              <a:cs typeface="Arial" panose="020B0604020202020204" pitchFamily="34" charset="0"/>
            </a:endParaRPr>
          </a:p>
        </p:txBody>
      </p:sp>
      <p:pic>
        <p:nvPicPr>
          <p:cNvPr id="5" name="Picture 4" descr="http://downloadicons.net/sites/default/files/meeting-icon-805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94829" y="1087834"/>
            <a:ext cx="768171" cy="768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00549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7007" y="1937231"/>
            <a:ext cx="6550397" cy="641128"/>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latin typeface="Arial" panose="020B0604020202020204" pitchFamily="34" charset="0"/>
                <a:cs typeface="Arial" panose="020B0604020202020204" pitchFamily="34" charset="0"/>
              </a:rPr>
              <a:t>STAFF COSTS</a:t>
            </a:r>
          </a:p>
        </p:txBody>
      </p:sp>
      <p:sp>
        <p:nvSpPr>
          <p:cNvPr id="8" name="Title 1"/>
          <p:cNvSpPr>
            <a:spLocks noGrp="1"/>
          </p:cNvSpPr>
          <p:nvPr>
            <p:ph type="title"/>
          </p:nvPr>
        </p:nvSpPr>
        <p:spPr>
          <a:xfrm>
            <a:off x="0" y="-22494"/>
            <a:ext cx="9144000" cy="1039332"/>
          </a:xfrm>
        </p:spPr>
        <p:txBody>
          <a:bodyPr>
            <a:noAutofit/>
          </a:bodyPr>
          <a:lstStyle/>
          <a:p>
            <a:pPr algn="l"/>
            <a:r>
              <a:rPr lang="en-US" sz="2800" b="1" dirty="0" smtClean="0">
                <a:cs typeface="Arial" panose="020B0604020202020204" pitchFamily="34" charset="0"/>
              </a:rPr>
              <a:t>Types </a:t>
            </a:r>
            <a:r>
              <a:rPr lang="en-US" sz="2800" b="1" dirty="0">
                <a:cs typeface="Arial" panose="020B0604020202020204" pitchFamily="34" charset="0"/>
              </a:rPr>
              <a:t>of </a:t>
            </a:r>
            <a:r>
              <a:rPr lang="en-US" sz="2800" b="1" dirty="0" smtClean="0">
                <a:cs typeface="Arial" panose="020B0604020202020204" pitchFamily="34" charset="0"/>
              </a:rPr>
              <a:t>Input Costs</a:t>
            </a:r>
            <a:endParaRPr lang="en-US" sz="2800" b="1" dirty="0">
              <a:cs typeface="Arial" panose="020B0604020202020204" pitchFamily="34" charset="0"/>
            </a:endParaRPr>
          </a:p>
        </p:txBody>
      </p:sp>
      <p:sp>
        <p:nvSpPr>
          <p:cNvPr id="2" name="Rectangle 1"/>
          <p:cNvSpPr/>
          <p:nvPr/>
        </p:nvSpPr>
        <p:spPr>
          <a:xfrm>
            <a:off x="2753288" y="1352988"/>
            <a:ext cx="1472453" cy="44375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350" dirty="0">
                <a:latin typeface="Arial" panose="020B0604020202020204" pitchFamily="34" charset="0"/>
                <a:cs typeface="Arial" panose="020B0604020202020204" pitchFamily="34" charset="0"/>
              </a:rPr>
              <a:t>UNIT COST</a:t>
            </a:r>
          </a:p>
        </p:txBody>
      </p:sp>
      <p:sp>
        <p:nvSpPr>
          <p:cNvPr id="5" name="Rectangle 4"/>
          <p:cNvSpPr/>
          <p:nvPr/>
        </p:nvSpPr>
        <p:spPr>
          <a:xfrm>
            <a:off x="5156950" y="1352988"/>
            <a:ext cx="1472453" cy="44375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350" dirty="0">
                <a:latin typeface="Arial" panose="020B0604020202020204" pitchFamily="34" charset="0"/>
                <a:cs typeface="Arial" panose="020B0604020202020204" pitchFamily="34" charset="0"/>
              </a:rPr>
              <a:t>QUANTITIES</a:t>
            </a:r>
          </a:p>
        </p:txBody>
      </p:sp>
      <p:sp>
        <p:nvSpPr>
          <p:cNvPr id="4" name="Multiply 3"/>
          <p:cNvSpPr/>
          <p:nvPr/>
        </p:nvSpPr>
        <p:spPr>
          <a:xfrm>
            <a:off x="4422404" y="1327774"/>
            <a:ext cx="537883" cy="494180"/>
          </a:xfrm>
          <a:prstGeom prst="mathMultiply">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350">
              <a:latin typeface="Arial" panose="020B0604020202020204" pitchFamily="34" charset="0"/>
              <a:cs typeface="Arial" panose="020B0604020202020204" pitchFamily="34" charset="0"/>
            </a:endParaRPr>
          </a:p>
        </p:txBody>
      </p:sp>
      <p:sp>
        <p:nvSpPr>
          <p:cNvPr id="10" name="Rectangle 9"/>
          <p:cNvSpPr/>
          <p:nvPr/>
        </p:nvSpPr>
        <p:spPr>
          <a:xfrm>
            <a:off x="237007" y="2743203"/>
            <a:ext cx="6550397" cy="200697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latin typeface="Arial" panose="020B0604020202020204" pitchFamily="34" charset="0"/>
                <a:cs typeface="Arial" panose="020B0604020202020204" pitchFamily="34" charset="0"/>
              </a:rPr>
              <a:t>PROGRAMME</a:t>
            </a:r>
          </a:p>
          <a:p>
            <a:r>
              <a:rPr lang="en-US" sz="2400" b="1" dirty="0">
                <a:latin typeface="Arial" panose="020B0604020202020204" pitchFamily="34" charset="0"/>
                <a:cs typeface="Arial" panose="020B0604020202020204" pitchFamily="34" charset="0"/>
              </a:rPr>
              <a:t>COSTS</a:t>
            </a:r>
          </a:p>
        </p:txBody>
      </p:sp>
      <p:sp>
        <p:nvSpPr>
          <p:cNvPr id="11" name="Rectangle 10"/>
          <p:cNvSpPr/>
          <p:nvPr/>
        </p:nvSpPr>
        <p:spPr>
          <a:xfrm>
            <a:off x="237007" y="4925341"/>
            <a:ext cx="6550397" cy="93421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latin typeface="Arial" panose="020B0604020202020204" pitchFamily="34" charset="0"/>
                <a:cs typeface="Arial" panose="020B0604020202020204" pitchFamily="34" charset="0"/>
              </a:rPr>
              <a:t>OPERATIONS</a:t>
            </a:r>
          </a:p>
          <a:p>
            <a:r>
              <a:rPr lang="en-US" sz="2000" b="1" dirty="0">
                <a:latin typeface="Arial" panose="020B0604020202020204" pitchFamily="34" charset="0"/>
                <a:cs typeface="Arial" panose="020B0604020202020204" pitchFamily="34" charset="0"/>
              </a:rPr>
              <a:t>COSTS</a:t>
            </a:r>
          </a:p>
        </p:txBody>
      </p:sp>
      <p:sp>
        <p:nvSpPr>
          <p:cNvPr id="13" name="Rectangle 12"/>
          <p:cNvSpPr/>
          <p:nvPr/>
        </p:nvSpPr>
        <p:spPr>
          <a:xfrm>
            <a:off x="2753289" y="2024626"/>
            <a:ext cx="3876115" cy="443753"/>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SALARIES AND ENTITLEMENTS</a:t>
            </a:r>
            <a:endParaRPr lang="en-US" sz="1200" dirty="0">
              <a:latin typeface="Arial" panose="020B0604020202020204" pitchFamily="34" charset="0"/>
              <a:cs typeface="Arial" panose="020B0604020202020204" pitchFamily="34" charset="0"/>
            </a:endParaRPr>
          </a:p>
        </p:txBody>
      </p:sp>
      <p:sp>
        <p:nvSpPr>
          <p:cNvPr id="16" name="Rectangle 15"/>
          <p:cNvSpPr/>
          <p:nvPr/>
        </p:nvSpPr>
        <p:spPr>
          <a:xfrm>
            <a:off x="2753289" y="2837688"/>
            <a:ext cx="3876115" cy="379522"/>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TRAVEL AND LOGISTICS</a:t>
            </a:r>
            <a:endParaRPr lang="en-US" sz="1200" dirty="0">
              <a:latin typeface="Arial" panose="020B0604020202020204" pitchFamily="34" charset="0"/>
              <a:cs typeface="Arial" panose="020B0604020202020204" pitchFamily="34" charset="0"/>
            </a:endParaRPr>
          </a:p>
        </p:txBody>
      </p:sp>
      <p:sp>
        <p:nvSpPr>
          <p:cNvPr id="19" name="Rectangle 18"/>
          <p:cNvSpPr/>
          <p:nvPr/>
        </p:nvSpPr>
        <p:spPr>
          <a:xfrm>
            <a:off x="2753287" y="3257306"/>
            <a:ext cx="3876116" cy="4349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TECHNICAL AND ADMIN. ASSISTANCE (INCL. LTA) </a:t>
            </a:r>
            <a:endParaRPr lang="en-US" sz="1200" dirty="0">
              <a:latin typeface="Arial" panose="020B0604020202020204" pitchFamily="34" charset="0"/>
              <a:cs typeface="Arial" panose="020B0604020202020204" pitchFamily="34" charset="0"/>
            </a:endParaRPr>
          </a:p>
        </p:txBody>
      </p:sp>
      <p:sp>
        <p:nvSpPr>
          <p:cNvPr id="20" name="Rectangle 19"/>
          <p:cNvSpPr/>
          <p:nvPr/>
        </p:nvSpPr>
        <p:spPr>
          <a:xfrm>
            <a:off x="2753287" y="3741152"/>
            <a:ext cx="3876116" cy="4349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SUPPLIES INCL. EQUIPMENT</a:t>
            </a:r>
            <a:endParaRPr lang="en-US" sz="1200" dirty="0">
              <a:latin typeface="Arial" panose="020B0604020202020204" pitchFamily="34" charset="0"/>
              <a:cs typeface="Arial" panose="020B0604020202020204" pitchFamily="34" charset="0"/>
            </a:endParaRPr>
          </a:p>
        </p:txBody>
      </p:sp>
      <p:sp>
        <p:nvSpPr>
          <p:cNvPr id="21" name="Rectangle 20"/>
          <p:cNvSpPr/>
          <p:nvPr/>
        </p:nvSpPr>
        <p:spPr>
          <a:xfrm>
            <a:off x="2753287" y="4224999"/>
            <a:ext cx="3876116" cy="434988"/>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CASH</a:t>
            </a:r>
            <a:endParaRPr lang="en-US" sz="1200" dirty="0">
              <a:latin typeface="Arial" panose="020B0604020202020204" pitchFamily="34" charset="0"/>
              <a:cs typeface="Arial" panose="020B0604020202020204" pitchFamily="34" charset="0"/>
            </a:endParaRPr>
          </a:p>
        </p:txBody>
      </p:sp>
      <p:sp>
        <p:nvSpPr>
          <p:cNvPr id="22" name="Rectangle 21"/>
          <p:cNvSpPr/>
          <p:nvPr/>
        </p:nvSpPr>
        <p:spPr>
          <a:xfrm>
            <a:off x="2753287" y="5055355"/>
            <a:ext cx="3876116" cy="683177"/>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smtClean="0">
                <a:latin typeface="Arial" panose="020B0604020202020204" pitchFamily="34" charset="0"/>
                <a:cs typeface="Arial" panose="020B0604020202020204" pitchFamily="34" charset="0"/>
              </a:rPr>
              <a:t>RENT</a:t>
            </a:r>
            <a:r>
              <a:rPr lang="en-US" sz="1200" dirty="0">
                <a:latin typeface="Arial" panose="020B0604020202020204" pitchFamily="34" charset="0"/>
                <a:cs typeface="Arial" panose="020B0604020202020204" pitchFamily="34" charset="0"/>
              </a:rPr>
              <a:t>, IT SERVICES, VEHICLES, SECURITY, ETC.</a:t>
            </a:r>
          </a:p>
        </p:txBody>
      </p:sp>
      <p:sp>
        <p:nvSpPr>
          <p:cNvPr id="7" name="Isosceles Triangle 6"/>
          <p:cNvSpPr/>
          <p:nvPr/>
        </p:nvSpPr>
        <p:spPr>
          <a:xfrm rot="5400000">
            <a:off x="5006526" y="3713740"/>
            <a:ext cx="3922326" cy="36930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cs typeface="Arial" panose="020B0604020202020204" pitchFamily="34" charset="0"/>
            </a:endParaRPr>
          </a:p>
        </p:txBody>
      </p:sp>
      <p:sp>
        <p:nvSpPr>
          <p:cNvPr id="23" name="Rectangle 22"/>
          <p:cNvSpPr/>
          <p:nvPr/>
        </p:nvSpPr>
        <p:spPr>
          <a:xfrm>
            <a:off x="8404875" y="1948945"/>
            <a:ext cx="660026" cy="3922325"/>
          </a:xfrm>
          <a:prstGeom prst="rect">
            <a:avLst/>
          </a:prstGeom>
          <a:solidFill>
            <a:srgbClr val="8DC63F"/>
          </a:solidFill>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en-US" sz="1350" b="1" dirty="0">
                <a:latin typeface="Arial" panose="020B0604020202020204" pitchFamily="34" charset="0"/>
                <a:cs typeface="Arial" panose="020B0604020202020204" pitchFamily="34" charset="0"/>
              </a:rPr>
              <a:t>TOTAL COST </a:t>
            </a:r>
            <a:r>
              <a:rPr lang="en-US" sz="1350" b="1" dirty="0" smtClean="0">
                <a:latin typeface="Arial" panose="020B0604020202020204" pitchFamily="34" charset="0"/>
                <a:cs typeface="Arial" panose="020B0604020202020204" pitchFamily="34" charset="0"/>
              </a:rPr>
              <a:t>OF ACHIEVING  OUTPUT </a:t>
            </a:r>
            <a:endParaRPr lang="en-US" sz="1350" b="1" dirty="0">
              <a:latin typeface="Arial" panose="020B0604020202020204" pitchFamily="34" charset="0"/>
              <a:cs typeface="Arial" panose="020B0604020202020204" pitchFamily="34" charset="0"/>
            </a:endParaRPr>
          </a:p>
        </p:txBody>
      </p:sp>
      <p:sp>
        <p:nvSpPr>
          <p:cNvPr id="17" name="Rectangle 16"/>
          <p:cNvSpPr/>
          <p:nvPr/>
        </p:nvSpPr>
        <p:spPr>
          <a:xfrm>
            <a:off x="0" y="613792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20" tIns="45711" rIns="91420" bIns="45711" rtlCol="0" anchor="ctr"/>
          <a:lstStyle/>
          <a:p>
            <a:pPr algn="ctr"/>
            <a:endParaRPr lang="en-US"/>
          </a:p>
        </p:txBody>
      </p:sp>
      <p:sp>
        <p:nvSpPr>
          <p:cNvPr id="18" name="Rectangle 17"/>
          <p:cNvSpPr/>
          <p:nvPr/>
        </p:nvSpPr>
        <p:spPr>
          <a:xfrm>
            <a:off x="7213842" y="1951868"/>
            <a:ext cx="760224" cy="3922325"/>
          </a:xfrm>
          <a:prstGeom prst="rect">
            <a:avLst/>
          </a:prstGeom>
          <a:solidFill>
            <a:schemeClr val="accent3">
              <a:lumMod val="20000"/>
              <a:lumOff val="80000"/>
            </a:schemeClr>
          </a:solidFill>
        </p:spPr>
        <p:style>
          <a:lnRef idx="2">
            <a:schemeClr val="accent1"/>
          </a:lnRef>
          <a:fillRef idx="1">
            <a:schemeClr val="lt1"/>
          </a:fillRef>
          <a:effectRef idx="0">
            <a:schemeClr val="accent1"/>
          </a:effectRef>
          <a:fontRef idx="minor">
            <a:schemeClr val="dk1"/>
          </a:fontRef>
        </p:style>
        <p:txBody>
          <a:bodyPr vert="horz" rtlCol="0" anchor="ctr"/>
          <a:lstStyle/>
          <a:p>
            <a:pPr algn="ctr"/>
            <a:r>
              <a:rPr lang="en-US" sz="1100" dirty="0" smtClean="0">
                <a:latin typeface="Arial" panose="020B0604020202020204" pitchFamily="34" charset="0"/>
                <a:cs typeface="Arial" panose="020B0604020202020204" pitchFamily="34" charset="0"/>
              </a:rPr>
              <a:t>Activities</a:t>
            </a: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p>
          <a:p>
            <a:pPr algn="ct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Activities</a:t>
            </a:r>
          </a:p>
          <a:p>
            <a:pPr algn="ctr"/>
            <a:endParaRPr lang="en-US" sz="1100" dirty="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endParaRPr lang="en-US" sz="1100" dirty="0">
              <a:latin typeface="Arial" panose="020B0604020202020204" pitchFamily="34" charset="0"/>
              <a:cs typeface="Arial" panose="020B0604020202020204" pitchFamily="34" charset="0"/>
            </a:endParaRPr>
          </a:p>
          <a:p>
            <a:pPr algn="ct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Activities</a:t>
            </a: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endParaRPr lang="en-US" sz="1100" dirty="0">
              <a:latin typeface="Arial" panose="020B0604020202020204" pitchFamily="34" charset="0"/>
              <a:cs typeface="Arial" panose="020B0604020202020204" pitchFamily="34" charset="0"/>
            </a:endParaRPr>
          </a:p>
          <a:p>
            <a:pPr algn="ctr"/>
            <a:endParaRPr lang="en-US" sz="1100" dirty="0">
              <a:latin typeface="Arial" panose="020B0604020202020204" pitchFamily="34" charset="0"/>
              <a:cs typeface="Arial" panose="020B0604020202020204" pitchFamily="34" charset="0"/>
            </a:endParaRPr>
          </a:p>
          <a:p>
            <a:pPr algn="ctr"/>
            <a:r>
              <a:rPr lang="en-US" sz="1100" dirty="0">
                <a:latin typeface="Arial" panose="020B0604020202020204" pitchFamily="34" charset="0"/>
                <a:cs typeface="Arial" panose="020B0604020202020204" pitchFamily="34" charset="0"/>
              </a:rPr>
              <a:t>Activities</a:t>
            </a:r>
          </a:p>
          <a:p>
            <a:pPr algn="ctr"/>
            <a:endParaRPr lang="en-US" sz="1100" dirty="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Activities</a:t>
            </a:r>
            <a:endParaRPr lang="en-US" sz="1100" dirty="0">
              <a:latin typeface="Arial" panose="020B0604020202020204" pitchFamily="34" charset="0"/>
              <a:cs typeface="Arial" panose="020B0604020202020204" pitchFamily="34" charset="0"/>
            </a:endParaRPr>
          </a:p>
          <a:p>
            <a:pPr algn="ct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 </a:t>
            </a:r>
            <a:endParaRPr lang="en-US" sz="1050" dirty="0">
              <a:latin typeface="Arial" panose="020B0604020202020204" pitchFamily="34" charset="0"/>
              <a:cs typeface="Arial" panose="020B0604020202020204" pitchFamily="34" charset="0"/>
            </a:endParaRPr>
          </a:p>
        </p:txBody>
      </p:sp>
      <p:sp>
        <p:nvSpPr>
          <p:cNvPr id="24" name="Isosceles Triangle 23"/>
          <p:cNvSpPr/>
          <p:nvPr/>
        </p:nvSpPr>
        <p:spPr>
          <a:xfrm rot="5400000">
            <a:off x="6222448" y="3801135"/>
            <a:ext cx="3922326" cy="36930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23541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smtClean="0"/>
              <a:t>Key </a:t>
            </a:r>
            <a:r>
              <a:rPr lang="en-GB" sz="2800" dirty="0"/>
              <a:t>m</a:t>
            </a:r>
            <a:r>
              <a:rPr lang="en-GB" sz="2800" dirty="0" smtClean="0"/>
              <a:t>essages for the </a:t>
            </a:r>
            <a:r>
              <a:rPr lang="en-US" sz="2800" dirty="0">
                <a:latin typeface="Arial" panose="020B0604020202020204" pitchFamily="34" charset="0"/>
                <a:cs typeface="Arial" panose="020B0604020202020204" pitchFamily="34" charset="0"/>
              </a:rPr>
              <a:t>Aligning Results, Strategies and </a:t>
            </a:r>
            <a:r>
              <a:rPr lang="en-US" sz="2800" dirty="0" smtClean="0">
                <a:latin typeface="Arial" panose="020B0604020202020204" pitchFamily="34" charset="0"/>
                <a:cs typeface="Arial" panose="020B0604020202020204" pitchFamily="34" charset="0"/>
              </a:rPr>
              <a:t>Funding</a:t>
            </a:r>
            <a:r>
              <a:rPr lang="en-GB" sz="2800" dirty="0" smtClean="0"/>
              <a:t> module</a:t>
            </a:r>
            <a:endParaRPr lang="en-GB" sz="2800" dirty="0"/>
          </a:p>
        </p:txBody>
      </p:sp>
      <p:sp>
        <p:nvSpPr>
          <p:cNvPr id="5" name="Rectangle 4"/>
          <p:cNvSpPr/>
          <p:nvPr/>
        </p:nvSpPr>
        <p:spPr>
          <a:xfrm>
            <a:off x="304800" y="1066799"/>
            <a:ext cx="8458200" cy="1418511"/>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415560" y="1230093"/>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358033" y="1369500"/>
            <a:ext cx="1013012" cy="607807"/>
          </a:xfrm>
          <a:prstGeom prst="rect">
            <a:avLst/>
          </a:prstGeom>
        </p:spPr>
      </p:pic>
      <p:sp>
        <p:nvSpPr>
          <p:cNvPr id="9" name="Rectangle 8"/>
          <p:cNvSpPr/>
          <p:nvPr/>
        </p:nvSpPr>
        <p:spPr>
          <a:xfrm>
            <a:off x="295932" y="2598883"/>
            <a:ext cx="8458200" cy="1311714"/>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406692" y="2762176"/>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349165" y="2901583"/>
            <a:ext cx="1013012" cy="607807"/>
          </a:xfrm>
          <a:prstGeom prst="rect">
            <a:avLst/>
          </a:prstGeom>
        </p:spPr>
      </p:pic>
      <p:sp>
        <p:nvSpPr>
          <p:cNvPr id="13" name="Rectangle 12"/>
          <p:cNvSpPr/>
          <p:nvPr/>
        </p:nvSpPr>
        <p:spPr>
          <a:xfrm>
            <a:off x="296551" y="4024170"/>
            <a:ext cx="8458200" cy="1311714"/>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407311" y="4187463"/>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349784" y="4326870"/>
            <a:ext cx="1013012" cy="607807"/>
          </a:xfrm>
          <a:prstGeom prst="rect">
            <a:avLst/>
          </a:prstGeom>
        </p:spPr>
      </p:pic>
      <p:sp>
        <p:nvSpPr>
          <p:cNvPr id="17" name="Rectangle 16"/>
          <p:cNvSpPr/>
          <p:nvPr/>
        </p:nvSpPr>
        <p:spPr>
          <a:xfrm>
            <a:off x="304800" y="5471562"/>
            <a:ext cx="8458200" cy="1311714"/>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p:cNvSpPr/>
          <p:nvPr/>
        </p:nvSpPr>
        <p:spPr>
          <a:xfrm>
            <a:off x="415560" y="5634855"/>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9" name="Picture 18"/>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358033" y="5774262"/>
            <a:ext cx="1013012" cy="607807"/>
          </a:xfrm>
          <a:prstGeom prst="rect">
            <a:avLst/>
          </a:prstGeom>
        </p:spPr>
      </p:pic>
      <p:sp>
        <p:nvSpPr>
          <p:cNvPr id="3" name="Rectangle 2"/>
          <p:cNvSpPr/>
          <p:nvPr/>
        </p:nvSpPr>
        <p:spPr>
          <a:xfrm>
            <a:off x="1539331" y="1305694"/>
            <a:ext cx="6918869" cy="769441"/>
          </a:xfrm>
          <a:prstGeom prst="rect">
            <a:avLst/>
          </a:prstGeom>
        </p:spPr>
        <p:txBody>
          <a:bodyPr wrap="square">
            <a:spAutoFit/>
          </a:bodyPr>
          <a:lstStyle/>
          <a:p>
            <a:pPr marR="0" lvl="0">
              <a:spcBef>
                <a:spcPts val="0"/>
              </a:spcBef>
              <a:spcAft>
                <a:spcPts val="0"/>
              </a:spcAft>
              <a:tabLst>
                <a:tab pos="457200" algn="l"/>
              </a:tabLst>
            </a:pPr>
            <a:r>
              <a:rPr lang="en-US" sz="2200" dirty="0">
                <a:latin typeface="Arial" panose="020B0604020202020204" pitchFamily="34" charset="0"/>
                <a:ea typeface="Times New Roman" panose="02020603050405020304" pitchFamily="18" charset="0"/>
                <a:cs typeface="Arial" panose="020B0604020202020204" pitchFamily="34" charset="0"/>
              </a:rPr>
              <a:t>Results-based budgeting principles should guide the allocation and management of </a:t>
            </a:r>
            <a:r>
              <a:rPr lang="en-US" sz="2200" dirty="0" err="1">
                <a:latin typeface="Arial" panose="020B0604020202020204" pitchFamily="34" charset="0"/>
                <a:ea typeface="Times New Roman" panose="02020603050405020304" pitchFamily="18" charset="0"/>
                <a:cs typeface="Arial" panose="020B0604020202020204" pitchFamily="34" charset="0"/>
              </a:rPr>
              <a:t>programme</a:t>
            </a:r>
            <a:r>
              <a:rPr lang="en-US" sz="2200" dirty="0">
                <a:latin typeface="Arial" panose="020B0604020202020204" pitchFamily="34" charset="0"/>
                <a:ea typeface="Times New Roman" panose="02020603050405020304" pitchFamily="18" charset="0"/>
                <a:cs typeface="Arial" panose="020B0604020202020204" pitchFamily="34" charset="0"/>
              </a:rPr>
              <a:t> </a:t>
            </a:r>
            <a:r>
              <a:rPr lang="en-US" sz="2200" dirty="0" smtClean="0">
                <a:latin typeface="Arial" panose="020B0604020202020204" pitchFamily="34" charset="0"/>
                <a:ea typeface="Times New Roman" panose="02020603050405020304" pitchFamily="18" charset="0"/>
                <a:cs typeface="Arial" panose="020B0604020202020204" pitchFamily="34" charset="0"/>
              </a:rPr>
              <a:t>resources</a:t>
            </a: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Rectangle 3"/>
          <p:cNvSpPr/>
          <p:nvPr/>
        </p:nvSpPr>
        <p:spPr>
          <a:xfrm>
            <a:off x="1618582" y="2710096"/>
            <a:ext cx="7071269" cy="1107996"/>
          </a:xfrm>
          <a:prstGeom prst="rect">
            <a:avLst/>
          </a:prstGeom>
        </p:spPr>
        <p:txBody>
          <a:bodyPr wrap="square">
            <a:spAutoFit/>
          </a:bodyPr>
          <a:lstStyle/>
          <a:p>
            <a:pPr>
              <a:tabLst>
                <a:tab pos="457200" algn="l"/>
              </a:tabLst>
            </a:pPr>
            <a:r>
              <a:rPr lang="en-US" sz="2200" dirty="0">
                <a:latin typeface="Arial" panose="020B0604020202020204" pitchFamily="34" charset="0"/>
                <a:ea typeface="Times New Roman" panose="02020603050405020304" pitchFamily="18" charset="0"/>
                <a:cs typeface="Arial" panose="020B0604020202020204" pitchFamily="34" charset="0"/>
              </a:rPr>
              <a:t>Budgets are developed </a:t>
            </a:r>
            <a:r>
              <a:rPr lang="en-US" sz="2200" dirty="0" smtClean="0">
                <a:latin typeface="Arial" panose="020B0604020202020204" pitchFamily="34" charset="0"/>
                <a:ea typeface="Times New Roman" panose="02020603050405020304" pitchFamily="18" charset="0"/>
                <a:cs typeface="Arial" panose="020B0604020202020204" pitchFamily="34" charset="0"/>
              </a:rPr>
              <a:t>output by output, on the basis of </a:t>
            </a:r>
            <a:r>
              <a:rPr lang="en-US" sz="2200" dirty="0">
                <a:latin typeface="Arial" panose="020B0604020202020204" pitchFamily="34" charset="0"/>
                <a:ea typeface="Times New Roman" panose="02020603050405020304" pitchFamily="18" charset="0"/>
                <a:cs typeface="Arial" panose="020B0604020202020204" pitchFamily="34" charset="0"/>
              </a:rPr>
              <a:t>the strategies to deliver those results, and as they contribute to CPD outcomes</a:t>
            </a:r>
          </a:p>
        </p:txBody>
      </p:sp>
      <p:sp>
        <p:nvSpPr>
          <p:cNvPr id="21" name="Rectangle 20"/>
          <p:cNvSpPr/>
          <p:nvPr/>
        </p:nvSpPr>
        <p:spPr>
          <a:xfrm>
            <a:off x="1617726" y="4126029"/>
            <a:ext cx="6915818" cy="1107996"/>
          </a:xfrm>
          <a:prstGeom prst="rect">
            <a:avLst/>
          </a:prstGeom>
        </p:spPr>
        <p:txBody>
          <a:bodyPr wrap="square">
            <a:spAutoFit/>
          </a:bodyPr>
          <a:lstStyle/>
          <a:p>
            <a:pPr marR="0" lvl="0">
              <a:spcBef>
                <a:spcPts val="0"/>
              </a:spcBef>
              <a:spcAft>
                <a:spcPts val="0"/>
              </a:spcAft>
              <a:tabLst>
                <a:tab pos="457200" algn="l"/>
              </a:tabLst>
            </a:pPr>
            <a:r>
              <a:rPr lang="en-US" sz="2200" dirty="0" smtClean="0">
                <a:latin typeface="Arial" panose="020B0604020202020204" pitchFamily="34" charset="0"/>
                <a:ea typeface="Times New Roman" panose="02020603050405020304" pitchFamily="18" charset="0"/>
                <a:cs typeface="Arial" panose="020B0604020202020204" pitchFamily="34" charset="0"/>
              </a:rPr>
              <a:t>Strategies are crafted to pay </a:t>
            </a:r>
            <a:r>
              <a:rPr lang="en-US" sz="2200" dirty="0">
                <a:latin typeface="Arial" panose="020B0604020202020204" pitchFamily="34" charset="0"/>
                <a:ea typeface="Times New Roman" panose="02020603050405020304" pitchFamily="18" charset="0"/>
                <a:cs typeface="Arial" panose="020B0604020202020204" pitchFamily="34" charset="0"/>
              </a:rPr>
              <a:t>attention to value for money </a:t>
            </a:r>
            <a:r>
              <a:rPr lang="en-US" sz="2200" dirty="0" smtClean="0">
                <a:latin typeface="Arial" panose="020B0604020202020204" pitchFamily="34" charset="0"/>
                <a:ea typeface="Times New Roman" panose="02020603050405020304" pitchFamily="18" charset="0"/>
                <a:cs typeface="Arial" panose="020B0604020202020204" pitchFamily="34" charset="0"/>
              </a:rPr>
              <a:t>principles, notably economy</a:t>
            </a:r>
            <a:r>
              <a:rPr lang="en-US" sz="2200" dirty="0">
                <a:latin typeface="Arial" panose="020B0604020202020204" pitchFamily="34" charset="0"/>
                <a:ea typeface="Times New Roman" panose="02020603050405020304" pitchFamily="18" charset="0"/>
                <a:cs typeface="Arial" panose="020B0604020202020204" pitchFamily="34" charset="0"/>
              </a:rPr>
              <a:t>, efficiency and effectiveness to deliver outputs</a:t>
            </a:r>
            <a:endParaRPr lang="en-US" sz="2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22" name="Rectangle 21"/>
          <p:cNvSpPr/>
          <p:nvPr/>
        </p:nvSpPr>
        <p:spPr>
          <a:xfrm>
            <a:off x="1539331" y="5449457"/>
            <a:ext cx="7150520" cy="1107996"/>
          </a:xfrm>
          <a:prstGeom prst="rect">
            <a:avLst/>
          </a:prstGeom>
        </p:spPr>
        <p:txBody>
          <a:bodyPr wrap="square">
            <a:spAutoFit/>
          </a:bodyPr>
          <a:lstStyle/>
          <a:p>
            <a:r>
              <a:rPr lang="en-US" sz="2200" dirty="0">
                <a:latin typeface="Arial" panose="020B0604020202020204" pitchFamily="34" charset="0"/>
                <a:ea typeface="Times New Roman" panose="02020603050405020304" pitchFamily="18" charset="0"/>
                <a:cs typeface="Arial" panose="020B0604020202020204" pitchFamily="34" charset="0"/>
              </a:rPr>
              <a:t>Many tools for costing of impact and </a:t>
            </a:r>
            <a:r>
              <a:rPr lang="en-US" sz="2200" dirty="0" smtClean="0">
                <a:latin typeface="Arial" panose="020B0604020202020204" pitchFamily="34" charset="0"/>
                <a:ea typeface="Times New Roman" panose="02020603050405020304" pitchFamily="18" charset="0"/>
                <a:cs typeface="Arial" panose="020B0604020202020204" pitchFamily="34" charset="0"/>
              </a:rPr>
              <a:t>outcome-level results exist. </a:t>
            </a:r>
            <a:r>
              <a:rPr lang="en-US" sz="2200" dirty="0">
                <a:latin typeface="Arial" panose="020B0604020202020204" pitchFamily="34" charset="0"/>
                <a:ea typeface="Times New Roman" panose="02020603050405020304" pitchFamily="18" charset="0"/>
                <a:cs typeface="Arial" panose="020B0604020202020204" pitchFamily="34" charset="0"/>
              </a:rPr>
              <a:t>UNICEF’s best role is to </a:t>
            </a:r>
            <a:r>
              <a:rPr lang="en-US" sz="2200" dirty="0" smtClean="0">
                <a:latin typeface="Arial" panose="020B0604020202020204" pitchFamily="34" charset="0"/>
                <a:ea typeface="Times New Roman" panose="02020603050405020304" pitchFamily="18" charset="0"/>
                <a:cs typeface="Arial" panose="020B0604020202020204" pitchFamily="34" charset="0"/>
              </a:rPr>
              <a:t>advocate </a:t>
            </a:r>
            <a:r>
              <a:rPr lang="en-US" sz="2200" dirty="0">
                <a:latin typeface="Arial" panose="020B0604020202020204" pitchFamily="34" charset="0"/>
                <a:ea typeface="Times New Roman" panose="02020603050405020304" pitchFamily="18" charset="0"/>
                <a:cs typeface="Arial" panose="020B0604020202020204" pitchFamily="34" charset="0"/>
              </a:rPr>
              <a:t>for attention to children in </a:t>
            </a:r>
            <a:r>
              <a:rPr lang="en-US" sz="2200" dirty="0" smtClean="0">
                <a:latin typeface="Arial" panose="020B0604020202020204" pitchFamily="34" charset="0"/>
                <a:ea typeface="Times New Roman" panose="02020603050405020304" pitchFamily="18" charset="0"/>
                <a:cs typeface="Arial" panose="020B0604020202020204" pitchFamily="34" charset="0"/>
              </a:rPr>
              <a:t>these budgeting </a:t>
            </a:r>
            <a:r>
              <a:rPr lang="en-US" sz="2200" dirty="0">
                <a:latin typeface="Arial" panose="020B0604020202020204" pitchFamily="34" charset="0"/>
                <a:ea typeface="Times New Roman" panose="02020603050405020304" pitchFamily="18" charset="0"/>
                <a:cs typeface="Arial" panose="020B0604020202020204" pitchFamily="34" charset="0"/>
              </a:rPr>
              <a:t>exercises.</a:t>
            </a:r>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3404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644134" y="2623240"/>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buNone/>
            </a:pPr>
            <a:r>
              <a:rPr lang="en-US" sz="2400" dirty="0" smtClean="0">
                <a:latin typeface="Arial" panose="020B0604020202020204" pitchFamily="34" charset="0"/>
                <a:cs typeface="Arial" panose="020B0604020202020204" pitchFamily="34" charset="0"/>
              </a:rPr>
              <a:t>This </a:t>
            </a:r>
            <a:r>
              <a:rPr lang="en-US" sz="2400" dirty="0">
                <a:latin typeface="Arial" panose="020B0604020202020204" pitchFamily="34" charset="0"/>
                <a:cs typeface="Arial" panose="020B0604020202020204" pitchFamily="34" charset="0"/>
              </a:rPr>
              <a:t>will generally include</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9" name="Title 8"/>
          <p:cNvSpPr>
            <a:spLocks noGrp="1"/>
          </p:cNvSpPr>
          <p:nvPr>
            <p:ph type="title"/>
          </p:nvPr>
        </p:nvSpPr>
        <p:spPr/>
        <p:txBody>
          <a:bodyPr>
            <a:normAutofit/>
          </a:bodyPr>
          <a:lstStyle/>
          <a:p>
            <a:r>
              <a:rPr lang="en-GB" sz="2800" dirty="0"/>
              <a:t>Strategic Planning</a:t>
            </a:r>
          </a:p>
        </p:txBody>
      </p:sp>
      <p:sp>
        <p:nvSpPr>
          <p:cNvPr id="8" name="Rectangle 7"/>
          <p:cNvSpPr/>
          <p:nvPr/>
        </p:nvSpPr>
        <p:spPr>
          <a:xfrm>
            <a:off x="1426517" y="1113833"/>
            <a:ext cx="6831106" cy="1317768"/>
          </a:xfrm>
          <a:prstGeom prst="rect">
            <a:avLst/>
          </a:prstGeom>
          <a:no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3" name="Rectangle 2"/>
          <p:cNvSpPr/>
          <p:nvPr/>
        </p:nvSpPr>
        <p:spPr>
          <a:xfrm>
            <a:off x="1580795" y="1207944"/>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a:t>
            </a:r>
            <a:r>
              <a:rPr lang="en-US" sz="2400" dirty="0" smtClean="0">
                <a:latin typeface="Arial" panose="020B0604020202020204" pitchFamily="34" charset="0"/>
                <a:cs typeface="Arial" panose="020B0604020202020204" pitchFamily="34" charset="0"/>
              </a:rPr>
              <a:t>to </a:t>
            </a:r>
            <a:r>
              <a:rPr lang="en-US" sz="2400" dirty="0">
                <a:latin typeface="Arial" panose="020B0604020202020204" pitchFamily="34" charset="0"/>
                <a:cs typeface="Arial" panose="020B0604020202020204" pitchFamily="34" charset="0"/>
              </a:rPr>
              <a:t>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t>
            </a:r>
            <a:r>
              <a:rPr lang="en-US" sz="2400" dirty="0" smtClean="0">
                <a:latin typeface="Arial" panose="020B0604020202020204" pitchFamily="34" charset="0"/>
                <a:cs typeface="Arial" panose="020B0604020202020204" pitchFamily="34" charset="0"/>
              </a:rPr>
              <a:t>achieved </a:t>
            </a:r>
            <a:r>
              <a:rPr lang="en-US" sz="2400" dirty="0">
                <a:latin typeface="Arial" panose="020B0604020202020204" pitchFamily="34" charset="0"/>
                <a:cs typeface="Arial" panose="020B0604020202020204" pitchFamily="34" charset="0"/>
              </a:rPr>
              <a:t>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t>
            </a:r>
            <a:r>
              <a:rPr lang="en-US" sz="2400" dirty="0" smtClean="0">
                <a:latin typeface="Arial" panose="020B0604020202020204" pitchFamily="34" charset="0"/>
                <a:cs typeface="Arial" panose="020B0604020202020204" pitchFamily="34" charset="0"/>
              </a:rPr>
              <a:t>achieved</a:t>
            </a:r>
            <a:endParaRPr lang="en-US" sz="2400" dirty="0">
              <a:latin typeface="Arial" panose="020B0604020202020204" pitchFamily="34" charset="0"/>
              <a:cs typeface="Arial" panose="020B0604020202020204" pitchFamily="34" charset="0"/>
            </a:endParaRPr>
          </a:p>
        </p:txBody>
      </p:sp>
      <p:sp>
        <p:nvSpPr>
          <p:cNvPr id="10" name="Rectangle 9"/>
          <p:cNvSpPr/>
          <p:nvPr/>
        </p:nvSpPr>
        <p:spPr>
          <a:xfrm>
            <a:off x="1148611" y="3286243"/>
            <a:ext cx="7109014" cy="856260"/>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latin typeface="Arial" panose="020B0604020202020204" pitchFamily="34" charset="0"/>
                <a:cs typeface="Arial" panose="020B0604020202020204" pitchFamily="34" charset="0"/>
              </a:rPr>
              <a:t>Understanding the </a:t>
            </a:r>
            <a:r>
              <a:rPr lang="en-US" sz="2000" dirty="0">
                <a:solidFill>
                  <a:srgbClr val="0099FF"/>
                </a:solidFill>
                <a:latin typeface="Arial" panose="020B0604020202020204" pitchFamily="34" charset="0"/>
                <a:cs typeface="Arial" panose="020B0604020202020204" pitchFamily="34" charset="0"/>
              </a:rPr>
              <a:t>Causes</a:t>
            </a:r>
            <a:r>
              <a:rPr lang="en-US" sz="2000" dirty="0">
                <a:latin typeface="Arial" panose="020B0604020202020204" pitchFamily="34" charset="0"/>
                <a:cs typeface="Arial" panose="020B0604020202020204" pitchFamily="34" charset="0"/>
              </a:rPr>
              <a:t> of deprivations and </a:t>
            </a:r>
            <a:r>
              <a:rPr lang="en-US" sz="2000" dirty="0">
                <a:solidFill>
                  <a:srgbClr val="0099FF"/>
                </a:solidFill>
                <a:latin typeface="Arial" panose="020B0604020202020204" pitchFamily="34" charset="0"/>
                <a:cs typeface="Arial" panose="020B0604020202020204" pitchFamily="34" charset="0"/>
              </a:rPr>
              <a:t>Prioritizing</a:t>
            </a:r>
            <a:r>
              <a:rPr lang="en-US" sz="2000" dirty="0">
                <a:latin typeface="Arial" panose="020B0604020202020204" pitchFamily="34" charset="0"/>
                <a:cs typeface="Arial" panose="020B0604020202020204" pitchFamily="34" charset="0"/>
              </a:rPr>
              <a:t> issues to be addressed by UNICEF Action </a:t>
            </a:r>
          </a:p>
        </p:txBody>
      </p:sp>
      <p:sp>
        <p:nvSpPr>
          <p:cNvPr id="11" name="Rectangle 10"/>
          <p:cNvSpPr/>
          <p:nvPr/>
        </p:nvSpPr>
        <p:spPr>
          <a:xfrm>
            <a:off x="1148609" y="4228652"/>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a:t>
            </a:r>
            <a:r>
              <a:rPr lang="en-US" sz="2000" dirty="0">
                <a:solidFill>
                  <a:srgbClr val="0099FF"/>
                </a:solidFill>
                <a:latin typeface="Arial" panose="020B0604020202020204" pitchFamily="34" charset="0"/>
                <a:cs typeface="Arial" panose="020B0604020202020204" pitchFamily="34" charset="0"/>
              </a:rPr>
              <a:t>Theory of Change </a:t>
            </a:r>
            <a:r>
              <a:rPr lang="en-US" sz="2000" dirty="0">
                <a:latin typeface="Arial" panose="020B0604020202020204" pitchFamily="34" charset="0"/>
                <a:cs typeface="Arial" panose="020B0604020202020204" pitchFamily="34" charset="0"/>
              </a:rPr>
              <a:t>(ToC)</a:t>
            </a:r>
            <a:r>
              <a:rPr lang="en-US" sz="2000" dirty="0">
                <a:solidFill>
                  <a:srgbClr val="FF000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for the problem or deprivation</a:t>
            </a:r>
          </a:p>
        </p:txBody>
      </p:sp>
      <p:sp>
        <p:nvSpPr>
          <p:cNvPr id="12" name="Rectangle 11"/>
          <p:cNvSpPr/>
          <p:nvPr/>
        </p:nvSpPr>
        <p:spPr>
          <a:xfrm>
            <a:off x="1148609" y="5084093"/>
            <a:ext cx="7109016"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t>
            </a:r>
            <a:r>
              <a:rPr lang="en-US" sz="2000" dirty="0">
                <a:solidFill>
                  <a:srgbClr val="0099FF"/>
                </a:solidFill>
                <a:latin typeface="Arial" panose="020B0604020202020204" pitchFamily="34" charset="0"/>
                <a:cs typeface="Arial" panose="020B0604020202020204" pitchFamily="34" charset="0"/>
              </a:rPr>
              <a:t>a Results </a:t>
            </a:r>
            <a:r>
              <a:rPr lang="en-US" sz="2000" dirty="0" smtClean="0">
                <a:solidFill>
                  <a:srgbClr val="0099FF"/>
                </a:solidFill>
                <a:latin typeface="Arial" panose="020B0604020202020204" pitchFamily="34" charset="0"/>
                <a:cs typeface="Arial" panose="020B0604020202020204" pitchFamily="34" charset="0"/>
              </a:rPr>
              <a:t>Framework</a:t>
            </a:r>
            <a:endParaRPr lang="en-US" sz="2000" dirty="0">
              <a:solidFill>
                <a:srgbClr val="0099FF"/>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304800" y="1371600"/>
            <a:ext cx="1044578" cy="862496"/>
          </a:xfrm>
          <a:prstGeom prst="rect">
            <a:avLst/>
          </a:prstGeom>
        </p:spPr>
      </p:pic>
      <p:sp>
        <p:nvSpPr>
          <p:cNvPr id="19" name="Rectangle 18"/>
          <p:cNvSpPr/>
          <p:nvPr/>
        </p:nvSpPr>
        <p:spPr>
          <a:xfrm>
            <a:off x="1148609" y="5961301"/>
            <a:ext cx="7109014" cy="769292"/>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smtClean="0">
                <a:solidFill>
                  <a:srgbClr val="0099FF"/>
                </a:solidFill>
                <a:latin typeface="Arial" panose="020B0604020202020204" pitchFamily="34" charset="0"/>
                <a:cs typeface="Arial" panose="020B0604020202020204" pitchFamily="34" charset="0"/>
              </a:rPr>
              <a:t>Aligning Results, Strategies and Funding</a:t>
            </a:r>
            <a:endParaRPr lang="en-US" sz="2000" dirty="0">
              <a:solidFill>
                <a:srgbClr val="0099FF"/>
              </a:solidFill>
              <a:latin typeface="Arial" panose="020B0604020202020204" pitchFamily="34" charset="0"/>
              <a:cs typeface="Arial" panose="020B0604020202020204" pitchFamily="34" charset="0"/>
            </a:endParaRPr>
          </a:p>
        </p:txBody>
      </p:sp>
      <p:sp>
        <p:nvSpPr>
          <p:cNvPr id="23" name="Oval 22"/>
          <p:cNvSpPr/>
          <p:nvPr/>
        </p:nvSpPr>
        <p:spPr>
          <a:xfrm>
            <a:off x="575456" y="348491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1</a:t>
            </a:r>
            <a:endParaRPr lang="en-US" b="1" dirty="0">
              <a:solidFill>
                <a:schemeClr val="tx1"/>
              </a:solidFill>
              <a:latin typeface="Arial" panose="020B0604020202020204" pitchFamily="34" charset="0"/>
              <a:cs typeface="Arial" panose="020B0604020202020204" pitchFamily="34" charset="0"/>
            </a:endParaRPr>
          </a:p>
        </p:txBody>
      </p:sp>
      <p:sp>
        <p:nvSpPr>
          <p:cNvPr id="24" name="Oval 23"/>
          <p:cNvSpPr/>
          <p:nvPr/>
        </p:nvSpPr>
        <p:spPr>
          <a:xfrm>
            <a:off x="573150" y="5233415"/>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3</a:t>
            </a:r>
            <a:endParaRPr lang="en-US" b="1" dirty="0">
              <a:solidFill>
                <a:schemeClr val="tx1"/>
              </a:solidFill>
              <a:latin typeface="Arial" panose="020B0604020202020204" pitchFamily="34" charset="0"/>
              <a:cs typeface="Arial" panose="020B0604020202020204" pitchFamily="34" charset="0"/>
            </a:endParaRPr>
          </a:p>
        </p:txBody>
      </p:sp>
      <p:sp>
        <p:nvSpPr>
          <p:cNvPr id="25" name="Oval 24"/>
          <p:cNvSpPr/>
          <p:nvPr/>
        </p:nvSpPr>
        <p:spPr>
          <a:xfrm>
            <a:off x="575454" y="438469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575454" y="6117347"/>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4</a:t>
            </a:r>
            <a:endParaRPr lang="en-US"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826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Basic Elements of Results-Based Budgeting (RBB)</a:t>
            </a:r>
            <a:endParaRPr lang="en-US" b="1" dirty="0"/>
          </a:p>
        </p:txBody>
      </p:sp>
      <p:sp>
        <p:nvSpPr>
          <p:cNvPr id="3" name="Content Placeholder 2"/>
          <p:cNvSpPr>
            <a:spLocks noGrp="1"/>
          </p:cNvSpPr>
          <p:nvPr>
            <p:ph idx="1"/>
          </p:nvPr>
        </p:nvSpPr>
        <p:spPr>
          <a:xfrm>
            <a:off x="304800" y="1143000"/>
            <a:ext cx="8337549" cy="5518149"/>
          </a:xfrm>
        </p:spPr>
        <p:txBody>
          <a:bodyPr>
            <a:normAutofit fontScale="92500" lnSpcReduction="10000"/>
          </a:bodyPr>
          <a:lstStyle/>
          <a:p>
            <a:pPr>
              <a:spcBef>
                <a:spcPts val="0"/>
              </a:spcBef>
              <a:spcAft>
                <a:spcPts val="1200"/>
              </a:spcAft>
            </a:pPr>
            <a:r>
              <a:rPr lang="en-US" sz="2400" dirty="0" smtClean="0"/>
              <a:t>RBB is </a:t>
            </a:r>
            <a:r>
              <a:rPr lang="en-US" sz="2400" dirty="0"/>
              <a:t>the </a:t>
            </a:r>
            <a:r>
              <a:rPr lang="en-US" sz="2400" dirty="0" smtClean="0"/>
              <a:t>evidence-based process </a:t>
            </a:r>
            <a:r>
              <a:rPr lang="en-US" sz="2400" dirty="0"/>
              <a:t>of allocating </a:t>
            </a:r>
            <a:r>
              <a:rPr lang="en-US" sz="2400" dirty="0" smtClean="0"/>
              <a:t>and managing resources </a:t>
            </a:r>
            <a:r>
              <a:rPr lang="en-US" sz="2400" dirty="0"/>
              <a:t>to achieve </a:t>
            </a:r>
            <a:r>
              <a:rPr lang="en-US" sz="2400" dirty="0" smtClean="0"/>
              <a:t>results</a:t>
            </a:r>
          </a:p>
          <a:p>
            <a:pPr>
              <a:spcBef>
                <a:spcPts val="0"/>
              </a:spcBef>
              <a:spcAft>
                <a:spcPts val="1200"/>
              </a:spcAft>
            </a:pPr>
            <a:endParaRPr lang="en-US" sz="2400" dirty="0"/>
          </a:p>
          <a:p>
            <a:pPr>
              <a:spcBef>
                <a:spcPts val="0"/>
              </a:spcBef>
              <a:spcAft>
                <a:spcPts val="1200"/>
              </a:spcAft>
            </a:pPr>
            <a:r>
              <a:rPr lang="en-US" sz="2400" dirty="0"/>
              <a:t>RBB is used to determine the resource </a:t>
            </a:r>
            <a:r>
              <a:rPr lang="en-US" sz="2400" dirty="0" smtClean="0"/>
              <a:t>requirements </a:t>
            </a:r>
            <a:r>
              <a:rPr lang="en-US" sz="2400" dirty="0"/>
              <a:t>for implementing </a:t>
            </a:r>
            <a:r>
              <a:rPr lang="en-US" sz="2400" dirty="0" smtClean="0"/>
              <a:t>an intervention </a:t>
            </a:r>
          </a:p>
          <a:p>
            <a:pPr>
              <a:spcBef>
                <a:spcPts val="0"/>
              </a:spcBef>
              <a:spcAft>
                <a:spcPts val="1200"/>
              </a:spcAft>
            </a:pPr>
            <a:endParaRPr lang="en-US" sz="2400" dirty="0" smtClean="0"/>
          </a:p>
          <a:p>
            <a:pPr>
              <a:spcBef>
                <a:spcPts val="0"/>
              </a:spcBef>
              <a:spcAft>
                <a:spcPts val="1200"/>
              </a:spcAft>
            </a:pPr>
            <a:r>
              <a:rPr lang="en-US" sz="2400" dirty="0" smtClean="0"/>
              <a:t>RBB fosters efficiencies in the allocation </a:t>
            </a:r>
            <a:r>
              <a:rPr lang="en-US" sz="2400" dirty="0"/>
              <a:t>and use of resources by considering the </a:t>
            </a:r>
            <a:r>
              <a:rPr lang="en-US" sz="2400" dirty="0" smtClean="0"/>
              <a:t>costs of </a:t>
            </a:r>
            <a:r>
              <a:rPr lang="en-US" sz="2400" dirty="0"/>
              <a:t>achieving results </a:t>
            </a:r>
            <a:r>
              <a:rPr lang="en-US" sz="2400" dirty="0" smtClean="0"/>
              <a:t>and whether </a:t>
            </a:r>
            <a:r>
              <a:rPr lang="en-US" sz="2400" dirty="0"/>
              <a:t>the same (or greater) results could </a:t>
            </a:r>
            <a:r>
              <a:rPr lang="en-US" sz="2400" dirty="0" smtClean="0"/>
              <a:t>be achieved </a:t>
            </a:r>
            <a:r>
              <a:rPr lang="en-US" sz="2400" dirty="0"/>
              <a:t>at lower cost </a:t>
            </a:r>
            <a:r>
              <a:rPr lang="en-US" sz="2400" dirty="0" smtClean="0"/>
              <a:t>through alternative implementation approaches</a:t>
            </a:r>
            <a:endParaRPr lang="en-US" sz="2400" dirty="0"/>
          </a:p>
          <a:p>
            <a:pPr>
              <a:spcBef>
                <a:spcPts val="0"/>
              </a:spcBef>
              <a:spcAft>
                <a:spcPts val="1200"/>
              </a:spcAft>
            </a:pPr>
            <a:endParaRPr lang="en-US" sz="2400" dirty="0" smtClean="0"/>
          </a:p>
          <a:p>
            <a:pPr>
              <a:spcBef>
                <a:spcPts val="0"/>
              </a:spcBef>
              <a:spcAft>
                <a:spcPts val="1200"/>
              </a:spcAft>
            </a:pPr>
            <a:r>
              <a:rPr lang="en-US" sz="2400" dirty="0" smtClean="0"/>
              <a:t>Sound </a:t>
            </a:r>
            <a:r>
              <a:rPr lang="en-US" sz="2400" dirty="0"/>
              <a:t>budgetary information links </a:t>
            </a:r>
            <a:r>
              <a:rPr lang="en-US" sz="2400" dirty="0" smtClean="0"/>
              <a:t>all expenditures to specific </a:t>
            </a:r>
            <a:r>
              <a:rPr lang="en-US" sz="2400" dirty="0"/>
              <a:t>activities and results (this is done in UNICEF through correct use of </a:t>
            </a:r>
            <a:r>
              <a:rPr lang="en-US" sz="2400" dirty="0" err="1"/>
              <a:t>programme</a:t>
            </a:r>
            <a:r>
              <a:rPr lang="en-US" sz="2400" dirty="0"/>
              <a:t> and accounting codes)</a:t>
            </a:r>
          </a:p>
          <a:p>
            <a:endParaRPr lang="en-US" sz="2400" dirty="0"/>
          </a:p>
          <a:p>
            <a:endParaRPr lang="en-US" sz="2400" dirty="0" smtClean="0"/>
          </a:p>
          <a:p>
            <a:endParaRPr lang="en-US" sz="2400" dirty="0"/>
          </a:p>
          <a:p>
            <a:endParaRPr lang="en-US" sz="2400" dirty="0"/>
          </a:p>
        </p:txBody>
      </p:sp>
    </p:spTree>
    <p:extLst>
      <p:ext uri="{BB962C8B-B14F-4D97-AF65-F5344CB8AC3E}">
        <p14:creationId xmlns:p14="http://schemas.microsoft.com/office/powerpoint/2010/main" val="3584447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Q &amp; A</a:t>
            </a:r>
            <a:endParaRPr lang="en-US" sz="2800" b="0" dirty="0"/>
          </a:p>
        </p:txBody>
      </p:sp>
      <p:sp>
        <p:nvSpPr>
          <p:cNvPr id="6" name="Content Placeholder 2"/>
          <p:cNvSpPr txBox="1">
            <a:spLocks/>
          </p:cNvSpPr>
          <p:nvPr/>
        </p:nvSpPr>
        <p:spPr>
          <a:xfrm>
            <a:off x="228600" y="1219200"/>
            <a:ext cx="8534400" cy="47244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GB" sz="2400" dirty="0" smtClean="0">
                <a:latin typeface="Arial" panose="020B0604020202020204" pitchFamily="34" charset="0"/>
                <a:cs typeface="Arial" panose="020B0604020202020204" pitchFamily="34" charset="0"/>
              </a:rPr>
              <a:t> </a:t>
            </a:r>
          </a:p>
          <a:p>
            <a:pPr marL="0" indent="0">
              <a:buFont typeface="Arial"/>
              <a:buNone/>
            </a:pPr>
            <a:endParaRPr lang="en-US" sz="2400" dirty="0" smtClean="0">
              <a:latin typeface="Arial" panose="020B0604020202020204" pitchFamily="34" charset="0"/>
              <a:cs typeface="Arial" panose="020B0604020202020204" pitchFamily="34" charset="0"/>
            </a:endParaRPr>
          </a:p>
          <a:p>
            <a:pPr marL="285750" indent="-285750">
              <a:buFont typeface="Arial"/>
              <a:buNone/>
            </a:pPr>
            <a:r>
              <a:rPr lang="en-GB" sz="2400" dirty="0" smtClean="0">
                <a:latin typeface="Arial" panose="020B0604020202020204" pitchFamily="34" charset="0"/>
                <a:cs typeface="Arial" panose="020B0604020202020204" pitchFamily="34" charset="0"/>
              </a:rPr>
              <a:t>1) H</a:t>
            </a:r>
            <a:r>
              <a:rPr lang="en-US" sz="2400" dirty="0" smtClean="0">
                <a:latin typeface="Arial" panose="020B0604020202020204" pitchFamily="34" charset="0"/>
                <a:cs typeface="Arial" panose="020B0604020202020204" pitchFamily="34" charset="0"/>
              </a:rPr>
              <a:t>ow are resource </a:t>
            </a:r>
            <a:r>
              <a:rPr lang="en-US" sz="2400" dirty="0">
                <a:latin typeface="Arial" panose="020B0604020202020204" pitchFamily="34" charset="0"/>
                <a:cs typeface="Arial" panose="020B0604020202020204" pitchFamily="34" charset="0"/>
              </a:rPr>
              <a:t>needs </a:t>
            </a:r>
            <a:r>
              <a:rPr lang="en-US" sz="2400" dirty="0" smtClean="0">
                <a:latin typeface="Arial" panose="020B0604020202020204" pitchFamily="34" charset="0"/>
                <a:cs typeface="Arial" panose="020B0604020202020204" pitchFamily="34" charset="0"/>
              </a:rPr>
              <a:t>set for </a:t>
            </a:r>
            <a:r>
              <a:rPr lang="en-US" sz="2400" dirty="0">
                <a:latin typeface="Arial" panose="020B0604020202020204" pitchFamily="34" charset="0"/>
                <a:cs typeface="Arial" panose="020B0604020202020204" pitchFamily="34" charset="0"/>
              </a:rPr>
              <a:t>your </a:t>
            </a:r>
            <a:r>
              <a:rPr lang="en-US" sz="2400" dirty="0" err="1" smtClean="0">
                <a:latin typeface="Arial" panose="020B0604020202020204" pitchFamily="34" charset="0"/>
                <a:cs typeface="Arial" panose="020B0604020202020204" pitchFamily="34" charset="0"/>
              </a:rPr>
              <a:t>programme</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a:p>
            <a:pPr marL="0" indent="0">
              <a:buFont typeface="Arial"/>
              <a:buNone/>
            </a:pPr>
            <a:endParaRPr lang="en-GB" sz="2400" dirty="0" smtClean="0">
              <a:latin typeface="Arial" panose="020B0604020202020204" pitchFamily="34" charset="0"/>
              <a:cs typeface="Arial" panose="020B0604020202020204" pitchFamily="34" charset="0"/>
            </a:endParaRPr>
          </a:p>
          <a:p>
            <a:pPr marL="0" indent="0">
              <a:buFont typeface="Arial"/>
              <a:buNone/>
            </a:pPr>
            <a:endParaRPr lang="en-GB" sz="2400" dirty="0" smtClean="0">
              <a:latin typeface="Arial" panose="020B0604020202020204" pitchFamily="34" charset="0"/>
              <a:cs typeface="Arial" panose="020B0604020202020204" pitchFamily="34" charset="0"/>
            </a:endParaRPr>
          </a:p>
          <a:p>
            <a:pPr marL="285750" indent="-285750">
              <a:buFont typeface="Arial"/>
              <a:buNone/>
            </a:pPr>
            <a:r>
              <a:rPr lang="en-GB" sz="2400" dirty="0" smtClean="0">
                <a:latin typeface="Arial" panose="020B0604020202020204" pitchFamily="34" charset="0"/>
                <a:cs typeface="Arial" panose="020B0604020202020204" pitchFamily="34" charset="0"/>
              </a:rPr>
              <a:t>2) How were </a:t>
            </a:r>
            <a:r>
              <a:rPr lang="en-GB" sz="2400" dirty="0" smtClean="0">
                <a:solidFill>
                  <a:srgbClr val="0099FF"/>
                </a:solidFill>
                <a:latin typeface="Arial" panose="020B0604020202020204" pitchFamily="34" charset="0"/>
                <a:cs typeface="Arial" panose="020B0604020202020204" pitchFamily="34" charset="0"/>
              </a:rPr>
              <a:t>RR and OR budgets </a:t>
            </a:r>
            <a:r>
              <a:rPr lang="en-GB" sz="2400" dirty="0" smtClean="0">
                <a:latin typeface="Arial" panose="020B0604020202020204" pitchFamily="34" charset="0"/>
                <a:cs typeface="Arial" panose="020B0604020202020204" pitchFamily="34" charset="0"/>
              </a:rPr>
              <a:t>for the components of your  strategy document(s) determined</a:t>
            </a:r>
          </a:p>
          <a:p>
            <a:pPr marL="0" indent="0">
              <a:buFont typeface="Arial"/>
              <a:buNone/>
            </a:pPr>
            <a:endParaRPr lang="en-US" sz="2400" dirty="0" smtClean="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3"/>
          <a:stretch>
            <a:fillRect/>
          </a:stretch>
        </p:blipFill>
        <p:spPr>
          <a:xfrm>
            <a:off x="7487878" y="5334000"/>
            <a:ext cx="1445793" cy="1435495"/>
          </a:xfrm>
          <a:prstGeom prst="rect">
            <a:avLst/>
          </a:prstGeom>
        </p:spPr>
      </p:pic>
      <p:sp>
        <p:nvSpPr>
          <p:cNvPr id="2" name="Rectangle 1"/>
          <p:cNvSpPr/>
          <p:nvPr/>
        </p:nvSpPr>
        <p:spPr>
          <a:xfrm>
            <a:off x="3733800" y="5298040"/>
            <a:ext cx="1814343" cy="461665"/>
          </a:xfrm>
          <a:prstGeom prst="rect">
            <a:avLst/>
          </a:prstGeom>
        </p:spPr>
        <p:txBody>
          <a:bodyPr wrap="none">
            <a:spAutoFit/>
          </a:bodyPr>
          <a:lstStyle/>
          <a:p>
            <a:r>
              <a:rPr lang="en-US" sz="2400" b="1" dirty="0">
                <a:solidFill>
                  <a:srgbClr val="FF0000"/>
                </a:solidFill>
              </a:rPr>
              <a:t>(10 Minutes)</a:t>
            </a:r>
          </a:p>
        </p:txBody>
      </p:sp>
    </p:spTree>
    <p:extLst>
      <p:ext uri="{BB962C8B-B14F-4D97-AF65-F5344CB8AC3E}">
        <p14:creationId xmlns:p14="http://schemas.microsoft.com/office/powerpoint/2010/main" val="3531350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Effect transition="in" filter="fade">
                                      <p:cBhvr>
                                        <p:cTn id="1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b="0" dirty="0" smtClean="0"/>
              <a:t>Aligning </a:t>
            </a:r>
            <a:r>
              <a:rPr lang="en-US" sz="2800" b="0" dirty="0"/>
              <a:t>CP results, strategies &amp; </a:t>
            </a:r>
            <a:r>
              <a:rPr lang="en-US" sz="2800" b="0" dirty="0" smtClean="0"/>
              <a:t>funding</a:t>
            </a:r>
            <a:endParaRPr lang="en-US" sz="2800" b="0" dirty="0"/>
          </a:p>
        </p:txBody>
      </p:sp>
      <p:sp>
        <p:nvSpPr>
          <p:cNvPr id="47" name="Content Placeholder 2"/>
          <p:cNvSpPr txBox="1">
            <a:spLocks/>
          </p:cNvSpPr>
          <p:nvPr/>
        </p:nvSpPr>
        <p:spPr>
          <a:xfrm>
            <a:off x="453649" y="1025514"/>
            <a:ext cx="2518151" cy="4984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lvl="1" indent="0" defTabSz="895160">
              <a:buNone/>
            </a:pPr>
            <a:r>
              <a:rPr lang="en-US" sz="2400" dirty="0" smtClean="0">
                <a:latin typeface="Arial" panose="020B0604020202020204" pitchFamily="34" charset="0"/>
                <a:cs typeface="Arial" panose="020B0604020202020204" pitchFamily="34" charset="0"/>
              </a:rPr>
              <a:t>The key is to:</a:t>
            </a:r>
          </a:p>
          <a:p>
            <a:pPr marL="514350" lvl="1" indent="-342900" defTabSz="895160">
              <a:buFont typeface="+mj-lt"/>
              <a:buAutoNum type="arabicPeriod"/>
            </a:pPr>
            <a:endParaRPr lang="en-US" sz="2400" dirty="0" smtClean="0">
              <a:latin typeface="Arial" panose="020B0604020202020204" pitchFamily="34" charset="0"/>
              <a:cs typeface="Arial" panose="020B0604020202020204" pitchFamily="34" charset="0"/>
            </a:endParaRPr>
          </a:p>
          <a:p>
            <a:pPr marL="514350" lvl="1" indent="-342900" defTabSz="895160">
              <a:buFont typeface="+mj-lt"/>
              <a:buAutoNum type="arabicPeriod"/>
            </a:pPr>
            <a:endParaRPr lang="en-US" sz="2400" dirty="0" smtClean="0">
              <a:latin typeface="Arial" panose="020B0604020202020204" pitchFamily="34" charset="0"/>
              <a:cs typeface="Arial" panose="020B0604020202020204" pitchFamily="34" charset="0"/>
            </a:endParaRPr>
          </a:p>
          <a:p>
            <a:pPr marL="685800" lvl="1" indent="-514350" defTabSz="895160">
              <a:buFont typeface="+mj-lt"/>
              <a:buAutoNum type="arabicPeriod"/>
            </a:pPr>
            <a:endParaRPr lang="en-US" sz="2400" dirty="0" smtClean="0">
              <a:latin typeface="Arial" panose="020B0604020202020204" pitchFamily="34" charset="0"/>
              <a:cs typeface="Arial" panose="020B0604020202020204" pitchFamily="34" charset="0"/>
            </a:endParaRPr>
          </a:p>
          <a:p>
            <a:pPr marL="0" lvl="1" indent="0" defTabSz="895160">
              <a:buFont typeface="Arial" pitchFamily="34" charset="0"/>
              <a:buNone/>
            </a:pPr>
            <a:endParaRPr lang="de-DE" sz="2400" b="1" dirty="0" smtClean="0">
              <a:latin typeface="Arial" panose="020B0604020202020204" pitchFamily="34" charset="0"/>
              <a:cs typeface="Arial" panose="020B0604020202020204" pitchFamily="34" charset="0"/>
            </a:endParaRPr>
          </a:p>
          <a:p>
            <a:pPr marL="0" lvl="1" indent="0" defTabSz="895160">
              <a:buFont typeface="Arial" pitchFamily="34" charset="0"/>
              <a:buNone/>
            </a:pPr>
            <a:endParaRPr lang="de-DE" sz="2400" b="1" dirty="0">
              <a:latin typeface="Arial" panose="020B0604020202020204" pitchFamily="34" charset="0"/>
              <a:cs typeface="Arial" panose="020B0604020202020204" pitchFamily="34" charset="0"/>
            </a:endParaRPr>
          </a:p>
          <a:p>
            <a:pPr marL="0" lvl="1" indent="0" defTabSz="895160">
              <a:buFont typeface="Arial" pitchFamily="34" charset="0"/>
              <a:buNone/>
            </a:pPr>
            <a:endParaRPr lang="de-DE" sz="2400" b="1" dirty="0" smtClean="0">
              <a:latin typeface="Arial" panose="020B0604020202020204" pitchFamily="34" charset="0"/>
              <a:cs typeface="Arial" panose="020B0604020202020204" pitchFamily="34" charset="0"/>
            </a:endParaRPr>
          </a:p>
          <a:p>
            <a:pPr marL="0" lvl="1" indent="0" defTabSz="895160">
              <a:buFont typeface="Arial" pitchFamily="34" charset="0"/>
              <a:buNone/>
            </a:pPr>
            <a:endParaRPr lang="de-DE" sz="2400" b="1" dirty="0" smtClean="0">
              <a:latin typeface="Arial" panose="020B0604020202020204" pitchFamily="34" charset="0"/>
              <a:cs typeface="Arial" panose="020B0604020202020204" pitchFamily="34" charset="0"/>
            </a:endParaRPr>
          </a:p>
        </p:txBody>
      </p:sp>
      <p:sp>
        <p:nvSpPr>
          <p:cNvPr id="5" name="Rectangle 4"/>
          <p:cNvSpPr/>
          <p:nvPr/>
        </p:nvSpPr>
        <p:spPr>
          <a:xfrm>
            <a:off x="703384" y="1535252"/>
            <a:ext cx="8062890" cy="979347"/>
          </a:xfrm>
          <a:prstGeom prst="rect">
            <a:avLst/>
          </a:prstGeom>
          <a:solidFill>
            <a:schemeClr val="bg1">
              <a:lumMod val="95000"/>
            </a:schemeClr>
          </a:solidFill>
        </p:spPr>
        <p:txBody>
          <a:bodyPr wrap="square" anchor="ctr">
            <a:noAutofit/>
          </a:bodyPr>
          <a:lstStyle/>
          <a:p>
            <a:pPr marL="171450" lvl="1" defTabSz="895160"/>
            <a:r>
              <a:rPr lang="en-US" sz="2400" dirty="0" smtClean="0">
                <a:latin typeface="Arial" panose="020B0604020202020204" pitchFamily="34" charset="0"/>
                <a:cs typeface="Arial" panose="020B0604020202020204" pitchFamily="34" charset="0"/>
              </a:rPr>
              <a:t>Note that </a:t>
            </a:r>
            <a:r>
              <a:rPr lang="en-US" sz="2400" dirty="0">
                <a:latin typeface="Arial" panose="020B0604020202020204" pitchFamily="34" charset="0"/>
                <a:cs typeface="Arial" panose="020B0604020202020204" pitchFamily="34" charset="0"/>
              </a:rPr>
              <a:t>CP budgets </a:t>
            </a:r>
            <a:r>
              <a:rPr lang="en-US" sz="2400" dirty="0" smtClean="0">
                <a:latin typeface="Arial" panose="020B0604020202020204" pitchFamily="34" charset="0"/>
                <a:cs typeface="Arial" panose="020B0604020202020204" pitchFamily="34" charset="0"/>
              </a:rPr>
              <a:t>have typically not been based </a:t>
            </a:r>
            <a:r>
              <a:rPr lang="en-US" sz="2400" dirty="0">
                <a:latin typeface="Arial" panose="020B0604020202020204" pitchFamily="34" charset="0"/>
                <a:cs typeface="Arial" panose="020B0604020202020204" pitchFamily="34" charset="0"/>
              </a:rPr>
              <a:t>on estimated costs needed to achieve specific results</a:t>
            </a:r>
          </a:p>
        </p:txBody>
      </p:sp>
      <p:sp>
        <p:nvSpPr>
          <p:cNvPr id="6" name="Rectangle 5"/>
          <p:cNvSpPr/>
          <p:nvPr/>
        </p:nvSpPr>
        <p:spPr>
          <a:xfrm>
            <a:off x="703384" y="2698174"/>
            <a:ext cx="8062890" cy="1190521"/>
          </a:xfrm>
          <a:prstGeom prst="rect">
            <a:avLst/>
          </a:prstGeom>
          <a:solidFill>
            <a:schemeClr val="bg1">
              <a:lumMod val="95000"/>
            </a:schemeClr>
          </a:solidFill>
        </p:spPr>
        <p:txBody>
          <a:bodyPr wrap="square" anchor="ctr">
            <a:noAutofit/>
          </a:bodyPr>
          <a:lstStyle/>
          <a:p>
            <a:pPr marL="171450" lvl="1" defTabSz="895160"/>
            <a:r>
              <a:rPr lang="en-US" sz="2400" dirty="0">
                <a:latin typeface="Arial" panose="020B0604020202020204" pitchFamily="34" charset="0"/>
                <a:cs typeface="Arial" panose="020B0604020202020204" pitchFamily="34" charset="0"/>
              </a:rPr>
              <a:t>Recognize that the sum of </a:t>
            </a:r>
            <a:r>
              <a:rPr lang="en-US" sz="2400" dirty="0" smtClean="0">
                <a:latin typeface="Arial" panose="020B0604020202020204" pitchFamily="34" charset="0"/>
                <a:cs typeface="Arial" panose="020B0604020202020204" pitchFamily="34" charset="0"/>
              </a:rPr>
              <a:t>RR/ORR/IB </a:t>
            </a:r>
            <a:r>
              <a:rPr lang="en-US" sz="2400" dirty="0">
                <a:latin typeface="Arial" panose="020B0604020202020204" pitchFamily="34" charset="0"/>
                <a:cs typeface="Arial" panose="020B0604020202020204" pitchFamily="34" charset="0"/>
              </a:rPr>
              <a:t>funding expected  to be available for a country programme is </a:t>
            </a:r>
            <a:r>
              <a:rPr lang="en-US" sz="2400" b="1" i="1" dirty="0">
                <a:latin typeface="Arial" panose="020B0604020202020204" pitchFamily="34" charset="0"/>
                <a:cs typeface="Arial" panose="020B0604020202020204" pitchFamily="34" charset="0"/>
              </a:rPr>
              <a:t>generally</a:t>
            </a:r>
            <a:r>
              <a:rPr lang="en-US" sz="2400" dirty="0">
                <a:latin typeface="Arial" panose="020B0604020202020204" pitchFamily="34" charset="0"/>
                <a:cs typeface="Arial" panose="020B0604020202020204" pitchFamily="34" charset="0"/>
              </a:rPr>
              <a:t> known before a new programme begins </a:t>
            </a:r>
          </a:p>
        </p:txBody>
      </p:sp>
      <p:sp>
        <p:nvSpPr>
          <p:cNvPr id="8" name="Rectangle 7"/>
          <p:cNvSpPr/>
          <p:nvPr/>
        </p:nvSpPr>
        <p:spPr>
          <a:xfrm>
            <a:off x="715107" y="4137216"/>
            <a:ext cx="8051167" cy="1220883"/>
          </a:xfrm>
          <a:prstGeom prst="rect">
            <a:avLst/>
          </a:prstGeom>
          <a:solidFill>
            <a:schemeClr val="bg1">
              <a:lumMod val="95000"/>
            </a:schemeClr>
          </a:solidFill>
        </p:spPr>
        <p:txBody>
          <a:bodyPr wrap="square" anchor="ctr">
            <a:noAutofit/>
          </a:bodyPr>
          <a:lstStyle/>
          <a:p>
            <a:pPr marL="171450" lvl="1" defTabSz="895160"/>
            <a:r>
              <a:rPr lang="en-US" sz="2400" dirty="0">
                <a:latin typeface="Arial" panose="020B0604020202020204" pitchFamily="34" charset="0"/>
                <a:cs typeface="Arial" panose="020B0604020202020204" pitchFamily="34" charset="0"/>
              </a:rPr>
              <a:t>Set output results that can be achieved with expected funding and establish strategies that are likely to deliver </a:t>
            </a:r>
            <a:r>
              <a:rPr lang="en-US" sz="2400" dirty="0" smtClean="0">
                <a:latin typeface="Arial" panose="020B0604020202020204" pitchFamily="34" charset="0"/>
                <a:cs typeface="Arial" panose="020B0604020202020204" pitchFamily="34" charset="0"/>
              </a:rPr>
              <a:t>these </a:t>
            </a:r>
            <a:r>
              <a:rPr lang="en-US" sz="2400" dirty="0">
                <a:latin typeface="Arial" panose="020B0604020202020204" pitchFamily="34" charset="0"/>
                <a:cs typeface="Arial" panose="020B0604020202020204" pitchFamily="34" charset="0"/>
              </a:rPr>
              <a:t>outputs with expected funding</a:t>
            </a:r>
          </a:p>
        </p:txBody>
      </p:sp>
      <p:sp>
        <p:nvSpPr>
          <p:cNvPr id="9" name="Rectangle 8"/>
          <p:cNvSpPr/>
          <p:nvPr/>
        </p:nvSpPr>
        <p:spPr>
          <a:xfrm>
            <a:off x="715107" y="5606620"/>
            <a:ext cx="8051167" cy="914400"/>
          </a:xfrm>
          <a:prstGeom prst="rect">
            <a:avLst/>
          </a:prstGeom>
          <a:solidFill>
            <a:schemeClr val="bg1">
              <a:lumMod val="95000"/>
            </a:schemeClr>
          </a:solidFill>
        </p:spPr>
        <p:txBody>
          <a:bodyPr wrap="square" anchor="ctr">
            <a:noAutofit/>
          </a:bodyPr>
          <a:lstStyle/>
          <a:p>
            <a:pPr marL="171450" lvl="1" defTabSz="895160"/>
            <a:r>
              <a:rPr lang="en-US" sz="2400" dirty="0">
                <a:latin typeface="Arial" panose="020B0604020202020204" pitchFamily="34" charset="0"/>
                <a:cs typeface="Arial" panose="020B0604020202020204" pitchFamily="34" charset="0"/>
              </a:rPr>
              <a:t>Revise </a:t>
            </a:r>
            <a:r>
              <a:rPr lang="en-US" sz="2400" dirty="0" smtClean="0">
                <a:latin typeface="Arial" panose="020B0604020202020204" pitchFamily="34" charset="0"/>
                <a:cs typeface="Arial" panose="020B0604020202020204" pitchFamily="34" charset="0"/>
              </a:rPr>
              <a:t>budgets, </a:t>
            </a:r>
            <a:r>
              <a:rPr lang="en-US" sz="2400" dirty="0">
                <a:latin typeface="Arial" panose="020B0604020202020204" pitchFamily="34" charset="0"/>
                <a:cs typeface="Arial" panose="020B0604020202020204" pitchFamily="34" charset="0"/>
              </a:rPr>
              <a:t>p</a:t>
            </a:r>
            <a:r>
              <a:rPr lang="en-US" sz="2400" dirty="0" smtClean="0">
                <a:latin typeface="Arial" panose="020B0604020202020204" pitchFamily="34" charset="0"/>
                <a:cs typeface="Arial" panose="020B0604020202020204" pitchFamily="34" charset="0"/>
              </a:rPr>
              <a:t>otentially outputs, (and other elements of programme strategy) at periodic review</a:t>
            </a:r>
            <a:endParaRPr lang="en-US" sz="24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119428" y="1687653"/>
            <a:ext cx="581025" cy="609600"/>
          </a:xfrm>
          <a:prstGeom prst="rect">
            <a:avLst/>
          </a:prstGeom>
        </p:spPr>
      </p:pic>
      <p:pic>
        <p:nvPicPr>
          <p:cNvPr id="4" name="Picture 3"/>
          <p:cNvPicPr>
            <a:picLocks noChangeAspect="1"/>
          </p:cNvPicPr>
          <p:nvPr/>
        </p:nvPicPr>
        <p:blipFill>
          <a:blip r:embed="rId3"/>
          <a:stretch>
            <a:fillRect/>
          </a:stretch>
        </p:blipFill>
        <p:spPr>
          <a:xfrm>
            <a:off x="119428" y="2988634"/>
            <a:ext cx="581025" cy="609600"/>
          </a:xfrm>
          <a:prstGeom prst="rect">
            <a:avLst/>
          </a:prstGeom>
        </p:spPr>
      </p:pic>
      <p:pic>
        <p:nvPicPr>
          <p:cNvPr id="11" name="Picture 10"/>
          <p:cNvPicPr>
            <a:picLocks noChangeAspect="1"/>
          </p:cNvPicPr>
          <p:nvPr/>
        </p:nvPicPr>
        <p:blipFill>
          <a:blip r:embed="rId3"/>
          <a:stretch>
            <a:fillRect/>
          </a:stretch>
        </p:blipFill>
        <p:spPr>
          <a:xfrm>
            <a:off x="119428" y="4442857"/>
            <a:ext cx="581025" cy="609600"/>
          </a:xfrm>
          <a:prstGeom prst="rect">
            <a:avLst/>
          </a:prstGeom>
        </p:spPr>
      </p:pic>
      <p:pic>
        <p:nvPicPr>
          <p:cNvPr id="12" name="Picture 11"/>
          <p:cNvPicPr>
            <a:picLocks noChangeAspect="1"/>
          </p:cNvPicPr>
          <p:nvPr/>
        </p:nvPicPr>
        <p:blipFill>
          <a:blip r:embed="rId3"/>
          <a:stretch>
            <a:fillRect/>
          </a:stretch>
        </p:blipFill>
        <p:spPr>
          <a:xfrm>
            <a:off x="119427" y="5761423"/>
            <a:ext cx="581025" cy="609600"/>
          </a:xfrm>
          <a:prstGeom prst="rect">
            <a:avLst/>
          </a:prstGeom>
        </p:spPr>
      </p:pic>
    </p:spTree>
    <p:extLst>
      <p:ext uri="{BB962C8B-B14F-4D97-AF65-F5344CB8AC3E}">
        <p14:creationId xmlns:p14="http://schemas.microsoft.com/office/powerpoint/2010/main" val="177238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b="0" dirty="0" smtClean="0"/>
              <a:t>How </a:t>
            </a:r>
            <a:r>
              <a:rPr lang="en-US" sz="2800" b="0" dirty="0"/>
              <a:t>CP Budgets </a:t>
            </a:r>
            <a:r>
              <a:rPr lang="en-US" sz="2800" b="0" dirty="0" smtClean="0"/>
              <a:t>are </a:t>
            </a:r>
            <a:r>
              <a:rPr lang="en-US" sz="2800" b="0" dirty="0"/>
              <a:t>Determined</a:t>
            </a:r>
          </a:p>
        </p:txBody>
      </p:sp>
      <p:sp>
        <p:nvSpPr>
          <p:cNvPr id="5" name="Content Placeholder 2"/>
          <p:cNvSpPr txBox="1">
            <a:spLocks/>
          </p:cNvSpPr>
          <p:nvPr/>
        </p:nvSpPr>
        <p:spPr>
          <a:xfrm>
            <a:off x="9563121" y="971550"/>
            <a:ext cx="9117424" cy="5886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2800" dirty="0" smtClean="0"/>
              <a:t>		</a:t>
            </a:r>
          </a:p>
        </p:txBody>
      </p:sp>
      <p:graphicFrame>
        <p:nvGraphicFramePr>
          <p:cNvPr id="2" name="Table 1"/>
          <p:cNvGraphicFramePr>
            <a:graphicFrameLocks noGrp="1"/>
          </p:cNvGraphicFramePr>
          <p:nvPr>
            <p:extLst>
              <p:ext uri="{D42A27DB-BD31-4B8C-83A1-F6EECF244321}">
                <p14:modId xmlns:p14="http://schemas.microsoft.com/office/powerpoint/2010/main" val="2949982055"/>
              </p:ext>
            </p:extLst>
          </p:nvPr>
        </p:nvGraphicFramePr>
        <p:xfrm>
          <a:off x="381000" y="1217295"/>
          <a:ext cx="8300558" cy="5394960"/>
        </p:xfrm>
        <a:graphic>
          <a:graphicData uri="http://schemas.openxmlformats.org/drawingml/2006/table">
            <a:tbl>
              <a:tblPr firstRow="1" bandRow="1">
                <a:tableStyleId>{5C22544A-7EE6-4342-B048-85BDC9FD1C3A}</a:tableStyleId>
              </a:tblPr>
              <a:tblGrid>
                <a:gridCol w="4150279"/>
                <a:gridCol w="4150279"/>
              </a:tblGrid>
              <a:tr h="1450228">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400" b="1" dirty="0" smtClean="0">
                          <a:solidFill>
                            <a:srgbClr val="0099FF"/>
                          </a:solidFill>
                          <a:latin typeface="Arial" panose="020B0604020202020204" pitchFamily="34" charset="0"/>
                          <a:cs typeface="Arial" panose="020B0604020202020204" pitchFamily="34" charset="0"/>
                        </a:rPr>
                        <a:t>Regular Resources</a:t>
                      </a:r>
                    </a:p>
                    <a:p>
                      <a:endParaRPr lang="en-US" sz="24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b="0" dirty="0" smtClean="0">
                          <a:solidFill>
                            <a:schemeClr val="tx1"/>
                          </a:solidFill>
                          <a:latin typeface="Arial" panose="020B0604020202020204" pitchFamily="34" charset="0"/>
                          <a:cs typeface="Arial" panose="020B0604020202020204" pitchFamily="34" charset="0"/>
                        </a:rPr>
                        <a:t>Defined by Executive Board; $850,000 minimum per year; plus formula based on: Under 5 Mortality Rate; GNI per capita; Child Population.</a:t>
                      </a:r>
                    </a:p>
                    <a:p>
                      <a:pPr marL="0" marR="0" lvl="0" indent="0" algn="l" defTabSz="342900" rtl="0" eaLnBrk="1" fontAlgn="auto" latinLnBrk="0" hangingPunct="1">
                        <a:lnSpc>
                          <a:spcPct val="100000"/>
                        </a:lnSpc>
                        <a:spcBef>
                          <a:spcPts val="0"/>
                        </a:spcBef>
                        <a:spcAft>
                          <a:spcPts val="0"/>
                        </a:spcAft>
                        <a:buClrTx/>
                        <a:buSzTx/>
                        <a:buFontTx/>
                        <a:buNone/>
                        <a:tabLst/>
                        <a:defRPr/>
                      </a:pPr>
                      <a:endParaRPr lang="en-US" sz="2200" b="0" dirty="0" smtClean="0">
                        <a:solidFill>
                          <a:schemeClr val="tx1"/>
                        </a:solidFill>
                        <a:latin typeface="Arial" panose="020B0604020202020204" pitchFamily="34" charset="0"/>
                        <a:cs typeface="Arial" panose="020B0604020202020204" pitchFamily="34" charset="0"/>
                      </a:endParaRPr>
                    </a:p>
                  </a:txBody>
                  <a:tcPr>
                    <a:solidFill>
                      <a:schemeClr val="bg1"/>
                    </a:solidFill>
                  </a:tcPr>
                </a:tc>
              </a:tr>
              <a:tr h="1106943">
                <a:tc>
                  <a:txBody>
                    <a:bodyPr/>
                    <a:lstStyle/>
                    <a:p>
                      <a:r>
                        <a:rPr lang="en-US" sz="2400" b="1" dirty="0" smtClean="0">
                          <a:solidFill>
                            <a:srgbClr val="0099FF"/>
                          </a:solidFill>
                          <a:latin typeface="Arial" panose="020B0604020202020204" pitchFamily="34" charset="0"/>
                          <a:cs typeface="Arial" panose="020B0604020202020204" pitchFamily="34" charset="0"/>
                        </a:rPr>
                        <a:t>Institutional Budget</a:t>
                      </a:r>
                    </a:p>
                    <a:p>
                      <a:endParaRPr lang="en-US" sz="24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r>
                        <a:rPr lang="en-US" sz="2200" dirty="0" smtClean="0">
                          <a:latin typeface="Arial" panose="020B0604020202020204" pitchFamily="34" charset="0"/>
                          <a:cs typeface="Arial" panose="020B0604020202020204" pitchFamily="34" charset="0"/>
                        </a:rPr>
                        <a:t>Set by RDs within Regional Ceilings. Little potential to  increase.</a:t>
                      </a:r>
                    </a:p>
                    <a:p>
                      <a:endParaRPr lang="en-US" sz="2200" dirty="0" smtClean="0">
                        <a:latin typeface="Arial" panose="020B0604020202020204" pitchFamily="34" charset="0"/>
                        <a:cs typeface="Arial" panose="020B0604020202020204" pitchFamily="34" charset="0"/>
                      </a:endParaRPr>
                    </a:p>
                  </a:txBody>
                  <a:tcPr>
                    <a:solidFill>
                      <a:schemeClr val="bg1"/>
                    </a:solidFill>
                  </a:tcPr>
                </a:tc>
              </a:tr>
              <a:tr h="859337">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400" b="1" dirty="0" smtClean="0">
                          <a:solidFill>
                            <a:srgbClr val="0099FF"/>
                          </a:solidFill>
                          <a:latin typeface="Arial" panose="020B0604020202020204" pitchFamily="34" charset="0"/>
                          <a:cs typeface="Arial" panose="020B0604020202020204" pitchFamily="34" charset="0"/>
                        </a:rPr>
                        <a:t>Other Resources</a:t>
                      </a:r>
                    </a:p>
                    <a:p>
                      <a:endParaRPr lang="en-US" sz="24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dirty="0" smtClean="0">
                          <a:latin typeface="Arial" panose="020B0604020202020204" pitchFamily="34" charset="0"/>
                          <a:cs typeface="Arial" panose="020B0604020202020204" pitchFamily="34" charset="0"/>
                        </a:rPr>
                        <a:t>Formula for maximum ceiling:   OR raised in past 3 years x 1.5.</a:t>
                      </a:r>
                    </a:p>
                    <a:p>
                      <a:endParaRPr lang="en-US" sz="2200" dirty="0">
                        <a:solidFill>
                          <a:schemeClr val="tx1"/>
                        </a:solidFill>
                        <a:latin typeface="Arial" panose="020B0604020202020204" pitchFamily="34" charset="0"/>
                        <a:cs typeface="Arial" panose="020B0604020202020204" pitchFamily="34" charset="0"/>
                      </a:endParaRPr>
                    </a:p>
                  </a:txBody>
                  <a:tcPr>
                    <a:solidFill>
                      <a:schemeClr val="bg1"/>
                    </a:solidFill>
                  </a:tcPr>
                </a:tc>
              </a:tr>
              <a:tr h="691726">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400" b="1" dirty="0" smtClean="0">
                          <a:solidFill>
                            <a:srgbClr val="0099FF"/>
                          </a:solidFill>
                          <a:latin typeface="Arial" panose="020B0604020202020204" pitchFamily="34" charset="0"/>
                          <a:cs typeface="Arial" panose="020B0604020202020204" pitchFamily="34" charset="0"/>
                        </a:rPr>
                        <a:t>Emergency OR</a:t>
                      </a:r>
                      <a:endParaRPr lang="en-US" sz="2400" dirty="0" smtClean="0">
                        <a:solidFill>
                          <a:srgbClr val="0099FF"/>
                        </a:solidFill>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dirty="0" smtClean="0">
                          <a:latin typeface="Arial" panose="020B0604020202020204" pitchFamily="34" charset="0"/>
                          <a:cs typeface="Arial" panose="020B0604020202020204" pitchFamily="34" charset="0"/>
                        </a:rPr>
                        <a:t>Based on rough cost estimate.</a:t>
                      </a:r>
                    </a:p>
                    <a:p>
                      <a:endParaRPr lang="en-US" sz="2200" dirty="0">
                        <a:solidFill>
                          <a:schemeClr val="tx1"/>
                        </a:solidFill>
                        <a:latin typeface="Arial" panose="020B0604020202020204" pitchFamily="34" charset="0"/>
                        <a:cs typeface="Arial" panose="020B0604020202020204" pitchFamily="34" charset="0"/>
                      </a:endParaRPr>
                    </a:p>
                  </a:txBody>
                  <a:tcPr>
                    <a:solidFill>
                      <a:schemeClr val="bg1"/>
                    </a:solidFill>
                  </a:tcPr>
                </a:tc>
              </a:tr>
            </a:tbl>
          </a:graphicData>
        </a:graphic>
      </p:graphicFrame>
    </p:spTree>
    <p:extLst>
      <p:ext uri="{BB962C8B-B14F-4D97-AF65-F5344CB8AC3E}">
        <p14:creationId xmlns:p14="http://schemas.microsoft.com/office/powerpoint/2010/main" val="8968283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152400" y="1371600"/>
            <a:ext cx="9114533" cy="475544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GB" sz="2400" dirty="0" smtClean="0">
                <a:latin typeface="Arial" panose="020B0604020202020204" pitchFamily="34" charset="0"/>
                <a:cs typeface="Arial" panose="020B0604020202020204" pitchFamily="34" charset="0"/>
              </a:rPr>
              <a:t>OR is secured from donors &amp; internal UNICEF sources</a:t>
            </a:r>
          </a:p>
          <a:p>
            <a:pPr marL="0" indent="0">
              <a:spcBef>
                <a:spcPts val="0"/>
              </a:spcBef>
              <a:buNone/>
            </a:pPr>
            <a:endParaRPr lang="en-GB" sz="2400" dirty="0" smtClean="0">
              <a:latin typeface="Arial" panose="020B0604020202020204" pitchFamily="34" charset="0"/>
              <a:cs typeface="Arial" panose="020B0604020202020204" pitchFamily="34" charset="0"/>
            </a:endParaRPr>
          </a:p>
          <a:p>
            <a:pPr>
              <a:spcBef>
                <a:spcPts val="0"/>
              </a:spcBef>
            </a:pPr>
            <a:r>
              <a:rPr lang="en-GB" sz="2400" dirty="0" smtClean="0">
                <a:latin typeface="Arial" panose="020B0604020202020204" pitchFamily="34" charset="0"/>
                <a:cs typeface="Arial" panose="020B0604020202020204" pitchFamily="34" charset="0"/>
              </a:rPr>
              <a:t>Is not assured: funding may differ from approved ceiling</a:t>
            </a:r>
          </a:p>
          <a:p>
            <a:pPr>
              <a:spcBef>
                <a:spcPts val="0"/>
              </a:spcBef>
            </a:pPr>
            <a:endParaRPr lang="en-GB" sz="2400" dirty="0" smtClean="0">
              <a:latin typeface="Arial" panose="020B0604020202020204" pitchFamily="34" charset="0"/>
              <a:cs typeface="Arial" panose="020B0604020202020204" pitchFamily="34" charset="0"/>
            </a:endParaRPr>
          </a:p>
          <a:p>
            <a:pPr>
              <a:spcBef>
                <a:spcPts val="0"/>
              </a:spcBef>
            </a:pPr>
            <a:r>
              <a:rPr lang="en-GB" sz="2400" dirty="0" smtClean="0">
                <a:latin typeface="Arial" panose="020B0604020202020204" pitchFamily="34" charset="0"/>
                <a:cs typeface="Arial" panose="020B0604020202020204" pitchFamily="34" charset="0"/>
              </a:rPr>
              <a:t>Some sectors are generally well-supported long term globally by OR donors</a:t>
            </a:r>
          </a:p>
          <a:p>
            <a:pPr>
              <a:spcBef>
                <a:spcPts val="0"/>
              </a:spcBef>
            </a:pPr>
            <a:endParaRPr lang="en-GB" sz="2400" dirty="0" smtClean="0">
              <a:latin typeface="Arial" panose="020B0604020202020204" pitchFamily="34" charset="0"/>
              <a:cs typeface="Arial" panose="020B0604020202020204" pitchFamily="34" charset="0"/>
            </a:endParaRPr>
          </a:p>
          <a:p>
            <a:pPr>
              <a:spcBef>
                <a:spcPts val="0"/>
              </a:spcBef>
            </a:pPr>
            <a:r>
              <a:rPr lang="en-GB" sz="2400" dirty="0" smtClean="0">
                <a:latin typeface="Arial" panose="020B0604020202020204" pitchFamily="34" charset="0"/>
                <a:cs typeface="Arial" panose="020B0604020202020204" pitchFamily="34" charset="0"/>
              </a:rPr>
              <a:t>Some countries are “donor darlings” for OR funding and some countries are not well supported by donors</a:t>
            </a:r>
            <a:endParaRPr lang="en-US" sz="2800" dirty="0">
              <a:latin typeface="Arial" panose="020B0604020202020204" pitchFamily="34" charset="0"/>
              <a:cs typeface="Arial" panose="020B0604020202020204" pitchFamily="34" charset="0"/>
            </a:endParaRPr>
          </a:p>
        </p:txBody>
      </p:sp>
      <p:sp>
        <p:nvSpPr>
          <p:cNvPr id="10" name="Title 1"/>
          <p:cNvSpPr txBox="1">
            <a:spLocks/>
          </p:cNvSpPr>
          <p:nvPr/>
        </p:nvSpPr>
        <p:spPr>
          <a:xfrm>
            <a:off x="457199" y="-76200"/>
            <a:ext cx="8229600" cy="11430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US" b="0" dirty="0" smtClean="0">
                <a:latin typeface="Arial" panose="020B0604020202020204" pitchFamily="34" charset="0"/>
                <a:cs typeface="Arial" panose="020B0604020202020204" pitchFamily="34" charset="0"/>
              </a:rPr>
              <a:t>Other Resource Funding</a:t>
            </a:r>
            <a:endParaRPr lang="en-US" b="0" dirty="0">
              <a:latin typeface="Arial" panose="020B0604020202020204" pitchFamily="34" charset="0"/>
              <a:cs typeface="Arial" panose="020B0604020202020204" pitchFamily="34" charset="0"/>
            </a:endParaRPr>
          </a:p>
        </p:txBody>
      </p:sp>
      <p:sp>
        <p:nvSpPr>
          <p:cNvPr id="11" name="TextBox 10"/>
          <p:cNvSpPr txBox="1"/>
          <p:nvPr/>
        </p:nvSpPr>
        <p:spPr>
          <a:xfrm>
            <a:off x="0" y="5903893"/>
            <a:ext cx="9143999" cy="954107"/>
          </a:xfrm>
          <a:prstGeom prst="rect">
            <a:avLst/>
          </a:prstGeom>
          <a:noFill/>
          <a:ln>
            <a:solidFill>
              <a:schemeClr val="tx2"/>
            </a:solidFill>
          </a:ln>
        </p:spPr>
        <p:txBody>
          <a:bodyPr wrap="square" rtlCol="0">
            <a:spAutoFit/>
          </a:bodyPr>
          <a:lstStyle/>
          <a:p>
            <a:pPr>
              <a:spcBef>
                <a:spcPts val="0"/>
              </a:spcBef>
            </a:pPr>
            <a:r>
              <a:rPr lang="en-GB" sz="2800" b="1" dirty="0" smtClean="0">
                <a:solidFill>
                  <a:srgbClr val="333399"/>
                </a:solidFill>
              </a:rPr>
              <a:t>&gt;50</a:t>
            </a:r>
            <a:r>
              <a:rPr lang="en-GB" sz="2800" b="1" dirty="0">
                <a:solidFill>
                  <a:srgbClr val="333399"/>
                </a:solidFill>
              </a:rPr>
              <a:t> </a:t>
            </a:r>
            <a:r>
              <a:rPr lang="en-GB" sz="2800" b="1" dirty="0" smtClean="0">
                <a:solidFill>
                  <a:srgbClr val="333399"/>
                </a:solidFill>
              </a:rPr>
              <a:t>per cent of </a:t>
            </a:r>
            <a:r>
              <a:rPr lang="en-GB" sz="2800" b="1" dirty="0">
                <a:solidFill>
                  <a:srgbClr val="333399"/>
                </a:solidFill>
              </a:rPr>
              <a:t>country programmes </a:t>
            </a:r>
            <a:r>
              <a:rPr lang="en-GB" sz="2800" b="1" dirty="0" smtClean="0">
                <a:solidFill>
                  <a:srgbClr val="333399"/>
                </a:solidFill>
              </a:rPr>
              <a:t>reach </a:t>
            </a:r>
            <a:r>
              <a:rPr lang="en-GB" sz="2800" b="1" dirty="0">
                <a:solidFill>
                  <a:srgbClr val="333399"/>
                </a:solidFill>
              </a:rPr>
              <a:t>or exceed their OR ceiling </a:t>
            </a:r>
            <a:r>
              <a:rPr lang="en-GB" sz="2800" b="1" dirty="0" smtClean="0">
                <a:solidFill>
                  <a:srgbClr val="333399"/>
                </a:solidFill>
              </a:rPr>
              <a:t>before a programme cycle is complete</a:t>
            </a:r>
            <a:endParaRPr lang="en-GB" sz="2800" b="1" dirty="0">
              <a:solidFill>
                <a:srgbClr val="333399"/>
              </a:solidFill>
            </a:endParaRPr>
          </a:p>
        </p:txBody>
      </p:sp>
    </p:spTree>
    <p:extLst>
      <p:ext uri="{BB962C8B-B14F-4D97-AF65-F5344CB8AC3E}">
        <p14:creationId xmlns:p14="http://schemas.microsoft.com/office/powerpoint/2010/main" val="3217944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990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rmAutofit fontScale="90000"/>
          </a:bodyPr>
          <a:lstStyle/>
          <a:p>
            <a:r>
              <a:rPr lang="en-US" dirty="0"/>
              <a:t/>
            </a:r>
            <a:br>
              <a:rPr lang="en-US" dirty="0"/>
            </a:br>
            <a:endParaRPr lang="en-US" sz="4000" dirty="0"/>
          </a:p>
        </p:txBody>
      </p:sp>
      <p:sp>
        <p:nvSpPr>
          <p:cNvPr id="8" name="Title 1"/>
          <p:cNvSpPr txBox="1">
            <a:spLocks/>
          </p:cNvSpPr>
          <p:nvPr/>
        </p:nvSpPr>
        <p:spPr>
          <a:xfrm>
            <a:off x="457200" y="-39146"/>
            <a:ext cx="8686800" cy="1143000"/>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2800" b="1" kern="1200">
                <a:solidFill>
                  <a:schemeClr val="bg1"/>
                </a:solidFill>
                <a:latin typeface="+mj-lt"/>
                <a:ea typeface="+mj-ea"/>
                <a:cs typeface="Arial"/>
              </a:defRPr>
            </a:lvl1pPr>
          </a:lstStyle>
          <a:p>
            <a:r>
              <a:rPr lang="en-US" b="0" dirty="0" smtClean="0">
                <a:latin typeface="Arial" panose="020B0604020202020204" pitchFamily="34" charset="0"/>
                <a:cs typeface="Arial" panose="020B0604020202020204" pitchFamily="34" charset="0"/>
              </a:rPr>
              <a:t>Three levels of UNICEF budgeting for children  </a:t>
            </a:r>
            <a:endParaRPr lang="en-US" b="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33965482"/>
              </p:ext>
            </p:extLst>
          </p:nvPr>
        </p:nvGraphicFramePr>
        <p:xfrm>
          <a:off x="65690" y="1066800"/>
          <a:ext cx="9067800" cy="5303520"/>
        </p:xfrm>
        <a:graphic>
          <a:graphicData uri="http://schemas.openxmlformats.org/drawingml/2006/table">
            <a:tbl>
              <a:tblPr firstRow="1" bandRow="1">
                <a:tableStyleId>{5C22544A-7EE6-4342-B048-85BDC9FD1C3A}</a:tableStyleId>
              </a:tblPr>
              <a:tblGrid>
                <a:gridCol w="3890428"/>
                <a:gridCol w="5177372"/>
              </a:tblGrid>
              <a:tr h="126029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b="1" dirty="0" smtClean="0">
                          <a:solidFill>
                            <a:schemeClr val="tx1"/>
                          </a:solidFill>
                          <a:latin typeface="Arial" panose="020B0604020202020204" pitchFamily="34" charset="0"/>
                          <a:cs typeface="Arial" panose="020B0604020202020204" pitchFamily="34" charset="0"/>
                        </a:rPr>
                        <a:t>Outcomes for children </a:t>
                      </a:r>
                    </a:p>
                    <a:p>
                      <a:endParaRPr lang="en-US" sz="22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r>
                        <a:rPr lang="en-US" sz="2200" b="1" dirty="0" smtClean="0">
                          <a:solidFill>
                            <a:srgbClr val="0099FF"/>
                          </a:solidFill>
                          <a:latin typeface="Arial" panose="020B0604020202020204" pitchFamily="34" charset="0"/>
                          <a:cs typeface="Arial" panose="020B0604020202020204" pitchFamily="34" charset="0"/>
                        </a:rPr>
                        <a:t>Outcomes: </a:t>
                      </a:r>
                      <a:r>
                        <a:rPr lang="en-US" sz="2200" b="0" dirty="0" smtClean="0">
                          <a:solidFill>
                            <a:schemeClr val="tx1"/>
                          </a:solidFill>
                          <a:latin typeface="Arial" panose="020B0604020202020204" pitchFamily="34" charset="0"/>
                          <a:cs typeface="Arial" panose="020B0604020202020204" pitchFamily="34" charset="0"/>
                        </a:rPr>
                        <a:t>UNICEF</a:t>
                      </a:r>
                      <a:r>
                        <a:rPr lang="en-US" sz="2200" b="0" baseline="0" dirty="0" smtClean="0">
                          <a:solidFill>
                            <a:schemeClr val="tx1"/>
                          </a:solidFill>
                          <a:latin typeface="Arial" panose="020B0604020202020204" pitchFamily="34" charset="0"/>
                          <a:cs typeface="Arial" panose="020B0604020202020204" pitchFamily="34" charset="0"/>
                        </a:rPr>
                        <a:t> contributions to outcomes are budgeted as presented in CPDs and UNDAFs to support national goals, such as </a:t>
                      </a:r>
                      <a:r>
                        <a:rPr lang="en-US" sz="2200" b="0" i="1" baseline="0" dirty="0" smtClean="0">
                          <a:solidFill>
                            <a:schemeClr val="tx1"/>
                          </a:solidFill>
                          <a:latin typeface="Arial" panose="020B0604020202020204" pitchFamily="34" charset="0"/>
                          <a:cs typeface="Arial" panose="020B0604020202020204" pitchFamily="34" charset="0"/>
                        </a:rPr>
                        <a:t>improved learning. </a:t>
                      </a:r>
                      <a:endParaRPr lang="en-US" sz="2200" b="0" i="1" dirty="0" smtClean="0">
                        <a:solidFill>
                          <a:schemeClr val="tx1"/>
                        </a:solidFill>
                        <a:latin typeface="Arial" panose="020B0604020202020204" pitchFamily="34" charset="0"/>
                        <a:cs typeface="Arial" panose="020B0604020202020204" pitchFamily="34" charset="0"/>
                      </a:endParaRPr>
                    </a:p>
                    <a:p>
                      <a:endParaRPr lang="en-US" sz="2200" dirty="0" smtClean="0">
                        <a:solidFill>
                          <a:schemeClr val="tx1"/>
                        </a:solidFill>
                        <a:latin typeface="Arial" panose="020B0604020202020204" pitchFamily="34" charset="0"/>
                        <a:cs typeface="Arial" panose="020B0604020202020204" pitchFamily="34" charset="0"/>
                      </a:endParaRPr>
                    </a:p>
                  </a:txBody>
                  <a:tcPr>
                    <a:solidFill>
                      <a:schemeClr val="bg1"/>
                    </a:solidFill>
                  </a:tcPr>
                </a:tc>
              </a:tr>
              <a:tr h="3708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b="1" dirty="0" smtClean="0">
                          <a:solidFill>
                            <a:schemeClr val="tx1"/>
                          </a:solidFill>
                          <a:latin typeface="Arial" panose="020B0604020202020204" pitchFamily="34" charset="0"/>
                          <a:cs typeface="Arial" panose="020B0604020202020204" pitchFamily="34" charset="0"/>
                        </a:rPr>
                        <a:t>Programme outputs</a:t>
                      </a:r>
                    </a:p>
                    <a:p>
                      <a:endParaRPr lang="en-US" sz="2200" dirty="0">
                        <a:solidFill>
                          <a:schemeClr val="tx1"/>
                        </a:solidFill>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b="1" dirty="0" smtClean="0">
                          <a:solidFill>
                            <a:srgbClr val="0099FF"/>
                          </a:solidFill>
                          <a:latin typeface="Arial" panose="020B0604020202020204" pitchFamily="34" charset="0"/>
                          <a:cs typeface="Arial" panose="020B0604020202020204" pitchFamily="34" charset="0"/>
                        </a:rPr>
                        <a:t>Outputs:</a:t>
                      </a:r>
                      <a:r>
                        <a:rPr lang="en-US" sz="2200" b="1" baseline="0" dirty="0" smtClean="0">
                          <a:solidFill>
                            <a:schemeClr val="dk1"/>
                          </a:solidFill>
                          <a:latin typeface="Arial" panose="020B0604020202020204" pitchFamily="34" charset="0"/>
                          <a:cs typeface="Arial" panose="020B0604020202020204" pitchFamily="34" charset="0"/>
                        </a:rPr>
                        <a:t> </a:t>
                      </a:r>
                      <a:r>
                        <a:rPr lang="en-US" sz="2200" b="0" baseline="0" dirty="0" smtClean="0">
                          <a:solidFill>
                            <a:schemeClr val="tx1"/>
                          </a:solidFill>
                          <a:latin typeface="Arial" panose="020B0604020202020204" pitchFamily="34" charset="0"/>
                          <a:cs typeface="Arial" panose="020B0604020202020204" pitchFamily="34" charset="0"/>
                        </a:rPr>
                        <a:t>B</a:t>
                      </a:r>
                      <a:r>
                        <a:rPr lang="en-US" sz="2200" dirty="0" smtClean="0">
                          <a:solidFill>
                            <a:schemeClr val="tx1"/>
                          </a:solidFill>
                          <a:latin typeface="Arial" panose="020B0604020202020204" pitchFamily="34" charset="0"/>
                          <a:cs typeface="Arial" panose="020B0604020202020204" pitchFamily="34" charset="0"/>
                        </a:rPr>
                        <a:t>udgeting </a:t>
                      </a:r>
                      <a:r>
                        <a:rPr lang="en-US" sz="2200" baseline="0" dirty="0" smtClean="0">
                          <a:solidFill>
                            <a:schemeClr val="tx1"/>
                          </a:solidFill>
                          <a:latin typeface="Arial" panose="020B0604020202020204" pitchFamily="34" charset="0"/>
                          <a:cs typeface="Arial" panose="020B0604020202020204" pitchFamily="34" charset="0"/>
                        </a:rPr>
                        <a:t>the </a:t>
                      </a:r>
                      <a:r>
                        <a:rPr lang="en-US" sz="2200" baseline="0" dirty="0" smtClean="0">
                          <a:solidFill>
                            <a:schemeClr val="dk1"/>
                          </a:solidFill>
                          <a:latin typeface="Arial" panose="020B0604020202020204" pitchFamily="34" charset="0"/>
                          <a:cs typeface="Arial" panose="020B0604020202020204" pitchFamily="34" charset="0"/>
                        </a:rPr>
                        <a:t>strategies  needed to </a:t>
                      </a:r>
                      <a:r>
                        <a:rPr lang="en-US" sz="2200" baseline="0" dirty="0" err="1" smtClean="0">
                          <a:solidFill>
                            <a:schemeClr val="dk1"/>
                          </a:solidFill>
                          <a:latin typeface="Arial" panose="020B0604020202020204" pitchFamily="34" charset="0"/>
                          <a:cs typeface="Arial" panose="020B0604020202020204" pitchFamily="34" charset="0"/>
                        </a:rPr>
                        <a:t>realise</a:t>
                      </a:r>
                      <a:r>
                        <a:rPr lang="en-US" sz="2200" baseline="0" dirty="0" smtClean="0">
                          <a:solidFill>
                            <a:schemeClr val="dk1"/>
                          </a:solidFill>
                          <a:latin typeface="Arial" panose="020B0604020202020204" pitchFamily="34" charset="0"/>
                          <a:cs typeface="Arial" panose="020B0604020202020204" pitchFamily="34" charset="0"/>
                        </a:rPr>
                        <a:t> outputs, (the combination of activities staggered over the duration of the effort). </a:t>
                      </a:r>
                    </a:p>
                    <a:p>
                      <a:pPr marL="0" marR="0" lvl="0" indent="0" algn="l" defTabSz="342900" rtl="0" eaLnBrk="1" fontAlgn="auto" latinLnBrk="0" hangingPunct="1">
                        <a:lnSpc>
                          <a:spcPct val="100000"/>
                        </a:lnSpc>
                        <a:spcBef>
                          <a:spcPts val="0"/>
                        </a:spcBef>
                        <a:spcAft>
                          <a:spcPts val="0"/>
                        </a:spcAft>
                        <a:buClrTx/>
                        <a:buSzTx/>
                        <a:buFontTx/>
                        <a:buNone/>
                        <a:tabLst/>
                        <a:defRPr/>
                      </a:pPr>
                      <a:endParaRPr lang="en-US" sz="2200" dirty="0" smtClean="0">
                        <a:solidFill>
                          <a:srgbClr val="FF0000"/>
                        </a:solidFill>
                        <a:latin typeface="Arial" panose="020B0604020202020204" pitchFamily="34" charset="0"/>
                        <a:cs typeface="Arial" panose="020B0604020202020204" pitchFamily="34" charset="0"/>
                      </a:endParaRPr>
                    </a:p>
                  </a:txBody>
                  <a:tcPr>
                    <a:solidFill>
                      <a:schemeClr val="bg1"/>
                    </a:solidFill>
                  </a:tcPr>
                </a:tc>
              </a:tr>
              <a:tr h="370840">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b="1" dirty="0" smtClean="0">
                          <a:solidFill>
                            <a:schemeClr val="tx1"/>
                          </a:solidFill>
                          <a:latin typeface="Arial" panose="020B0604020202020204" pitchFamily="34" charset="0"/>
                          <a:cs typeface="Arial" panose="020B0604020202020204" pitchFamily="34" charset="0"/>
                        </a:rPr>
                        <a:t>Activities</a:t>
                      </a:r>
                    </a:p>
                  </a:txBody>
                  <a:tcPr>
                    <a:solidFill>
                      <a:schemeClr val="bg1"/>
                    </a:solidFill>
                  </a:tcPr>
                </a:tc>
                <a:tc>
                  <a: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2200" b="1" dirty="0" smtClean="0">
                          <a:solidFill>
                            <a:srgbClr val="0099FF"/>
                          </a:solidFill>
                          <a:latin typeface="Arial" panose="020B0604020202020204" pitchFamily="34" charset="0"/>
                          <a:cs typeface="Arial" panose="020B0604020202020204" pitchFamily="34" charset="0"/>
                        </a:rPr>
                        <a:t>Activities:</a:t>
                      </a:r>
                      <a:r>
                        <a:rPr lang="en-US" sz="2200" b="1" dirty="0" smtClean="0">
                          <a:latin typeface="Arial" panose="020B0604020202020204" pitchFamily="34" charset="0"/>
                          <a:cs typeface="Arial" panose="020B0604020202020204" pitchFamily="34" charset="0"/>
                        </a:rPr>
                        <a:t> </a:t>
                      </a:r>
                      <a:r>
                        <a:rPr lang="en-US" sz="2200" b="0" dirty="0" smtClean="0">
                          <a:solidFill>
                            <a:schemeClr val="tx1"/>
                          </a:solidFill>
                          <a:latin typeface="Arial" panose="020B0604020202020204" pitchFamily="34" charset="0"/>
                          <a:cs typeface="Arial" panose="020B0604020202020204" pitchFamily="34" charset="0"/>
                        </a:rPr>
                        <a:t>strategies and interventions  broken down</a:t>
                      </a:r>
                      <a:r>
                        <a:rPr lang="en-US" sz="2200" b="0" baseline="0" dirty="0" smtClean="0">
                          <a:solidFill>
                            <a:schemeClr val="tx1"/>
                          </a:solidFill>
                          <a:latin typeface="Arial" panose="020B0604020202020204" pitchFamily="34" charset="0"/>
                          <a:cs typeface="Arial" panose="020B0604020202020204" pitchFamily="34" charset="0"/>
                        </a:rPr>
                        <a:t> </a:t>
                      </a:r>
                      <a:r>
                        <a:rPr lang="en-US" sz="2200" b="0" dirty="0" smtClean="0">
                          <a:solidFill>
                            <a:schemeClr val="tx1"/>
                          </a:solidFill>
                          <a:latin typeface="Arial" panose="020B0604020202020204" pitchFamily="34" charset="0"/>
                          <a:cs typeface="Arial" panose="020B0604020202020204" pitchFamily="34" charset="0"/>
                        </a:rPr>
                        <a:t>into</a:t>
                      </a:r>
                      <a:r>
                        <a:rPr lang="en-US" sz="2200" dirty="0" smtClean="0">
                          <a:latin typeface="Arial" panose="020B0604020202020204" pitchFamily="34" charset="0"/>
                          <a:cs typeface="Arial" panose="020B0604020202020204" pitchFamily="34" charset="0"/>
                        </a:rPr>
                        <a:t> 12 month collections</a:t>
                      </a:r>
                      <a:r>
                        <a:rPr lang="en-US" sz="2200" baseline="0" dirty="0" smtClean="0">
                          <a:latin typeface="Arial" panose="020B0604020202020204" pitchFamily="34" charset="0"/>
                          <a:cs typeface="Arial" panose="020B0604020202020204" pitchFamily="34" charset="0"/>
                        </a:rPr>
                        <a:t> of </a:t>
                      </a:r>
                      <a:r>
                        <a:rPr lang="en-US" sz="2200" dirty="0" smtClean="0">
                          <a:latin typeface="Arial" panose="020B0604020202020204" pitchFamily="34" charset="0"/>
                          <a:cs typeface="Arial" panose="020B0604020202020204" pitchFamily="34" charset="0"/>
                        </a:rPr>
                        <a:t>activities </a:t>
                      </a:r>
                      <a:r>
                        <a:rPr lang="en-US" sz="2200" baseline="0" dirty="0" smtClean="0">
                          <a:latin typeface="Arial" panose="020B0604020202020204" pitchFamily="34" charset="0"/>
                          <a:cs typeface="Arial" panose="020B0604020202020204" pitchFamily="34" charset="0"/>
                        </a:rPr>
                        <a:t>presented in </a:t>
                      </a:r>
                      <a:r>
                        <a:rPr lang="en-US" sz="2200" baseline="0" dirty="0" err="1" smtClean="0">
                          <a:latin typeface="Arial" panose="020B0604020202020204" pitchFamily="34" charset="0"/>
                          <a:cs typeface="Arial" panose="020B0604020202020204" pitchFamily="34" charset="0"/>
                        </a:rPr>
                        <a:t>workplans</a:t>
                      </a:r>
                      <a:r>
                        <a:rPr lang="en-US" sz="2200" baseline="0" dirty="0" smtClean="0">
                          <a:latin typeface="Arial" panose="020B0604020202020204" pitchFamily="34" charset="0"/>
                          <a:cs typeface="Arial" panose="020B0604020202020204" pitchFamily="34" charset="0"/>
                        </a:rPr>
                        <a:t> by categories </a:t>
                      </a:r>
                      <a:r>
                        <a:rPr lang="en-US" sz="2200" baseline="0" dirty="0" err="1" smtClean="0">
                          <a:latin typeface="Arial" panose="020B0604020202020204" pitchFamily="34" charset="0"/>
                          <a:cs typeface="Arial" panose="020B0604020202020204" pitchFamily="34" charset="0"/>
                        </a:rPr>
                        <a:t>e.g</a:t>
                      </a:r>
                      <a:r>
                        <a:rPr lang="en-US" sz="2200" baseline="0" dirty="0" smtClean="0">
                          <a:latin typeface="Arial" panose="020B0604020202020204" pitchFamily="34" charset="0"/>
                          <a:cs typeface="Arial" panose="020B0604020202020204" pitchFamily="34" charset="0"/>
                        </a:rPr>
                        <a:t> - </a:t>
                      </a:r>
                      <a:r>
                        <a:rPr lang="en-US" sz="2200" i="1" baseline="0" dirty="0" smtClean="0">
                          <a:latin typeface="Arial" panose="020B0604020202020204" pitchFamily="34" charset="0"/>
                          <a:cs typeface="Arial" panose="020B0604020202020204" pitchFamily="34" charset="0"/>
                        </a:rPr>
                        <a:t>cash, supplies, travel and technical assistance.</a:t>
                      </a:r>
                      <a:endParaRPr lang="en-US" sz="2200" dirty="0" smtClean="0">
                        <a:latin typeface="Arial" panose="020B0604020202020204" pitchFamily="34" charset="0"/>
                        <a:cs typeface="Arial" panose="020B0604020202020204" pitchFamily="34" charset="0"/>
                      </a:endParaRPr>
                    </a:p>
                  </a:txBody>
                  <a:tcPr>
                    <a:solidFill>
                      <a:schemeClr val="bg1"/>
                    </a:solidFill>
                  </a:tcPr>
                </a:tc>
              </a:tr>
            </a:tbl>
          </a:graphicData>
        </a:graphic>
      </p:graphicFrame>
    </p:spTree>
    <p:extLst>
      <p:ext uri="{BB962C8B-B14F-4D97-AF65-F5344CB8AC3E}">
        <p14:creationId xmlns:p14="http://schemas.microsoft.com/office/powerpoint/2010/main" val="351322529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UNICEF Standard">
      <a:dk1>
        <a:srgbClr val="000000"/>
      </a:dk1>
      <a:lt1>
        <a:srgbClr val="FFFFFF"/>
      </a:lt1>
      <a:dk2>
        <a:srgbClr val="808080"/>
      </a:dk2>
      <a:lt2>
        <a:srgbClr val="EEECE1"/>
      </a:lt2>
      <a:accent1>
        <a:srgbClr val="009BFD"/>
      </a:accent1>
      <a:accent2>
        <a:srgbClr val="FF0099"/>
      </a:accent2>
      <a:accent3>
        <a:srgbClr val="FFFF00"/>
      </a:accent3>
      <a:accent4>
        <a:srgbClr val="333399"/>
      </a:accent4>
      <a:accent5>
        <a:srgbClr val="DE2414"/>
      </a:accent5>
      <a:accent6>
        <a:srgbClr val="F7941D"/>
      </a:accent6>
      <a:hlink>
        <a:srgbClr val="009740"/>
      </a:hlink>
      <a:folHlink>
        <a:srgbClr val="8DC63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Session 7_ Implementation-Managing programme_21 jan</Template>
  <TotalTime>4667</TotalTime>
  <Words>1911</Words>
  <Application>Microsoft Office PowerPoint</Application>
  <PresentationFormat>On-screen Show (4:3)</PresentationFormat>
  <Paragraphs>372</Paragraphs>
  <Slides>25</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MS PGothic</vt:lpstr>
      <vt:lpstr>Arial</vt:lpstr>
      <vt:lpstr>Calibri</vt:lpstr>
      <vt:lpstr>Calibri Light</vt:lpstr>
      <vt:lpstr>Tahoma</vt:lpstr>
      <vt:lpstr>Times New Roman</vt:lpstr>
      <vt:lpstr>Wingdings</vt:lpstr>
      <vt:lpstr>1_Office Theme</vt:lpstr>
      <vt:lpstr>PowerPoint Presentation</vt:lpstr>
      <vt:lpstr>Session Objectives     </vt:lpstr>
      <vt:lpstr>Strategic Planning</vt:lpstr>
      <vt:lpstr>Basic Elements of Results-Based Budgeting (RBB)</vt:lpstr>
      <vt:lpstr>Q &amp; A</vt:lpstr>
      <vt:lpstr>Aligning CP results, strategies &amp; funding</vt:lpstr>
      <vt:lpstr>How CP Budgets are Determined</vt:lpstr>
      <vt:lpstr>PowerPoint Presentation</vt:lpstr>
      <vt:lpstr> </vt:lpstr>
      <vt:lpstr> Impact and Outcome Costing: </vt:lpstr>
      <vt:lpstr>Costing Methodologies for Outcome-Level Results </vt:lpstr>
      <vt:lpstr>PowerPoint Presentation</vt:lpstr>
      <vt:lpstr>Types of Input Costs</vt:lpstr>
      <vt:lpstr>PowerPoint Presentation</vt:lpstr>
      <vt:lpstr>PowerPoint Presentation</vt:lpstr>
      <vt:lpstr>PowerPoint Presentation</vt:lpstr>
      <vt:lpstr>Coming soon!</vt:lpstr>
      <vt:lpstr>Value-for-Money (VfM) (source:  UNICEF PF4C training)</vt:lpstr>
      <vt:lpstr>PowerPoint Presentation</vt:lpstr>
      <vt:lpstr>Value-for-Money opportunities in CPs</vt:lpstr>
      <vt:lpstr>Application of Value-for-Money</vt:lpstr>
      <vt:lpstr> </vt:lpstr>
      <vt:lpstr>Group Work Estimating a budget for an output.</vt:lpstr>
      <vt:lpstr>Types of Input Costs</vt:lpstr>
      <vt:lpstr>Key messages for the Aligning Results, Strategies and Funding module</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Etona Ekole</dc:creator>
  <cp:lastModifiedBy>Raana Syed</cp:lastModifiedBy>
  <cp:revision>210</cp:revision>
  <dcterms:created xsi:type="dcterms:W3CDTF">2016-01-20T09:52:07Z</dcterms:created>
  <dcterms:modified xsi:type="dcterms:W3CDTF">2016-10-12T11:04:50Z</dcterms:modified>
</cp:coreProperties>
</file>