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12"/>
  </p:notesMasterIdLst>
  <p:handoutMasterIdLst>
    <p:handoutMasterId r:id="rId13"/>
  </p:handoutMasterIdLst>
  <p:sldIdLst>
    <p:sldId id="269" r:id="rId2"/>
    <p:sldId id="268" r:id="rId3"/>
    <p:sldId id="258" r:id="rId4"/>
    <p:sldId id="260" r:id="rId5"/>
    <p:sldId id="263" r:id="rId6"/>
    <p:sldId id="265" r:id="rId7"/>
    <p:sldId id="262" r:id="rId8"/>
    <p:sldId id="259" r:id="rId9"/>
    <p:sldId id="270" r:id="rId10"/>
    <p:sldId id="266"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a Suley" initials="AS" lastIdx="1" clrIdx="0">
    <p:extLst/>
  </p:cmAuthor>
  <p:cmAuthor id="2" name="Andrea Suley" initials="AS [2]" lastIdx="1" clrIdx="1">
    <p:extLst/>
  </p:cmAuthor>
  <p:cmAuthor id="3" name="Andrea Suley" initials="AS [3]"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78824" autoAdjust="0"/>
  </p:normalViewPr>
  <p:slideViewPr>
    <p:cSldViewPr>
      <p:cViewPr varScale="1">
        <p:scale>
          <a:sx n="59" d="100"/>
          <a:sy n="59" d="100"/>
        </p:scale>
        <p:origin x="1716"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FD7538-3761-4466-BFD2-485C5145ABC6}" type="doc">
      <dgm:prSet loTypeId="urn:microsoft.com/office/officeart/2005/8/layout/gear1" loCatId="process" qsTypeId="urn:microsoft.com/office/officeart/2005/8/quickstyle/simple1" qsCatId="simple" csTypeId="urn:microsoft.com/office/officeart/2005/8/colors/accent2_4" csCatId="accent2" phldr="1"/>
      <dgm:spPr/>
    </dgm:pt>
    <dgm:pt modelId="{59881592-88F4-4FE5-BA06-F60CDA0C8580}">
      <dgm:prSet phldrT="[Text]"/>
      <dgm:spPr/>
      <dgm:t>
        <a:bodyPr/>
        <a:lstStyle/>
        <a:p>
          <a:r>
            <a:rPr lang="en-US" dirty="0"/>
            <a:t>Cash</a:t>
          </a:r>
        </a:p>
      </dgm:t>
    </dgm:pt>
    <dgm:pt modelId="{7C6B2E27-C524-4760-827C-13EAB6E945FD}" type="parTrans" cxnId="{7E023BA9-707C-420B-A63C-2B8492DD4A5A}">
      <dgm:prSet/>
      <dgm:spPr/>
      <dgm:t>
        <a:bodyPr/>
        <a:lstStyle/>
        <a:p>
          <a:endParaRPr lang="en-US"/>
        </a:p>
      </dgm:t>
    </dgm:pt>
    <dgm:pt modelId="{CC97BCAC-86B4-47DA-A3E5-1194B32D45C3}" type="sibTrans" cxnId="{7E023BA9-707C-420B-A63C-2B8492DD4A5A}">
      <dgm:prSet/>
      <dgm:spPr/>
      <dgm:t>
        <a:bodyPr/>
        <a:lstStyle/>
        <a:p>
          <a:endParaRPr lang="en-US"/>
        </a:p>
      </dgm:t>
    </dgm:pt>
    <dgm:pt modelId="{D43966CF-F3EB-4969-B8D8-77F1FAA50C7C}">
      <dgm:prSet phldrT="[Text]"/>
      <dgm:spPr/>
      <dgm:t>
        <a:bodyPr/>
        <a:lstStyle/>
        <a:p>
          <a:r>
            <a:rPr lang="en-US" dirty="0"/>
            <a:t>Supplies</a:t>
          </a:r>
        </a:p>
      </dgm:t>
    </dgm:pt>
    <dgm:pt modelId="{40927C1E-A609-4586-BC91-979062B7E44D}" type="parTrans" cxnId="{04DDC5C6-37F7-45EF-8AAB-9FD107F76730}">
      <dgm:prSet/>
      <dgm:spPr/>
      <dgm:t>
        <a:bodyPr/>
        <a:lstStyle/>
        <a:p>
          <a:endParaRPr lang="en-US"/>
        </a:p>
      </dgm:t>
    </dgm:pt>
    <dgm:pt modelId="{F6714E1A-6785-4EDA-B785-8452956167C6}" type="sibTrans" cxnId="{04DDC5C6-37F7-45EF-8AAB-9FD107F76730}">
      <dgm:prSet/>
      <dgm:spPr/>
      <dgm:t>
        <a:bodyPr/>
        <a:lstStyle/>
        <a:p>
          <a:endParaRPr lang="en-US"/>
        </a:p>
      </dgm:t>
    </dgm:pt>
    <dgm:pt modelId="{A1291640-09A1-4160-8DDC-55F52C19CD28}">
      <dgm:prSet phldrT="[Text]"/>
      <dgm:spPr/>
      <dgm:t>
        <a:bodyPr/>
        <a:lstStyle/>
        <a:p>
          <a:r>
            <a:rPr lang="en-US" dirty="0"/>
            <a:t>Technical Assistance</a:t>
          </a:r>
        </a:p>
      </dgm:t>
    </dgm:pt>
    <dgm:pt modelId="{2BE091F4-5D44-4E80-B2C6-25ED48640472}" type="parTrans" cxnId="{4C1CEFA7-5BD4-4462-850E-23C8AA19039C}">
      <dgm:prSet/>
      <dgm:spPr/>
      <dgm:t>
        <a:bodyPr/>
        <a:lstStyle/>
        <a:p>
          <a:endParaRPr lang="en-US"/>
        </a:p>
      </dgm:t>
    </dgm:pt>
    <dgm:pt modelId="{F3E4B76E-9728-4EF0-899F-ABFF78FAAD00}" type="sibTrans" cxnId="{4C1CEFA7-5BD4-4462-850E-23C8AA19039C}">
      <dgm:prSet/>
      <dgm:spPr/>
      <dgm:t>
        <a:bodyPr/>
        <a:lstStyle/>
        <a:p>
          <a:endParaRPr lang="en-US"/>
        </a:p>
      </dgm:t>
    </dgm:pt>
    <dgm:pt modelId="{05734B61-0416-4FD2-A2B5-9C21F0B35CA4}" type="pres">
      <dgm:prSet presAssocID="{4AFD7538-3761-4466-BFD2-485C5145ABC6}" presName="composite" presStyleCnt="0">
        <dgm:presLayoutVars>
          <dgm:chMax val="3"/>
          <dgm:animLvl val="lvl"/>
          <dgm:resizeHandles val="exact"/>
        </dgm:presLayoutVars>
      </dgm:prSet>
      <dgm:spPr/>
    </dgm:pt>
    <dgm:pt modelId="{C1987ECA-B82C-4C7D-B441-BA4F32CCC9CD}" type="pres">
      <dgm:prSet presAssocID="{59881592-88F4-4FE5-BA06-F60CDA0C8580}" presName="gear1" presStyleLbl="node1" presStyleIdx="0" presStyleCnt="3">
        <dgm:presLayoutVars>
          <dgm:chMax val="1"/>
          <dgm:bulletEnabled val="1"/>
        </dgm:presLayoutVars>
      </dgm:prSet>
      <dgm:spPr/>
      <dgm:t>
        <a:bodyPr/>
        <a:lstStyle/>
        <a:p>
          <a:endParaRPr lang="en-US"/>
        </a:p>
      </dgm:t>
    </dgm:pt>
    <dgm:pt modelId="{69527C7A-11E3-4A12-8D10-5D957801A0EC}" type="pres">
      <dgm:prSet presAssocID="{59881592-88F4-4FE5-BA06-F60CDA0C8580}" presName="gear1srcNode" presStyleLbl="node1" presStyleIdx="0" presStyleCnt="3"/>
      <dgm:spPr/>
      <dgm:t>
        <a:bodyPr/>
        <a:lstStyle/>
        <a:p>
          <a:endParaRPr lang="en-US"/>
        </a:p>
      </dgm:t>
    </dgm:pt>
    <dgm:pt modelId="{0A74DE40-8262-454F-A17D-70FB70938CD0}" type="pres">
      <dgm:prSet presAssocID="{59881592-88F4-4FE5-BA06-F60CDA0C8580}" presName="gear1dstNode" presStyleLbl="node1" presStyleIdx="0" presStyleCnt="3"/>
      <dgm:spPr/>
      <dgm:t>
        <a:bodyPr/>
        <a:lstStyle/>
        <a:p>
          <a:endParaRPr lang="en-US"/>
        </a:p>
      </dgm:t>
    </dgm:pt>
    <dgm:pt modelId="{E8C40631-2DDC-404C-B4E9-424505C68D4A}" type="pres">
      <dgm:prSet presAssocID="{D43966CF-F3EB-4969-B8D8-77F1FAA50C7C}" presName="gear2" presStyleLbl="node1" presStyleIdx="1" presStyleCnt="3">
        <dgm:presLayoutVars>
          <dgm:chMax val="1"/>
          <dgm:bulletEnabled val="1"/>
        </dgm:presLayoutVars>
      </dgm:prSet>
      <dgm:spPr/>
      <dgm:t>
        <a:bodyPr/>
        <a:lstStyle/>
        <a:p>
          <a:endParaRPr lang="en-US"/>
        </a:p>
      </dgm:t>
    </dgm:pt>
    <dgm:pt modelId="{22094D55-9A9E-4AA6-BBEA-F7BC0C434DA7}" type="pres">
      <dgm:prSet presAssocID="{D43966CF-F3EB-4969-B8D8-77F1FAA50C7C}" presName="gear2srcNode" presStyleLbl="node1" presStyleIdx="1" presStyleCnt="3"/>
      <dgm:spPr/>
      <dgm:t>
        <a:bodyPr/>
        <a:lstStyle/>
        <a:p>
          <a:endParaRPr lang="en-US"/>
        </a:p>
      </dgm:t>
    </dgm:pt>
    <dgm:pt modelId="{413CB469-B46F-4091-A94D-C5473B0BC24D}" type="pres">
      <dgm:prSet presAssocID="{D43966CF-F3EB-4969-B8D8-77F1FAA50C7C}" presName="gear2dstNode" presStyleLbl="node1" presStyleIdx="1" presStyleCnt="3"/>
      <dgm:spPr/>
      <dgm:t>
        <a:bodyPr/>
        <a:lstStyle/>
        <a:p>
          <a:endParaRPr lang="en-US"/>
        </a:p>
      </dgm:t>
    </dgm:pt>
    <dgm:pt modelId="{50516FD1-2C2F-4E95-9DC4-B95E10DD28E2}" type="pres">
      <dgm:prSet presAssocID="{A1291640-09A1-4160-8DDC-55F52C19CD28}" presName="gear3" presStyleLbl="node1" presStyleIdx="2" presStyleCnt="3"/>
      <dgm:spPr/>
      <dgm:t>
        <a:bodyPr/>
        <a:lstStyle/>
        <a:p>
          <a:endParaRPr lang="en-US"/>
        </a:p>
      </dgm:t>
    </dgm:pt>
    <dgm:pt modelId="{40BB8D54-DE52-44CC-8439-CDAADA22D77E}" type="pres">
      <dgm:prSet presAssocID="{A1291640-09A1-4160-8DDC-55F52C19CD28}" presName="gear3tx" presStyleLbl="node1" presStyleIdx="2" presStyleCnt="3">
        <dgm:presLayoutVars>
          <dgm:chMax val="1"/>
          <dgm:bulletEnabled val="1"/>
        </dgm:presLayoutVars>
      </dgm:prSet>
      <dgm:spPr/>
      <dgm:t>
        <a:bodyPr/>
        <a:lstStyle/>
        <a:p>
          <a:endParaRPr lang="en-US"/>
        </a:p>
      </dgm:t>
    </dgm:pt>
    <dgm:pt modelId="{78BEF898-F76B-417B-AAC3-60DC6632A047}" type="pres">
      <dgm:prSet presAssocID="{A1291640-09A1-4160-8DDC-55F52C19CD28}" presName="gear3srcNode" presStyleLbl="node1" presStyleIdx="2" presStyleCnt="3"/>
      <dgm:spPr/>
      <dgm:t>
        <a:bodyPr/>
        <a:lstStyle/>
        <a:p>
          <a:endParaRPr lang="en-US"/>
        </a:p>
      </dgm:t>
    </dgm:pt>
    <dgm:pt modelId="{E4B1FDD1-2F6F-4957-BEF1-6C5B90BC876A}" type="pres">
      <dgm:prSet presAssocID="{A1291640-09A1-4160-8DDC-55F52C19CD28}" presName="gear3dstNode" presStyleLbl="node1" presStyleIdx="2" presStyleCnt="3"/>
      <dgm:spPr/>
      <dgm:t>
        <a:bodyPr/>
        <a:lstStyle/>
        <a:p>
          <a:endParaRPr lang="en-US"/>
        </a:p>
      </dgm:t>
    </dgm:pt>
    <dgm:pt modelId="{C0419CEB-EB3F-48D0-B194-C4DBD9E233B7}" type="pres">
      <dgm:prSet presAssocID="{CC97BCAC-86B4-47DA-A3E5-1194B32D45C3}" presName="connector1" presStyleLbl="sibTrans2D1" presStyleIdx="0" presStyleCnt="3"/>
      <dgm:spPr/>
      <dgm:t>
        <a:bodyPr/>
        <a:lstStyle/>
        <a:p>
          <a:endParaRPr lang="en-US"/>
        </a:p>
      </dgm:t>
    </dgm:pt>
    <dgm:pt modelId="{5ACF97DC-BD2A-490C-8D5B-3D8193A5E823}" type="pres">
      <dgm:prSet presAssocID="{F6714E1A-6785-4EDA-B785-8452956167C6}" presName="connector2" presStyleLbl="sibTrans2D1" presStyleIdx="1" presStyleCnt="3"/>
      <dgm:spPr/>
      <dgm:t>
        <a:bodyPr/>
        <a:lstStyle/>
        <a:p>
          <a:endParaRPr lang="en-US"/>
        </a:p>
      </dgm:t>
    </dgm:pt>
    <dgm:pt modelId="{6D57D0F1-BC2A-4C06-89C3-75F3B93E2002}" type="pres">
      <dgm:prSet presAssocID="{F3E4B76E-9728-4EF0-899F-ABFF78FAAD00}" presName="connector3" presStyleLbl="sibTrans2D1" presStyleIdx="2" presStyleCnt="3"/>
      <dgm:spPr/>
      <dgm:t>
        <a:bodyPr/>
        <a:lstStyle/>
        <a:p>
          <a:endParaRPr lang="en-US"/>
        </a:p>
      </dgm:t>
    </dgm:pt>
  </dgm:ptLst>
  <dgm:cxnLst>
    <dgm:cxn modelId="{9FCF53BA-4CF1-4E14-A3E7-1DC229DFE53A}" type="presOf" srcId="{F6714E1A-6785-4EDA-B785-8452956167C6}" destId="{5ACF97DC-BD2A-490C-8D5B-3D8193A5E823}" srcOrd="0" destOrd="0" presId="urn:microsoft.com/office/officeart/2005/8/layout/gear1"/>
    <dgm:cxn modelId="{3356961D-0914-48AC-97B6-E1E2B6421CE1}" type="presOf" srcId="{4AFD7538-3761-4466-BFD2-485C5145ABC6}" destId="{05734B61-0416-4FD2-A2B5-9C21F0B35CA4}" srcOrd="0" destOrd="0" presId="urn:microsoft.com/office/officeart/2005/8/layout/gear1"/>
    <dgm:cxn modelId="{4C1CEFA7-5BD4-4462-850E-23C8AA19039C}" srcId="{4AFD7538-3761-4466-BFD2-485C5145ABC6}" destId="{A1291640-09A1-4160-8DDC-55F52C19CD28}" srcOrd="2" destOrd="0" parTransId="{2BE091F4-5D44-4E80-B2C6-25ED48640472}" sibTransId="{F3E4B76E-9728-4EF0-899F-ABFF78FAAD00}"/>
    <dgm:cxn modelId="{C8873A19-3953-4B08-998E-EB6C0515C833}" type="presOf" srcId="{A1291640-09A1-4160-8DDC-55F52C19CD28}" destId="{78BEF898-F76B-417B-AAC3-60DC6632A047}" srcOrd="2" destOrd="0" presId="urn:microsoft.com/office/officeart/2005/8/layout/gear1"/>
    <dgm:cxn modelId="{04DDC5C6-37F7-45EF-8AAB-9FD107F76730}" srcId="{4AFD7538-3761-4466-BFD2-485C5145ABC6}" destId="{D43966CF-F3EB-4969-B8D8-77F1FAA50C7C}" srcOrd="1" destOrd="0" parTransId="{40927C1E-A609-4586-BC91-979062B7E44D}" sibTransId="{F6714E1A-6785-4EDA-B785-8452956167C6}"/>
    <dgm:cxn modelId="{93D359DE-48E9-41A9-AA28-41331D1330ED}" type="presOf" srcId="{D43966CF-F3EB-4969-B8D8-77F1FAA50C7C}" destId="{22094D55-9A9E-4AA6-BBEA-F7BC0C434DA7}" srcOrd="1" destOrd="0" presId="urn:microsoft.com/office/officeart/2005/8/layout/gear1"/>
    <dgm:cxn modelId="{64E13395-5E2A-4A92-91F0-A55F03D87BCB}" type="presOf" srcId="{A1291640-09A1-4160-8DDC-55F52C19CD28}" destId="{40BB8D54-DE52-44CC-8439-CDAADA22D77E}" srcOrd="1" destOrd="0" presId="urn:microsoft.com/office/officeart/2005/8/layout/gear1"/>
    <dgm:cxn modelId="{961C5DAF-5439-4D3D-8818-CE25CC1966FC}" type="presOf" srcId="{D43966CF-F3EB-4969-B8D8-77F1FAA50C7C}" destId="{E8C40631-2DDC-404C-B4E9-424505C68D4A}" srcOrd="0" destOrd="0" presId="urn:microsoft.com/office/officeart/2005/8/layout/gear1"/>
    <dgm:cxn modelId="{13B8FF77-A4FC-4BB4-90B5-AA2C22B6125C}" type="presOf" srcId="{F3E4B76E-9728-4EF0-899F-ABFF78FAAD00}" destId="{6D57D0F1-BC2A-4C06-89C3-75F3B93E2002}" srcOrd="0" destOrd="0" presId="urn:microsoft.com/office/officeart/2005/8/layout/gear1"/>
    <dgm:cxn modelId="{95606B0D-B9BC-4418-AC67-5D5B58C0018A}" type="presOf" srcId="{A1291640-09A1-4160-8DDC-55F52C19CD28}" destId="{E4B1FDD1-2F6F-4957-BEF1-6C5B90BC876A}" srcOrd="3" destOrd="0" presId="urn:microsoft.com/office/officeart/2005/8/layout/gear1"/>
    <dgm:cxn modelId="{FD9C89EE-DB57-431F-86BF-705D557B4240}" type="presOf" srcId="{59881592-88F4-4FE5-BA06-F60CDA0C8580}" destId="{0A74DE40-8262-454F-A17D-70FB70938CD0}" srcOrd="2" destOrd="0" presId="urn:microsoft.com/office/officeart/2005/8/layout/gear1"/>
    <dgm:cxn modelId="{46571F2B-9DC4-44E3-8F5C-E9C3000B58F2}" type="presOf" srcId="{A1291640-09A1-4160-8DDC-55F52C19CD28}" destId="{50516FD1-2C2F-4E95-9DC4-B95E10DD28E2}" srcOrd="0" destOrd="0" presId="urn:microsoft.com/office/officeart/2005/8/layout/gear1"/>
    <dgm:cxn modelId="{57176BA7-084D-4A78-A26C-5AEC84B4092E}" type="presOf" srcId="{59881592-88F4-4FE5-BA06-F60CDA0C8580}" destId="{C1987ECA-B82C-4C7D-B441-BA4F32CCC9CD}" srcOrd="0" destOrd="0" presId="urn:microsoft.com/office/officeart/2005/8/layout/gear1"/>
    <dgm:cxn modelId="{EA1F4117-5D8F-4A44-8DB2-95ED0774D0B0}" type="presOf" srcId="{D43966CF-F3EB-4969-B8D8-77F1FAA50C7C}" destId="{413CB469-B46F-4091-A94D-C5473B0BC24D}" srcOrd="2" destOrd="0" presId="urn:microsoft.com/office/officeart/2005/8/layout/gear1"/>
    <dgm:cxn modelId="{7E023BA9-707C-420B-A63C-2B8492DD4A5A}" srcId="{4AFD7538-3761-4466-BFD2-485C5145ABC6}" destId="{59881592-88F4-4FE5-BA06-F60CDA0C8580}" srcOrd="0" destOrd="0" parTransId="{7C6B2E27-C524-4760-827C-13EAB6E945FD}" sibTransId="{CC97BCAC-86B4-47DA-A3E5-1194B32D45C3}"/>
    <dgm:cxn modelId="{79FEC72F-A5CD-464B-B9A8-8C1E4021C495}" type="presOf" srcId="{CC97BCAC-86B4-47DA-A3E5-1194B32D45C3}" destId="{C0419CEB-EB3F-48D0-B194-C4DBD9E233B7}" srcOrd="0" destOrd="0" presId="urn:microsoft.com/office/officeart/2005/8/layout/gear1"/>
    <dgm:cxn modelId="{5EC5CAEE-FA00-4BAF-BD26-608029985E33}" type="presOf" srcId="{59881592-88F4-4FE5-BA06-F60CDA0C8580}" destId="{69527C7A-11E3-4A12-8D10-5D957801A0EC}" srcOrd="1" destOrd="0" presId="urn:microsoft.com/office/officeart/2005/8/layout/gear1"/>
    <dgm:cxn modelId="{044F1A52-9816-49B1-BFFE-32A355C22D6C}" type="presParOf" srcId="{05734B61-0416-4FD2-A2B5-9C21F0B35CA4}" destId="{C1987ECA-B82C-4C7D-B441-BA4F32CCC9CD}" srcOrd="0" destOrd="0" presId="urn:microsoft.com/office/officeart/2005/8/layout/gear1"/>
    <dgm:cxn modelId="{161B45E4-CEBC-4AC4-9747-26167C448D2E}" type="presParOf" srcId="{05734B61-0416-4FD2-A2B5-9C21F0B35CA4}" destId="{69527C7A-11E3-4A12-8D10-5D957801A0EC}" srcOrd="1" destOrd="0" presId="urn:microsoft.com/office/officeart/2005/8/layout/gear1"/>
    <dgm:cxn modelId="{81208651-59D4-46BB-8BDF-4F4EA612667B}" type="presParOf" srcId="{05734B61-0416-4FD2-A2B5-9C21F0B35CA4}" destId="{0A74DE40-8262-454F-A17D-70FB70938CD0}" srcOrd="2" destOrd="0" presId="urn:microsoft.com/office/officeart/2005/8/layout/gear1"/>
    <dgm:cxn modelId="{E1373764-147C-4BA2-9EA3-C17909BE5651}" type="presParOf" srcId="{05734B61-0416-4FD2-A2B5-9C21F0B35CA4}" destId="{E8C40631-2DDC-404C-B4E9-424505C68D4A}" srcOrd="3" destOrd="0" presId="urn:microsoft.com/office/officeart/2005/8/layout/gear1"/>
    <dgm:cxn modelId="{06063B05-3941-479D-B655-0156C802A808}" type="presParOf" srcId="{05734B61-0416-4FD2-A2B5-9C21F0B35CA4}" destId="{22094D55-9A9E-4AA6-BBEA-F7BC0C434DA7}" srcOrd="4" destOrd="0" presId="urn:microsoft.com/office/officeart/2005/8/layout/gear1"/>
    <dgm:cxn modelId="{F7A42FE7-1ECC-43CE-A2EF-25E23DB7D0C4}" type="presParOf" srcId="{05734B61-0416-4FD2-A2B5-9C21F0B35CA4}" destId="{413CB469-B46F-4091-A94D-C5473B0BC24D}" srcOrd="5" destOrd="0" presId="urn:microsoft.com/office/officeart/2005/8/layout/gear1"/>
    <dgm:cxn modelId="{5A9FFA2E-5048-4CFE-8D3B-CCE609F4AB1F}" type="presParOf" srcId="{05734B61-0416-4FD2-A2B5-9C21F0B35CA4}" destId="{50516FD1-2C2F-4E95-9DC4-B95E10DD28E2}" srcOrd="6" destOrd="0" presId="urn:microsoft.com/office/officeart/2005/8/layout/gear1"/>
    <dgm:cxn modelId="{3A1B9076-DBB8-42BF-A39D-C8ED05D77E0A}" type="presParOf" srcId="{05734B61-0416-4FD2-A2B5-9C21F0B35CA4}" destId="{40BB8D54-DE52-44CC-8439-CDAADA22D77E}" srcOrd="7" destOrd="0" presId="urn:microsoft.com/office/officeart/2005/8/layout/gear1"/>
    <dgm:cxn modelId="{B08E379F-DC44-4FA9-B20A-469568923FF1}" type="presParOf" srcId="{05734B61-0416-4FD2-A2B5-9C21F0B35CA4}" destId="{78BEF898-F76B-417B-AAC3-60DC6632A047}" srcOrd="8" destOrd="0" presId="urn:microsoft.com/office/officeart/2005/8/layout/gear1"/>
    <dgm:cxn modelId="{ABCE62D4-39CC-410D-B2DA-FCD3FB929D44}" type="presParOf" srcId="{05734B61-0416-4FD2-A2B5-9C21F0B35CA4}" destId="{E4B1FDD1-2F6F-4957-BEF1-6C5B90BC876A}" srcOrd="9" destOrd="0" presId="urn:microsoft.com/office/officeart/2005/8/layout/gear1"/>
    <dgm:cxn modelId="{E5B97C36-07CA-40E5-8DC0-ED7FE110A7CD}" type="presParOf" srcId="{05734B61-0416-4FD2-A2B5-9C21F0B35CA4}" destId="{C0419CEB-EB3F-48D0-B194-C4DBD9E233B7}" srcOrd="10" destOrd="0" presId="urn:microsoft.com/office/officeart/2005/8/layout/gear1"/>
    <dgm:cxn modelId="{95AB29CB-510D-4EC4-81BA-A8FE9C374112}" type="presParOf" srcId="{05734B61-0416-4FD2-A2B5-9C21F0B35CA4}" destId="{5ACF97DC-BD2A-490C-8D5B-3D8193A5E823}" srcOrd="11" destOrd="0" presId="urn:microsoft.com/office/officeart/2005/8/layout/gear1"/>
    <dgm:cxn modelId="{B7DD29C4-C406-495B-B8A3-1FAD41698D75}" type="presParOf" srcId="{05734B61-0416-4FD2-A2B5-9C21F0B35CA4}" destId="{6D57D0F1-BC2A-4C06-89C3-75F3B93E2002}"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987ECA-B82C-4C7D-B441-BA4F32CCC9CD}">
      <dsp:nvSpPr>
        <dsp:cNvPr id="0" name=""/>
        <dsp:cNvSpPr/>
      </dsp:nvSpPr>
      <dsp:spPr>
        <a:xfrm>
          <a:off x="3214695" y="1563766"/>
          <a:ext cx="1911270" cy="1911270"/>
        </a:xfrm>
        <a:prstGeom prst="gear9">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t>Cash</a:t>
          </a:r>
        </a:p>
      </dsp:txBody>
      <dsp:txXfrm>
        <a:off x="3598945" y="2011472"/>
        <a:ext cx="1142770" cy="982432"/>
      </dsp:txXfrm>
    </dsp:sp>
    <dsp:sp modelId="{E8C40631-2DDC-404C-B4E9-424505C68D4A}">
      <dsp:nvSpPr>
        <dsp:cNvPr id="0" name=""/>
        <dsp:cNvSpPr/>
      </dsp:nvSpPr>
      <dsp:spPr>
        <a:xfrm>
          <a:off x="2102683" y="1112011"/>
          <a:ext cx="1390014" cy="1390014"/>
        </a:xfrm>
        <a:prstGeom prst="gear6">
          <a:avLst/>
        </a:prstGeom>
        <a:solidFill>
          <a:schemeClr val="accent2">
            <a:shade val="50000"/>
            <a:hueOff val="-27656"/>
            <a:satOff val="-5606"/>
            <a:lumOff val="308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t>Supplies</a:t>
          </a:r>
        </a:p>
      </dsp:txBody>
      <dsp:txXfrm>
        <a:off x="2452623" y="1464066"/>
        <a:ext cx="690134" cy="685904"/>
      </dsp:txXfrm>
    </dsp:sp>
    <dsp:sp modelId="{50516FD1-2C2F-4E95-9DC4-B95E10DD28E2}">
      <dsp:nvSpPr>
        <dsp:cNvPr id="0" name=""/>
        <dsp:cNvSpPr/>
      </dsp:nvSpPr>
      <dsp:spPr>
        <a:xfrm rot="20700000">
          <a:off x="2881233" y="153043"/>
          <a:ext cx="1361930" cy="1361930"/>
        </a:xfrm>
        <a:prstGeom prst="gear6">
          <a:avLst/>
        </a:prstGeom>
        <a:solidFill>
          <a:schemeClr val="accent2">
            <a:shade val="50000"/>
            <a:hueOff val="-27656"/>
            <a:satOff val="-5606"/>
            <a:lumOff val="308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t>Technical Assistance</a:t>
          </a:r>
        </a:p>
      </dsp:txBody>
      <dsp:txXfrm rot="-20700000">
        <a:off x="3179945" y="451754"/>
        <a:ext cx="764508" cy="764508"/>
      </dsp:txXfrm>
    </dsp:sp>
    <dsp:sp modelId="{C0419CEB-EB3F-48D0-B194-C4DBD9E233B7}">
      <dsp:nvSpPr>
        <dsp:cNvPr id="0" name=""/>
        <dsp:cNvSpPr/>
      </dsp:nvSpPr>
      <dsp:spPr>
        <a:xfrm>
          <a:off x="3059995" y="1279733"/>
          <a:ext cx="2446426" cy="2446426"/>
        </a:xfrm>
        <a:prstGeom prst="circularArrow">
          <a:avLst>
            <a:gd name="adj1" fmla="val 4687"/>
            <a:gd name="adj2" fmla="val 299029"/>
            <a:gd name="adj3" fmla="val 2496278"/>
            <a:gd name="adj4" fmla="val 15904803"/>
            <a:gd name="adj5" fmla="val 5469"/>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ACF97DC-BD2A-490C-8D5B-3D8193A5E823}">
      <dsp:nvSpPr>
        <dsp:cNvPr id="0" name=""/>
        <dsp:cNvSpPr/>
      </dsp:nvSpPr>
      <dsp:spPr>
        <a:xfrm>
          <a:off x="1856514" y="807540"/>
          <a:ext cx="1777481" cy="1777481"/>
        </a:xfrm>
        <a:prstGeom prst="leftCircularArrow">
          <a:avLst>
            <a:gd name="adj1" fmla="val 6452"/>
            <a:gd name="adj2" fmla="val 429999"/>
            <a:gd name="adj3" fmla="val 10489124"/>
            <a:gd name="adj4" fmla="val 14837806"/>
            <a:gd name="adj5" fmla="val 7527"/>
          </a:avLst>
        </a:prstGeom>
        <a:solidFill>
          <a:schemeClr val="accent2">
            <a:shade val="90000"/>
            <a:hueOff val="-27334"/>
            <a:satOff val="-4629"/>
            <a:lumOff val="2140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D57D0F1-BC2A-4C06-89C3-75F3B93E2002}">
      <dsp:nvSpPr>
        <dsp:cNvPr id="0" name=""/>
        <dsp:cNvSpPr/>
      </dsp:nvSpPr>
      <dsp:spPr>
        <a:xfrm>
          <a:off x="2566205" y="-142183"/>
          <a:ext cx="1916482" cy="1916482"/>
        </a:xfrm>
        <a:prstGeom prst="circularArrow">
          <a:avLst>
            <a:gd name="adj1" fmla="val 5984"/>
            <a:gd name="adj2" fmla="val 394124"/>
            <a:gd name="adj3" fmla="val 13313824"/>
            <a:gd name="adj4" fmla="val 10508221"/>
            <a:gd name="adj5" fmla="val 6981"/>
          </a:avLst>
        </a:prstGeom>
        <a:solidFill>
          <a:schemeClr val="accent2">
            <a:shade val="90000"/>
            <a:hueOff val="-27334"/>
            <a:satOff val="-4629"/>
            <a:lumOff val="21409"/>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04FA82AD-5325-4A94-89F1-7D73E00D7224}" type="datetimeFigureOut">
              <a:rPr lang="en-US" smtClean="0"/>
              <a:t>6/1/2016</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2BCE03B2-8DBC-434F-BEF9-371519A1D7FA}" type="slidenum">
              <a:rPr lang="en-US" smtClean="0"/>
              <a:t>‹#›</a:t>
            </a:fld>
            <a:endParaRPr lang="en-US"/>
          </a:p>
        </p:txBody>
      </p:sp>
    </p:spTree>
    <p:extLst>
      <p:ext uri="{BB962C8B-B14F-4D97-AF65-F5344CB8AC3E}">
        <p14:creationId xmlns:p14="http://schemas.microsoft.com/office/powerpoint/2010/main" val="2522230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27FFBBE-7418-4938-B4E4-2314844B8366}" type="datetimeFigureOut">
              <a:rPr lang="en-GB" smtClean="0"/>
              <a:t>01/06/2016</a:t>
            </a:fld>
            <a:endParaRPr lang="en-GB"/>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F9D7C13-4850-4530-8B39-D0B64118C71D}" type="slidenum">
              <a:rPr lang="en-GB" smtClean="0"/>
              <a:t>‹#›</a:t>
            </a:fld>
            <a:endParaRPr lang="en-GB"/>
          </a:p>
        </p:txBody>
      </p:sp>
    </p:spTree>
    <p:extLst>
      <p:ext uri="{BB962C8B-B14F-4D97-AF65-F5344CB8AC3E}">
        <p14:creationId xmlns:p14="http://schemas.microsoft.com/office/powerpoint/2010/main" val="2259287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F9D7C13-4850-4530-8B39-D0B64118C71D}" type="slidenum">
              <a:rPr lang="en-GB" smtClean="0"/>
              <a:t>1</a:t>
            </a:fld>
            <a:endParaRPr lang="en-GB"/>
          </a:p>
        </p:txBody>
      </p:sp>
    </p:spTree>
    <p:extLst>
      <p:ext uri="{BB962C8B-B14F-4D97-AF65-F5344CB8AC3E}">
        <p14:creationId xmlns:p14="http://schemas.microsoft.com/office/powerpoint/2010/main" val="2732043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F9D7C13-4850-4530-8B39-D0B64118C71D}" type="slidenum">
              <a:rPr lang="en-GB" smtClean="0"/>
              <a:t>10</a:t>
            </a:fld>
            <a:endParaRPr lang="en-GB"/>
          </a:p>
        </p:txBody>
      </p:sp>
    </p:spTree>
    <p:extLst>
      <p:ext uri="{BB962C8B-B14F-4D97-AF65-F5344CB8AC3E}">
        <p14:creationId xmlns:p14="http://schemas.microsoft.com/office/powerpoint/2010/main" val="1963421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F9D7C13-4850-4530-8B39-D0B64118C71D}" type="slidenum">
              <a:rPr lang="en-GB" smtClean="0"/>
              <a:t>2</a:t>
            </a:fld>
            <a:endParaRPr lang="en-GB"/>
          </a:p>
        </p:txBody>
      </p:sp>
    </p:spTree>
    <p:extLst>
      <p:ext uri="{BB962C8B-B14F-4D97-AF65-F5344CB8AC3E}">
        <p14:creationId xmlns:p14="http://schemas.microsoft.com/office/powerpoint/2010/main" val="1884790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outlines</a:t>
            </a:r>
            <a:r>
              <a:rPr lang="en-US" baseline="0" dirty="0"/>
              <a:t> some of the considerations that staff should think about when developing </a:t>
            </a:r>
            <a:r>
              <a:rPr lang="en-US" baseline="0" dirty="0" err="1"/>
              <a:t>workplans</a:t>
            </a:r>
            <a:endParaRPr lang="en-US" baseline="0" dirty="0"/>
          </a:p>
          <a:p>
            <a:endParaRPr lang="en-US" baseline="0" dirty="0"/>
          </a:p>
          <a:p>
            <a:pPr marL="171450" indent="-171450">
              <a:buFontTx/>
              <a:buChar char="-"/>
            </a:pPr>
            <a:r>
              <a:rPr lang="en-US" baseline="0" dirty="0" err="1"/>
              <a:t>Workplans</a:t>
            </a:r>
            <a:r>
              <a:rPr lang="en-US" baseline="0" dirty="0"/>
              <a:t> on activities to be developed with government counterparts, CSOs, UN agencies and other partners cannot be undertaken by UNICEF alone – they should be developed with key stakeholders</a:t>
            </a:r>
          </a:p>
          <a:p>
            <a:pPr marL="171450" indent="-171450">
              <a:buFontTx/>
              <a:buChar char="-"/>
            </a:pPr>
            <a:r>
              <a:rPr lang="en-US" baseline="0" dirty="0"/>
              <a:t>The reference for the development of annual, rolling or multi-year </a:t>
            </a:r>
            <a:r>
              <a:rPr lang="en-US" baseline="0" dirty="0" err="1"/>
              <a:t>workplans</a:t>
            </a:r>
            <a:r>
              <a:rPr lang="en-US" baseline="0" dirty="0"/>
              <a:t> should be strategic planning documents, such as the CPD, CPAP, One </a:t>
            </a:r>
            <a:r>
              <a:rPr lang="en-US" baseline="0" dirty="0" err="1"/>
              <a:t>Programme</a:t>
            </a:r>
            <a:r>
              <a:rPr lang="en-US" baseline="0" dirty="0"/>
              <a:t>, Joint UN Work plan. Work plans draw from the results and strategies outlined in these strategic multi-year planning documents.</a:t>
            </a:r>
          </a:p>
          <a:p>
            <a:pPr marL="171450" indent="-171450">
              <a:buFontTx/>
              <a:buChar char="-"/>
            </a:pPr>
            <a:r>
              <a:rPr lang="en-US" baseline="0" dirty="0"/>
              <a:t>Consider all input requirements to undertake activities (cash, supplies, technical assistance). Are all available in sufficient quantities?</a:t>
            </a:r>
          </a:p>
          <a:p>
            <a:pPr marL="171450" indent="-171450">
              <a:buFontTx/>
              <a:buChar char="-"/>
            </a:pPr>
            <a:r>
              <a:rPr lang="en-US" baseline="0" dirty="0"/>
              <a:t>What will be the most important implementation modalities</a:t>
            </a:r>
          </a:p>
          <a:p>
            <a:pPr marL="171450" indent="-171450">
              <a:buFontTx/>
              <a:buChar char="-"/>
            </a:pPr>
            <a:r>
              <a:rPr lang="en-US" baseline="0" dirty="0"/>
              <a:t>Will activities be financed from regular resources, other resources? Do we have any funding gaps?</a:t>
            </a:r>
          </a:p>
          <a:p>
            <a:pPr marL="171450" indent="-171450">
              <a:buFontTx/>
              <a:buChar char="-"/>
            </a:pPr>
            <a:r>
              <a:rPr lang="en-US" baseline="0" dirty="0"/>
              <a:t>Once plans have been done outside the management system, they have to be correctly inputted into VISION – how is this assured?</a:t>
            </a:r>
          </a:p>
          <a:p>
            <a:pPr marL="171450" indent="-171450">
              <a:buFontTx/>
              <a:buChar char="-"/>
            </a:pPr>
            <a:r>
              <a:rPr lang="en-US" baseline="0" dirty="0"/>
              <a:t>What quality assurance processes exist to ensure the quality, coherence of </a:t>
            </a:r>
            <a:r>
              <a:rPr lang="en-US" baseline="0" dirty="0" err="1"/>
              <a:t>workplans</a:t>
            </a:r>
            <a:endParaRPr lang="en-US" baseline="0"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t>3</a:t>
            </a:fld>
            <a:endParaRPr lang="en-GB"/>
          </a:p>
        </p:txBody>
      </p:sp>
    </p:spTree>
    <p:extLst>
      <p:ext uri="{BB962C8B-B14F-4D97-AF65-F5344CB8AC3E}">
        <p14:creationId xmlns:p14="http://schemas.microsoft.com/office/powerpoint/2010/main" val="2822731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gn="just">
              <a:buFont typeface="+mj-lt"/>
              <a:buAutoNum type="arabicPeriod"/>
            </a:pPr>
            <a:r>
              <a:rPr lang="en-US" sz="2000" b="1" dirty="0">
                <a:latin typeface="Calibri" pitchFamily="34" charset="0"/>
                <a:ea typeface="MS Mincho" panose="02020609040205080304" pitchFamily="49" charset="-128"/>
                <a:cs typeface="Times New Roman" panose="02020603050405020304" pitchFamily="18" charset="0"/>
              </a:rPr>
              <a:t>Technical assistance</a:t>
            </a:r>
          </a:p>
          <a:p>
            <a:pPr marL="800100" lvl="1" indent="-342900" algn="just">
              <a:buFont typeface="+mj-lt"/>
              <a:buAutoNum type="alphaLcParenR"/>
            </a:pPr>
            <a:r>
              <a:rPr lang="en-US" sz="2000" dirty="0">
                <a:latin typeface="Calibri" pitchFamily="34" charset="0"/>
                <a:ea typeface="MS Mincho" panose="02020609040205080304" pitchFamily="49" charset="-128"/>
                <a:cs typeface="Times New Roman" panose="02020603050405020304" pitchFamily="18" charset="0"/>
              </a:rPr>
              <a:t>Provided directly by UNICEF staff to partners to support the development</a:t>
            </a:r>
            <a:r>
              <a:rPr lang="en-US" sz="2000" baseline="0" dirty="0">
                <a:latin typeface="Calibri" pitchFamily="34" charset="0"/>
                <a:ea typeface="MS Mincho" panose="02020609040205080304" pitchFamily="49" charset="-128"/>
                <a:cs typeface="Times New Roman" panose="02020603050405020304" pitchFamily="18" charset="0"/>
              </a:rPr>
              <a:t> of activities, including policy advice</a:t>
            </a:r>
            <a:endParaRPr lang="en-US" sz="2000" dirty="0">
              <a:latin typeface="Calibri" pitchFamily="34" charset="0"/>
              <a:ea typeface="MS Mincho" panose="02020609040205080304" pitchFamily="49" charset="-128"/>
              <a:cs typeface="Times New Roman" panose="02020603050405020304" pitchFamily="18" charset="0"/>
            </a:endParaRPr>
          </a:p>
          <a:p>
            <a:pPr marL="800100" lvl="1" indent="-342900" algn="just">
              <a:buFont typeface="+mj-lt"/>
              <a:buAutoNum type="alphaLcParenR"/>
            </a:pPr>
            <a:r>
              <a:rPr lang="en-US" sz="2000" dirty="0">
                <a:latin typeface="Calibri" pitchFamily="34" charset="0"/>
                <a:ea typeface="MS Mincho" panose="02020609040205080304" pitchFamily="49" charset="-128"/>
                <a:cs typeface="Times New Roman" panose="02020603050405020304" pitchFamily="18" charset="0"/>
              </a:rPr>
              <a:t>Provided by consultants working with UNICEF or with government that UNICEF assists to recruit and fund</a:t>
            </a:r>
          </a:p>
          <a:p>
            <a:pPr marL="457200" lvl="1" indent="0" algn="just">
              <a:buFont typeface="+mj-lt"/>
              <a:buNone/>
            </a:pPr>
            <a:endParaRPr lang="en-US" sz="2000" dirty="0">
              <a:latin typeface="Calibri" pitchFamily="34" charset="0"/>
              <a:ea typeface="MS Mincho" panose="02020609040205080304" pitchFamily="49" charset="-128"/>
              <a:cs typeface="Times New Roman" panose="02020603050405020304" pitchFamily="18" charset="0"/>
            </a:endParaRPr>
          </a:p>
          <a:p>
            <a:pPr marL="0" indent="0" algn="just">
              <a:buFont typeface="+mj-lt"/>
              <a:buNone/>
            </a:pPr>
            <a:r>
              <a:rPr lang="en-US" sz="1200" b="0" dirty="0">
                <a:latin typeface="+mn-lt"/>
                <a:ea typeface="+mn-ea"/>
                <a:cs typeface="+mn-cs"/>
              </a:rPr>
              <a:t>2.</a:t>
            </a:r>
            <a:r>
              <a:rPr lang="en-US" sz="1200" b="0" baseline="0" dirty="0">
                <a:latin typeface="+mn-lt"/>
                <a:ea typeface="+mn-ea"/>
                <a:cs typeface="+mn-cs"/>
              </a:rPr>
              <a:t> </a:t>
            </a:r>
            <a:r>
              <a:rPr lang="en-US" sz="2000" b="1" dirty="0">
                <a:latin typeface="Calibri" pitchFamily="34" charset="0"/>
                <a:ea typeface="MS Mincho" panose="02020609040205080304" pitchFamily="49" charset="-128"/>
                <a:cs typeface="Times New Roman" panose="02020603050405020304" pitchFamily="18" charset="0"/>
              </a:rPr>
              <a:t>Cash</a:t>
            </a:r>
          </a:p>
          <a:p>
            <a:pPr marL="800100" lvl="1" indent="-342900" algn="just">
              <a:buFont typeface="+mj-lt"/>
              <a:buAutoNum type="alphaLcParenR"/>
            </a:pPr>
            <a:r>
              <a:rPr lang="en-US" sz="2000" dirty="0">
                <a:latin typeface="Calibri" pitchFamily="34" charset="0"/>
                <a:ea typeface="MS Mincho" panose="02020609040205080304" pitchFamily="49" charset="-128"/>
                <a:cs typeface="Times New Roman" panose="02020603050405020304" pitchFamily="18" charset="0"/>
              </a:rPr>
              <a:t>Transferred to implementing partners to carry out activities</a:t>
            </a:r>
          </a:p>
          <a:p>
            <a:pPr marL="800100" lvl="1" indent="-342900" algn="just">
              <a:buFont typeface="+mj-lt"/>
              <a:buAutoNum type="alphaLcParenR"/>
            </a:pPr>
            <a:r>
              <a:rPr lang="en-US" sz="2000" dirty="0">
                <a:latin typeface="Calibri" pitchFamily="34" charset="0"/>
                <a:ea typeface="MS Mincho" panose="02020609040205080304" pitchFamily="49" charset="-128"/>
                <a:cs typeface="Times New Roman" panose="02020603050405020304" pitchFamily="18" charset="0"/>
              </a:rPr>
              <a:t>Utilized by UNICEF offices to directly carry out activities </a:t>
            </a:r>
          </a:p>
          <a:p>
            <a:pPr marL="0" indent="0" algn="just">
              <a:buFont typeface="+mj-lt"/>
              <a:buNone/>
            </a:pPr>
            <a:endParaRPr lang="en-US" sz="1200" b="0" dirty="0">
              <a:latin typeface="+mn-lt"/>
              <a:ea typeface="+mn-ea"/>
              <a:cs typeface="+mn-cs"/>
            </a:endParaRPr>
          </a:p>
          <a:p>
            <a:pPr marL="0" indent="0" algn="just">
              <a:buFont typeface="+mj-lt"/>
              <a:buNone/>
            </a:pPr>
            <a:r>
              <a:rPr lang="en-US" sz="1200" b="0" dirty="0">
                <a:latin typeface="+mn-lt"/>
                <a:ea typeface="+mn-ea"/>
                <a:cs typeface="+mn-cs"/>
              </a:rPr>
              <a:t>3.</a:t>
            </a:r>
            <a:r>
              <a:rPr lang="en-US" sz="1200" b="0" baseline="0" dirty="0">
                <a:latin typeface="+mn-lt"/>
                <a:ea typeface="+mn-ea"/>
                <a:cs typeface="+mn-cs"/>
              </a:rPr>
              <a:t> </a:t>
            </a:r>
            <a:r>
              <a:rPr lang="en-US" sz="2000" b="1" dirty="0">
                <a:latin typeface="Calibri" pitchFamily="34" charset="0"/>
                <a:ea typeface="MS Mincho" panose="02020609040205080304" pitchFamily="49" charset="-128"/>
                <a:cs typeface="Times New Roman" panose="02020603050405020304" pitchFamily="18" charset="0"/>
              </a:rPr>
              <a:t>Supplies</a:t>
            </a:r>
          </a:p>
          <a:p>
            <a:pPr marL="800100" lvl="1" indent="-342900" algn="just">
              <a:buFont typeface="+mj-lt"/>
              <a:buAutoNum type="arabicPeriod"/>
            </a:pPr>
            <a:r>
              <a:rPr lang="en-US" sz="2000" dirty="0">
                <a:latin typeface="Calibri" pitchFamily="34" charset="0"/>
                <a:ea typeface="MS Mincho" panose="02020609040205080304" pitchFamily="49" charset="-128"/>
                <a:cs typeface="Times New Roman" panose="02020603050405020304" pitchFamily="18" charset="0"/>
              </a:rPr>
              <a:t>Transferred to implementing partners to carry out activities</a:t>
            </a:r>
          </a:p>
          <a:p>
            <a:pPr marL="800100" lvl="1" indent="-342900" algn="just">
              <a:buFont typeface="+mj-lt"/>
              <a:buAutoNum type="arabicPeriod"/>
            </a:pPr>
            <a:r>
              <a:rPr lang="en-US" sz="2000" dirty="0">
                <a:latin typeface="Calibri" pitchFamily="34" charset="0"/>
                <a:ea typeface="MS Mincho" panose="02020609040205080304" pitchFamily="49" charset="-128"/>
                <a:cs typeface="Times New Roman" panose="02020603050405020304" pitchFamily="18" charset="0"/>
              </a:rPr>
              <a:t>Purchased for/on behalf of governments</a:t>
            </a:r>
          </a:p>
          <a:p>
            <a:pPr marL="800100" lvl="1" indent="-342900" algn="just">
              <a:buFont typeface="+mj-lt"/>
              <a:buAutoNum type="arabicPeriod"/>
            </a:pPr>
            <a:r>
              <a:rPr lang="en-US" sz="2000" dirty="0">
                <a:latin typeface="Calibri" pitchFamily="34" charset="0"/>
                <a:ea typeface="MS Mincho" panose="02020609040205080304" pitchFamily="49" charset="-128"/>
                <a:cs typeface="Times New Roman" panose="02020603050405020304" pitchFamily="18" charset="0"/>
              </a:rPr>
              <a:t>Utilized internally by UNICEF offices</a:t>
            </a:r>
          </a:p>
          <a:p>
            <a:endParaRPr lang="en-US" dirty="0"/>
          </a:p>
        </p:txBody>
      </p:sp>
      <p:sp>
        <p:nvSpPr>
          <p:cNvPr id="4" name="Slide Number Placeholder 3"/>
          <p:cNvSpPr>
            <a:spLocks noGrp="1"/>
          </p:cNvSpPr>
          <p:nvPr>
            <p:ph type="sldNum" sz="quarter" idx="10"/>
          </p:nvPr>
        </p:nvSpPr>
        <p:spPr/>
        <p:txBody>
          <a:bodyPr/>
          <a:lstStyle/>
          <a:p>
            <a:fld id="{27D9DEEB-EFB9-3648-8EDF-D1773FA5247E}" type="slidenum">
              <a:rPr lang="en-US" smtClean="0"/>
              <a:t>4</a:t>
            </a:fld>
            <a:endParaRPr lang="en-US" dirty="0"/>
          </a:p>
        </p:txBody>
      </p:sp>
    </p:spTree>
    <p:extLst>
      <p:ext uri="{BB962C8B-B14F-4D97-AF65-F5344CB8AC3E}">
        <p14:creationId xmlns:p14="http://schemas.microsoft.com/office/powerpoint/2010/main" val="1548615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panose="020F0502020204030204" pitchFamily="34" charset="0"/>
                <a:ea typeface="MS Mincho" panose="02020609040205080304" pitchFamily="49" charset="-128"/>
                <a:cs typeface="Times New Roman" panose="02020603050405020304" pitchFamily="18" charset="0"/>
              </a:rPr>
              <a:t>Worth thinking about:  </a:t>
            </a:r>
            <a:r>
              <a:rPr lang="en-US" dirty="0">
                <a:latin typeface="Calibri" panose="020F0502020204030204" pitchFamily="34" charset="0"/>
                <a:ea typeface="MS Mincho" panose="02020609040205080304" pitchFamily="49" charset="-128"/>
                <a:cs typeface="Times New Roman" panose="02020603050405020304" pitchFamily="18" charset="0"/>
              </a:rPr>
              <a:t>   The </a:t>
            </a:r>
            <a:r>
              <a:rPr lang="en-US" dirty="0" err="1">
                <a:latin typeface="Calibri" panose="020F0502020204030204" pitchFamily="34" charset="0"/>
                <a:ea typeface="MS Mincho" panose="02020609040205080304" pitchFamily="49" charset="-128"/>
                <a:cs typeface="Times New Roman" panose="02020603050405020304" pitchFamily="18" charset="0"/>
              </a:rPr>
              <a:t>programme</a:t>
            </a:r>
            <a:r>
              <a:rPr lang="en-US" dirty="0">
                <a:latin typeface="Calibri" panose="020F0502020204030204" pitchFamily="34" charset="0"/>
                <a:ea typeface="MS Mincho" panose="02020609040205080304" pitchFamily="49" charset="-128"/>
                <a:cs typeface="Times New Roman" panose="02020603050405020304" pitchFamily="18" charset="0"/>
              </a:rPr>
              <a:t> strategy directs the formulation of activities and the determination of the most appropriate implementation modality. For instance, moving towards systems development rather than just training health workers or teachers in isolation, and what that entails, with regards to planning additional activities</a:t>
            </a:r>
          </a:p>
          <a:p>
            <a:pPr algn="ctr"/>
            <a:r>
              <a:rPr lang="en-GB" dirty="0">
                <a:latin typeface="Calibri" panose="020F0502020204030204" pitchFamily="34" charset="0"/>
                <a:ea typeface="MS Mincho" panose="02020609040205080304" pitchFamily="49" charset="-128"/>
                <a:cs typeface="Times New Roman" panose="02020603050405020304" pitchFamily="18" charset="0"/>
              </a:rPr>
              <a:t> </a:t>
            </a:r>
            <a:endParaRPr lang="en-US" dirty="0">
              <a:latin typeface="Calibri" panose="020F0502020204030204" pitchFamily="34" charset="0"/>
              <a:ea typeface="MS Mincho" panose="02020609040205080304" pitchFamily="49" charset="-128"/>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t>5</a:t>
            </a:fld>
            <a:endParaRPr lang="en-GB"/>
          </a:p>
        </p:txBody>
      </p:sp>
    </p:spTree>
    <p:extLst>
      <p:ext uri="{BB962C8B-B14F-4D97-AF65-F5344CB8AC3E}">
        <p14:creationId xmlns:p14="http://schemas.microsoft.com/office/powerpoint/2010/main" val="2190137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US" b="1" dirty="0">
                <a:latin typeface="Calibri" panose="020F0502020204030204" pitchFamily="34" charset="0"/>
                <a:ea typeface="MS Mincho" panose="02020609040205080304" pitchFamily="49" charset="-128"/>
                <a:cs typeface="Times New Roman" panose="02020603050405020304" pitchFamily="18" charset="0"/>
              </a:rPr>
              <a:t>Economy:</a:t>
            </a:r>
            <a:r>
              <a:rPr lang="en-US" dirty="0">
                <a:latin typeface="Calibri" panose="020F0502020204030204" pitchFamily="34" charset="0"/>
                <a:ea typeface="MS Mincho" panose="02020609040205080304" pitchFamily="49" charset="-128"/>
                <a:cs typeface="Times New Roman" panose="02020603050405020304" pitchFamily="18" charset="0"/>
              </a:rPr>
              <a:t>  Is UNICEF or a potential partner best placed to obtain inputs of appropriate quality at the right price? </a:t>
            </a:r>
          </a:p>
          <a:p>
            <a:pPr>
              <a:buFont typeface="Arial" panose="020B0604020202020204" pitchFamily="34" charset="0"/>
              <a:buChar char="•"/>
            </a:pPr>
            <a:r>
              <a:rPr lang="en-US" b="1" dirty="0">
                <a:latin typeface="Calibri" panose="020F0502020204030204" pitchFamily="34" charset="0"/>
                <a:ea typeface="MS Mincho" panose="02020609040205080304" pitchFamily="49" charset="-128"/>
                <a:cs typeface="Times New Roman" panose="02020603050405020304" pitchFamily="18" charset="0"/>
              </a:rPr>
              <a:t>Efficiency:</a:t>
            </a:r>
            <a:r>
              <a:rPr lang="en-US" dirty="0">
                <a:latin typeface="Calibri" panose="020F0502020204030204" pitchFamily="34" charset="0"/>
                <a:ea typeface="MS Mincho" panose="02020609040205080304" pitchFamily="49" charset="-128"/>
                <a:cs typeface="Times New Roman" panose="02020603050405020304" pitchFamily="18" charset="0"/>
              </a:rPr>
              <a:t> How well does UNICEF versus a potential partner or vendor undertake activities to convert inputs into quality outputs? </a:t>
            </a:r>
          </a:p>
          <a:p>
            <a:pPr>
              <a:buFont typeface="Arial" panose="020B0604020202020204" pitchFamily="34" charset="0"/>
              <a:buChar char="•"/>
            </a:pPr>
            <a:r>
              <a:rPr lang="en-US" b="1" dirty="0">
                <a:latin typeface="Calibri" panose="020F0502020204030204" pitchFamily="34" charset="0"/>
                <a:ea typeface="MS Mincho" panose="02020609040205080304" pitchFamily="49" charset="-128"/>
                <a:cs typeface="Times New Roman" panose="02020603050405020304" pitchFamily="18" charset="0"/>
              </a:rPr>
              <a:t>Effectiveness:</a:t>
            </a:r>
            <a:r>
              <a:rPr lang="en-US" dirty="0">
                <a:latin typeface="Calibri" panose="020F0502020204030204" pitchFamily="34" charset="0"/>
                <a:ea typeface="MS Mincho" panose="02020609040205080304" pitchFamily="49" charset="-128"/>
                <a:cs typeface="Times New Roman" panose="02020603050405020304" pitchFamily="18" charset="0"/>
              </a:rPr>
              <a:t> Is it more likely that desired outcomes, including an equity-based approach to </a:t>
            </a:r>
            <a:r>
              <a:rPr lang="en-US" dirty="0" err="1">
                <a:latin typeface="Calibri" panose="020F0502020204030204" pitchFamily="34" charset="0"/>
                <a:ea typeface="MS Mincho" panose="02020609040205080304" pitchFamily="49" charset="-128"/>
                <a:cs typeface="Times New Roman" panose="02020603050405020304" pitchFamily="18" charset="0"/>
              </a:rPr>
              <a:t>programme</a:t>
            </a:r>
            <a:r>
              <a:rPr lang="en-US" dirty="0">
                <a:latin typeface="Calibri" panose="020F0502020204030204" pitchFamily="34" charset="0"/>
                <a:ea typeface="MS Mincho" panose="02020609040205080304" pitchFamily="49" charset="-128"/>
                <a:cs typeface="Times New Roman" panose="02020603050405020304" pitchFamily="18" charset="0"/>
              </a:rPr>
              <a:t> delivery, will be achieved if one implementation approach is chosen over another? </a:t>
            </a:r>
          </a:p>
          <a:p>
            <a:endParaRPr lang="en-US" dirty="0"/>
          </a:p>
          <a:p>
            <a:r>
              <a:rPr lang="en-US" dirty="0"/>
              <a:t>Other</a:t>
            </a:r>
            <a:r>
              <a:rPr lang="en-US" baseline="0" dirty="0"/>
              <a:t> criteria could be considered, especially for strategies:</a:t>
            </a:r>
          </a:p>
          <a:p>
            <a:pPr marL="171450" indent="-171450">
              <a:buFontTx/>
              <a:buChar char="-"/>
            </a:pPr>
            <a:r>
              <a:rPr lang="en-US" baseline="0" dirty="0"/>
              <a:t>Sustainability</a:t>
            </a:r>
          </a:p>
          <a:p>
            <a:pPr marL="171450" indent="-171450">
              <a:buFontTx/>
              <a:buChar char="-"/>
            </a:pPr>
            <a:r>
              <a:rPr lang="en-US" baseline="0" dirty="0"/>
              <a:t>Feasibility</a:t>
            </a:r>
          </a:p>
          <a:p>
            <a:pPr marL="171450" indent="-171450">
              <a:buFontTx/>
              <a:buChar char="-"/>
            </a:pPr>
            <a:r>
              <a:rPr lang="en-US" baseline="0" dirty="0"/>
              <a:t>Complementarity </a:t>
            </a:r>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t>6</a:t>
            </a:fld>
            <a:endParaRPr lang="en-GB"/>
          </a:p>
        </p:txBody>
      </p:sp>
    </p:spTree>
    <p:extLst>
      <p:ext uri="{BB962C8B-B14F-4D97-AF65-F5344CB8AC3E}">
        <p14:creationId xmlns:p14="http://schemas.microsoft.com/office/powerpoint/2010/main" val="1286516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t>7</a:t>
            </a:fld>
            <a:endParaRPr lang="en-GB"/>
          </a:p>
        </p:txBody>
      </p:sp>
    </p:spTree>
    <p:extLst>
      <p:ext uri="{BB962C8B-B14F-4D97-AF65-F5344CB8AC3E}">
        <p14:creationId xmlns:p14="http://schemas.microsoft.com/office/powerpoint/2010/main" val="4172106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is also a key</a:t>
            </a:r>
            <a:r>
              <a:rPr lang="en-US" baseline="0" dirty="0"/>
              <a:t> input that is often neglected.</a:t>
            </a:r>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t>8</a:t>
            </a:fld>
            <a:endParaRPr lang="en-GB"/>
          </a:p>
        </p:txBody>
      </p:sp>
    </p:spTree>
    <p:extLst>
      <p:ext uri="{BB962C8B-B14F-4D97-AF65-F5344CB8AC3E}">
        <p14:creationId xmlns:p14="http://schemas.microsoft.com/office/powerpoint/2010/main" val="2738278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t>9</a:t>
            </a:fld>
            <a:endParaRPr lang="en-GB"/>
          </a:p>
        </p:txBody>
      </p:sp>
    </p:spTree>
    <p:extLst>
      <p:ext uri="{BB962C8B-B14F-4D97-AF65-F5344CB8AC3E}">
        <p14:creationId xmlns:p14="http://schemas.microsoft.com/office/powerpoint/2010/main" val="942050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B75DA0A7-E96A-B34A-9F40-5299E03330B9}" type="datetime1">
              <a:rPr lang="en-US" smtClean="0"/>
              <a:pPr/>
              <a:t>6/1/2016</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8"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18" name="Title 1"/>
          <p:cNvSpPr>
            <a:spLocks noGrp="1"/>
          </p:cNvSpPr>
          <p:nvPr>
            <p:ph type="ctrTitle"/>
          </p:nvPr>
        </p:nvSpPr>
        <p:spPr>
          <a:xfrm>
            <a:off x="579968" y="407987"/>
            <a:ext cx="7772400" cy="506413"/>
          </a:xfrm>
          <a:prstGeom prst="rect">
            <a:avLst/>
          </a:prstGeom>
        </p:spPr>
        <p:txBody>
          <a:bodyPr/>
          <a:lstStyle>
            <a:lvl1pPr algn="l">
              <a:defRPr sz="2800" b="1">
                <a:solidFill>
                  <a:schemeClr val="bg1"/>
                </a:solidFill>
                <a:latin typeface="+mj-lt"/>
                <a:cs typeface="Arial"/>
              </a:defRPr>
            </a:lvl1pPr>
          </a:lstStyle>
          <a:p>
            <a:r>
              <a:rPr lang="en-US"/>
              <a:t>Click to edit Master title style</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endParaRPr lang="en-US" dirty="0"/>
          </a:p>
          <a:p>
            <a:fld id="{20E72F2D-B2AC-6244-8A61-4DB2981BEBB5}" type="slidenum">
              <a:rPr lang="en-US" smtClean="0"/>
              <a:pPr/>
              <a:t>‹#›</a:t>
            </a:fld>
            <a:endParaRPr lang="en-US" dirty="0"/>
          </a:p>
          <a:p>
            <a:endParaRPr lang="en-US" dirty="0"/>
          </a:p>
        </p:txBody>
      </p:sp>
      <p:sp>
        <p:nvSpPr>
          <p:cNvPr id="11" name="Text Placeholder 10"/>
          <p:cNvSpPr>
            <a:spLocks noGrp="1"/>
          </p:cNvSpPr>
          <p:nvPr>
            <p:ph type="body" sz="quarter" idx="14"/>
          </p:nvPr>
        </p:nvSpPr>
        <p:spPr>
          <a:xfrm>
            <a:off x="579439" y="1663700"/>
            <a:ext cx="7954961" cy="34925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a:t>Click to edit Master text styles</a:t>
            </a:r>
          </a:p>
          <a:p>
            <a:pPr lvl="1"/>
            <a:r>
              <a:rPr lang="en-US"/>
              <a:t>Second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471A5EF8-AB3A-6B40-8B75-EB6048B1C4E8}" type="datetime1">
              <a:rPr lang="en-US" smtClean="0"/>
              <a:pPr/>
              <a:t>6/1/2016</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95F34D4F-07CD-3A4F-B2CA-5D849429CBFE}" type="datetime1">
              <a:rPr lang="en-US" smtClean="0"/>
              <a:pPr/>
              <a:t>6/1/2016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F3D1BC52-E6EA-4C44-8DE3-38F875E9ADBA}" type="datetime1">
              <a:rPr lang="en-US" smtClean="0"/>
              <a:pPr/>
              <a:t>6/1/2016</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CC45C37-0D48-0A43-9875-508979E04238}" type="datetime1">
              <a:rPr lang="en-US" smtClean="0"/>
              <a:pPr/>
              <a:t>6/1/2016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23988B9-4323-D142-B419-9C8D0CE9AC4B}" type="datetime1">
              <a:rPr lang="en-US" smtClean="0"/>
              <a:pPr/>
              <a:t>6/1/2016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2F20E0B-8A1F-AC48-97AD-89D3EA32C27D}" type="datetime1">
              <a:rPr lang="en-US" smtClean="0"/>
              <a:pPr/>
              <a:t>6/1/2016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8D10894-10A2-8048-9CDF-C816DD1EE67E}" type="datetime1">
              <a:rPr lang="en-US" smtClean="0"/>
              <a:pPr/>
              <a:t>6/1/2016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D52C1E78-001D-7648-939F-C76F8282EE38}" type="datetime1">
              <a:rPr lang="en-US" smtClean="0"/>
              <a:pPr/>
              <a:t>6/1/2016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dirty="0"/>
          </a:p>
        </p:txBody>
      </p:sp>
      <p:sp>
        <p:nvSpPr>
          <p:cNvPr id="6"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7" name="Title 1"/>
          <p:cNvSpPr>
            <a:spLocks noGrp="1"/>
          </p:cNvSpPr>
          <p:nvPr>
            <p:ph type="ctrTitle"/>
          </p:nvPr>
        </p:nvSpPr>
        <p:spPr>
          <a:xfrm>
            <a:off x="579968" y="407987"/>
            <a:ext cx="7772400" cy="506413"/>
          </a:xfrm>
          <a:prstGeom prst="rect">
            <a:avLst/>
          </a:prstGeom>
        </p:spPr>
        <p:txBody>
          <a:bodyPr/>
          <a:lstStyle>
            <a:lvl1pPr algn="l">
              <a:defRPr sz="2800" b="1">
                <a:solidFill>
                  <a:schemeClr val="bg1"/>
                </a:solidFill>
                <a:latin typeface="+mn-lt"/>
                <a:cs typeface="Arial"/>
              </a:defRPr>
            </a:lvl1pPr>
          </a:lstStyle>
          <a:p>
            <a:r>
              <a:rPr lang="en-US"/>
              <a:t>Click to edit Master title style</a:t>
            </a:r>
            <a:endParaRPr lang="en-US" dirty="0"/>
          </a:p>
        </p:txBody>
      </p:sp>
      <p:sp>
        <p:nvSpPr>
          <p:cNvPr id="8" name="Text Placeholder 10"/>
          <p:cNvSpPr>
            <a:spLocks noGrp="1"/>
          </p:cNvSpPr>
          <p:nvPr>
            <p:ph type="body" sz="quarter" idx="14"/>
          </p:nvPr>
        </p:nvSpPr>
        <p:spPr>
          <a:xfrm>
            <a:off x="579439" y="2362200"/>
            <a:ext cx="7954961" cy="27940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a:t>Click to edit Master text styles</a:t>
            </a:r>
          </a:p>
          <a:p>
            <a:pPr lvl="1"/>
            <a:r>
              <a:rPr lang="en-US"/>
              <a:t>Second level</a:t>
            </a:r>
          </a:p>
        </p:txBody>
      </p:sp>
      <p:sp>
        <p:nvSpPr>
          <p:cNvPr id="12" name="Text Placeholder 11"/>
          <p:cNvSpPr>
            <a:spLocks noGrp="1"/>
          </p:cNvSpPr>
          <p:nvPr>
            <p:ph type="body" sz="quarter" idx="15" hasCustomPrompt="1"/>
          </p:nvPr>
        </p:nvSpPr>
        <p:spPr>
          <a:xfrm>
            <a:off x="579438" y="1665288"/>
            <a:ext cx="7954962" cy="696912"/>
          </a:xfrm>
          <a:prstGeom prst="rect">
            <a:avLst/>
          </a:prstGeom>
        </p:spPr>
        <p:txBody>
          <a:bodyPr vert="horz"/>
          <a:lstStyle>
            <a:lvl1pPr marL="0">
              <a:spcBef>
                <a:spcPts val="0"/>
              </a:spcBef>
              <a:buFontTx/>
              <a:buNone/>
              <a:defRPr sz="2800" b="1">
                <a:latin typeface="+mn-lt"/>
                <a:cs typeface="Arial"/>
              </a:defRPr>
            </a:lvl1pPr>
            <a:lvl2pPr marL="0">
              <a:spcBef>
                <a:spcPts val="0"/>
              </a:spcBef>
              <a:buFontTx/>
              <a:buNone/>
              <a:defRPr sz="2800" b="1">
                <a:latin typeface="Arial"/>
                <a:cs typeface="Arial"/>
              </a:defRPr>
            </a:lvl2pPr>
            <a:lvl3pPr marL="0">
              <a:spcBef>
                <a:spcPts val="0"/>
              </a:spcBef>
              <a:buFontTx/>
              <a:buNone/>
              <a:defRPr sz="2800" b="1">
                <a:latin typeface="Arial"/>
                <a:cs typeface="Arial"/>
              </a:defRPr>
            </a:lvl3pPr>
            <a:lvl4pPr marL="0">
              <a:spcBef>
                <a:spcPts val="0"/>
              </a:spcBef>
              <a:buFontTx/>
              <a:buNone/>
              <a:defRPr sz="2800" b="1">
                <a:latin typeface="Arial"/>
                <a:cs typeface="Arial"/>
              </a:defRPr>
            </a:lvl4pPr>
            <a:lvl5pPr marL="0">
              <a:spcBef>
                <a:spcPts val="0"/>
              </a:spcBef>
              <a:buFontTx/>
              <a:buNone/>
              <a:defRPr sz="2800" b="1">
                <a:latin typeface="Arial"/>
                <a:cs typeface="Arial"/>
              </a:defRPr>
            </a:lvl5pPr>
          </a:lstStyle>
          <a:p>
            <a:pPr lvl="0"/>
            <a:r>
              <a:rPr lang="en-US" dirty="0"/>
              <a:t>Click to add subtitle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B336954A-E2AF-F34A-B75A-7C6653562536}" type="datetime1">
              <a:rPr lang="en-US" smtClean="0"/>
              <a:pPr/>
              <a:t>6/1/2016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dirty="0"/>
          </a:p>
        </p:txBody>
      </p:sp>
      <p:sp>
        <p:nvSpPr>
          <p:cNvPr id="6"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7" name="Title 1"/>
          <p:cNvSpPr>
            <a:spLocks noGrp="1"/>
          </p:cNvSpPr>
          <p:nvPr>
            <p:ph type="ctrTitle"/>
          </p:nvPr>
        </p:nvSpPr>
        <p:spPr>
          <a:xfrm>
            <a:off x="579968" y="407987"/>
            <a:ext cx="7772400" cy="506413"/>
          </a:xfrm>
          <a:prstGeom prst="rect">
            <a:avLst/>
          </a:prstGeom>
        </p:spPr>
        <p:txBody>
          <a:bodyPr/>
          <a:lstStyle>
            <a:lvl1pPr algn="l">
              <a:defRPr sz="2800" b="0">
                <a:solidFill>
                  <a:schemeClr val="bg1"/>
                </a:solidFill>
                <a:latin typeface="Arial"/>
                <a:cs typeface="Arial"/>
              </a:defRPr>
            </a:lvl1pPr>
          </a:lstStyle>
          <a:p>
            <a:r>
              <a:rPr lang="en-US"/>
              <a:t>Click to edit Master title style</a:t>
            </a:r>
            <a:endParaRPr lang="en-US" dirty="0"/>
          </a:p>
        </p:txBody>
      </p:sp>
      <p:sp>
        <p:nvSpPr>
          <p:cNvPr id="9" name="Chart Placeholder 8"/>
          <p:cNvSpPr>
            <a:spLocks noGrp="1"/>
          </p:cNvSpPr>
          <p:nvPr>
            <p:ph type="chart" sz="quarter" idx="13"/>
          </p:nvPr>
        </p:nvSpPr>
        <p:spPr>
          <a:xfrm>
            <a:off x="579438" y="2413000"/>
            <a:ext cx="7772400" cy="3162300"/>
          </a:xfrm>
          <a:prstGeom prst="rect">
            <a:avLst/>
          </a:prstGeom>
        </p:spPr>
        <p:txBody>
          <a:bodyPr vert="horz"/>
          <a:lstStyle>
            <a:lvl1pPr>
              <a:defRPr>
                <a:latin typeface="Arial"/>
                <a:cs typeface="Arial"/>
              </a:defRPr>
            </a:lvl1pPr>
          </a:lstStyle>
          <a:p>
            <a:r>
              <a:rPr lang="en-US"/>
              <a:t>Click icon to add chart</a:t>
            </a:r>
            <a:endParaRPr lang="en-US" dirty="0"/>
          </a:p>
        </p:txBody>
      </p:sp>
      <p:sp>
        <p:nvSpPr>
          <p:cNvPr id="10" name="Text Placeholder 9"/>
          <p:cNvSpPr>
            <a:spLocks noGrp="1"/>
          </p:cNvSpPr>
          <p:nvPr>
            <p:ph type="body" sz="quarter" idx="14"/>
          </p:nvPr>
        </p:nvSpPr>
        <p:spPr>
          <a:xfrm>
            <a:off x="579438" y="1562100"/>
            <a:ext cx="7772400" cy="800100"/>
          </a:xfrm>
          <a:prstGeom prst="rect">
            <a:avLst/>
          </a:prstGeom>
        </p:spPr>
        <p:txBody>
          <a:bodyPr vert="horz"/>
          <a:lstStyle>
            <a:lvl1pPr marL="0">
              <a:spcBef>
                <a:spcPts val="0"/>
              </a:spcBef>
              <a:buFontTx/>
              <a:buNone/>
              <a:defRPr sz="2800">
                <a:latin typeface="Arial"/>
                <a:cs typeface="Arial"/>
              </a:defRPr>
            </a:lvl1pPr>
            <a:lvl2pPr marL="0">
              <a:spcBef>
                <a:spcPts val="0"/>
              </a:spcBef>
              <a:buFontTx/>
              <a:buNone/>
              <a:defRPr sz="2800">
                <a:latin typeface="Arial"/>
                <a:cs typeface="Arial"/>
              </a:defRPr>
            </a:lvl2pPr>
            <a:lvl3pPr marL="0">
              <a:spcBef>
                <a:spcPts val="0"/>
              </a:spcBef>
              <a:buFontTx/>
              <a:buNone/>
              <a:defRPr sz="2800">
                <a:latin typeface="Arial"/>
                <a:cs typeface="Arial"/>
              </a:defRPr>
            </a:lvl3pPr>
            <a:lvl4pPr marL="0">
              <a:spcBef>
                <a:spcPts val="0"/>
              </a:spcBef>
              <a:buFontTx/>
              <a:buNone/>
              <a:defRPr sz="2800">
                <a:latin typeface="Arial"/>
                <a:cs typeface="Arial"/>
              </a:defRPr>
            </a:lvl4pPr>
            <a:lvl5pPr marL="0">
              <a:spcBef>
                <a:spcPts val="0"/>
              </a:spcBef>
              <a:buFontTx/>
              <a:buNone/>
              <a:defRPr sz="2800">
                <a:latin typeface="Arial"/>
                <a:cs typeface="Arial"/>
              </a:defRPr>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473144ED-927B-5B45-A4E7-8652B75E597C}" type="datetime1">
              <a:rPr lang="en-US" smtClean="0"/>
              <a:pPr/>
              <a:t>6/1/2016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dirty="0"/>
          </a:p>
        </p:txBody>
      </p:sp>
      <p:sp>
        <p:nvSpPr>
          <p:cNvPr id="6" name="Rectangle 5"/>
          <p:cNvSpPr/>
          <p:nvPr/>
        </p:nvSpPr>
        <p:spPr>
          <a:xfrm>
            <a:off x="0" y="0"/>
            <a:ext cx="9144000" cy="6858000"/>
          </a:xfrm>
          <a:prstGeom prst="rect">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UNICEF logo_White.png"/>
          <p:cNvPicPr>
            <a:picLocks noChangeAspect="1"/>
          </p:cNvPicPr>
          <p:nvPr/>
        </p:nvPicPr>
        <p:blipFill>
          <a:blip r:embed="rId2"/>
          <a:stretch>
            <a:fillRect/>
          </a:stretch>
        </p:blipFill>
        <p:spPr>
          <a:xfrm>
            <a:off x="6541467" y="5917067"/>
            <a:ext cx="2012966" cy="483429"/>
          </a:xfrm>
          <a:prstGeom prst="rect">
            <a:avLst/>
          </a:prstGeom>
        </p:spPr>
      </p:pic>
      <p:sp>
        <p:nvSpPr>
          <p:cNvPr id="10" name="Text Placeholder 9"/>
          <p:cNvSpPr>
            <a:spLocks noGrp="1"/>
          </p:cNvSpPr>
          <p:nvPr>
            <p:ph type="body" sz="quarter" idx="13" hasCustomPrompt="1"/>
          </p:nvPr>
        </p:nvSpPr>
        <p:spPr>
          <a:xfrm>
            <a:off x="584200" y="393699"/>
            <a:ext cx="4572000" cy="2606675"/>
          </a:xfrm>
          <a:prstGeom prst="rect">
            <a:avLst/>
          </a:prstGeom>
        </p:spPr>
        <p:txBody>
          <a:bodyPr vert="horz"/>
          <a:lstStyle>
            <a:lvl1pPr marL="0">
              <a:lnSpc>
                <a:spcPts val="2020"/>
              </a:lnSpc>
              <a:spcBef>
                <a:spcPts val="0"/>
              </a:spcBef>
              <a:spcAft>
                <a:spcPts val="300"/>
              </a:spcAft>
              <a:buFontTx/>
              <a:buNone/>
              <a:defRPr sz="1400" baseline="0">
                <a:solidFill>
                  <a:schemeClr val="bg1"/>
                </a:solidFill>
                <a:latin typeface="Arial"/>
                <a:cs typeface="Arial"/>
              </a:defRPr>
            </a:lvl1pPr>
            <a:lvl2pPr marL="0">
              <a:spcBef>
                <a:spcPts val="0"/>
              </a:spcBef>
              <a:buFontTx/>
              <a:buNone/>
              <a:defRPr sz="1400">
                <a:solidFill>
                  <a:schemeClr val="bg1"/>
                </a:solidFill>
                <a:latin typeface="Arial"/>
                <a:cs typeface="Arial"/>
              </a:defRPr>
            </a:lvl2pPr>
            <a:lvl3pPr marL="0">
              <a:spcBef>
                <a:spcPts val="0"/>
              </a:spcBef>
              <a:buFontTx/>
              <a:buNone/>
              <a:defRPr sz="1400">
                <a:solidFill>
                  <a:schemeClr val="bg1"/>
                </a:solidFill>
                <a:latin typeface="Arial"/>
                <a:cs typeface="Arial"/>
              </a:defRPr>
            </a:lvl3pPr>
            <a:lvl4pPr marL="0">
              <a:spcBef>
                <a:spcPts val="0"/>
              </a:spcBef>
              <a:buFontTx/>
              <a:buNone/>
              <a:defRPr sz="1400">
                <a:solidFill>
                  <a:schemeClr val="bg1"/>
                </a:solidFill>
                <a:latin typeface="Arial"/>
                <a:cs typeface="Arial"/>
              </a:defRPr>
            </a:lvl4pPr>
            <a:lvl5pPr marL="0">
              <a:spcBef>
                <a:spcPts val="0"/>
              </a:spcBef>
              <a:buFontTx/>
              <a:buNone/>
              <a:defRPr sz="1400">
                <a:solidFill>
                  <a:schemeClr val="bg1"/>
                </a:solidFill>
                <a:latin typeface="Arial"/>
                <a:cs typeface="Arial"/>
              </a:defRPr>
            </a:lvl5pPr>
          </a:lstStyle>
          <a:p>
            <a:pPr lvl="0"/>
            <a:r>
              <a:rPr lang="en-US" dirty="0"/>
              <a:t>For more information please contact</a:t>
            </a:r>
          </a:p>
          <a:p>
            <a:pPr lvl="0"/>
            <a:endParaRPr lang="en-US" dirty="0"/>
          </a:p>
          <a:p>
            <a:pPr lvl="0"/>
            <a:r>
              <a:rPr lang="en-US" dirty="0"/>
              <a:t>Click to edit name</a:t>
            </a:r>
          </a:p>
          <a:p>
            <a:pPr lvl="0"/>
            <a:r>
              <a:rPr lang="en-US" dirty="0"/>
              <a:t>Title</a:t>
            </a:r>
          </a:p>
          <a:p>
            <a:pPr lvl="0"/>
            <a:r>
              <a:rPr lang="en-US" dirty="0"/>
              <a:t>Telephone and email address</a:t>
            </a:r>
          </a:p>
        </p:txBody>
      </p:sp>
      <p:sp>
        <p:nvSpPr>
          <p:cNvPr id="11" name="Text Placeholder 14"/>
          <p:cNvSpPr>
            <a:spLocks noGrp="1"/>
          </p:cNvSpPr>
          <p:nvPr>
            <p:ph type="body" sz="quarter" idx="15" hasCustomPrompt="1"/>
          </p:nvPr>
        </p:nvSpPr>
        <p:spPr>
          <a:xfrm>
            <a:off x="584200" y="3479800"/>
            <a:ext cx="4572000" cy="3169719"/>
          </a:xfrm>
          <a:prstGeom prst="rect">
            <a:avLst/>
          </a:prstGeom>
        </p:spPr>
        <p:txBody>
          <a:bodyPr vert="horz"/>
          <a:lstStyle>
            <a:lvl1pPr marL="0" marR="0" indent="0" algn="l" defTabSz="457200" rtl="0" eaLnBrk="1" fontAlgn="auto" latinLnBrk="0" hangingPunct="1">
              <a:lnSpc>
                <a:spcPts val="1920"/>
              </a:lnSpc>
              <a:spcBef>
                <a:spcPts val="0"/>
              </a:spcBef>
              <a:spcAft>
                <a:spcPts val="300"/>
              </a:spcAft>
              <a:buClrTx/>
              <a:buSzTx/>
              <a:buFontTx/>
              <a:buNone/>
              <a:tabLst/>
              <a:defRPr sz="1400" baseline="0">
                <a:solidFill>
                  <a:srgbClr val="FFFFFF"/>
                </a:solidFill>
                <a:latin typeface="Arial"/>
                <a:cs typeface="Arial"/>
              </a:defRPr>
            </a:lvl1pPr>
            <a:lvl2pPr marL="0">
              <a:spcBef>
                <a:spcPts val="0"/>
              </a:spcBef>
              <a:buFontTx/>
              <a:buNone/>
              <a:defRPr sz="1400">
                <a:solidFill>
                  <a:srgbClr val="FFFFFF"/>
                </a:solidFill>
                <a:latin typeface="Arial"/>
                <a:cs typeface="Arial"/>
              </a:defRPr>
            </a:lvl2pPr>
            <a:lvl3pPr marL="0">
              <a:spcBef>
                <a:spcPts val="0"/>
              </a:spcBef>
              <a:buFontTx/>
              <a:buNone/>
              <a:defRPr sz="1400">
                <a:solidFill>
                  <a:srgbClr val="FFFFFF"/>
                </a:solidFill>
                <a:latin typeface="Arial"/>
                <a:cs typeface="Arial"/>
              </a:defRPr>
            </a:lvl3pPr>
            <a:lvl4pPr marL="0">
              <a:spcBef>
                <a:spcPts val="0"/>
              </a:spcBef>
              <a:buFontTx/>
              <a:buNone/>
              <a:defRPr sz="1400">
                <a:solidFill>
                  <a:srgbClr val="FFFFFF"/>
                </a:solidFill>
                <a:latin typeface="Arial"/>
                <a:cs typeface="Arial"/>
              </a:defRPr>
            </a:lvl4pPr>
            <a:lvl5pPr marL="0">
              <a:spcBef>
                <a:spcPts val="0"/>
              </a:spcBef>
              <a:buFontTx/>
              <a:buNone/>
              <a:defRPr sz="1400">
                <a:solidFill>
                  <a:srgbClr val="FFFFFF"/>
                </a:solidFill>
                <a:latin typeface="Arial"/>
                <a:cs typeface="Arial"/>
              </a:defRPr>
            </a:lvl5pPr>
          </a:lstStyle>
          <a:p>
            <a:pPr lvl="0"/>
            <a:r>
              <a:rPr lang="en-US" dirty="0"/>
              <a:t>Click to edit back cover information</a:t>
            </a:r>
          </a:p>
          <a:p>
            <a:pPr lvl="0"/>
            <a:r>
              <a:rPr lang="en-US" dirty="0"/>
              <a:t>Click to edit back cover information</a:t>
            </a:r>
          </a:p>
          <a:p>
            <a:pPr lvl="0"/>
            <a:r>
              <a:rPr lang="en-US" dirty="0"/>
              <a:t>Click to edit back cover information</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a:t>Click to edit back cover information</a:t>
            </a:r>
          </a:p>
          <a:p>
            <a:pPr lvl="0"/>
            <a:endParaRPr lang="en-US" dirty="0"/>
          </a:p>
          <a:p>
            <a:pPr lvl="0"/>
            <a:r>
              <a:rPr lang="en-US" dirty="0"/>
              <a:t>Click to edit back cover information</a:t>
            </a:r>
          </a:p>
          <a:p>
            <a:pPr lvl="0"/>
            <a:r>
              <a:rPr lang="en-US" dirty="0"/>
              <a:t>Click to edit back cover information</a:t>
            </a:r>
          </a:p>
          <a:p>
            <a:pPr lvl="0"/>
            <a:endParaRPr lang="en-US" dirty="0"/>
          </a:p>
          <a:p>
            <a:pPr lvl="0"/>
            <a:r>
              <a:rPr lang="en-US" dirty="0"/>
              <a:t>Cover photo © goes here</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a:t>Inside photo © goes here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BBD0B2-1531-6342-8B76-F1818B7EEAF4}" type="datetime1">
              <a:rPr lang="en-US" smtClean="0"/>
              <a:pPr/>
              <a:t>6/1/2016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C20C0FB-EE4A-DC4E-A839-A0181D59BCF2}" type="datetime1">
              <a:rPr lang="en-US" smtClean="0"/>
              <a:pPr/>
              <a:t>6/1/2016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56061D0-D8A8-2E40-9C8A-F98C260A1294}" type="datetime1">
              <a:rPr lang="en-US" smtClean="0"/>
              <a:pPr/>
              <a:t>6/1/2016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7E45F65-06AE-BA47-9435-A55E9224BB08}" type="datetime1">
              <a:rPr lang="en-US" smtClean="0"/>
              <a:pPr/>
              <a:t>6/1/2016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bwMode="auto">
          <a:xfrm>
            <a:off x="0" y="0"/>
            <a:ext cx="9144000" cy="838200"/>
          </a:xfrm>
          <a:prstGeom prst="rect">
            <a:avLst/>
          </a:prstGeom>
          <a:solidFill>
            <a:srgbClr val="00B0F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n-GB"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UNI77795.jpg"/>
          <p:cNvPicPr>
            <a:picLocks noChangeAspect="1"/>
          </p:cNvPicPr>
          <p:nvPr/>
        </p:nvPicPr>
        <p:blipFill>
          <a:blip r:embed="rId3"/>
          <a:stretch>
            <a:fillRect/>
          </a:stretch>
        </p:blipFill>
        <p:spPr>
          <a:xfrm>
            <a:off x="0" y="186730"/>
            <a:ext cx="9144000" cy="6078140"/>
          </a:xfrm>
          <a:prstGeom prst="rect">
            <a:avLst/>
          </a:prstGeom>
        </p:spPr>
      </p:pic>
      <p:sp>
        <p:nvSpPr>
          <p:cNvPr id="23" name="Rectangle 21"/>
          <p:cNvSpPr>
            <a:spLocks noChangeArrowheads="1"/>
          </p:cNvSpPr>
          <p:nvPr/>
        </p:nvSpPr>
        <p:spPr bwMode="auto">
          <a:xfrm>
            <a:off x="0" y="6350"/>
            <a:ext cx="9144000" cy="3221038"/>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24" name="Rectangle 21"/>
          <p:cNvSpPr>
            <a:spLocks noChangeArrowheads="1"/>
          </p:cNvSpPr>
          <p:nvPr/>
        </p:nvSpPr>
        <p:spPr bwMode="auto">
          <a:xfrm>
            <a:off x="0" y="571500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pic>
        <p:nvPicPr>
          <p:cNvPr id="27" name="Picture 25"/>
          <p:cNvPicPr>
            <a:picLocks noChangeAspect="1" noChangeArrowheads="1"/>
          </p:cNvPicPr>
          <p:nvPr/>
        </p:nvPicPr>
        <p:blipFill>
          <a:blip r:embed="rId4"/>
          <a:srcRect/>
          <a:stretch>
            <a:fillRect/>
          </a:stretch>
        </p:blipFill>
        <p:spPr bwMode="auto">
          <a:xfrm>
            <a:off x="210362" y="6080959"/>
            <a:ext cx="1763974" cy="422259"/>
          </a:xfrm>
          <a:prstGeom prst="rect">
            <a:avLst/>
          </a:prstGeom>
          <a:noFill/>
          <a:ln w="9525">
            <a:noFill/>
            <a:miter lim="800000"/>
            <a:headEnd/>
            <a:tailEnd/>
          </a:ln>
        </p:spPr>
      </p:pic>
      <p:sp>
        <p:nvSpPr>
          <p:cNvPr id="30" name="Text Box 27"/>
          <p:cNvSpPr txBox="1">
            <a:spLocks noChangeArrowheads="1"/>
          </p:cNvSpPr>
          <p:nvPr/>
        </p:nvSpPr>
        <p:spPr bwMode="auto">
          <a:xfrm>
            <a:off x="533400" y="990600"/>
            <a:ext cx="8051800" cy="1508105"/>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US" sz="4000">
                <a:solidFill>
                  <a:schemeClr val="bg1"/>
                </a:solidFill>
                <a:latin typeface="Arial Bold"/>
                <a:cs typeface="Arial Bold"/>
              </a:rPr>
              <a:t>Implementation </a:t>
            </a:r>
            <a:r>
              <a:rPr lang="en-US" sz="4000" smtClean="0">
                <a:solidFill>
                  <a:schemeClr val="bg1"/>
                </a:solidFill>
                <a:latin typeface="Arial Bold"/>
                <a:cs typeface="Arial Bold"/>
              </a:rPr>
              <a:t>of </a:t>
            </a:r>
            <a:r>
              <a:rPr lang="en-US" sz="4000" dirty="0" err="1">
                <a:solidFill>
                  <a:schemeClr val="bg1"/>
                </a:solidFill>
                <a:latin typeface="Arial Bold"/>
                <a:cs typeface="Arial Bold"/>
              </a:rPr>
              <a:t>Programmes</a:t>
            </a:r>
            <a:endParaRPr lang="en-US" sz="2400" dirty="0">
              <a:solidFill>
                <a:schemeClr val="bg1"/>
              </a:solidFill>
              <a:latin typeface="Arial Bold"/>
              <a:cs typeface="Arial Bold"/>
            </a:endParaRPr>
          </a:p>
          <a:p>
            <a:pPr algn="ctr">
              <a:lnSpc>
                <a:spcPts val="4800"/>
              </a:lnSpc>
              <a:spcBef>
                <a:spcPct val="50000"/>
              </a:spcBef>
            </a:pPr>
            <a:r>
              <a:rPr lang="en-US" sz="2400" baseline="0" dirty="0">
                <a:solidFill>
                  <a:schemeClr val="bg1"/>
                </a:solidFill>
                <a:latin typeface="Arial Bold"/>
                <a:cs typeface="Arial Bold"/>
              </a:rPr>
              <a:t>Session</a:t>
            </a:r>
            <a:r>
              <a:rPr lang="en-US" sz="2400" dirty="0">
                <a:solidFill>
                  <a:schemeClr val="bg1"/>
                </a:solidFill>
                <a:latin typeface="Arial Bold"/>
                <a:cs typeface="Arial Bold"/>
              </a:rPr>
              <a:t> </a:t>
            </a:r>
            <a:r>
              <a:rPr lang="en-US" sz="2400" dirty="0" smtClean="0">
                <a:solidFill>
                  <a:schemeClr val="bg1"/>
                </a:solidFill>
                <a:latin typeface="Arial Bold"/>
                <a:cs typeface="Arial Bold"/>
              </a:rPr>
              <a:t>6</a:t>
            </a:r>
            <a:endParaRPr lang="en-US" sz="4000" baseline="0" dirty="0">
              <a:solidFill>
                <a:schemeClr val="bg1"/>
              </a:solidFill>
              <a:latin typeface="Arial Bold"/>
              <a:cs typeface="Arial Bold"/>
            </a:endParaRPr>
          </a:p>
        </p:txBody>
      </p:sp>
      <p:cxnSp>
        <p:nvCxnSpPr>
          <p:cNvPr id="13" name="Straight Connector 12"/>
          <p:cNvCxnSpPr/>
          <p:nvPr/>
        </p:nvCxnSpPr>
        <p:spPr>
          <a:xfrm>
            <a:off x="0" y="5689600"/>
            <a:ext cx="9144000" cy="1588"/>
          </a:xfrm>
          <a:prstGeom prst="line">
            <a:avLst/>
          </a:prstGeom>
          <a:ln w="508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0" y="3225800"/>
            <a:ext cx="9144000" cy="1588"/>
          </a:xfrm>
          <a:prstGeom prst="line">
            <a:avLst/>
          </a:prstGeom>
          <a:ln w="508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2" name="Picture 16" descr="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35144" y="5851822"/>
            <a:ext cx="900112" cy="90011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7831540" y="5716590"/>
            <a:ext cx="1295400" cy="1143000"/>
          </a:xfrm>
          <a:prstGeom prst="rect">
            <a:avLst/>
          </a:prstGeom>
          <a:solidFill>
            <a:srgbClr val="4F81B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8908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2400" dirty="0"/>
              <a:t>Key Messages</a:t>
            </a:r>
          </a:p>
        </p:txBody>
      </p:sp>
      <p:sp>
        <p:nvSpPr>
          <p:cNvPr id="3" name="Content Placeholder 2"/>
          <p:cNvSpPr>
            <a:spLocks noGrp="1"/>
          </p:cNvSpPr>
          <p:nvPr>
            <p:ph type="body" sz="quarter" idx="14"/>
          </p:nvPr>
        </p:nvSpPr>
        <p:spPr/>
        <p:txBody>
          <a:bodyPr/>
          <a:lstStyle/>
          <a:p>
            <a:pPr>
              <a:spcBef>
                <a:spcPts val="1200"/>
              </a:spcBef>
              <a:spcAft>
                <a:spcPts val="600"/>
              </a:spcAft>
              <a:buFont typeface="Arial" panose="020B0604020202020204" pitchFamily="34" charset="0"/>
              <a:buChar char="•"/>
            </a:pPr>
            <a:r>
              <a:rPr lang="en-US" sz="2400" dirty="0"/>
              <a:t>Careful management of all aspects of </a:t>
            </a:r>
            <a:r>
              <a:rPr lang="en-US" sz="2400" dirty="0" err="1"/>
              <a:t>programme</a:t>
            </a:r>
            <a:r>
              <a:rPr lang="en-US" sz="2400" dirty="0"/>
              <a:t> delivery is crucial for the efficient and effective achievement of results.</a:t>
            </a:r>
          </a:p>
          <a:p>
            <a:pPr>
              <a:spcBef>
                <a:spcPts val="1200"/>
              </a:spcBef>
              <a:spcAft>
                <a:spcPts val="600"/>
              </a:spcAft>
              <a:buFont typeface="Arial" panose="020B0604020202020204" pitchFamily="34" charset="0"/>
              <a:buChar char="•"/>
            </a:pPr>
            <a:r>
              <a:rPr lang="en-US" sz="2400" dirty="0"/>
              <a:t>Effective implementation depends on thorough selection of implementation strategies, implementation modalities and partners. </a:t>
            </a:r>
          </a:p>
          <a:p>
            <a:pPr>
              <a:spcBef>
                <a:spcPts val="1200"/>
              </a:spcBef>
              <a:spcAft>
                <a:spcPts val="600"/>
              </a:spcAft>
              <a:buFont typeface="Arial" panose="020B0604020202020204" pitchFamily="34" charset="0"/>
              <a:buChar char="•"/>
            </a:pPr>
            <a:r>
              <a:rPr lang="en-US" sz="2400" dirty="0"/>
              <a:t>Effective implementation monitoring entails tracking progress against time, budget and scope.</a:t>
            </a:r>
          </a:p>
          <a:p>
            <a:pPr>
              <a:spcBef>
                <a:spcPts val="1200"/>
              </a:spcBef>
              <a:spcAft>
                <a:spcPts val="600"/>
              </a:spcAft>
              <a:buFont typeface="Arial" panose="020B0604020202020204" pitchFamily="34" charset="0"/>
              <a:buChar char="•"/>
            </a:pPr>
            <a:r>
              <a:rPr lang="en-US" sz="2400" dirty="0"/>
              <a:t>Identifying risk, discussing risk tolerance and designing risk mitigation measures is crucial to effective implementation.</a:t>
            </a:r>
          </a:p>
          <a:p>
            <a:pPr>
              <a:spcBef>
                <a:spcPts val="1200"/>
              </a:spcBef>
              <a:spcAft>
                <a:spcPts val="600"/>
              </a:spcAft>
              <a:buFont typeface="Arial" panose="020B0604020202020204" pitchFamily="34" charset="0"/>
              <a:buChar char="•"/>
            </a:pPr>
            <a:endParaRPr lang="en-GB" sz="2400" dirty="0"/>
          </a:p>
        </p:txBody>
      </p:sp>
    </p:spTree>
    <p:extLst>
      <p:ext uri="{BB962C8B-B14F-4D97-AF65-F5344CB8AC3E}">
        <p14:creationId xmlns:p14="http://schemas.microsoft.com/office/powerpoint/2010/main" val="3214000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Session Objectives</a:t>
            </a:r>
          </a:p>
        </p:txBody>
      </p:sp>
      <p:sp>
        <p:nvSpPr>
          <p:cNvPr id="3" name="Content Placeholder 2"/>
          <p:cNvSpPr>
            <a:spLocks noGrp="1"/>
          </p:cNvSpPr>
          <p:nvPr>
            <p:ph type="body" sz="quarter" idx="14"/>
          </p:nvPr>
        </p:nvSpPr>
        <p:spPr/>
        <p:txBody>
          <a:bodyPr/>
          <a:lstStyle/>
          <a:p>
            <a:pPr lvl="0">
              <a:buFont typeface="Wingdings" panose="05000000000000000000" pitchFamily="2" charset="2"/>
              <a:buChar char="§"/>
            </a:pPr>
            <a:r>
              <a:rPr lang="en-US" sz="2400" dirty="0"/>
              <a:t>Identify key considerations when work planning</a:t>
            </a:r>
          </a:p>
          <a:p>
            <a:pPr lvl="0">
              <a:buFont typeface="Wingdings" panose="05000000000000000000" pitchFamily="2" charset="2"/>
              <a:buChar char="§"/>
            </a:pPr>
            <a:endParaRPr lang="en-US" sz="2400" dirty="0"/>
          </a:p>
          <a:p>
            <a:pPr lvl="0">
              <a:buFont typeface="Wingdings" panose="05000000000000000000" pitchFamily="2" charset="2"/>
              <a:buChar char="§"/>
            </a:pPr>
            <a:r>
              <a:rPr lang="en-US" sz="2400" dirty="0"/>
              <a:t>Understand key aspects related to the management of </a:t>
            </a:r>
            <a:r>
              <a:rPr lang="en-US" sz="2400" dirty="0" err="1"/>
              <a:t>programmes</a:t>
            </a:r>
            <a:r>
              <a:rPr lang="en-US" sz="2400" dirty="0"/>
              <a:t> </a:t>
            </a:r>
          </a:p>
          <a:p>
            <a:pPr lvl="0">
              <a:buFont typeface="Wingdings" panose="05000000000000000000" pitchFamily="2" charset="2"/>
              <a:buChar char="§"/>
            </a:pPr>
            <a:endParaRPr lang="en-US" sz="2400" dirty="0"/>
          </a:p>
          <a:p>
            <a:pPr lvl="0">
              <a:buFont typeface="Wingdings" panose="05000000000000000000" pitchFamily="2" charset="2"/>
              <a:buChar char="§"/>
            </a:pPr>
            <a:r>
              <a:rPr lang="en-US" sz="2400" dirty="0"/>
              <a:t>Understand how to select the appropriate implementation modalities to carry out activities </a:t>
            </a:r>
          </a:p>
          <a:p>
            <a:pPr lvl="0">
              <a:buFont typeface="Wingdings" panose="05000000000000000000" pitchFamily="2" charset="2"/>
              <a:buChar char="§"/>
            </a:pPr>
            <a:endParaRPr lang="en-US" sz="2400" dirty="0"/>
          </a:p>
          <a:p>
            <a:pPr lvl="0">
              <a:buFont typeface="Wingdings" panose="05000000000000000000" pitchFamily="2" charset="2"/>
              <a:buChar char="§"/>
            </a:pPr>
            <a:r>
              <a:rPr lang="en-US" sz="2400" dirty="0"/>
              <a:t>Identify risks and risk management approaches to </a:t>
            </a:r>
            <a:r>
              <a:rPr lang="en-US" sz="2400" dirty="0" err="1"/>
              <a:t>programme</a:t>
            </a:r>
            <a:r>
              <a:rPr lang="en-US" sz="2400" dirty="0"/>
              <a:t> delivery</a:t>
            </a:r>
          </a:p>
          <a:p>
            <a:pPr>
              <a:buFont typeface="Wingdings" panose="05000000000000000000" pitchFamily="2" charset="2"/>
              <a:buChar char="§"/>
            </a:pPr>
            <a:endParaRPr lang="en-US" sz="2400" dirty="0"/>
          </a:p>
          <a:p>
            <a:pPr marL="0" indent="0"/>
            <a:endParaRPr lang="en-US" sz="2400" dirty="0"/>
          </a:p>
        </p:txBody>
      </p:sp>
    </p:spTree>
    <p:extLst>
      <p:ext uri="{BB962C8B-B14F-4D97-AF65-F5344CB8AC3E}">
        <p14:creationId xmlns:p14="http://schemas.microsoft.com/office/powerpoint/2010/main" val="4279156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Work planning considerations</a:t>
            </a:r>
          </a:p>
        </p:txBody>
      </p:sp>
      <p:sp>
        <p:nvSpPr>
          <p:cNvPr id="5" name="Content Placeholder 4"/>
          <p:cNvSpPr>
            <a:spLocks noGrp="1"/>
          </p:cNvSpPr>
          <p:nvPr>
            <p:ph type="body" sz="quarter" idx="14"/>
          </p:nvPr>
        </p:nvSpPr>
        <p:spPr>
          <a:xfrm>
            <a:off x="533400" y="1371600"/>
            <a:ext cx="7954961" cy="3492500"/>
          </a:xfrm>
        </p:spPr>
        <p:txBody>
          <a:bodyPr/>
          <a:lstStyle/>
          <a:p>
            <a:pPr eaLnBrk="0" hangingPunct="0">
              <a:spcBef>
                <a:spcPts val="600"/>
              </a:spcBef>
              <a:spcAft>
                <a:spcPts val="600"/>
              </a:spcAft>
              <a:buClr>
                <a:srgbClr val="000000"/>
              </a:buClr>
              <a:buFont typeface="Wingdings" panose="05000000000000000000" pitchFamily="2" charset="2"/>
              <a:buChar char="§"/>
              <a:defRPr/>
            </a:pPr>
            <a:r>
              <a:rPr lang="en-GB" sz="2400" dirty="0">
                <a:latin typeface="Calibri" pitchFamily="34" charset="0"/>
                <a:ea typeface="ＭＳ Ｐゴシック" charset="0"/>
                <a:cs typeface="Arial" panose="020B0604020202020204" pitchFamily="34" charset="0"/>
              </a:rPr>
              <a:t>Involvement of counterparts and development partners</a:t>
            </a:r>
          </a:p>
          <a:p>
            <a:pPr eaLnBrk="0" hangingPunct="0">
              <a:spcBef>
                <a:spcPts val="600"/>
              </a:spcBef>
              <a:spcAft>
                <a:spcPts val="600"/>
              </a:spcAft>
              <a:buClr>
                <a:srgbClr val="000000"/>
              </a:buClr>
              <a:buFont typeface="Wingdings" panose="05000000000000000000" pitchFamily="2" charset="2"/>
              <a:buChar char="§"/>
              <a:defRPr/>
            </a:pPr>
            <a:r>
              <a:rPr lang="en-GB" sz="2400" dirty="0">
                <a:latin typeface="Calibri" pitchFamily="34" charset="0"/>
                <a:ea typeface="ＭＳ Ｐゴシック" charset="0"/>
                <a:cs typeface="Arial" panose="020B0604020202020204" pitchFamily="34" charset="0"/>
              </a:rPr>
              <a:t>Review outputs and strategies as outlined in strategic plans </a:t>
            </a:r>
            <a:r>
              <a:rPr lang="en-GB" sz="2400" dirty="0" smtClean="0">
                <a:latin typeface="Calibri" pitchFamily="34" charset="0"/>
                <a:ea typeface="ＭＳ Ｐゴシック" charset="0"/>
                <a:cs typeface="Arial" panose="020B0604020202020204" pitchFamily="34" charset="0"/>
              </a:rPr>
              <a:t>(Strategy Notes, CPD</a:t>
            </a:r>
            <a:r>
              <a:rPr lang="en-GB" sz="2400" dirty="0">
                <a:latin typeface="Calibri" pitchFamily="34" charset="0"/>
                <a:ea typeface="ＭＳ Ｐゴシック" charset="0"/>
                <a:cs typeface="Arial" panose="020B0604020202020204" pitchFamily="34" charset="0"/>
              </a:rPr>
              <a:t>) </a:t>
            </a:r>
          </a:p>
          <a:p>
            <a:pPr eaLnBrk="0" hangingPunct="0">
              <a:spcBef>
                <a:spcPts val="600"/>
              </a:spcBef>
              <a:spcAft>
                <a:spcPts val="600"/>
              </a:spcAft>
              <a:buClr>
                <a:srgbClr val="000000"/>
              </a:buClr>
              <a:buFont typeface="Wingdings" panose="05000000000000000000" pitchFamily="2" charset="2"/>
              <a:buChar char="§"/>
              <a:defRPr/>
            </a:pPr>
            <a:r>
              <a:rPr lang="en-GB" sz="2400" dirty="0">
                <a:latin typeface="Calibri" pitchFamily="34" charset="0"/>
                <a:ea typeface="ＭＳ Ｐゴシック" charset="0"/>
                <a:cs typeface="Arial" panose="020B0604020202020204" pitchFamily="34" charset="0"/>
              </a:rPr>
              <a:t>Determine activities for corresponding strategies identified</a:t>
            </a:r>
          </a:p>
          <a:p>
            <a:pPr eaLnBrk="0" hangingPunct="0">
              <a:spcBef>
                <a:spcPts val="600"/>
              </a:spcBef>
              <a:spcAft>
                <a:spcPts val="600"/>
              </a:spcAft>
              <a:buClr>
                <a:srgbClr val="000000"/>
              </a:buClr>
              <a:buFont typeface="Wingdings" panose="05000000000000000000" pitchFamily="2" charset="2"/>
              <a:buChar char="§"/>
              <a:defRPr/>
            </a:pPr>
            <a:r>
              <a:rPr lang="en-GB" sz="2400" dirty="0">
                <a:latin typeface="Calibri" pitchFamily="34" charset="0"/>
                <a:ea typeface="ＭＳ Ｐゴシック" charset="0"/>
                <a:cs typeface="Arial" panose="020B0604020202020204" pitchFamily="34" charset="0"/>
              </a:rPr>
              <a:t>Input requirements to carry out activities</a:t>
            </a:r>
          </a:p>
          <a:p>
            <a:pPr lvl="0" eaLnBrk="0" hangingPunct="0">
              <a:spcBef>
                <a:spcPts val="600"/>
              </a:spcBef>
              <a:spcAft>
                <a:spcPts val="600"/>
              </a:spcAft>
              <a:buClr>
                <a:srgbClr val="000000"/>
              </a:buClr>
              <a:buFont typeface="Wingdings" panose="05000000000000000000" pitchFamily="2" charset="2"/>
              <a:buChar char="§"/>
              <a:defRPr/>
            </a:pPr>
            <a:r>
              <a:rPr lang="en-GB" sz="2400" dirty="0">
                <a:latin typeface="Calibri" pitchFamily="34" charset="0"/>
                <a:ea typeface="ＭＳ Ｐゴシック" charset="0"/>
                <a:cs typeface="Arial" panose="020B0604020202020204" pitchFamily="34" charset="0"/>
              </a:rPr>
              <a:t>Time required to carry out activities</a:t>
            </a:r>
          </a:p>
          <a:p>
            <a:pPr eaLnBrk="0" hangingPunct="0">
              <a:spcBef>
                <a:spcPts val="600"/>
              </a:spcBef>
              <a:spcAft>
                <a:spcPts val="600"/>
              </a:spcAft>
              <a:buClr>
                <a:srgbClr val="000000"/>
              </a:buClr>
              <a:buFont typeface="Wingdings" panose="05000000000000000000" pitchFamily="2" charset="2"/>
              <a:buChar char="§"/>
              <a:defRPr/>
            </a:pPr>
            <a:r>
              <a:rPr lang="en-GB" sz="2400" dirty="0">
                <a:latin typeface="Calibri" pitchFamily="34" charset="0"/>
                <a:ea typeface="ＭＳ Ｐゴシック" charset="0"/>
                <a:cs typeface="Arial" panose="020B0604020202020204" pitchFamily="34" charset="0"/>
              </a:rPr>
              <a:t>Implementation modalities</a:t>
            </a:r>
          </a:p>
          <a:p>
            <a:pPr eaLnBrk="0" hangingPunct="0">
              <a:spcBef>
                <a:spcPts val="600"/>
              </a:spcBef>
              <a:spcAft>
                <a:spcPts val="600"/>
              </a:spcAft>
              <a:buClr>
                <a:srgbClr val="000000"/>
              </a:buClr>
              <a:buFont typeface="Wingdings" panose="05000000000000000000" pitchFamily="2" charset="2"/>
              <a:buChar char="§"/>
              <a:defRPr/>
            </a:pPr>
            <a:r>
              <a:rPr lang="en-GB" sz="2400" dirty="0">
                <a:latin typeface="Calibri" pitchFamily="34" charset="0"/>
                <a:ea typeface="ＭＳ Ｐゴシック" charset="0"/>
                <a:cs typeface="Arial" panose="020B0604020202020204" pitchFamily="34" charset="0"/>
              </a:rPr>
              <a:t>Partners and responsible persons</a:t>
            </a:r>
          </a:p>
          <a:p>
            <a:pPr eaLnBrk="0" hangingPunct="0">
              <a:spcBef>
                <a:spcPts val="600"/>
              </a:spcBef>
              <a:spcAft>
                <a:spcPts val="600"/>
              </a:spcAft>
              <a:buClr>
                <a:srgbClr val="000000"/>
              </a:buClr>
              <a:buFont typeface="Wingdings" panose="05000000000000000000" pitchFamily="2" charset="2"/>
              <a:buChar char="§"/>
              <a:defRPr/>
            </a:pPr>
            <a:r>
              <a:rPr lang="en-GB" sz="2400" dirty="0">
                <a:latin typeface="Calibri" pitchFamily="34" charset="0"/>
                <a:ea typeface="ＭＳ Ｐゴシック" charset="0"/>
                <a:cs typeface="Arial" panose="020B0604020202020204" pitchFamily="34" charset="0"/>
              </a:rPr>
              <a:t>Funding sources and gaps</a:t>
            </a:r>
            <a:endParaRPr lang="en-US" sz="2400" dirty="0">
              <a:latin typeface="Calibri" pitchFamily="34" charset="0"/>
              <a:ea typeface="ＭＳ Ｐゴシック" charset="0"/>
              <a:cs typeface="Arial" panose="020B0604020202020204" pitchFamily="34" charset="0"/>
            </a:endParaRPr>
          </a:p>
          <a:p>
            <a:pPr eaLnBrk="0" hangingPunct="0">
              <a:spcBef>
                <a:spcPts val="600"/>
              </a:spcBef>
              <a:spcAft>
                <a:spcPts val="600"/>
              </a:spcAft>
              <a:buClr>
                <a:srgbClr val="000000"/>
              </a:buClr>
              <a:buFont typeface="Wingdings" panose="05000000000000000000" pitchFamily="2" charset="2"/>
              <a:buChar char="§"/>
              <a:defRPr/>
            </a:pPr>
            <a:r>
              <a:rPr lang="en-US" sz="2400" dirty="0">
                <a:latin typeface="Calibri" pitchFamily="34" charset="0"/>
                <a:ea typeface="ＭＳ Ｐゴシック" charset="0"/>
                <a:cs typeface="Arial" panose="020B0604020202020204" pitchFamily="34" charset="0"/>
              </a:rPr>
              <a:t>Presentation in VISION</a:t>
            </a:r>
          </a:p>
          <a:p>
            <a:pPr eaLnBrk="0" hangingPunct="0">
              <a:spcBef>
                <a:spcPts val="600"/>
              </a:spcBef>
              <a:spcAft>
                <a:spcPts val="600"/>
              </a:spcAft>
              <a:buClr>
                <a:srgbClr val="000000"/>
              </a:buClr>
              <a:buFont typeface="Wingdings" panose="05000000000000000000" pitchFamily="2" charset="2"/>
              <a:buChar char="§"/>
              <a:defRPr/>
            </a:pPr>
            <a:r>
              <a:rPr lang="en-US" sz="2400" dirty="0">
                <a:ea typeface="ＭＳ Ｐゴシック" charset="0"/>
                <a:cs typeface="Arial" panose="020B0604020202020204" pitchFamily="34" charset="0"/>
              </a:rPr>
              <a:t>Quality assurance</a:t>
            </a:r>
            <a:endParaRPr lang="en-GB" sz="2400" dirty="0">
              <a:latin typeface="Calibri"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450906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034321" y="187698"/>
            <a:ext cx="7772400" cy="609600"/>
          </a:xfrm>
          <a:prstGeom prst="rect">
            <a:avLst/>
          </a:prstGeom>
        </p:spPr>
        <p:txBody>
          <a:bodyPr/>
          <a:lstStyle>
            <a:lvl1pPr algn="r" rtl="0" eaLnBrk="1" fontAlgn="base" hangingPunct="1">
              <a:spcBef>
                <a:spcPct val="0"/>
              </a:spcBef>
              <a:spcAft>
                <a:spcPct val="0"/>
              </a:spcAft>
              <a:defRPr>
                <a:solidFill>
                  <a:schemeClr val="bg1"/>
                </a:solidFill>
                <a:latin typeface="+mj-lt"/>
                <a:ea typeface="+mj-ea"/>
                <a:cs typeface="+mj-cs"/>
              </a:defRPr>
            </a:lvl1pPr>
            <a:lvl2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2pPr>
            <a:lvl3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3pPr>
            <a:lvl4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4pPr>
            <a:lvl5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a:lstStyle>
          <a:p>
            <a:endParaRPr lang="en-US" sz="2800" b="1" kern="0" dirty="0">
              <a:latin typeface="Calibri" pitchFamily="34" charset="0"/>
              <a:cs typeface="Arial" panose="020B0604020202020204" pitchFamily="34" charset="0"/>
            </a:endParaRPr>
          </a:p>
        </p:txBody>
      </p:sp>
      <p:graphicFrame>
        <p:nvGraphicFramePr>
          <p:cNvPr id="2" name="Diagram 1"/>
          <p:cNvGraphicFramePr/>
          <p:nvPr>
            <p:extLst>
              <p:ext uri="{D42A27DB-BD31-4B8C-83A1-F6EECF244321}">
                <p14:modId xmlns:p14="http://schemas.microsoft.com/office/powerpoint/2010/main" val="4259366988"/>
              </p:ext>
            </p:extLst>
          </p:nvPr>
        </p:nvGraphicFramePr>
        <p:xfrm>
          <a:off x="2071688" y="3062288"/>
          <a:ext cx="6776895" cy="34750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5"/>
          <p:cNvSpPr>
            <a:spLocks noGrp="1"/>
          </p:cNvSpPr>
          <p:nvPr>
            <p:ph type="ctrTitle"/>
          </p:nvPr>
        </p:nvSpPr>
        <p:spPr/>
        <p:txBody>
          <a:bodyPr/>
          <a:lstStyle/>
          <a:p>
            <a:r>
              <a:rPr lang="en-US" kern="0" dirty="0">
                <a:latin typeface="Calibri" pitchFamily="34" charset="0"/>
                <a:cs typeface="Arial" panose="020B0604020202020204" pitchFamily="34" charset="0"/>
              </a:rPr>
              <a:t>Input planning</a:t>
            </a:r>
            <a:br>
              <a:rPr lang="en-US" kern="0" dirty="0">
                <a:latin typeface="Calibri" pitchFamily="34" charset="0"/>
                <a:cs typeface="Arial" panose="020B0604020202020204" pitchFamily="34" charset="0"/>
              </a:rPr>
            </a:br>
            <a:endParaRPr lang="en-GB" dirty="0"/>
          </a:p>
        </p:txBody>
      </p:sp>
      <p:sp>
        <p:nvSpPr>
          <p:cNvPr id="8" name="Text Placeholder 7"/>
          <p:cNvSpPr>
            <a:spLocks noGrp="1"/>
          </p:cNvSpPr>
          <p:nvPr>
            <p:ph type="body" sz="quarter" idx="14"/>
          </p:nvPr>
        </p:nvSpPr>
        <p:spPr>
          <a:xfrm>
            <a:off x="171450" y="1182688"/>
            <a:ext cx="8275638" cy="2755905"/>
          </a:xfrm>
        </p:spPr>
        <p:txBody>
          <a:bodyPr vert="horz" anchor="t"/>
          <a:lstStyle/>
          <a:p>
            <a:pPr algn="just"/>
            <a:r>
              <a:rPr lang="en-US" sz="2000" dirty="0">
                <a:latin typeface="Calibri" pitchFamily="34" charset="0"/>
              </a:rPr>
              <a:t>Determining what resources (people, cash, and supplies) are needed</a:t>
            </a:r>
          </a:p>
          <a:p>
            <a:pPr algn="just"/>
            <a:r>
              <a:rPr lang="en-US" sz="2000" dirty="0">
                <a:latin typeface="Calibri" pitchFamily="34" charset="0"/>
              </a:rPr>
              <a:t>When they will be needed to implement activities as outlined in </a:t>
            </a:r>
            <a:r>
              <a:rPr lang="en-US" sz="2000" dirty="0" err="1">
                <a:latin typeface="Calibri" pitchFamily="34" charset="0"/>
              </a:rPr>
              <a:t>workplans</a:t>
            </a:r>
            <a:endParaRPr lang="en-US" sz="2000" dirty="0">
              <a:latin typeface="Calibri" pitchFamily="34" charset="0"/>
            </a:endParaRPr>
          </a:p>
          <a:p>
            <a:pPr marL="0" indent="0" algn="just">
              <a:buNone/>
            </a:pPr>
            <a:endParaRPr lang="en-US" sz="2400" dirty="0">
              <a:latin typeface="Calibri" pitchFamily="34" charset="0"/>
            </a:endParaRPr>
          </a:p>
          <a:p>
            <a:pPr marL="0" indent="0" algn="just">
              <a:buNone/>
            </a:pPr>
            <a:r>
              <a:rPr lang="en-US" sz="2000" dirty="0">
                <a:latin typeface="Calibri" pitchFamily="34" charset="0"/>
                <a:ea typeface="MS Mincho" panose="02020609040205080304" pitchFamily="49" charset="-128"/>
                <a:cs typeface="Times New Roman" panose="02020603050405020304" pitchFamily="18" charset="0"/>
              </a:rPr>
              <a:t>In UNICEF, there are three primary types of inputs:</a:t>
            </a:r>
          </a:p>
          <a:p>
            <a:endParaRPr lang="en-GB" sz="2400" dirty="0"/>
          </a:p>
        </p:txBody>
      </p:sp>
    </p:spTree>
    <p:extLst>
      <p:ext uri="{BB962C8B-B14F-4D97-AF65-F5344CB8AC3E}">
        <p14:creationId xmlns:p14="http://schemas.microsoft.com/office/powerpoint/2010/main" val="2123272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a:t>Implementation Modalities</a:t>
            </a:r>
          </a:p>
        </p:txBody>
      </p:sp>
      <p:sp>
        <p:nvSpPr>
          <p:cNvPr id="3" name="Content Placeholder 2"/>
          <p:cNvSpPr>
            <a:spLocks noGrp="1"/>
          </p:cNvSpPr>
          <p:nvPr>
            <p:ph type="body" sz="quarter" idx="14"/>
          </p:nvPr>
        </p:nvSpPr>
        <p:spPr/>
        <p:txBody>
          <a:bodyPr/>
          <a:lstStyle/>
          <a:p>
            <a:pPr marL="0" indent="0">
              <a:spcBef>
                <a:spcPts val="1200"/>
              </a:spcBef>
              <a:spcAft>
                <a:spcPts val="600"/>
              </a:spcAft>
              <a:buNone/>
            </a:pPr>
            <a:r>
              <a:rPr lang="en-US" sz="2400" dirty="0">
                <a:latin typeface="Calibri" panose="020F0502020204030204" pitchFamily="34" charset="0"/>
                <a:ea typeface="MS Mincho" panose="02020609040205080304" pitchFamily="49" charset="-128"/>
                <a:cs typeface="Times New Roman" panose="02020603050405020304" pitchFamily="18" charset="0"/>
              </a:rPr>
              <a:t>UNICEF generally applies one or more of four implementation modalities to achieve a result:</a:t>
            </a:r>
          </a:p>
          <a:p>
            <a:pPr marL="627062" indent="-457200" algn="just">
              <a:spcBef>
                <a:spcPts val="1200"/>
              </a:spcBef>
              <a:spcAft>
                <a:spcPts val="600"/>
              </a:spcAft>
              <a:buFont typeface="+mj-lt"/>
              <a:buAutoNum type="arabicPeriod"/>
            </a:pPr>
            <a:r>
              <a:rPr lang="en-US" sz="2400" dirty="0">
                <a:latin typeface="Calibri" panose="020F0502020204030204" pitchFamily="34" charset="0"/>
                <a:ea typeface="MS Mincho" panose="02020609040205080304" pitchFamily="49" charset="-128"/>
                <a:cs typeface="Times New Roman" panose="02020603050405020304" pitchFamily="18" charset="0"/>
              </a:rPr>
              <a:t>Working with Government</a:t>
            </a:r>
          </a:p>
          <a:p>
            <a:pPr marL="627062" indent="-457200" algn="just">
              <a:spcBef>
                <a:spcPts val="1200"/>
              </a:spcBef>
              <a:spcAft>
                <a:spcPts val="600"/>
              </a:spcAft>
              <a:buFont typeface="+mj-lt"/>
              <a:buAutoNum type="arabicPeriod"/>
            </a:pPr>
            <a:r>
              <a:rPr lang="en-US" sz="2400" dirty="0">
                <a:latin typeface="Calibri" panose="020F0502020204030204" pitchFamily="34" charset="0"/>
                <a:ea typeface="MS Mincho" panose="02020609040205080304" pitchFamily="49" charset="-128"/>
                <a:cs typeface="Times New Roman" panose="02020603050405020304" pitchFamily="18" charset="0"/>
              </a:rPr>
              <a:t>Working with Civil Society Organizations</a:t>
            </a:r>
          </a:p>
          <a:p>
            <a:pPr marL="627062" indent="-457200" algn="just">
              <a:spcBef>
                <a:spcPts val="1200"/>
              </a:spcBef>
              <a:spcAft>
                <a:spcPts val="600"/>
              </a:spcAft>
              <a:buFont typeface="+mj-lt"/>
              <a:buAutoNum type="arabicPeriod"/>
            </a:pPr>
            <a:r>
              <a:rPr lang="en-US" sz="2400" dirty="0">
                <a:latin typeface="Calibri" panose="020F0502020204030204" pitchFamily="34" charset="0"/>
                <a:ea typeface="MS Mincho" panose="02020609040205080304" pitchFamily="49" charset="-128"/>
                <a:cs typeface="Times New Roman" panose="02020603050405020304" pitchFamily="18" charset="0"/>
              </a:rPr>
              <a:t>Working with Other UN Agencies</a:t>
            </a:r>
          </a:p>
          <a:p>
            <a:pPr marL="627062" indent="-457200" algn="just">
              <a:spcBef>
                <a:spcPts val="1200"/>
              </a:spcBef>
              <a:spcAft>
                <a:spcPts val="600"/>
              </a:spcAft>
              <a:buFont typeface="+mj-lt"/>
              <a:buAutoNum type="arabicPeriod"/>
            </a:pPr>
            <a:r>
              <a:rPr lang="en-US" sz="2400" dirty="0">
                <a:latin typeface="Calibri" panose="020F0502020204030204" pitchFamily="34" charset="0"/>
                <a:ea typeface="MS Mincho" panose="02020609040205080304" pitchFamily="49" charset="-128"/>
                <a:cs typeface="Times New Roman" panose="02020603050405020304" pitchFamily="18" charset="0"/>
              </a:rPr>
              <a:t>UNICEF Directly implementing an activity</a:t>
            </a:r>
          </a:p>
          <a:p>
            <a:pPr marL="0" indent="0">
              <a:spcBef>
                <a:spcPts val="1200"/>
              </a:spcBef>
              <a:spcAft>
                <a:spcPts val="600"/>
              </a:spcAft>
              <a:buNone/>
            </a:pPr>
            <a:r>
              <a:rPr lang="en-US" sz="2400" dirty="0">
                <a:latin typeface="Calibri" panose="020F0502020204030204" pitchFamily="34" charset="0"/>
                <a:ea typeface="MS Mincho" panose="02020609040205080304" pitchFamily="49" charset="-128"/>
                <a:cs typeface="Times New Roman" panose="02020603050405020304" pitchFamily="18" charset="0"/>
              </a:rPr>
              <a:t>Considering the most suitable modality takes into account the specific needs of an intervention and operating environment, and comparative advantage to support achievement of results</a:t>
            </a:r>
          </a:p>
          <a:p>
            <a:pPr marL="457200" indent="-457200">
              <a:buFont typeface="+mj-lt"/>
              <a:buAutoNum type="arabicPeriod"/>
            </a:pPr>
            <a:endParaRPr lang="en-US" sz="2400" dirty="0"/>
          </a:p>
        </p:txBody>
      </p:sp>
    </p:spTree>
    <p:extLst>
      <p:ext uri="{BB962C8B-B14F-4D97-AF65-F5344CB8AC3E}">
        <p14:creationId xmlns:p14="http://schemas.microsoft.com/office/powerpoint/2010/main" val="1109654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506413"/>
          </a:xfrm>
        </p:spPr>
        <p:txBody>
          <a:bodyPr/>
          <a:lstStyle/>
          <a:p>
            <a:r>
              <a:rPr lang="en-US" dirty="0"/>
              <a:t>Considerations in determining modalities and strategies</a:t>
            </a:r>
          </a:p>
        </p:txBody>
      </p:sp>
      <p:sp>
        <p:nvSpPr>
          <p:cNvPr id="3" name="Content Placeholder 2"/>
          <p:cNvSpPr>
            <a:spLocks noGrp="1"/>
          </p:cNvSpPr>
          <p:nvPr>
            <p:ph type="body" sz="quarter" idx="14"/>
          </p:nvPr>
        </p:nvSpPr>
        <p:spPr/>
        <p:txBody>
          <a:bodyPr/>
          <a:lstStyle/>
          <a:p>
            <a:pPr marL="0" indent="0"/>
            <a:endParaRPr lang="en-US" sz="2400" dirty="0">
              <a:latin typeface="Calibri" panose="020F0502020204030204" pitchFamily="34" charset="0"/>
              <a:ea typeface="MS Mincho" panose="02020609040205080304" pitchFamily="49" charset="-128"/>
              <a:cs typeface="Times New Roman" panose="02020603050405020304" pitchFamily="18" charset="0"/>
            </a:endParaRPr>
          </a:p>
          <a:p>
            <a:pPr>
              <a:buFont typeface="Arial" panose="020B0604020202020204" pitchFamily="34" charset="0"/>
              <a:buChar char="•"/>
            </a:pPr>
            <a:r>
              <a:rPr lang="en-US" sz="2400" b="1" dirty="0">
                <a:latin typeface="Calibri" panose="020F0502020204030204" pitchFamily="34" charset="0"/>
                <a:ea typeface="MS Mincho" panose="02020609040205080304" pitchFamily="49" charset="-128"/>
                <a:cs typeface="Times New Roman" panose="02020603050405020304" pitchFamily="18" charset="0"/>
              </a:rPr>
              <a:t>Economy – </a:t>
            </a:r>
            <a:r>
              <a:rPr lang="en-US" sz="2400" dirty="0">
                <a:latin typeface="Calibri" panose="020F0502020204030204" pitchFamily="34" charset="0"/>
                <a:ea typeface="MS Mincho" panose="02020609040205080304" pitchFamily="49" charset="-128"/>
                <a:cs typeface="Times New Roman" panose="02020603050405020304" pitchFamily="18" charset="0"/>
              </a:rPr>
              <a:t>obtaining inputs of appropriate quality at the right price</a:t>
            </a:r>
            <a:endParaRPr lang="en-US" sz="2400" b="1" dirty="0">
              <a:latin typeface="Calibri" panose="020F0502020204030204" pitchFamily="34" charset="0"/>
              <a:ea typeface="MS Mincho" panose="02020609040205080304" pitchFamily="49" charset="-128"/>
              <a:cs typeface="Times New Roman" panose="02020603050405020304" pitchFamily="18" charset="0"/>
            </a:endParaRPr>
          </a:p>
          <a:p>
            <a:pPr>
              <a:buFont typeface="Arial" panose="020B0604020202020204" pitchFamily="34" charset="0"/>
              <a:buChar char="•"/>
            </a:pPr>
            <a:endParaRPr lang="en-US" sz="2400" b="1" dirty="0">
              <a:latin typeface="Calibri" panose="020F0502020204030204" pitchFamily="34" charset="0"/>
              <a:ea typeface="MS Mincho" panose="02020609040205080304" pitchFamily="49" charset="-128"/>
              <a:cs typeface="Times New Roman" panose="02020603050405020304" pitchFamily="18" charset="0"/>
            </a:endParaRPr>
          </a:p>
          <a:p>
            <a:pPr>
              <a:buFont typeface="Arial" panose="020B0604020202020204" pitchFamily="34" charset="0"/>
              <a:buChar char="•"/>
            </a:pPr>
            <a:r>
              <a:rPr lang="en-US" sz="2400" b="1" dirty="0">
                <a:latin typeface="Calibri" panose="020F0502020204030204" pitchFamily="34" charset="0"/>
                <a:ea typeface="MS Mincho" panose="02020609040205080304" pitchFamily="49" charset="-128"/>
                <a:cs typeface="Times New Roman" panose="02020603050405020304" pitchFamily="18" charset="0"/>
              </a:rPr>
              <a:t>Efficiency – </a:t>
            </a:r>
            <a:r>
              <a:rPr lang="en-US" sz="2400" dirty="0">
                <a:latin typeface="Calibri" panose="020F0502020204030204" pitchFamily="34" charset="0"/>
                <a:ea typeface="MS Mincho" panose="02020609040205080304" pitchFamily="49" charset="-128"/>
                <a:cs typeface="Times New Roman" panose="02020603050405020304" pitchFamily="18" charset="0"/>
              </a:rPr>
              <a:t>timely allocation and use of resources to achieve  outputs</a:t>
            </a:r>
          </a:p>
          <a:p>
            <a:pPr>
              <a:buFont typeface="Arial" panose="020B0604020202020204" pitchFamily="34" charset="0"/>
              <a:buChar char="•"/>
            </a:pPr>
            <a:endParaRPr lang="en-US" sz="2400" b="1" dirty="0">
              <a:latin typeface="Calibri" panose="020F0502020204030204" pitchFamily="34" charset="0"/>
              <a:ea typeface="MS Mincho" panose="02020609040205080304" pitchFamily="49" charset="-128"/>
              <a:cs typeface="Times New Roman" panose="02020603050405020304" pitchFamily="18" charset="0"/>
            </a:endParaRPr>
          </a:p>
          <a:p>
            <a:pPr>
              <a:buFont typeface="Arial" panose="020B0604020202020204" pitchFamily="34" charset="0"/>
              <a:buChar char="•"/>
            </a:pPr>
            <a:r>
              <a:rPr lang="en-US" sz="2400" b="1" dirty="0">
                <a:latin typeface="Calibri" panose="020F0502020204030204" pitchFamily="34" charset="0"/>
                <a:ea typeface="MS Mincho" panose="02020609040205080304" pitchFamily="49" charset="-128"/>
                <a:cs typeface="Times New Roman" panose="02020603050405020304" pitchFamily="18" charset="0"/>
              </a:rPr>
              <a:t>Effectiveness – </a:t>
            </a:r>
            <a:r>
              <a:rPr lang="en-US" sz="2400" dirty="0">
                <a:latin typeface="Calibri" panose="020F0502020204030204" pitchFamily="34" charset="0"/>
                <a:ea typeface="MS Mincho" panose="02020609040205080304" pitchFamily="49" charset="-128"/>
                <a:cs typeface="Times New Roman" panose="02020603050405020304" pitchFamily="18" charset="0"/>
              </a:rPr>
              <a:t>the most appropriate strategy and modality for achieving results</a:t>
            </a:r>
          </a:p>
          <a:p>
            <a:pPr marL="0" indent="0">
              <a:buNone/>
            </a:pPr>
            <a:endParaRPr lang="en-US" sz="2400" dirty="0"/>
          </a:p>
        </p:txBody>
      </p:sp>
    </p:spTree>
    <p:extLst>
      <p:ext uri="{BB962C8B-B14F-4D97-AF65-F5344CB8AC3E}">
        <p14:creationId xmlns:p14="http://schemas.microsoft.com/office/powerpoint/2010/main" val="2033081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a:latin typeface="Calibri" pitchFamily="34" charset="0"/>
              </a:rPr>
              <a:t>What are we managing when implementing?</a:t>
            </a:r>
          </a:p>
        </p:txBody>
      </p:sp>
      <p:sp>
        <p:nvSpPr>
          <p:cNvPr id="3" name="Content Placeholder 2"/>
          <p:cNvSpPr>
            <a:spLocks noGrp="1"/>
          </p:cNvSpPr>
          <p:nvPr>
            <p:ph type="body" sz="quarter" idx="14"/>
          </p:nvPr>
        </p:nvSpPr>
        <p:spPr/>
        <p:txBody>
          <a:bodyPr/>
          <a:lstStyle/>
          <a:p>
            <a:pPr marL="45720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Strategies and activities</a:t>
            </a:r>
          </a:p>
          <a:p>
            <a:pPr marL="45720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Relationships with stakeholders</a:t>
            </a:r>
          </a:p>
          <a:p>
            <a:pPr marL="45720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Implementing partners</a:t>
            </a:r>
          </a:p>
          <a:p>
            <a:pPr marL="45720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Media and information</a:t>
            </a:r>
          </a:p>
          <a:p>
            <a:pPr marL="457200" lvl="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Financial resources</a:t>
            </a:r>
          </a:p>
          <a:p>
            <a:pPr marL="457200" lvl="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Human resources/staff</a:t>
            </a:r>
          </a:p>
          <a:p>
            <a:pPr marL="457200" lvl="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Supplies and equipment </a:t>
            </a:r>
          </a:p>
          <a:p>
            <a:pPr marL="457200" lvl="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Compliance with funding agreements</a:t>
            </a:r>
          </a:p>
          <a:p>
            <a:pPr marL="457200" lvl="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Internal processes</a:t>
            </a:r>
            <a:endParaRPr lang="en-US" altLang="en-US" sz="2800" dirty="0">
              <a:latin typeface="Calibri" pitchFamily="34" charset="0"/>
            </a:endParaRPr>
          </a:p>
          <a:p>
            <a:pPr marL="457200" lvl="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Risks</a:t>
            </a:r>
          </a:p>
          <a:p>
            <a:pPr marL="457200" lvl="0" indent="-457200" eaLnBrk="0" hangingPunct="0">
              <a:spcBef>
                <a:spcPct val="0"/>
              </a:spcBef>
              <a:buFont typeface="Arial" panose="020B0604020202020204" pitchFamily="34" charset="0"/>
              <a:buChar char="•"/>
              <a:tabLst>
                <a:tab pos="457200" algn="l"/>
              </a:tabLst>
              <a:defRPr/>
            </a:pPr>
            <a:r>
              <a:rPr lang="en-US" altLang="en-US" sz="2800" dirty="0">
                <a:latin typeface="Calibri" pitchFamily="34" charset="0"/>
                <a:ea typeface="ＭＳ Ｐゴシック" panose="020B0600070205080204" pitchFamily="34" charset="-128"/>
                <a:cs typeface="Times New Roman" panose="02020603050405020304" pitchFamily="18" charset="0"/>
              </a:rPr>
              <a:t>Knowledge</a:t>
            </a:r>
          </a:p>
        </p:txBody>
      </p:sp>
    </p:spTree>
    <p:extLst>
      <p:ext uri="{BB962C8B-B14F-4D97-AF65-F5344CB8AC3E}">
        <p14:creationId xmlns:p14="http://schemas.microsoft.com/office/powerpoint/2010/main" val="2287118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ctrTitle"/>
          </p:nvPr>
        </p:nvSpPr>
        <p:spPr/>
        <p:txBody>
          <a:bodyPr/>
          <a:lstStyle/>
          <a:p>
            <a:r>
              <a:rPr lang="en-US" sz="2800" dirty="0"/>
              <a:t>Monitoring is Managing</a:t>
            </a:r>
          </a:p>
        </p:txBody>
      </p:sp>
      <p:sp>
        <p:nvSpPr>
          <p:cNvPr id="25" name="Content Placeholder 24"/>
          <p:cNvSpPr>
            <a:spLocks noGrp="1"/>
          </p:cNvSpPr>
          <p:nvPr>
            <p:ph type="body" sz="quarter" idx="14"/>
          </p:nvPr>
        </p:nvSpPr>
        <p:spPr/>
        <p:txBody>
          <a:bodyPr/>
          <a:lstStyle/>
          <a:p>
            <a:pPr eaLnBrk="0" hangingPunct="0">
              <a:spcBef>
                <a:spcPts val="600"/>
              </a:spcBef>
              <a:spcAft>
                <a:spcPts val="600"/>
              </a:spcAft>
              <a:buFont typeface="Wingdings" panose="05000000000000000000" pitchFamily="2" charset="2"/>
              <a:buChar char=""/>
              <a:tabLst>
                <a:tab pos="457200" algn="l"/>
              </a:tabLst>
              <a:defRPr/>
            </a:pPr>
            <a:r>
              <a:rPr lang="en-US" altLang="en-US" sz="2400" dirty="0">
                <a:ea typeface="Verdana" panose="020B0604030504040204" pitchFamily="34" charset="0"/>
                <a:cs typeface="Verdana" panose="020B0604030504040204" pitchFamily="34" charset="0"/>
              </a:rPr>
              <a:t>Tracking progress against planned activities  </a:t>
            </a:r>
          </a:p>
          <a:p>
            <a:pPr marL="800100" lvl="1" indent="-342900" eaLnBrk="0" hangingPunct="0">
              <a:spcBef>
                <a:spcPts val="600"/>
              </a:spcBef>
              <a:spcAft>
                <a:spcPts val="600"/>
              </a:spcAft>
              <a:buFontTx/>
              <a:buChar char="-"/>
              <a:tabLst>
                <a:tab pos="457200" algn="l"/>
              </a:tabLst>
              <a:defRPr/>
            </a:pPr>
            <a:r>
              <a:rPr lang="en-US" altLang="en-US" sz="2400" dirty="0">
                <a:ea typeface="Verdana" panose="020B0604030504040204" pitchFamily="34" charset="0"/>
                <a:cs typeface="Verdana" panose="020B0604030504040204" pitchFamily="34" charset="0"/>
              </a:rPr>
              <a:t>utilization of inputs </a:t>
            </a:r>
            <a:r>
              <a:rPr lang="en-US" altLang="en-US" sz="2400" i="1" dirty="0">
                <a:ea typeface="Verdana" panose="020B0604030504040204" pitchFamily="34" charset="0"/>
                <a:cs typeface="Verdana" panose="020B0604030504040204" pitchFamily="34" charset="0"/>
              </a:rPr>
              <a:t>(cash, supplies, technical assistance, </a:t>
            </a:r>
            <a:r>
              <a:rPr lang="en-US" altLang="en-US" sz="2400" i="1" dirty="0">
                <a:solidFill>
                  <a:srgbClr val="FF0000"/>
                </a:solidFill>
                <a:ea typeface="Verdana" panose="020B0604030504040204" pitchFamily="34" charset="0"/>
                <a:cs typeface="Verdana" panose="020B0604030504040204" pitchFamily="34" charset="0"/>
              </a:rPr>
              <a:t>time</a:t>
            </a:r>
            <a:r>
              <a:rPr lang="en-US" altLang="en-US" sz="2400" i="1" dirty="0">
                <a:ea typeface="Verdana" panose="020B0604030504040204" pitchFamily="34" charset="0"/>
                <a:cs typeface="Verdana" panose="020B0604030504040204" pitchFamily="34" charset="0"/>
              </a:rPr>
              <a:t>), </a:t>
            </a:r>
          </a:p>
          <a:p>
            <a:pPr marL="800100" lvl="1" indent="-342900" eaLnBrk="0" hangingPunct="0">
              <a:spcBef>
                <a:spcPts val="600"/>
              </a:spcBef>
              <a:spcAft>
                <a:spcPts val="600"/>
              </a:spcAft>
              <a:buFontTx/>
              <a:buChar char="-"/>
              <a:tabLst>
                <a:tab pos="457200" algn="l"/>
              </a:tabLst>
              <a:defRPr/>
            </a:pPr>
            <a:r>
              <a:rPr lang="en-US" altLang="en-US" sz="2400" dirty="0">
                <a:ea typeface="Verdana" panose="020B0604030504040204" pitchFamily="34" charset="0"/>
                <a:cs typeface="Verdana" panose="020B0604030504040204" pitchFamily="34" charset="0"/>
              </a:rPr>
              <a:t>adequacy of processes and activities </a:t>
            </a:r>
            <a:r>
              <a:rPr lang="en-US" altLang="en-US" sz="2400" i="1" dirty="0">
                <a:ea typeface="Verdana" panose="020B0604030504040204" pitchFamily="34" charset="0"/>
                <a:cs typeface="Verdana" panose="020B0604030504040204" pitchFamily="34" charset="0"/>
              </a:rPr>
              <a:t>(scope of work)</a:t>
            </a:r>
          </a:p>
          <a:p>
            <a:pPr marL="800100" lvl="1" indent="-342900" eaLnBrk="0" hangingPunct="0">
              <a:spcBef>
                <a:spcPts val="600"/>
              </a:spcBef>
              <a:spcAft>
                <a:spcPts val="600"/>
              </a:spcAft>
              <a:buFontTx/>
              <a:buChar char="-"/>
              <a:tabLst>
                <a:tab pos="457200" algn="l"/>
              </a:tabLst>
              <a:defRPr/>
            </a:pPr>
            <a:r>
              <a:rPr lang="en-US" altLang="en-US" sz="2400" dirty="0">
                <a:ea typeface="Verdana" panose="020B0604030504040204" pitchFamily="34" charset="0"/>
                <a:cs typeface="Verdana" panose="020B0604030504040204" pitchFamily="34" charset="0"/>
              </a:rPr>
              <a:t>performance of critical personnel and partners</a:t>
            </a:r>
          </a:p>
          <a:p>
            <a:pPr marL="800100" lvl="1" indent="-342900" eaLnBrk="0" hangingPunct="0">
              <a:spcBef>
                <a:spcPts val="600"/>
              </a:spcBef>
              <a:spcAft>
                <a:spcPts val="600"/>
              </a:spcAft>
              <a:buFontTx/>
              <a:buChar char="-"/>
              <a:tabLst>
                <a:tab pos="457200" algn="l"/>
              </a:tabLst>
              <a:defRPr/>
            </a:pPr>
            <a:r>
              <a:rPr lang="en-US" altLang="en-US" sz="2400" dirty="0">
                <a:ea typeface="Verdana" panose="020B0604030504040204" pitchFamily="34" charset="0"/>
                <a:cs typeface="Verdana" panose="020B0604030504040204" pitchFamily="34" charset="0"/>
              </a:rPr>
              <a:t>Identification of outputs</a:t>
            </a:r>
          </a:p>
          <a:p>
            <a:pPr eaLnBrk="0" hangingPunct="0">
              <a:spcBef>
                <a:spcPts val="600"/>
              </a:spcBef>
              <a:spcAft>
                <a:spcPts val="600"/>
              </a:spcAft>
              <a:buFont typeface="Wingdings" panose="05000000000000000000" pitchFamily="2" charset="2"/>
              <a:buChar char=""/>
              <a:tabLst>
                <a:tab pos="457200" algn="l"/>
              </a:tabLst>
              <a:defRPr/>
            </a:pPr>
            <a:r>
              <a:rPr lang="en-US" altLang="en-US" sz="2400" dirty="0">
                <a:ea typeface="Verdana" panose="020B0604030504040204" pitchFamily="34" charset="0"/>
                <a:cs typeface="Verdana" panose="020B0604030504040204" pitchFamily="34" charset="0"/>
              </a:rPr>
              <a:t>Identifying and addressing bottlenecks / constraints</a:t>
            </a:r>
          </a:p>
          <a:p>
            <a:pPr eaLnBrk="0" hangingPunct="0">
              <a:spcBef>
                <a:spcPts val="600"/>
              </a:spcBef>
              <a:spcAft>
                <a:spcPts val="600"/>
              </a:spcAft>
              <a:buFont typeface="Wingdings" panose="05000000000000000000" pitchFamily="2" charset="2"/>
              <a:buChar char=""/>
              <a:tabLst>
                <a:tab pos="457200" algn="l"/>
              </a:tabLst>
              <a:defRPr/>
            </a:pPr>
            <a:r>
              <a:rPr lang="en-US" altLang="en-US" sz="2400" dirty="0">
                <a:ea typeface="Verdana" panose="020B0604030504040204" pitchFamily="34" charset="0"/>
                <a:cs typeface="Verdana" panose="020B0604030504040204" pitchFamily="34" charset="0"/>
              </a:rPr>
              <a:t>Using key decision points to facilitate adjustments</a:t>
            </a:r>
          </a:p>
          <a:p>
            <a:pPr eaLnBrk="0" hangingPunct="0">
              <a:spcBef>
                <a:spcPts val="600"/>
              </a:spcBef>
              <a:spcAft>
                <a:spcPts val="600"/>
              </a:spcAft>
              <a:buFont typeface="Wingdings" panose="05000000000000000000" pitchFamily="2" charset="2"/>
              <a:buChar char=""/>
              <a:tabLst>
                <a:tab pos="457200" algn="l"/>
              </a:tabLst>
              <a:defRPr/>
            </a:pPr>
            <a:r>
              <a:rPr lang="en-US" altLang="en-US" sz="2400" dirty="0">
                <a:ea typeface="Verdana" panose="020B0604030504040204" pitchFamily="34" charset="0"/>
                <a:cs typeface="Verdana" panose="020B0604030504040204" pitchFamily="34" charset="0"/>
              </a:rPr>
              <a:t>Documenting and sharing information</a:t>
            </a:r>
          </a:p>
        </p:txBody>
      </p:sp>
    </p:spTree>
    <p:extLst>
      <p:ext uri="{BB962C8B-B14F-4D97-AF65-F5344CB8AC3E}">
        <p14:creationId xmlns:p14="http://schemas.microsoft.com/office/powerpoint/2010/main" val="869732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400" dirty="0"/>
              <a:t>Group work  on case studies</a:t>
            </a:r>
          </a:p>
        </p:txBody>
      </p:sp>
      <p:sp>
        <p:nvSpPr>
          <p:cNvPr id="3" name="Content Placeholder 2"/>
          <p:cNvSpPr>
            <a:spLocks noGrp="1"/>
          </p:cNvSpPr>
          <p:nvPr>
            <p:ph type="body" sz="quarter" idx="14"/>
          </p:nvPr>
        </p:nvSpPr>
        <p:spPr>
          <a:xfrm>
            <a:off x="609600" y="1371600"/>
            <a:ext cx="7954961" cy="3492500"/>
          </a:xfrm>
        </p:spPr>
        <p:txBody>
          <a:bodyPr/>
          <a:lstStyle/>
          <a:p>
            <a:pPr marL="0" indent="0">
              <a:buNone/>
            </a:pPr>
            <a:r>
              <a:rPr lang="en-US" sz="2200" dirty="0" smtClean="0"/>
              <a:t>For one of </a:t>
            </a:r>
            <a:r>
              <a:rPr lang="en-US" sz="2200" dirty="0"/>
              <a:t>your </a:t>
            </a:r>
            <a:r>
              <a:rPr lang="en-US" sz="2200" b="1" dirty="0"/>
              <a:t>identified </a:t>
            </a:r>
            <a:r>
              <a:rPr lang="en-US" sz="2200" b="1" dirty="0" smtClean="0"/>
              <a:t>outputs </a:t>
            </a:r>
            <a:r>
              <a:rPr lang="en-US" sz="2200" dirty="0" smtClean="0"/>
              <a:t>indicate:</a:t>
            </a:r>
            <a:endParaRPr lang="en-US" sz="2200" dirty="0"/>
          </a:p>
          <a:p>
            <a:pPr marL="514350" indent="-457200">
              <a:buFont typeface="+mj-lt"/>
              <a:buAutoNum type="arabicPeriod"/>
            </a:pPr>
            <a:r>
              <a:rPr lang="en-US" sz="2200" dirty="0"/>
              <a:t>Major </a:t>
            </a:r>
            <a:r>
              <a:rPr lang="en-US" sz="2200" dirty="0" smtClean="0"/>
              <a:t>activities </a:t>
            </a:r>
            <a:r>
              <a:rPr lang="en-US" sz="2200" dirty="0"/>
              <a:t>that have to be implemented to achieve the </a:t>
            </a:r>
            <a:r>
              <a:rPr lang="en-US" sz="2200" dirty="0" smtClean="0"/>
              <a:t>output</a:t>
            </a:r>
          </a:p>
          <a:p>
            <a:pPr marL="514350" indent="-457200">
              <a:buFont typeface="+mj-lt"/>
              <a:buAutoNum type="arabicPeriod"/>
            </a:pPr>
            <a:r>
              <a:rPr lang="en-US" sz="2200" dirty="0"/>
              <a:t>T</a:t>
            </a:r>
            <a:r>
              <a:rPr lang="en-US" sz="2200" dirty="0" smtClean="0"/>
              <a:t>he </a:t>
            </a:r>
            <a:r>
              <a:rPr lang="en-US" sz="2200" dirty="0"/>
              <a:t>implementation </a:t>
            </a:r>
            <a:r>
              <a:rPr lang="en-US" sz="2200" dirty="0" smtClean="0"/>
              <a:t>modality(</a:t>
            </a:r>
            <a:r>
              <a:rPr lang="en-US" sz="2200" dirty="0" err="1" smtClean="0"/>
              <a:t>ies</a:t>
            </a:r>
            <a:r>
              <a:rPr lang="en-US" sz="2200" dirty="0" smtClean="0"/>
              <a:t>) you will use</a:t>
            </a:r>
            <a:endParaRPr lang="en-US" sz="2200" dirty="0"/>
          </a:p>
          <a:p>
            <a:pPr marL="514350" indent="-457200">
              <a:buFont typeface="+mj-lt"/>
              <a:buAutoNum type="arabicPeriod"/>
            </a:pPr>
            <a:r>
              <a:rPr lang="en-US" sz="2200" dirty="0"/>
              <a:t>How you will select your implementing partner </a:t>
            </a:r>
            <a:r>
              <a:rPr lang="en-US" sz="2200" i="1" dirty="0"/>
              <a:t>(Be specific: Implementation Partner, CSO, Direct, UN)</a:t>
            </a:r>
            <a:r>
              <a:rPr lang="en-US" sz="2200" dirty="0"/>
              <a:t> what criteria will you use?</a:t>
            </a:r>
          </a:p>
          <a:p>
            <a:pPr marL="514350" indent="-457200">
              <a:buFont typeface="+mj-lt"/>
              <a:buAutoNum type="arabicPeriod"/>
            </a:pPr>
            <a:r>
              <a:rPr lang="en-US" sz="2200" dirty="0"/>
              <a:t>Which elements will require close management to enable timely achievement  of results</a:t>
            </a:r>
          </a:p>
          <a:p>
            <a:pPr marL="514350" indent="-457200">
              <a:buFont typeface="+mj-lt"/>
              <a:buAutoNum type="arabicPeriod"/>
            </a:pPr>
            <a:r>
              <a:rPr lang="en-US" sz="2200" dirty="0"/>
              <a:t>Identify 2-3 -- risks in achieving your outputs and how you will mitigate them</a:t>
            </a:r>
          </a:p>
          <a:p>
            <a:pPr marL="400050" lvl="1" indent="0">
              <a:buNone/>
            </a:pPr>
            <a:r>
              <a:rPr lang="en-US" sz="2200" b="1" i="1" dirty="0"/>
              <a:t>Pay specific attention to comparative advantage, efficiency, effectiveness and sustainability</a:t>
            </a:r>
          </a:p>
          <a:p>
            <a:pPr marL="0" indent="0"/>
            <a:endParaRPr lang="en-US" sz="2200" dirty="0"/>
          </a:p>
          <a:p>
            <a:pPr marL="0" indent="0"/>
            <a:endParaRPr lang="en-US" sz="2200" b="1" dirty="0"/>
          </a:p>
        </p:txBody>
      </p:sp>
    </p:spTree>
    <p:extLst>
      <p:ext uri="{BB962C8B-B14F-4D97-AF65-F5344CB8AC3E}">
        <p14:creationId xmlns:p14="http://schemas.microsoft.com/office/powerpoint/2010/main" val="4291106510"/>
      </p:ext>
    </p:extLst>
  </p:cSld>
  <p:clrMapOvr>
    <a:masterClrMapping/>
  </p:clrMapOvr>
</p:sld>
</file>

<file path=ppt/theme/theme1.xml><?xml version="1.0" encoding="utf-8"?>
<a:theme xmlns:a="http://schemas.openxmlformats.org/drawingml/2006/main" name="PowerPoint Templat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Template1</Template>
  <TotalTime>1838</TotalTime>
  <Words>905</Words>
  <Application>Microsoft Office PowerPoint</Application>
  <PresentationFormat>On-screen Show (4:3)</PresentationFormat>
  <Paragraphs>119</Paragraphs>
  <Slides>10</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ＭＳ Ｐゴシック</vt:lpstr>
      <vt:lpstr>Arial</vt:lpstr>
      <vt:lpstr>Arial Bold</vt:lpstr>
      <vt:lpstr>Calibri</vt:lpstr>
      <vt:lpstr>MS Mincho</vt:lpstr>
      <vt:lpstr>Times New Roman</vt:lpstr>
      <vt:lpstr>Verdana</vt:lpstr>
      <vt:lpstr>Wingdings</vt:lpstr>
      <vt:lpstr>PowerPoint Template1</vt:lpstr>
      <vt:lpstr>PowerPoint Presentation</vt:lpstr>
      <vt:lpstr>Session Objectives</vt:lpstr>
      <vt:lpstr>Work planning considerations</vt:lpstr>
      <vt:lpstr>Input planning </vt:lpstr>
      <vt:lpstr>Implementation Modalities</vt:lpstr>
      <vt:lpstr>Considerations in determining modalities and strategies</vt:lpstr>
      <vt:lpstr>What are we managing when implementing?</vt:lpstr>
      <vt:lpstr>Monitoring is Managing</vt:lpstr>
      <vt:lpstr>Group work  on case studies</vt:lpstr>
      <vt:lpstr>Key Messages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Implementation – Managing Inputs</dc:title>
  <dc:creator>Barbara Orlandini</dc:creator>
  <cp:lastModifiedBy>Raana Syed</cp:lastModifiedBy>
  <cp:revision>77</cp:revision>
  <cp:lastPrinted>2016-01-26T21:16:51Z</cp:lastPrinted>
  <dcterms:created xsi:type="dcterms:W3CDTF">2015-11-24T10:22:41Z</dcterms:created>
  <dcterms:modified xsi:type="dcterms:W3CDTF">2016-06-01T17:06:12Z</dcterms:modified>
</cp:coreProperties>
</file>