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9"/>
  </p:notesMasterIdLst>
  <p:handoutMasterIdLst>
    <p:handoutMasterId r:id="rId10"/>
  </p:handoutMasterIdLst>
  <p:sldIdLst>
    <p:sldId id="354" r:id="rId2"/>
    <p:sldId id="325" r:id="rId3"/>
    <p:sldId id="358" r:id="rId4"/>
    <p:sldId id="357" r:id="rId5"/>
    <p:sldId id="356" r:id="rId6"/>
    <p:sldId id="347" r:id="rId7"/>
    <p:sldId id="355"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 Boelens" initials="AB" lastIdx="3" clrIdx="0">
    <p:extLst>
      <p:ext uri="{19B8F6BF-5375-455C-9EA6-DF929625EA0E}">
        <p15:presenceInfo xmlns:p15="http://schemas.microsoft.com/office/powerpoint/2012/main" userId="S-1-5-21-889838981-920820592-1903951286-7397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40"/>
    <a:srgbClr val="333399"/>
    <a:srgbClr val="0099FF"/>
    <a:srgbClr val="FBC293"/>
    <a:srgbClr val="F7941D"/>
    <a:srgbClr val="8DC63F"/>
    <a:srgbClr val="E7E200"/>
    <a:srgbClr val="FFFF00"/>
    <a:srgbClr val="FF33CC"/>
    <a:srgbClr val="B9E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21" autoAdjust="0"/>
    <p:restoredTop sz="56825" autoAdjust="0"/>
  </p:normalViewPr>
  <p:slideViewPr>
    <p:cSldViewPr>
      <p:cViewPr varScale="1">
        <p:scale>
          <a:sx n="42" d="100"/>
          <a:sy n="42" d="100"/>
        </p:scale>
        <p:origin x="1109" y="38"/>
      </p:cViewPr>
      <p:guideLst>
        <p:guide orient="horz" pos="2160"/>
        <p:guide pos="2880"/>
      </p:guideLst>
    </p:cSldViewPr>
  </p:slideViewPr>
  <p:outlineViewPr>
    <p:cViewPr>
      <p:scale>
        <a:sx n="33" d="100"/>
        <a:sy n="33" d="100"/>
      </p:scale>
      <p:origin x="0" y="-5904"/>
    </p:cViewPr>
  </p:outlineViewPr>
  <p:notesTextViewPr>
    <p:cViewPr>
      <p:scale>
        <a:sx n="3" d="2"/>
        <a:sy n="3" d="2"/>
      </p:scale>
      <p:origin x="0" y="0"/>
    </p:cViewPr>
  </p:notesTextViewPr>
  <p:sorterViewPr>
    <p:cViewPr varScale="1">
      <p:scale>
        <a:sx n="1" d="1"/>
        <a:sy n="1" d="1"/>
      </p:scale>
      <p:origin x="0" y="-1723"/>
    </p:cViewPr>
  </p:sorterViewPr>
  <p:notesViewPr>
    <p:cSldViewPr>
      <p:cViewPr varScale="1">
        <p:scale>
          <a:sx n="65" d="100"/>
          <a:sy n="65" d="100"/>
        </p:scale>
        <p:origin x="120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2E3DD13-91CC-4497-9AB9-CBF03351E7F1}" type="datetimeFigureOut">
              <a:rPr lang="en-US" smtClean="0"/>
              <a:t>10/6/2017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A3C2DBD-4E8E-4D6D-B83B-A09FC4E79B82}" type="slidenum">
              <a:rPr lang="en-US" smtClean="0"/>
              <a:t>‹#›</a:t>
            </a:fld>
            <a:endParaRPr lang="en-US"/>
          </a:p>
        </p:txBody>
      </p:sp>
    </p:spTree>
    <p:extLst>
      <p:ext uri="{BB962C8B-B14F-4D97-AF65-F5344CB8AC3E}">
        <p14:creationId xmlns:p14="http://schemas.microsoft.com/office/powerpoint/2010/main" val="208258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11EA49-29AB-41F3-B742-D8E09E467646}" type="datetimeFigureOut">
              <a:rPr lang="en-US" smtClean="0"/>
              <a:t>10/6/2017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C8259D9-B6BD-43CA-814A-39B5D0E7FDB5}" type="slidenum">
              <a:rPr lang="en-US" smtClean="0"/>
              <a:t>‹#›</a:t>
            </a:fld>
            <a:endParaRPr lang="en-US"/>
          </a:p>
        </p:txBody>
      </p:sp>
    </p:spTree>
    <p:extLst>
      <p:ext uri="{BB962C8B-B14F-4D97-AF65-F5344CB8AC3E}">
        <p14:creationId xmlns:p14="http://schemas.microsoft.com/office/powerpoint/2010/main" val="101093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dirty="0"/>
              <a:t>Change pathways lay the foundation for choices on areas for engagement, for establishing priority actions, and resource allocation.</a:t>
            </a:r>
            <a:br>
              <a:rPr lang="en-US" dirty="0"/>
            </a:br>
            <a:r>
              <a:rPr lang="en-US" dirty="0"/>
              <a:t> </a:t>
            </a:r>
          </a:p>
          <a:p>
            <a:pPr marL="232943" indent="-232943" defTabSz="931774">
              <a:buFontTx/>
              <a:buAutoNum type="arabicParenR"/>
              <a:defRPr/>
            </a:pPr>
            <a:r>
              <a:rPr lang="en-US" dirty="0"/>
              <a:t>Consideration of assumptions and risks through identification of the most important actors who will either </a:t>
            </a:r>
            <a:r>
              <a:rPr lang="en-US" i="1" dirty="0"/>
              <a:t>promote</a:t>
            </a:r>
            <a:r>
              <a:rPr lang="en-US" dirty="0"/>
              <a:t> the changes described or </a:t>
            </a:r>
            <a:r>
              <a:rPr lang="en-US" i="1" dirty="0"/>
              <a:t>hinder</a:t>
            </a:r>
            <a:r>
              <a:rPr lang="en-US" dirty="0"/>
              <a:t> them. </a:t>
            </a:r>
            <a:br>
              <a:rPr lang="en-US" dirty="0"/>
            </a:br>
            <a:endParaRPr lang="en-US" dirty="0"/>
          </a:p>
          <a:p>
            <a:pPr marL="232943" indent="-232943">
              <a:buAutoNum type="arabicParenR"/>
            </a:pPr>
            <a:r>
              <a:rPr lang="en-US" dirty="0"/>
              <a:t>For country settings where risks related to disasters, climate change, conflict, epidemics or other shocks are high, the hypotheses must </a:t>
            </a:r>
            <a:r>
              <a:rPr lang="en-US" i="1" dirty="0"/>
              <a:t>anticipate the ability to prevent or reduce risks through the choice of strategies</a:t>
            </a:r>
            <a:r>
              <a:rPr lang="en-US" dirty="0"/>
              <a:t>.  </a:t>
            </a:r>
            <a:br>
              <a:rPr lang="en-US" dirty="0"/>
            </a:br>
            <a:endParaRPr lang="en-US" dirty="0"/>
          </a:p>
          <a:p>
            <a:pPr marL="232943" indent="-232943">
              <a:buAutoNum type="arabicParenR"/>
            </a:pPr>
            <a:r>
              <a:rPr lang="en-US" dirty="0"/>
              <a:t>Tracing out which action is likely to lead to another.</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a:t>
            </a:fld>
            <a:endParaRPr lang="en-US"/>
          </a:p>
        </p:txBody>
      </p:sp>
    </p:spTree>
    <p:extLst>
      <p:ext uri="{BB962C8B-B14F-4D97-AF65-F5344CB8AC3E}">
        <p14:creationId xmlns:p14="http://schemas.microsoft.com/office/powerpoint/2010/main" val="332832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GB" dirty="0" smtClean="0"/>
              <a:t>Based</a:t>
            </a:r>
            <a:r>
              <a:rPr lang="en-GB" baseline="0" dirty="0" smtClean="0"/>
              <a:t> on considerations formulated in step 1-3; decide </a:t>
            </a:r>
            <a:r>
              <a:rPr lang="en-GB" i="1" baseline="0" dirty="0" smtClean="0"/>
              <a:t>where</a:t>
            </a:r>
            <a:r>
              <a:rPr lang="en-GB" baseline="0" dirty="0" smtClean="0"/>
              <a:t> UNICEF’s contribution will most likely support achievement of the outlined vision of change.</a:t>
            </a:r>
            <a:br>
              <a:rPr lang="en-GB" baseline="0" dirty="0" smtClean="0"/>
            </a:br>
            <a:endParaRPr lang="en-GB" baseline="0" dirty="0" smtClean="0"/>
          </a:p>
          <a:p>
            <a:pPr marL="232943" indent="-232943" defTabSz="931774">
              <a:buFontTx/>
              <a:buAutoNum type="arabicParenR"/>
              <a:defRPr/>
            </a:pPr>
            <a:r>
              <a:rPr lang="en-GB" baseline="0" dirty="0" smtClean="0"/>
              <a:t>Select implementation strategies: on the basis of knowledge of context and evidence of what works; UNICEF’s comparative advantage; risks, considerations of sustainability, and the availability of UNICEF human and financial resources. </a:t>
            </a:r>
            <a:br>
              <a:rPr lang="en-GB" baseline="0" dirty="0" smtClean="0"/>
            </a:br>
            <a:endParaRPr lang="en-GB" baseline="0" dirty="0" smtClean="0"/>
          </a:p>
          <a:p>
            <a:pPr marL="232943" indent="-232943">
              <a:buAutoNum type="arabicParenR"/>
            </a:pPr>
            <a:r>
              <a:rPr lang="en-GB" baseline="0" dirty="0" smtClean="0"/>
              <a:t>“Partnerships” is key implementation strategy, as –by definition- Outcome results are not achieved by UNICEF alone. Partnerships should show what other development partners are doing to achieve the desired change.</a:t>
            </a:r>
          </a:p>
          <a:p>
            <a:pPr marL="232943" indent="-232943">
              <a:buAutoNum type="arabicParenR"/>
            </a:pPr>
            <a:endParaRPr lang="en-GB" baseline="0" dirty="0" smtClean="0"/>
          </a:p>
          <a:p>
            <a:pPr marL="232943" indent="-232943">
              <a:buAutoNum type="arabicParenR"/>
            </a:pPr>
            <a:r>
              <a:rPr lang="en-GB" baseline="0" dirty="0" smtClean="0"/>
              <a:t>Consider and make explicit the </a:t>
            </a:r>
            <a:r>
              <a:rPr lang="en-GB" i="1" baseline="0" dirty="0" smtClean="0"/>
              <a:t>synergies</a:t>
            </a:r>
            <a:r>
              <a:rPr lang="en-GB" baseline="0" dirty="0" smtClean="0"/>
              <a:t> between the different programme areas </a:t>
            </a:r>
          </a:p>
          <a:p>
            <a:pPr marL="232943" indent="-232943">
              <a:buAutoNum type="arabicParenR"/>
            </a:pPr>
            <a:endParaRPr lang="en-GB" baseline="0" dirty="0" smtClean="0"/>
          </a:p>
          <a:p>
            <a:pPr marL="232943" indent="-232943">
              <a:buAutoNum type="arabicParenR"/>
            </a:pP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This example shows the </a:t>
            </a:r>
            <a:r>
              <a:rPr lang="en-US" b="1" dirty="0"/>
              <a:t>current situation </a:t>
            </a:r>
            <a:r>
              <a:rPr lang="en-US" dirty="0"/>
              <a:t>(problem, children’s rights are not met) and a </a:t>
            </a:r>
            <a:r>
              <a:rPr lang="en-US" b="1" dirty="0"/>
              <a:t>vision for change </a:t>
            </a:r>
            <a:r>
              <a:rPr lang="en-US" dirty="0"/>
              <a:t>(long-term solution to the problem, children’s rights are met)</a:t>
            </a:r>
          </a:p>
          <a:p>
            <a:pPr defTabSz="931774">
              <a:defRPr/>
            </a:pPr>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3</a:t>
            </a:fld>
            <a:endParaRPr lang="en-US"/>
          </a:p>
        </p:txBody>
      </p:sp>
    </p:spTree>
    <p:extLst>
      <p:ext uri="{BB962C8B-B14F-4D97-AF65-F5344CB8AC3E}">
        <p14:creationId xmlns:p14="http://schemas.microsoft.com/office/powerpoint/2010/main" val="135988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Medium</a:t>
            </a:r>
            <a:r>
              <a:rPr lang="en-US" baseline="0" dirty="0" smtClean="0"/>
              <a:t>-term changes or c</a:t>
            </a:r>
            <a:r>
              <a:rPr lang="en-US" dirty="0" smtClean="0"/>
              <a:t>onditions </a:t>
            </a:r>
            <a:r>
              <a:rPr lang="en-US" dirty="0"/>
              <a:t>that must exist / be in place, in order to reach the desired situation of ‘no more open defecation’ are formulated.</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4</a:t>
            </a:fld>
            <a:endParaRPr lang="en-US"/>
          </a:p>
        </p:txBody>
      </p:sp>
    </p:spTree>
    <p:extLst>
      <p:ext uri="{BB962C8B-B14F-4D97-AF65-F5344CB8AC3E}">
        <p14:creationId xmlns:p14="http://schemas.microsoft.com/office/powerpoint/2010/main" val="3720815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Short-term changes that contribute to achieving the </a:t>
            </a:r>
            <a:r>
              <a:rPr lang="en-US" dirty="0" smtClean="0"/>
              <a:t>medium-term</a:t>
            </a:r>
            <a:r>
              <a:rPr lang="en-US" baseline="0" dirty="0" smtClean="0"/>
              <a:t> changes</a:t>
            </a:r>
            <a:r>
              <a:rPr lang="en-US" dirty="0" smtClean="0"/>
              <a:t> </a:t>
            </a:r>
            <a:r>
              <a:rPr lang="en-US" dirty="0"/>
              <a:t>that must exist to reach the vision are formulated (can be more than 1 short-term change to contribute to achieving </a:t>
            </a:r>
            <a:r>
              <a:rPr lang="en-US" dirty="0" smtClean="0"/>
              <a:t>1 medium-term</a:t>
            </a:r>
            <a:r>
              <a:rPr lang="en-US" baseline="0" dirty="0" smtClean="0"/>
              <a:t> change</a:t>
            </a:r>
            <a:r>
              <a:rPr lang="en-US" dirty="0" smtClean="0"/>
              <a:t> </a:t>
            </a:r>
            <a:r>
              <a:rPr lang="en-US" dirty="0"/>
              <a:t>that must exist).</a:t>
            </a:r>
            <a:br>
              <a:rPr lang="en-US" dirty="0"/>
            </a:br>
            <a:endParaRPr lang="en-US" dirty="0"/>
          </a:p>
          <a:p>
            <a:pPr defTabSz="931774">
              <a:defRPr/>
            </a:pPr>
            <a:r>
              <a:rPr lang="en-US" dirty="0"/>
              <a:t>Assumptions and risks that may affect the programme are considered.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5</a:t>
            </a:fld>
            <a:endParaRPr lang="en-US"/>
          </a:p>
        </p:txBody>
      </p:sp>
    </p:spTree>
    <p:extLst>
      <p:ext uri="{BB962C8B-B14F-4D97-AF65-F5344CB8AC3E}">
        <p14:creationId xmlns:p14="http://schemas.microsoft.com/office/powerpoint/2010/main" val="3802369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DA899AD3-6704-4DCE-9A94-66B622441099}" type="slidenum">
              <a:rPr lang="en-US" altLang="ko-KR"/>
              <a:pPr/>
              <a:t>6</a:t>
            </a:fld>
            <a:endParaRPr lang="en-US" altLang="ko-KR"/>
          </a:p>
        </p:txBody>
      </p:sp>
      <p:sp>
        <p:nvSpPr>
          <p:cNvPr id="9218"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C8C25195-CA95-499A-924D-B68E130A66D0}"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6</a:t>
            </a:fld>
            <a:endParaRPr lang="en-US" altLang="ko-KR" sz="1200">
              <a:solidFill>
                <a:srgbClr val="000000"/>
              </a:solidFill>
              <a:ea typeface="굴림" pitchFamily="50" charset="-127"/>
            </a:endParaRPr>
          </a:p>
        </p:txBody>
      </p:sp>
      <p:sp>
        <p:nvSpPr>
          <p:cNvPr id="9219"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0"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1"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2"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pPr defTabSz="931774">
              <a:defRPr/>
            </a:pPr>
            <a:r>
              <a:rPr lang="en-US" sz="1100" dirty="0"/>
              <a:t>Essentially, risk to individuals, families, communities and systems, is about the probability of a crisis happening in the future, and what kind of impact it is likely to cause to humans, their assets, systems and infrastructure. Risk is a composite of several elements and for ease of understanding is commonly presented as the formula highlighted</a:t>
            </a:r>
          </a:p>
          <a:p>
            <a:endParaRPr lang="en-US" sz="1100" dirty="0"/>
          </a:p>
        </p:txBody>
      </p:sp>
    </p:spTree>
    <p:extLst>
      <p:ext uri="{BB962C8B-B14F-4D97-AF65-F5344CB8AC3E}">
        <p14:creationId xmlns:p14="http://schemas.microsoft.com/office/powerpoint/2010/main" val="4255426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DA899AD3-6704-4DCE-9A94-66B622441099}" type="slidenum">
              <a:rPr lang="en-US" altLang="ko-KR"/>
              <a:pPr/>
              <a:t>7</a:t>
            </a:fld>
            <a:endParaRPr lang="en-US" altLang="ko-KR"/>
          </a:p>
        </p:txBody>
      </p:sp>
      <p:sp>
        <p:nvSpPr>
          <p:cNvPr id="9218"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C8C25195-CA95-499A-924D-B68E130A66D0}"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7</a:t>
            </a:fld>
            <a:endParaRPr lang="en-US" altLang="ko-KR" sz="1200">
              <a:solidFill>
                <a:srgbClr val="000000"/>
              </a:solidFill>
              <a:ea typeface="굴림" pitchFamily="50" charset="-127"/>
            </a:endParaRPr>
          </a:p>
        </p:txBody>
      </p:sp>
      <p:sp>
        <p:nvSpPr>
          <p:cNvPr id="9219"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0"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1"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2"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pPr defTabSz="931774">
              <a:defRPr/>
            </a:pPr>
            <a:r>
              <a:rPr lang="en-US" sz="1100" dirty="0"/>
              <a:t>Essentially, risk to individuals, families, communities and systems, is about the probability of a crisis happening in the future, and what kind of impact it is likely to cause to humans, their assets, systems and infrastructure. Risk is a composite of several elements and for ease of understanding is commonly presented as the formula highlighted</a:t>
            </a:r>
          </a:p>
          <a:p>
            <a:endParaRPr lang="en-US" sz="1100" dirty="0"/>
          </a:p>
        </p:txBody>
      </p:sp>
    </p:spTree>
    <p:extLst>
      <p:ext uri="{BB962C8B-B14F-4D97-AF65-F5344CB8AC3E}">
        <p14:creationId xmlns:p14="http://schemas.microsoft.com/office/powerpoint/2010/main" val="3860488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8"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j-lt"/>
                <a:cs typeface="Arial"/>
              </a:defRPr>
            </a:lvl1pPr>
          </a:lstStyle>
          <a:p>
            <a:r>
              <a:rPr lang="en-US" smtClean="0"/>
              <a:t>Click to edit Master title style</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11" name="Text Placeholder 10"/>
          <p:cNvSpPr>
            <a:spLocks noGrp="1"/>
          </p:cNvSpPr>
          <p:nvPr>
            <p:ph type="body" sz="quarter" idx="14"/>
          </p:nvPr>
        </p:nvSpPr>
        <p:spPr>
          <a:xfrm>
            <a:off x="579439" y="1663700"/>
            <a:ext cx="7954961"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10/6/2017</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18" name="Title 1"/>
          <p:cNvSpPr>
            <a:spLocks noGrp="1"/>
          </p:cNvSpPr>
          <p:nvPr>
            <p:ph type="ctrTitle"/>
          </p:nvPr>
        </p:nvSpPr>
        <p:spPr>
          <a:xfrm>
            <a:off x="780519"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782635"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59436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dirty="0"/>
          </a:p>
        </p:txBody>
      </p:sp>
      <p:cxnSp>
        <p:nvCxnSpPr>
          <p:cNvPr id="22" name="Straight Connector 21"/>
          <p:cNvCxnSpPr/>
          <p:nvPr userDrawn="1"/>
        </p:nvCxnSpPr>
        <p:spPr>
          <a:xfrm>
            <a:off x="895350" y="924456"/>
            <a:ext cx="7740650"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17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n-lt"/>
                <a:cs typeface="Arial"/>
              </a:defRPr>
            </a:lvl1pPr>
          </a:lstStyle>
          <a:p>
            <a:r>
              <a:rPr lang="en-US" smtClean="0"/>
              <a:t>Click to edit Master title style</a:t>
            </a:r>
            <a:endParaRPr lang="en-US" dirty="0"/>
          </a:p>
        </p:txBody>
      </p:sp>
      <p:sp>
        <p:nvSpPr>
          <p:cNvPr id="8" name="Text Placeholder 10"/>
          <p:cNvSpPr>
            <a:spLocks noGrp="1"/>
          </p:cNvSpPr>
          <p:nvPr>
            <p:ph type="body" sz="quarter" idx="14"/>
          </p:nvPr>
        </p:nvSpPr>
        <p:spPr>
          <a:xfrm>
            <a:off x="579439" y="2362200"/>
            <a:ext cx="7954961" cy="27940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5" hasCustomPrompt="1"/>
          </p:nvPr>
        </p:nvSpPr>
        <p:spPr>
          <a:xfrm>
            <a:off x="579438" y="1665288"/>
            <a:ext cx="7954962" cy="696912"/>
          </a:xfrm>
          <a:prstGeom prst="rect">
            <a:avLst/>
          </a:prstGeom>
        </p:spPr>
        <p:txBody>
          <a:bodyPr vert="horz"/>
          <a:lstStyle>
            <a:lvl1pPr marL="0">
              <a:spcBef>
                <a:spcPts val="0"/>
              </a:spcBef>
              <a:buFontTx/>
              <a:buNone/>
              <a:defRPr sz="2800" b="1">
                <a:latin typeface="+mn-lt"/>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smtClean="0"/>
              <a:t>Click to add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0">
                <a:solidFill>
                  <a:schemeClr val="bg1"/>
                </a:solidFill>
                <a:latin typeface="Arial"/>
                <a:cs typeface="Arial"/>
              </a:defRPr>
            </a:lvl1pPr>
          </a:lstStyle>
          <a:p>
            <a:r>
              <a:rPr lang="en-US" smtClean="0"/>
              <a:t>Click to edit Master title style</a:t>
            </a:r>
            <a:endParaRPr lang="en-US" dirty="0"/>
          </a:p>
        </p:txBody>
      </p:sp>
      <p:sp>
        <p:nvSpPr>
          <p:cNvPr id="9" name="Chart Placeholder 8"/>
          <p:cNvSpPr>
            <a:spLocks noGrp="1"/>
          </p:cNvSpPr>
          <p:nvPr>
            <p:ph type="chart" sz="quarter" idx="13"/>
          </p:nvPr>
        </p:nvSpPr>
        <p:spPr>
          <a:xfrm>
            <a:off x="579438" y="2413000"/>
            <a:ext cx="7772400" cy="3162300"/>
          </a:xfrm>
          <a:prstGeom prst="rect">
            <a:avLst/>
          </a:prstGeom>
        </p:spPr>
        <p:txBody>
          <a:bodyPr vert="horz"/>
          <a:lstStyle>
            <a:lvl1pPr>
              <a:defRPr>
                <a:latin typeface="Arial"/>
                <a:cs typeface="Arial"/>
              </a:defRPr>
            </a:lvl1pPr>
          </a:lstStyle>
          <a:p>
            <a:r>
              <a:rPr lang="en-US" smtClean="0"/>
              <a:t>Click icon to add chart</a:t>
            </a:r>
            <a:endParaRPr lang="en-US" dirty="0"/>
          </a:p>
        </p:txBody>
      </p:sp>
      <p:sp>
        <p:nvSpPr>
          <p:cNvPr id="10" name="Text Placeholder 9"/>
          <p:cNvSpPr>
            <a:spLocks noGrp="1"/>
          </p:cNvSpPr>
          <p:nvPr>
            <p:ph type="body" sz="quarter" idx="14"/>
          </p:nvPr>
        </p:nvSpPr>
        <p:spPr>
          <a:xfrm>
            <a:off x="579438" y="156210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606675"/>
          </a:xfrm>
          <a:prstGeom prst="rect">
            <a:avLst/>
          </a:prstGeom>
        </p:spPr>
        <p:txBody>
          <a:bodyPr vert="horz"/>
          <a:lstStyle>
            <a:lvl1pPr marL="0">
              <a:lnSpc>
                <a:spcPts val="20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smtClean="0"/>
              <a:t>For more information please contact</a:t>
            </a:r>
          </a:p>
          <a:p>
            <a:pPr lvl="0"/>
            <a:endParaRPr lang="en-US" dirty="0" smtClean="0"/>
          </a:p>
          <a:p>
            <a:pPr lvl="0"/>
            <a:r>
              <a:rPr lang="en-US" dirty="0" smtClean="0"/>
              <a:t>Click to edit name</a:t>
            </a:r>
          </a:p>
          <a:p>
            <a:pPr lvl="0"/>
            <a:r>
              <a:rPr lang="en-US" dirty="0" smtClean="0"/>
              <a:t>Title</a:t>
            </a:r>
          </a:p>
          <a:p>
            <a:pPr lvl="0"/>
            <a:r>
              <a:rPr lang="en-US" dirty="0" smtClean="0"/>
              <a:t>Telephone and email address</a:t>
            </a:r>
          </a:p>
        </p:txBody>
      </p:sp>
      <p:sp>
        <p:nvSpPr>
          <p:cNvPr id="11" name="Text Placeholder 14"/>
          <p:cNvSpPr>
            <a:spLocks noGrp="1"/>
          </p:cNvSpPr>
          <p:nvPr>
            <p:ph type="body" sz="quarter" idx="15" hasCustomPrompt="1"/>
          </p:nvPr>
        </p:nvSpPr>
        <p:spPr>
          <a:xfrm>
            <a:off x="584200" y="3479800"/>
            <a:ext cx="4572000" cy="3169719"/>
          </a:xfrm>
          <a:prstGeom prst="rect">
            <a:avLst/>
          </a:prstGeom>
        </p:spPr>
        <p:txBody>
          <a:bodyPr vert="horz"/>
          <a:lstStyle>
            <a:lvl1pPr marL="0" marR="0" indent="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smtClean="0"/>
              <a:t>Click to edit back cover information</a:t>
            </a:r>
          </a:p>
          <a:p>
            <a:pPr lvl="0"/>
            <a:r>
              <a:rPr lang="en-US" dirty="0" smtClean="0"/>
              <a:t>Click to edit back cover information</a:t>
            </a:r>
          </a:p>
          <a:p>
            <a:pPr lvl="0"/>
            <a:r>
              <a:rPr lang="en-US" dirty="0" smtClean="0"/>
              <a:t>Click to edit back cover information</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Click to edit back cover information</a:t>
            </a:r>
          </a:p>
          <a:p>
            <a:pPr lvl="0"/>
            <a:endParaRPr lang="en-US" dirty="0" smtClean="0"/>
          </a:p>
          <a:p>
            <a:pPr lvl="0"/>
            <a:r>
              <a:rPr lang="en-US" dirty="0" smtClean="0"/>
              <a:t>Click to edit back cover information</a:t>
            </a:r>
          </a:p>
          <a:p>
            <a:pPr lvl="0"/>
            <a:r>
              <a:rPr lang="en-US" dirty="0" smtClean="0"/>
              <a:t>Click to edit back cover information</a:t>
            </a:r>
          </a:p>
          <a:p>
            <a:pPr lvl="0"/>
            <a:endParaRPr lang="en-US" dirty="0" smtClean="0"/>
          </a:p>
          <a:p>
            <a:pPr lvl="0"/>
            <a:r>
              <a:rPr lang="en-US" dirty="0" smtClean="0"/>
              <a:t>Cover photo © goes here</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Inside photo © goes here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10/6/2017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3</a:t>
            </a:r>
          </a:p>
        </p:txBody>
      </p:sp>
      <p:sp>
        <p:nvSpPr>
          <p:cNvPr id="29" name="Text Placeholder 2"/>
          <p:cNvSpPr txBox="1">
            <a:spLocks/>
          </p:cNvSpPr>
          <p:nvPr/>
        </p:nvSpPr>
        <p:spPr>
          <a:xfrm>
            <a:off x="873582" y="913334"/>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Identification of actions to create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conditions for change</a:t>
            </a:r>
            <a:endParaRPr lang="en-US" sz="2400" b="1" dirty="0">
              <a:latin typeface="Arial" panose="020B0604020202020204" pitchFamily="34" charset="0"/>
              <a:cs typeface="Arial" panose="020B0604020202020204" pitchFamily="34" charset="0"/>
            </a:endParaRPr>
          </a:p>
        </p:txBody>
      </p:sp>
      <p:cxnSp>
        <p:nvCxnSpPr>
          <p:cNvPr id="31" name="Straight Connector 30"/>
          <p:cNvCxnSpPr/>
          <p:nvPr/>
        </p:nvCxnSpPr>
        <p:spPr>
          <a:xfrm>
            <a:off x="1203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Rectangle 9"/>
          <p:cNvSpPr/>
          <p:nvPr/>
        </p:nvSpPr>
        <p:spPr>
          <a:xfrm>
            <a:off x="1447800"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7" name="Rectangle 20"/>
          <p:cNvSpPr/>
          <p:nvPr/>
        </p:nvSpPr>
        <p:spPr>
          <a:xfrm>
            <a:off x="1446557" y="6115031"/>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28" name="Left Arrow 19"/>
          <p:cNvSpPr/>
          <p:nvPr/>
        </p:nvSpPr>
        <p:spPr>
          <a:xfrm rot="5400000">
            <a:off x="2256606" y="356733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Rectangle 14"/>
          <p:cNvSpPr/>
          <p:nvPr/>
        </p:nvSpPr>
        <p:spPr>
          <a:xfrm>
            <a:off x="1446557" y="3962400"/>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- 1</a:t>
            </a:r>
          </a:p>
        </p:txBody>
      </p:sp>
      <p:sp>
        <p:nvSpPr>
          <p:cNvPr id="33" name="Rectangle 16"/>
          <p:cNvSpPr/>
          <p:nvPr/>
        </p:nvSpPr>
        <p:spPr>
          <a:xfrm>
            <a:off x="3838680" y="3933218"/>
            <a:ext cx="1883539" cy="71003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- 2</a:t>
            </a:r>
          </a:p>
        </p:txBody>
      </p:sp>
      <p:sp>
        <p:nvSpPr>
          <p:cNvPr id="34" name="Rectangle 17"/>
          <p:cNvSpPr/>
          <p:nvPr/>
        </p:nvSpPr>
        <p:spPr>
          <a:xfrm>
            <a:off x="6023161" y="3962400"/>
            <a:ext cx="1874014" cy="708163"/>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- 3</a:t>
            </a:r>
          </a:p>
        </p:txBody>
      </p:sp>
      <p:sp>
        <p:nvSpPr>
          <p:cNvPr id="36" name="TextBox 35"/>
          <p:cNvSpPr txBox="1"/>
          <p:nvPr/>
        </p:nvSpPr>
        <p:spPr>
          <a:xfrm>
            <a:off x="3942250"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endParaRPr lang="en-US" sz="1600" b="1" dirty="0">
              <a:latin typeface="Arial" panose="020B0604020202020204" pitchFamily="34" charset="0"/>
              <a:cs typeface="Arial" panose="020B0604020202020204" pitchFamily="34" charset="0"/>
            </a:endParaRPr>
          </a:p>
        </p:txBody>
      </p:sp>
      <p:sp>
        <p:nvSpPr>
          <p:cNvPr id="41" name="TextBox 40"/>
          <p:cNvSpPr txBox="1"/>
          <p:nvPr/>
        </p:nvSpPr>
        <p:spPr>
          <a:xfrm>
            <a:off x="1659888" y="5029200"/>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48" name="TextBox 47"/>
          <p:cNvSpPr txBox="1"/>
          <p:nvPr/>
        </p:nvSpPr>
        <p:spPr>
          <a:xfrm>
            <a:off x="6195374"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endParaRPr lang="en-US" sz="1600" b="1" dirty="0">
              <a:latin typeface="Arial" panose="020B0604020202020204" pitchFamily="34" charset="0"/>
              <a:cs typeface="Arial" panose="020B0604020202020204" pitchFamily="34" charset="0"/>
            </a:endParaRPr>
          </a:p>
        </p:txBody>
      </p:sp>
      <p:sp>
        <p:nvSpPr>
          <p:cNvPr id="49" name="TextBox 48"/>
          <p:cNvSpPr txBox="1"/>
          <p:nvPr/>
        </p:nvSpPr>
        <p:spPr>
          <a:xfrm>
            <a:off x="2631652" y="5637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50" name="TextBox 49"/>
          <p:cNvSpPr txBox="1"/>
          <p:nvPr/>
        </p:nvSpPr>
        <p:spPr>
          <a:xfrm>
            <a:off x="5261161" y="5639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55" name="Left Arrow 19"/>
          <p:cNvSpPr/>
          <p:nvPr/>
        </p:nvSpPr>
        <p:spPr>
          <a:xfrm rot="5400000">
            <a:off x="4529992" y="3587804"/>
            <a:ext cx="399671" cy="315662"/>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6" name="Left Arrow 19"/>
          <p:cNvSpPr/>
          <p:nvPr/>
        </p:nvSpPr>
        <p:spPr>
          <a:xfrm rot="5400000">
            <a:off x="2181570" y="2375878"/>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7" name="Left Arrow 19"/>
          <p:cNvSpPr/>
          <p:nvPr/>
        </p:nvSpPr>
        <p:spPr>
          <a:xfrm rot="5400000">
            <a:off x="4529991" y="2330490"/>
            <a:ext cx="399671" cy="39186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8" name="Left Arrow 19"/>
          <p:cNvSpPr/>
          <p:nvPr/>
        </p:nvSpPr>
        <p:spPr>
          <a:xfrm rot="5400000">
            <a:off x="6787312" y="2363987"/>
            <a:ext cx="399671" cy="403973"/>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6" name="Left Arrow 19"/>
          <p:cNvSpPr/>
          <p:nvPr/>
        </p:nvSpPr>
        <p:spPr>
          <a:xfrm rot="5400000">
            <a:off x="6704974" y="3563353"/>
            <a:ext cx="399671" cy="398424"/>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7" name="Left Arrow 19"/>
          <p:cNvSpPr/>
          <p:nvPr/>
        </p:nvSpPr>
        <p:spPr>
          <a:xfrm rot="5400000">
            <a:off x="2181570" y="4642149"/>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8" name="Left Arrow 19"/>
          <p:cNvSpPr/>
          <p:nvPr/>
        </p:nvSpPr>
        <p:spPr>
          <a:xfrm rot="5400000">
            <a:off x="4448363" y="4661360"/>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9" name="Left Arrow 19"/>
          <p:cNvSpPr/>
          <p:nvPr/>
        </p:nvSpPr>
        <p:spPr>
          <a:xfrm rot="5400000">
            <a:off x="6619222" y="4697482"/>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0" name="Left Arrow 19"/>
          <p:cNvSpPr/>
          <p:nvPr/>
        </p:nvSpPr>
        <p:spPr>
          <a:xfrm rot="5400000">
            <a:off x="2896078" y="5342247"/>
            <a:ext cx="399671" cy="24823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1" name="Left Arrow 19"/>
          <p:cNvSpPr/>
          <p:nvPr/>
        </p:nvSpPr>
        <p:spPr>
          <a:xfrm rot="5400000">
            <a:off x="3904888" y="5344014"/>
            <a:ext cx="399671" cy="32495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2" name="Left Arrow 19"/>
          <p:cNvSpPr/>
          <p:nvPr/>
        </p:nvSpPr>
        <p:spPr>
          <a:xfrm rot="5400000">
            <a:off x="5290639" y="5314068"/>
            <a:ext cx="399671" cy="31295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3" name="Left Arrow 19"/>
          <p:cNvSpPr/>
          <p:nvPr/>
        </p:nvSpPr>
        <p:spPr>
          <a:xfrm rot="5400000">
            <a:off x="6520080" y="5366405"/>
            <a:ext cx="399671" cy="276167"/>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5" name="Rectangle 14"/>
          <p:cNvSpPr/>
          <p:nvPr/>
        </p:nvSpPr>
        <p:spPr>
          <a:xfrm>
            <a:off x="1446557" y="2700993"/>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Medium term change - 1 </a:t>
            </a:r>
            <a:endParaRPr lang="en-US" sz="1600" b="1" dirty="0">
              <a:solidFill>
                <a:schemeClr val="tx1"/>
              </a:solidFill>
              <a:latin typeface="Arial" panose="020B0604020202020204" pitchFamily="34" charset="0"/>
              <a:cs typeface="Arial" panose="020B0604020202020204" pitchFamily="34" charset="0"/>
            </a:endParaRPr>
          </a:p>
        </p:txBody>
      </p:sp>
      <p:sp>
        <p:nvSpPr>
          <p:cNvPr id="37" name="Rectangle 14"/>
          <p:cNvSpPr/>
          <p:nvPr/>
        </p:nvSpPr>
        <p:spPr>
          <a:xfrm>
            <a:off x="3757984" y="2709366"/>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2 </a:t>
            </a:r>
            <a:endParaRPr lang="en-US" sz="1600" b="1" dirty="0">
              <a:solidFill>
                <a:schemeClr val="tx1"/>
              </a:solidFill>
              <a:latin typeface="Arial" panose="020B0604020202020204" pitchFamily="34" charset="0"/>
              <a:cs typeface="Arial" panose="020B0604020202020204" pitchFamily="34" charset="0"/>
            </a:endParaRPr>
          </a:p>
        </p:txBody>
      </p:sp>
      <p:sp>
        <p:nvSpPr>
          <p:cNvPr id="38" name="Rectangle 14"/>
          <p:cNvSpPr/>
          <p:nvPr/>
        </p:nvSpPr>
        <p:spPr>
          <a:xfrm>
            <a:off x="6091804" y="2757911"/>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3 </a:t>
            </a:r>
            <a:endParaRPr lang="en-US" sz="1600" b="1" dirty="0">
              <a:solidFill>
                <a:schemeClr val="tx1"/>
              </a:solidFill>
              <a:latin typeface="Arial" panose="020B0604020202020204" pitchFamily="34" charset="0"/>
              <a:cs typeface="Arial" panose="020B0604020202020204" pitchFamily="34" charset="0"/>
            </a:endParaRPr>
          </a:p>
          <a:p>
            <a:pPr algn="ctr"/>
            <a:r>
              <a:rPr lang="en-US" sz="1600" b="1" dirty="0" smtClean="0">
                <a:solidFill>
                  <a:schemeClr val="tx1"/>
                </a:solidFill>
                <a:latin typeface="Arial" panose="020B0604020202020204" pitchFamily="34" charset="0"/>
                <a:cs typeface="Arial" panose="020B0604020202020204" pitchFamily="34" charset="0"/>
              </a:rPr>
              <a:t> </a:t>
            </a:r>
            <a:endParaRPr lang="en-US" sz="1600" b="1" dirty="0">
              <a:solidFill>
                <a:schemeClr val="tx1"/>
              </a:solidFill>
              <a:latin typeface="Arial" panose="020B0604020202020204" pitchFamily="34" charset="0"/>
              <a:cs typeface="Arial" panose="020B0604020202020204" pitchFamily="34" charset="0"/>
            </a:endParaRPr>
          </a:p>
        </p:txBody>
      </p:sp>
      <p:sp>
        <p:nvSpPr>
          <p:cNvPr id="42" name="TextBox 41"/>
          <p:cNvSpPr txBox="1"/>
          <p:nvPr/>
        </p:nvSpPr>
        <p:spPr>
          <a:xfrm rot="16200000">
            <a:off x="4503906" y="1404042"/>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43" name="TextBox 42"/>
          <p:cNvSpPr txBox="1"/>
          <p:nvPr/>
        </p:nvSpPr>
        <p:spPr>
          <a:xfrm rot="16200000">
            <a:off x="4550138" y="3675217"/>
            <a:ext cx="400110" cy="2296724"/>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44" name="TextBox 43"/>
          <p:cNvSpPr txBox="1"/>
          <p:nvPr/>
        </p:nvSpPr>
        <p:spPr>
          <a:xfrm rot="16200000">
            <a:off x="4529771" y="2583490"/>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2" name="Left Brace 1"/>
          <p:cNvSpPr/>
          <p:nvPr/>
        </p:nvSpPr>
        <p:spPr>
          <a:xfrm>
            <a:off x="790558" y="2372715"/>
            <a:ext cx="550004" cy="360358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p:cNvSpPr txBox="1"/>
          <p:nvPr/>
        </p:nvSpPr>
        <p:spPr>
          <a:xfrm>
            <a:off x="176062" y="2145564"/>
            <a:ext cx="615553" cy="3969467"/>
          </a:xfrm>
          <a:prstGeom prst="rect">
            <a:avLst/>
          </a:prstGeom>
          <a:noFill/>
        </p:spPr>
        <p:txBody>
          <a:bodyPr vert="vert270" wrap="square" rtlCol="0">
            <a:spAutoFit/>
          </a:bodyPr>
          <a:lstStyle/>
          <a:p>
            <a:r>
              <a:rPr lang="en-US" sz="2800" dirty="0" smtClean="0">
                <a:solidFill>
                  <a:srgbClr val="0099FF"/>
                </a:solidFill>
                <a:latin typeface="Arial" panose="020B0604020202020204" pitchFamily="34" charset="0"/>
                <a:cs typeface="Arial" panose="020B0604020202020204" pitchFamily="34" charset="0"/>
              </a:rPr>
              <a:t>Conditions for change</a:t>
            </a:r>
            <a:endParaRPr lang="en-US" sz="2800" dirty="0">
              <a:solidFill>
                <a:srgbClr val="0099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017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Callout 1 8"/>
          <p:cNvSpPr/>
          <p:nvPr/>
        </p:nvSpPr>
        <p:spPr>
          <a:xfrm>
            <a:off x="0" y="2480789"/>
            <a:ext cx="1234864" cy="435085"/>
          </a:xfrm>
          <a:prstGeom prst="borderCallout1">
            <a:avLst>
              <a:gd name="adj1" fmla="val 98358"/>
              <a:gd name="adj2" fmla="val 75307"/>
              <a:gd name="adj3" fmla="val 609255"/>
              <a:gd name="adj4" fmla="val 411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CONTEXT</a:t>
            </a:r>
            <a:endParaRPr lang="en-US" sz="1600" b="1" dirty="0">
              <a:latin typeface="Arial" panose="020B0604020202020204" pitchFamily="34" charset="0"/>
              <a:cs typeface="Arial" panose="020B0604020202020204" pitchFamily="34" charset="0"/>
            </a:endParaRPr>
          </a:p>
        </p:txBody>
      </p: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864116" y="964150"/>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Articulation of UNICEF’s contribution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to the change effort</a:t>
            </a:r>
            <a:endParaRPr lang="en-US" sz="2400" b="1" dirty="0">
              <a:latin typeface="Arial" panose="020B0604020202020204" pitchFamily="34" charset="0"/>
              <a:cs typeface="Arial" panose="020B0604020202020204" pitchFamily="34" charset="0"/>
            </a:endParaRP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4</a:t>
            </a:r>
            <a:endParaRPr lang="en-US" sz="2800" b="1" dirty="0">
              <a:solidFill>
                <a:schemeClr val="bg1"/>
              </a:solidFill>
              <a:latin typeface="Arial" panose="020B0604020202020204" pitchFamily="34" charset="0"/>
              <a:cs typeface="Arial" panose="020B0604020202020204" pitchFamily="34" charset="0"/>
            </a:endParaRPr>
          </a:p>
        </p:txBody>
      </p:sp>
      <p:sp>
        <p:nvSpPr>
          <p:cNvPr id="47" name="Rectangle 9"/>
          <p:cNvSpPr/>
          <p:nvPr/>
        </p:nvSpPr>
        <p:spPr>
          <a:xfrm>
            <a:off x="1428908"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8" name="Rectangle 20"/>
          <p:cNvSpPr/>
          <p:nvPr/>
        </p:nvSpPr>
        <p:spPr>
          <a:xfrm>
            <a:off x="1438276" y="6257638"/>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cxnSp>
        <p:nvCxnSpPr>
          <p:cNvPr id="55" name="Straight Connector 54"/>
          <p:cNvCxnSpPr/>
          <p:nvPr/>
        </p:nvCxnSpPr>
        <p:spPr>
          <a:xfrm>
            <a:off x="990600" y="1828800"/>
            <a:ext cx="7543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759527" y="3636706"/>
            <a:ext cx="2107684"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UNICEF Implementation Strategies</a:t>
            </a:r>
            <a:r>
              <a:rPr lang="en-US" sz="2000" b="1" dirty="0" smtClean="0">
                <a:latin typeface="Arial" panose="020B0604020202020204" pitchFamily="34" charset="0"/>
                <a:cs typeface="Arial" panose="020B0604020202020204" pitchFamily="34" charset="0"/>
              </a:rPr>
              <a:t/>
            </a:r>
            <a:br>
              <a:rPr lang="en-US" sz="2000" b="1"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that serve to achieve desired situation</a:t>
            </a:r>
            <a:endParaRPr lang="en-US" sz="2000" dirty="0">
              <a:latin typeface="Arial" panose="020B0604020202020204" pitchFamily="34" charset="0"/>
              <a:cs typeface="Arial" panose="020B0604020202020204" pitchFamily="34" charset="0"/>
            </a:endParaRPr>
          </a:p>
        </p:txBody>
      </p:sp>
      <p:sp>
        <p:nvSpPr>
          <p:cNvPr id="45" name="Rectangle 44"/>
          <p:cNvSpPr/>
          <p:nvPr/>
        </p:nvSpPr>
        <p:spPr>
          <a:xfrm>
            <a:off x="6477000" y="3623303"/>
            <a:ext cx="1868606" cy="22017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Synergies</a:t>
            </a:r>
          </a:p>
          <a:p>
            <a:pPr algn="ctr"/>
            <a:r>
              <a:rPr lang="en-US" sz="2000" dirty="0" smtClean="0">
                <a:solidFill>
                  <a:schemeClr val="bg1"/>
                </a:solidFill>
                <a:latin typeface="Arial" panose="020B0604020202020204" pitchFamily="34" charset="0"/>
                <a:cs typeface="Arial" panose="020B0604020202020204" pitchFamily="34" charset="0"/>
              </a:rPr>
              <a:t>Between programme areas</a:t>
            </a:r>
          </a:p>
          <a:p>
            <a:pPr algn="ctr"/>
            <a:endParaRPr lang="en-US" dirty="0"/>
          </a:p>
        </p:txBody>
      </p:sp>
      <p:sp>
        <p:nvSpPr>
          <p:cNvPr id="46" name="Rectangle 45"/>
          <p:cNvSpPr/>
          <p:nvPr/>
        </p:nvSpPr>
        <p:spPr>
          <a:xfrm>
            <a:off x="4084844" y="3623303"/>
            <a:ext cx="2152492"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Partnerships</a:t>
            </a:r>
          </a:p>
          <a:p>
            <a:pPr algn="ctr"/>
            <a:r>
              <a:rPr lang="en-US" sz="2000" dirty="0" smtClean="0">
                <a:solidFill>
                  <a:schemeClr val="bg1"/>
                </a:solidFill>
                <a:latin typeface="Arial" panose="020B0604020202020204" pitchFamily="34" charset="0"/>
                <a:cs typeface="Arial" panose="020B0604020202020204" pitchFamily="34" charset="0"/>
              </a:rPr>
              <a:t>Contribution of other partners to achieve desired</a:t>
            </a:r>
          </a:p>
          <a:p>
            <a:pPr algn="ctr"/>
            <a:r>
              <a:rPr lang="en-US" sz="2000" dirty="0" smtClean="0">
                <a:solidFill>
                  <a:schemeClr val="bg1"/>
                </a:solidFill>
                <a:latin typeface="Arial" panose="020B0604020202020204" pitchFamily="34" charset="0"/>
                <a:cs typeface="Arial" panose="020B0604020202020204" pitchFamily="34" charset="0"/>
              </a:rPr>
              <a:t>situation</a:t>
            </a:r>
            <a:endParaRPr lang="en-US" sz="2000" dirty="0">
              <a:solidFill>
                <a:schemeClr val="bg1"/>
              </a:solidFill>
              <a:latin typeface="Arial" panose="020B0604020202020204" pitchFamily="34" charset="0"/>
              <a:cs typeface="Arial" panose="020B0604020202020204" pitchFamily="34" charset="0"/>
            </a:endParaRPr>
          </a:p>
        </p:txBody>
      </p:sp>
      <p:sp>
        <p:nvSpPr>
          <p:cNvPr id="6" name="Isosceles Triangle 5"/>
          <p:cNvSpPr/>
          <p:nvPr/>
        </p:nvSpPr>
        <p:spPr>
          <a:xfrm>
            <a:off x="1759527" y="2509034"/>
            <a:ext cx="6471594" cy="740263"/>
          </a:xfrm>
          <a:prstGeom prst="triangle">
            <a:avLst>
              <a:gd name="adj" fmla="val 49774"/>
            </a:avLst>
          </a:prstGeom>
          <a:gradFill>
            <a:gsLst>
              <a:gs pos="0">
                <a:schemeClr val="accent1"/>
              </a:gs>
              <a:gs pos="100000">
                <a:srgbClr val="00B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rgbClr val="FFFF00"/>
                </a:solidFill>
              </a:rPr>
              <a:t>CHANGE</a:t>
            </a:r>
            <a:endParaRPr lang="en-US" sz="2400" b="1" dirty="0">
              <a:solidFill>
                <a:srgbClr val="FFFF00"/>
              </a:solidFill>
            </a:endParaRPr>
          </a:p>
        </p:txBody>
      </p:sp>
      <p:sp>
        <p:nvSpPr>
          <p:cNvPr id="7" name="Right Arrow 6"/>
          <p:cNvSpPr/>
          <p:nvPr/>
        </p:nvSpPr>
        <p:spPr>
          <a:xfrm>
            <a:off x="0" y="303531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RISKS</a:t>
            </a:r>
            <a:endParaRPr lang="en-US" b="1" dirty="0"/>
          </a:p>
        </p:txBody>
      </p:sp>
      <p:sp>
        <p:nvSpPr>
          <p:cNvPr id="19" name="Right Arrow 18"/>
          <p:cNvSpPr/>
          <p:nvPr/>
        </p:nvSpPr>
        <p:spPr>
          <a:xfrm>
            <a:off x="0" y="3931986"/>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ASSUMP-TIONS</a:t>
            </a:r>
            <a:endParaRPr lang="en-US" sz="1600" b="1" dirty="0">
              <a:latin typeface="Arial" panose="020B0604020202020204" pitchFamily="34" charset="0"/>
              <a:cs typeface="Arial" panose="020B0604020202020204" pitchFamily="34" charset="0"/>
            </a:endParaRPr>
          </a:p>
        </p:txBody>
      </p:sp>
      <p:sp>
        <p:nvSpPr>
          <p:cNvPr id="20" name="Right Arrow 19"/>
          <p:cNvSpPr/>
          <p:nvPr/>
        </p:nvSpPr>
        <p:spPr>
          <a:xfrm>
            <a:off x="0" y="488333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OPPORTU-NITIES</a:t>
            </a:r>
            <a:endParaRPr 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410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914400" y="918065"/>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smtClean="0">
                <a:latin typeface="Arial" panose="020B0604020202020204" pitchFamily="34" charset="0"/>
                <a:cs typeface="Arial" panose="020B0604020202020204" pitchFamily="34" charset="0"/>
              </a:rPr>
              <a:t>Articulation of a vision for change</a:t>
            </a:r>
            <a:endParaRPr lang="en-US" sz="2400" b="1" dirty="0">
              <a:latin typeface="Arial" panose="020B0604020202020204" pitchFamily="34" charset="0"/>
              <a:cs typeface="Arial" panose="020B0604020202020204" pitchFamily="34" charset="0"/>
            </a:endParaRPr>
          </a:p>
        </p:txBody>
      </p:sp>
      <p:sp>
        <p:nvSpPr>
          <p:cNvPr id="36" name="Rectangle 9"/>
          <p:cNvSpPr/>
          <p:nvPr/>
        </p:nvSpPr>
        <p:spPr>
          <a:xfrm>
            <a:off x="952500" y="1830164"/>
            <a:ext cx="7086600" cy="916387"/>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in no longer practiced in country X</a:t>
            </a:r>
            <a:endParaRPr lang="en-US" sz="2400" b="1" dirty="0">
              <a:latin typeface="Arial" panose="020B0604020202020204" pitchFamily="34" charset="0"/>
              <a:cs typeface="Arial" panose="020B0604020202020204" pitchFamily="34" charset="0"/>
            </a:endParaRPr>
          </a:p>
        </p:txBody>
      </p:sp>
      <p:sp>
        <p:nvSpPr>
          <p:cNvPr id="41" name="Rectangle 20"/>
          <p:cNvSpPr/>
          <p:nvPr/>
        </p:nvSpPr>
        <p:spPr>
          <a:xfrm>
            <a:off x="952500" y="5410200"/>
            <a:ext cx="7086600" cy="1143000"/>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Pervasive practice of open defecation, with many adverse consequences for children’s health </a:t>
            </a:r>
            <a:endParaRPr lang="en-US" sz="2400" b="1" dirty="0">
              <a:latin typeface="Arial" panose="020B0604020202020204" pitchFamily="34" charset="0"/>
              <a:cs typeface="Arial" panose="020B0604020202020204" pitchFamily="34" charset="0"/>
            </a:endParaRP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1</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2500" y="1524000"/>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63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914400" y="918065"/>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smtClean="0">
                <a:latin typeface="Arial" panose="020B0604020202020204" pitchFamily="34" charset="0"/>
                <a:cs typeface="Arial" panose="020B0604020202020204" pitchFamily="34" charset="0"/>
              </a:rPr>
              <a:t>Identification of necessary conditions for change</a:t>
            </a:r>
            <a:endParaRPr lang="en-US" sz="2400" b="1" dirty="0">
              <a:latin typeface="Arial" panose="020B0604020202020204" pitchFamily="34" charset="0"/>
              <a:cs typeface="Arial" panose="020B0604020202020204" pitchFamily="34" charset="0"/>
            </a:endParaRPr>
          </a:p>
        </p:txBody>
      </p:sp>
      <p:sp>
        <p:nvSpPr>
          <p:cNvPr id="36" name="Rectangle 9"/>
          <p:cNvSpPr/>
          <p:nvPr/>
        </p:nvSpPr>
        <p:spPr>
          <a:xfrm>
            <a:off x="914400" y="1903824"/>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41"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2</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0115" y="1627852"/>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 name="Rectangle 14"/>
          <p:cNvSpPr/>
          <p:nvPr/>
        </p:nvSpPr>
        <p:spPr>
          <a:xfrm>
            <a:off x="604294" y="2934072"/>
            <a:ext cx="2371300"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The practice of defecating in the open is considered harmful by individuals and communities</a:t>
            </a:r>
            <a:endParaRPr lang="en-US" sz="1600" b="1" dirty="0">
              <a:solidFill>
                <a:schemeClr val="tx1"/>
              </a:solidFill>
              <a:latin typeface="Arial" panose="020B0604020202020204" pitchFamily="34" charset="0"/>
              <a:cs typeface="Arial" panose="020B0604020202020204" pitchFamily="34" charset="0"/>
            </a:endParaRPr>
          </a:p>
        </p:txBody>
      </p:sp>
      <p:sp>
        <p:nvSpPr>
          <p:cNvPr id="13" name="Rectangle 14"/>
          <p:cNvSpPr/>
          <p:nvPr/>
        </p:nvSpPr>
        <p:spPr>
          <a:xfrm>
            <a:off x="3289947" y="2921520"/>
            <a:ext cx="2044053"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Latrines and other sanitary options are accepted and regularly used</a:t>
            </a:r>
            <a:endParaRPr lang="en-US" sz="1600" b="1" dirty="0">
              <a:solidFill>
                <a:schemeClr val="tx1"/>
              </a:solidFill>
              <a:latin typeface="Arial" panose="020B0604020202020204" pitchFamily="34" charset="0"/>
              <a:cs typeface="Arial" panose="020B0604020202020204" pitchFamily="34" charset="0"/>
            </a:endParaRPr>
          </a:p>
        </p:txBody>
      </p:sp>
      <p:sp>
        <p:nvSpPr>
          <p:cNvPr id="14" name="Rectangle 14"/>
          <p:cNvSpPr/>
          <p:nvPr/>
        </p:nvSpPr>
        <p:spPr>
          <a:xfrm>
            <a:off x="5648353" y="2934072"/>
            <a:ext cx="2962247" cy="1759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Availability of sanitation facilities that meet acceptable standards and in line with demand from households and communities</a:t>
            </a:r>
            <a:endParaRPr lang="en-US"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290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3</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0115" y="1967514"/>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Rectangle 9"/>
          <p:cNvSpPr/>
          <p:nvPr/>
        </p:nvSpPr>
        <p:spPr>
          <a:xfrm>
            <a:off x="932256" y="2060846"/>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11"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
        <p:nvSpPr>
          <p:cNvPr id="13" name="Text Placeholder 2"/>
          <p:cNvSpPr txBox="1">
            <a:spLocks/>
          </p:cNvSpPr>
          <p:nvPr/>
        </p:nvSpPr>
        <p:spPr>
          <a:xfrm>
            <a:off x="914400" y="1028063"/>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Identification of actions to create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conditions for change</a:t>
            </a:r>
            <a:endParaRPr lang="en-US" sz="2400" b="1" dirty="0">
              <a:latin typeface="Arial" panose="020B0604020202020204" pitchFamily="34" charset="0"/>
              <a:cs typeface="Arial" panose="020B0604020202020204" pitchFamily="34" charset="0"/>
            </a:endParaRPr>
          </a:p>
        </p:txBody>
      </p:sp>
      <p:sp>
        <p:nvSpPr>
          <p:cNvPr id="18" name="Rectangle 14"/>
          <p:cNvSpPr/>
          <p:nvPr/>
        </p:nvSpPr>
        <p:spPr>
          <a:xfrm>
            <a:off x="914400" y="4541245"/>
            <a:ext cx="1883539" cy="1512162"/>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Households and communities are aware of the negative consequences of open defecation</a:t>
            </a:r>
            <a:endParaRPr lang="en-US" sz="1600" b="1" dirty="0">
              <a:latin typeface="Arial" panose="020B0604020202020204" pitchFamily="34" charset="0"/>
              <a:cs typeface="Arial" panose="020B0604020202020204" pitchFamily="34" charset="0"/>
            </a:endParaRPr>
          </a:p>
        </p:txBody>
      </p:sp>
      <p:sp>
        <p:nvSpPr>
          <p:cNvPr id="19" name="Rectangle 14"/>
          <p:cNvSpPr/>
          <p:nvPr/>
        </p:nvSpPr>
        <p:spPr>
          <a:xfrm>
            <a:off x="932256" y="2715713"/>
            <a:ext cx="1888088" cy="50662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0" name="Rectangle 14"/>
          <p:cNvSpPr/>
          <p:nvPr/>
        </p:nvSpPr>
        <p:spPr>
          <a:xfrm>
            <a:off x="6166483" y="2724068"/>
            <a:ext cx="1888088" cy="527841"/>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1" name="Rectangle 14"/>
          <p:cNvSpPr/>
          <p:nvPr/>
        </p:nvSpPr>
        <p:spPr>
          <a:xfrm>
            <a:off x="3503512" y="2744424"/>
            <a:ext cx="1888088" cy="508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2" name="Rectangle 14"/>
          <p:cNvSpPr/>
          <p:nvPr/>
        </p:nvSpPr>
        <p:spPr>
          <a:xfrm>
            <a:off x="3519250" y="4540751"/>
            <a:ext cx="1883539" cy="1525061"/>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Community demand for improved sanitation facilities</a:t>
            </a:r>
            <a:endParaRPr lang="en-US" sz="1600" b="1" dirty="0">
              <a:latin typeface="Arial" panose="020B0604020202020204" pitchFamily="34" charset="0"/>
              <a:cs typeface="Arial" panose="020B0604020202020204" pitchFamily="34" charset="0"/>
            </a:endParaRPr>
          </a:p>
        </p:txBody>
      </p:sp>
      <p:sp>
        <p:nvSpPr>
          <p:cNvPr id="25" name="Rectangle 14"/>
          <p:cNvSpPr/>
          <p:nvPr/>
        </p:nvSpPr>
        <p:spPr>
          <a:xfrm>
            <a:off x="6125880" y="4526054"/>
            <a:ext cx="1883539" cy="147071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Donor and partners make significant investments in sanitation</a:t>
            </a:r>
            <a:endParaRPr lang="en-US" sz="1600" b="1" dirty="0">
              <a:latin typeface="Arial" panose="020B0604020202020204" pitchFamily="34" charset="0"/>
              <a:cs typeface="Arial" panose="020B0604020202020204" pitchFamily="34" charset="0"/>
            </a:endParaRPr>
          </a:p>
        </p:txBody>
      </p:sp>
      <p:sp>
        <p:nvSpPr>
          <p:cNvPr id="28" name="TextBox 27"/>
          <p:cNvSpPr txBox="1"/>
          <p:nvPr/>
        </p:nvSpPr>
        <p:spPr>
          <a:xfrm rot="16200000">
            <a:off x="2443392" y="2341159"/>
            <a:ext cx="923330" cy="3085000"/>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smtClean="0">
                <a:latin typeface="Arial" pitchFamily="34" charset="0"/>
                <a:cs typeface="Arial" pitchFamily="34" charset="0"/>
              </a:rPr>
              <a:t>Assumption: community leaders  are willing to promote healthy sanitation options </a:t>
            </a:r>
            <a:endParaRPr lang="fr-BE" sz="1600" b="1" dirty="0">
              <a:latin typeface="Arial" pitchFamily="34" charset="0"/>
              <a:cs typeface="Arial" pitchFamily="34" charset="0"/>
            </a:endParaRPr>
          </a:p>
        </p:txBody>
      </p:sp>
      <p:sp>
        <p:nvSpPr>
          <p:cNvPr id="29" name="TextBox 28"/>
          <p:cNvSpPr txBox="1"/>
          <p:nvPr/>
        </p:nvSpPr>
        <p:spPr>
          <a:xfrm rot="16200000">
            <a:off x="5976899" y="2352420"/>
            <a:ext cx="677108" cy="2971043"/>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smtClean="0">
                <a:latin typeface="Arial" pitchFamily="34" charset="0"/>
                <a:cs typeface="Arial" pitchFamily="34" charset="0"/>
              </a:rPr>
              <a:t>Risk: donors may prioritize other areas</a:t>
            </a:r>
            <a:endParaRPr lang="fr-BE" sz="1600" b="1" dirty="0">
              <a:latin typeface="Arial" pitchFamily="34" charset="0"/>
              <a:cs typeface="Arial" pitchFamily="34" charset="0"/>
            </a:endParaRPr>
          </a:p>
        </p:txBody>
      </p:sp>
      <p:sp>
        <p:nvSpPr>
          <p:cNvPr id="17" name="Left Arrow 19"/>
          <p:cNvSpPr/>
          <p:nvPr/>
        </p:nvSpPr>
        <p:spPr>
          <a:xfrm rot="5400000">
            <a:off x="2185173" y="3162076"/>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4" name="Left Arrow 19"/>
          <p:cNvSpPr/>
          <p:nvPr/>
        </p:nvSpPr>
        <p:spPr>
          <a:xfrm rot="5400000">
            <a:off x="1970426" y="43134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6" name="Left Arrow 19"/>
          <p:cNvSpPr/>
          <p:nvPr/>
        </p:nvSpPr>
        <p:spPr>
          <a:xfrm rot="5400000">
            <a:off x="6413985" y="319836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7" name="Left Arrow 19"/>
          <p:cNvSpPr/>
          <p:nvPr/>
        </p:nvSpPr>
        <p:spPr>
          <a:xfrm rot="5400000">
            <a:off x="3933021" y="31505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1" name="Left Arrow 19"/>
          <p:cNvSpPr/>
          <p:nvPr/>
        </p:nvSpPr>
        <p:spPr>
          <a:xfrm rot="5400000">
            <a:off x="3865312" y="426141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Left Arrow 19"/>
          <p:cNvSpPr/>
          <p:nvPr/>
        </p:nvSpPr>
        <p:spPr>
          <a:xfrm rot="5400000">
            <a:off x="6246176" y="419628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Tree>
    <p:extLst>
      <p:ext uri="{BB962C8B-B14F-4D97-AF65-F5344CB8AC3E}">
        <p14:creationId xmlns:p14="http://schemas.microsoft.com/office/powerpoint/2010/main" val="117275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28"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8195" name="Rectangle 3"/>
          <p:cNvSpPr>
            <a:spLocks noGrp="1" noChangeArrowheads="1"/>
          </p:cNvSpPr>
          <p:nvPr>
            <p:ph type="body" sz="quarter" idx="4294967295"/>
          </p:nvPr>
        </p:nvSpPr>
        <p:spPr>
          <a:xfrm>
            <a:off x="266700" y="914399"/>
            <a:ext cx="8610600" cy="5943601"/>
          </a:xfrm>
          <a:prstGeom prst="rect">
            <a:avLst/>
          </a:prstGeom>
          <a:noFill/>
          <a:ln/>
        </p:spPr>
        <p:txBody>
          <a:bodyPr/>
          <a:lstStyle/>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000" b="1" dirty="0" smtClean="0">
                <a:latin typeface="Arial" panose="020B0604020202020204" pitchFamily="34" charset="0"/>
                <a:cs typeface="Arial" panose="020B0604020202020204" pitchFamily="34" charset="0"/>
              </a:rPr>
              <a:t>Risks </a:t>
            </a:r>
            <a:endParaRPr lang="en-US" sz="2000" dirty="0">
              <a:latin typeface="Arial" panose="020B0604020202020204" pitchFamily="34" charset="0"/>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b="1" dirty="0" smtClean="0">
                <a:latin typeface="Arial" panose="020B0604020202020204" pitchFamily="34" charset="0"/>
                <a:ea typeface="굴림" pitchFamily="50" charset="-127"/>
                <a:cs typeface="Arial" panose="020B0604020202020204" pitchFamily="34" charset="0"/>
              </a:rPr>
              <a:t>A </a:t>
            </a:r>
            <a:r>
              <a:rPr lang="en-US" altLang="ko-KR" sz="2400" b="1" dirty="0">
                <a:latin typeface="Arial" panose="020B0604020202020204" pitchFamily="34" charset="0"/>
                <a:ea typeface="굴림" pitchFamily="50" charset="-127"/>
                <a:cs typeface="Arial" panose="020B0604020202020204" pitchFamily="34" charset="0"/>
              </a:rPr>
              <a:t>potential event or occurrence </a:t>
            </a:r>
            <a:r>
              <a:rPr lang="en-US" altLang="ko-KR" sz="2400" b="1" dirty="0" smtClean="0">
                <a:latin typeface="Arial" panose="020B0604020202020204" pitchFamily="34" charset="0"/>
                <a:ea typeface="굴림" pitchFamily="50" charset="-127"/>
                <a:cs typeface="Arial" panose="020B0604020202020204" pitchFamily="34" charset="0"/>
              </a:rPr>
              <a:t>that </a:t>
            </a:r>
            <a:r>
              <a:rPr lang="en-US" altLang="ko-KR" sz="2400" b="1" dirty="0">
                <a:latin typeface="Arial" panose="020B0604020202020204" pitchFamily="34" charset="0"/>
                <a:ea typeface="굴림" pitchFamily="50" charset="-127"/>
                <a:cs typeface="Arial" panose="020B0604020202020204" pitchFamily="34" charset="0"/>
              </a:rPr>
              <a:t>could </a:t>
            </a:r>
            <a:r>
              <a:rPr lang="en-US" altLang="ko-KR" sz="2400" b="1" u="sng" dirty="0">
                <a:solidFill>
                  <a:srgbClr val="FF0000"/>
                </a:solidFill>
                <a:latin typeface="Arial" panose="020B0604020202020204" pitchFamily="34" charset="0"/>
                <a:ea typeface="굴림" pitchFamily="50" charset="-127"/>
                <a:cs typeface="Arial" panose="020B0604020202020204" pitchFamily="34" charset="0"/>
              </a:rPr>
              <a:t>adversely</a:t>
            </a:r>
            <a:r>
              <a:rPr lang="en-US" altLang="ko-KR" sz="2400" b="1" dirty="0">
                <a:latin typeface="Arial" panose="020B0604020202020204" pitchFamily="34" charset="0"/>
                <a:ea typeface="굴림" pitchFamily="50" charset="-127"/>
                <a:cs typeface="Arial" panose="020B0604020202020204" pitchFamily="34" charset="0"/>
              </a:rPr>
              <a:t> affect the achievement </a:t>
            </a:r>
            <a:r>
              <a:rPr lang="en-US" altLang="ko-KR" sz="2400" b="1" dirty="0" smtClean="0">
                <a:latin typeface="Arial" panose="020B0604020202020204" pitchFamily="34" charset="0"/>
                <a:ea typeface="굴림" pitchFamily="50" charset="-127"/>
                <a:cs typeface="Arial" panose="020B0604020202020204" pitchFamily="34" charset="0"/>
              </a:rPr>
              <a:t>of a desired result</a:t>
            </a:r>
          </a:p>
          <a:p>
            <a:pPr marL="0"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b="1" dirty="0" smtClean="0">
                <a:latin typeface="Arial" panose="020B0604020202020204" pitchFamily="34" charset="0"/>
                <a:ea typeface="굴림" pitchFamily="50" charset="-127"/>
                <a:cs typeface="Arial" panose="020B0604020202020204" pitchFamily="34" charset="0"/>
              </a:rPr>
              <a:t>Examples:</a:t>
            </a:r>
          </a:p>
          <a:p>
            <a:pPr marL="688975" lvl="1" indent="-288925">
              <a:spcBef>
                <a:spcPts val="6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b="1" dirty="0" smtClean="0">
                <a:latin typeface="Arial" panose="020B0604020202020204" pitchFamily="34" charset="0"/>
                <a:ea typeface="굴림" pitchFamily="50" charset="-127"/>
                <a:cs typeface="Arial" panose="020B0604020202020204" pitchFamily="34" charset="0"/>
              </a:rPr>
              <a:t>Natural disasters, Conflict, Economic collapse</a:t>
            </a:r>
          </a:p>
          <a:p>
            <a:pPr marL="400050" lvl="1"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400" b="1" dirty="0" smtClean="0">
              <a:latin typeface="Arial" panose="020B0604020202020204" pitchFamily="34" charset="0"/>
              <a:ea typeface="굴림" pitchFamily="50" charset="-127"/>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b="1" dirty="0" smtClean="0">
                <a:latin typeface="Arial" panose="020B0604020202020204" pitchFamily="34" charset="0"/>
                <a:ea typeface="굴림" pitchFamily="50" charset="-127"/>
                <a:cs typeface="Arial" panose="020B0604020202020204" pitchFamily="34" charset="0"/>
              </a:rPr>
              <a:t>Risks are identified and classified according to 1) the likelihood of occurring, 2) their likely impact when they occur which is in turn influenced by the level of vulnerability and capacity to adequately respond.</a:t>
            </a:r>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sz="2000" b="1" u="sng" dirty="0" smtClean="0"/>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000" u="sng" dirty="0" smtClean="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800" dirty="0" smtClean="0">
              <a:latin typeface="Arial" panose="020B0604020202020204" pitchFamily="34" charset="0"/>
              <a:ea typeface="굴림" pitchFamily="50" charset="-127"/>
              <a:cs typeface="Arial" panose="020B0604020202020204" pitchFamily="34" charset="0"/>
            </a:endParaRPr>
          </a:p>
        </p:txBody>
      </p:sp>
      <p:sp>
        <p:nvSpPr>
          <p:cNvPr id="7" name="Rectangle 2"/>
          <p:cNvSpPr>
            <a:spLocks noGrp="1" noChangeArrowheads="1"/>
          </p:cNvSpPr>
          <p:nvPr>
            <p:ph type="ctrTitle" idx="4294967295"/>
          </p:nvPr>
        </p:nvSpPr>
        <p:spPr>
          <a:xfrm>
            <a:off x="-76200" y="203993"/>
            <a:ext cx="3810000" cy="506413"/>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2800" b="1" dirty="0" smtClean="0">
                <a:solidFill>
                  <a:schemeClr val="bg1"/>
                </a:solidFill>
                <a:latin typeface="Arial" panose="020B0604020202020204" pitchFamily="34" charset="0"/>
                <a:cs typeface="Arial" panose="020B0604020202020204" pitchFamily="34" charset="0"/>
              </a:rPr>
              <a:t>Defining Risks</a:t>
            </a:r>
            <a:endParaRPr lang="en-US" altLang="ko-KR"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2741437"/>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8195" name="Rectangle 3"/>
          <p:cNvSpPr>
            <a:spLocks noGrp="1" noChangeArrowheads="1"/>
          </p:cNvSpPr>
          <p:nvPr>
            <p:ph type="body" sz="quarter" idx="4294967295"/>
          </p:nvPr>
        </p:nvSpPr>
        <p:spPr>
          <a:xfrm>
            <a:off x="266700" y="914399"/>
            <a:ext cx="8610600" cy="5943601"/>
          </a:xfrm>
          <a:prstGeom prst="rect">
            <a:avLst/>
          </a:prstGeom>
          <a:noFill/>
          <a:ln/>
        </p:spPr>
        <p:txBody>
          <a:bodyPr/>
          <a:lstStyle/>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000" b="1" dirty="0" smtClean="0">
                <a:latin typeface="Arial" panose="020B0604020202020204" pitchFamily="34" charset="0"/>
                <a:cs typeface="Arial" panose="020B0604020202020204" pitchFamily="34" charset="0"/>
              </a:rPr>
              <a:t>Risks </a:t>
            </a:r>
            <a:endParaRPr lang="en-US" sz="2000" dirty="0">
              <a:latin typeface="Arial" panose="020B0604020202020204" pitchFamily="34" charset="0"/>
              <a:cs typeface="Arial" panose="020B0604020202020204" pitchFamily="34" charset="0"/>
            </a:endParaRPr>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000" u="sng" dirty="0" smtClean="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800" dirty="0" smtClean="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b="1" dirty="0" smtClean="0">
                <a:latin typeface="Arial" panose="020B0604020202020204" pitchFamily="34" charset="0"/>
                <a:ea typeface="굴림" pitchFamily="50" charset="-127"/>
                <a:cs typeface="Arial" panose="020B0604020202020204" pitchFamily="34" charset="0"/>
              </a:rPr>
              <a:t>Programmatic </a:t>
            </a:r>
            <a:r>
              <a:rPr lang="en-US" altLang="ko-KR" sz="2000" b="1" dirty="0" smtClean="0">
                <a:latin typeface="Arial" panose="020B0604020202020204" pitchFamily="34" charset="0"/>
                <a:ea typeface="굴림" pitchFamily="50" charset="-127"/>
                <a:cs typeface="Arial" panose="020B0604020202020204" pitchFamily="34" charset="0"/>
              </a:rPr>
              <a:t>and operational risks </a:t>
            </a:r>
            <a:r>
              <a:rPr lang="en-US" altLang="ko-KR" sz="2000" b="1" dirty="0" smtClean="0">
                <a:latin typeface="Arial" panose="020B0604020202020204" pitchFamily="34" charset="0"/>
                <a:ea typeface="굴림" pitchFamily="50" charset="-127"/>
                <a:cs typeface="Arial" panose="020B0604020202020204" pitchFamily="34" charset="0"/>
              </a:rPr>
              <a:t>have to be identified and addressed</a:t>
            </a:r>
            <a:endParaRPr lang="en-US" altLang="ko-KR" sz="2000" b="1" dirty="0" smtClean="0">
              <a:solidFill>
                <a:schemeClr val="accent1"/>
              </a:solidFill>
              <a:latin typeface="Arial" panose="020B0604020202020204" pitchFamily="34" charset="0"/>
              <a:ea typeface="굴림" pitchFamily="50" charset="-127"/>
              <a:cs typeface="Arial" panose="020B0604020202020204" pitchFamily="34" charset="0"/>
            </a:endParaRPr>
          </a:p>
        </p:txBody>
      </p:sp>
      <p:sp>
        <p:nvSpPr>
          <p:cNvPr id="7" name="Rectangle 2"/>
          <p:cNvSpPr>
            <a:spLocks noGrp="1" noChangeArrowheads="1"/>
          </p:cNvSpPr>
          <p:nvPr>
            <p:ph type="ctrTitle" idx="4294967295"/>
          </p:nvPr>
        </p:nvSpPr>
        <p:spPr>
          <a:xfrm>
            <a:off x="-76200" y="203993"/>
            <a:ext cx="3810000" cy="506413"/>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2800" b="1" dirty="0" smtClean="0">
                <a:solidFill>
                  <a:schemeClr val="bg1"/>
                </a:solidFill>
                <a:latin typeface="Arial" panose="020B0604020202020204" pitchFamily="34" charset="0"/>
                <a:cs typeface="Arial" panose="020B0604020202020204" pitchFamily="34" charset="0"/>
              </a:rPr>
              <a:t>Defining Risks</a:t>
            </a:r>
            <a:endParaRPr lang="en-US" altLang="ko-KR" sz="2800" b="1" dirty="0">
              <a:solidFill>
                <a:schemeClr val="bg1"/>
              </a:solidFill>
              <a:latin typeface="Arial" panose="020B0604020202020204" pitchFamily="34" charset="0"/>
              <a:cs typeface="Arial" panose="020B0604020202020204" pitchFamily="34" charset="0"/>
            </a:endParaRPr>
          </a:p>
        </p:txBody>
      </p:sp>
      <p:sp>
        <p:nvSpPr>
          <p:cNvPr id="11" name="Rectangle 10"/>
          <p:cNvSpPr/>
          <p:nvPr/>
        </p:nvSpPr>
        <p:spPr>
          <a:xfrm>
            <a:off x="1562100" y="3390900"/>
            <a:ext cx="6019800" cy="20193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p>
          <a:p>
            <a:pPr algn="ctr"/>
            <a:r>
              <a:rPr lang="en-US" sz="2400" b="1" dirty="0" smtClean="0"/>
              <a:t>Risk Formula</a:t>
            </a:r>
          </a:p>
          <a:p>
            <a:pPr algn="ctr"/>
            <a:r>
              <a:rPr lang="en-US" sz="2400" b="1" u="sng" dirty="0" smtClean="0"/>
              <a:t>Shocks </a:t>
            </a:r>
            <a:r>
              <a:rPr lang="en-US" sz="2400" b="1" u="sng" dirty="0"/>
              <a:t>or </a:t>
            </a:r>
            <a:r>
              <a:rPr lang="en-US" sz="2400" b="1" u="sng" dirty="0" smtClean="0"/>
              <a:t>Stresses x Exposure </a:t>
            </a:r>
            <a:r>
              <a:rPr lang="en-US" sz="2400" b="1" u="sng" dirty="0"/>
              <a:t>x </a:t>
            </a:r>
            <a:r>
              <a:rPr lang="en-US" sz="2400" b="1" u="sng" dirty="0" smtClean="0"/>
              <a:t>Vulnerability</a:t>
            </a:r>
          </a:p>
          <a:p>
            <a:pPr algn="ctr"/>
            <a:r>
              <a:rPr lang="en-US" sz="2400" b="1" dirty="0" smtClean="0"/>
              <a:t>Capacity</a:t>
            </a:r>
            <a:endParaRPr lang="en-US" sz="2400" b="1" dirty="0"/>
          </a:p>
          <a:p>
            <a:pPr algn="ctr"/>
            <a:endParaRPr lang="en-US" dirty="0"/>
          </a:p>
        </p:txBody>
      </p:sp>
    </p:spTree>
    <p:extLst>
      <p:ext uri="{BB962C8B-B14F-4D97-AF65-F5344CB8AC3E}">
        <p14:creationId xmlns:p14="http://schemas.microsoft.com/office/powerpoint/2010/main" val="4100400336"/>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owerPoint 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Executive</Template>
  <TotalTime>9536</TotalTime>
  <Words>631</Words>
  <Application>Microsoft Office PowerPoint</Application>
  <PresentationFormat>On-screen Show (4:3)</PresentationFormat>
  <Paragraphs>102</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맑은 고딕</vt:lpstr>
      <vt:lpstr>Arial</vt:lpstr>
      <vt:lpstr>Calibri</vt:lpstr>
      <vt:lpstr>굴림</vt:lpstr>
      <vt:lpstr>Wingdings</vt:lpstr>
      <vt:lpstr>PowerPoint Template1</vt:lpstr>
      <vt:lpstr>PowerPoint Presentation</vt:lpstr>
      <vt:lpstr>PowerPoint Presentation</vt:lpstr>
      <vt:lpstr>PowerPoint Presentation</vt:lpstr>
      <vt:lpstr>PowerPoint Presentation</vt:lpstr>
      <vt:lpstr>PowerPoint Presentation</vt:lpstr>
      <vt:lpstr>Defining Risks</vt:lpstr>
      <vt:lpstr>Defining Risks</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Boelens</dc:creator>
  <cp:lastModifiedBy>Raana Syed</cp:lastModifiedBy>
  <cp:revision>378</cp:revision>
  <cp:lastPrinted>2017-01-27T15:52:54Z</cp:lastPrinted>
  <dcterms:created xsi:type="dcterms:W3CDTF">2016-01-08T15:23:59Z</dcterms:created>
  <dcterms:modified xsi:type="dcterms:W3CDTF">2017-10-05T20:42:36Z</dcterms:modified>
</cp:coreProperties>
</file>