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1.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6"/>
  </p:notesMasterIdLst>
  <p:sldIdLst>
    <p:sldId id="256" r:id="rId2"/>
    <p:sldId id="285" r:id="rId3"/>
    <p:sldId id="257" r:id="rId4"/>
    <p:sldId id="258" r:id="rId5"/>
    <p:sldId id="260" r:id="rId6"/>
    <p:sldId id="259" r:id="rId7"/>
    <p:sldId id="261" r:id="rId8"/>
    <p:sldId id="262" r:id="rId9"/>
    <p:sldId id="263" r:id="rId10"/>
    <p:sldId id="264" r:id="rId11"/>
    <p:sldId id="265" r:id="rId12"/>
    <p:sldId id="266" r:id="rId13"/>
    <p:sldId id="268" r:id="rId14"/>
    <p:sldId id="267" r:id="rId15"/>
    <p:sldId id="269" r:id="rId16"/>
    <p:sldId id="270" r:id="rId17"/>
    <p:sldId id="271" r:id="rId18"/>
    <p:sldId id="272" r:id="rId19"/>
    <p:sldId id="273" r:id="rId20"/>
    <p:sldId id="274" r:id="rId21"/>
    <p:sldId id="275" r:id="rId22"/>
    <p:sldId id="282" r:id="rId23"/>
    <p:sldId id="276" r:id="rId24"/>
    <p:sldId id="277" r:id="rId25"/>
    <p:sldId id="278" r:id="rId26"/>
    <p:sldId id="279" r:id="rId27"/>
    <p:sldId id="280" r:id="rId28"/>
    <p:sldId id="281" r:id="rId29"/>
    <p:sldId id="283" r:id="rId30"/>
    <p:sldId id="284"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19" r:id="rId54"/>
    <p:sldId id="308" r:id="rId55"/>
    <p:sldId id="309" r:id="rId56"/>
    <p:sldId id="310" r:id="rId57"/>
    <p:sldId id="311" r:id="rId58"/>
    <p:sldId id="312" r:id="rId59"/>
    <p:sldId id="313" r:id="rId60"/>
    <p:sldId id="314" r:id="rId61"/>
    <p:sldId id="315" r:id="rId62"/>
    <p:sldId id="316" r:id="rId63"/>
    <p:sldId id="317" r:id="rId64"/>
    <p:sldId id="318"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a Boelens" initials="AB" lastIdx="3" clrIdx="0">
    <p:extLst>
      <p:ext uri="{19B8F6BF-5375-455C-9EA6-DF929625EA0E}">
        <p15:presenceInfo xmlns:p15="http://schemas.microsoft.com/office/powerpoint/2012/main" userId="S-1-5-21-889838981-920820592-1903951286-7397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67" d="100"/>
          <a:sy n="67" d="100"/>
        </p:scale>
        <p:origin x="67" y="2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1-12T14:22:04.524" idx="3">
    <p:pos x="4926" y="3653"/>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C7074B-F26D-4702-BD2C-85FA30BCA21D}" type="doc">
      <dgm:prSet loTypeId="urn:microsoft.com/office/officeart/2005/8/layout/cycle3" loCatId="cycle" qsTypeId="urn:microsoft.com/office/officeart/2005/8/quickstyle/simple2" qsCatId="simple" csTypeId="urn:microsoft.com/office/officeart/2005/8/colors/colorful3" csCatId="colorful" phldr="1"/>
      <dgm:spPr/>
    </dgm:pt>
    <dgm:pt modelId="{2B7D4A9A-6142-40ED-8B11-FB109EF9EEE1}">
      <dgm:prSet phldrT="[Text]" custT="1">
        <dgm:style>
          <a:lnRef idx="3">
            <a:schemeClr val="lt1"/>
          </a:lnRef>
          <a:fillRef idx="1">
            <a:schemeClr val="accent3"/>
          </a:fillRef>
          <a:effectRef idx="1">
            <a:schemeClr val="accent3"/>
          </a:effectRef>
          <a:fontRef idx="minor">
            <a:schemeClr val="lt1"/>
          </a:fontRef>
        </dgm:style>
      </dgm:prSet>
      <dgm:spPr>
        <a:solidFill>
          <a:srgbClr val="8DC63F"/>
        </a:solidFill>
        <a:ln/>
      </dgm:spPr>
      <dgm:t>
        <a:bodyPr/>
        <a:lstStyle/>
        <a:p>
          <a:r>
            <a:rPr lang="en-US" sz="2200" b="1" dirty="0" smtClean="0">
              <a:effectLst/>
              <a:latin typeface="Arial" panose="020B0604020202020204" pitchFamily="34" charset="0"/>
              <a:cs typeface="Arial" panose="020B0604020202020204" pitchFamily="34" charset="0"/>
            </a:rPr>
            <a:t>Evidence &amp; Analysis</a:t>
          </a:r>
          <a:endParaRPr lang="en-US" sz="2200" b="1" dirty="0">
            <a:effectLst/>
            <a:latin typeface="Arial" panose="020B0604020202020204" pitchFamily="34" charset="0"/>
            <a:cs typeface="Arial" panose="020B0604020202020204" pitchFamily="34" charset="0"/>
          </a:endParaRPr>
        </a:p>
      </dgm:t>
    </dgm:pt>
    <dgm:pt modelId="{11E61713-9578-4C82-B383-6D2380F70A5D}" type="parTrans" cxnId="{AA4E2A79-E7BD-4042-8E21-002841FB43E1}">
      <dgm:prSet/>
      <dgm:spPr/>
      <dgm:t>
        <a:bodyPr/>
        <a:lstStyle/>
        <a:p>
          <a:endParaRPr lang="en-US" sz="2400" b="1"/>
        </a:p>
      </dgm:t>
    </dgm:pt>
    <dgm:pt modelId="{35DAA188-D47D-44F2-B718-E6188B0C8BC0}" type="sibTrans" cxnId="{AA4E2A79-E7BD-4042-8E21-002841FB43E1}">
      <dgm:prSet/>
      <dgm:spPr/>
      <dgm:t>
        <a:bodyPr/>
        <a:lstStyle/>
        <a:p>
          <a:endParaRPr lang="en-US" sz="2400" b="1"/>
        </a:p>
      </dgm:t>
    </dgm:pt>
    <dgm:pt modelId="{DC033FE7-732C-48FD-AC8A-5DFD6587FBC3}">
      <dgm:prSet phldrT="[Text]" custT="1"/>
      <dgm:spPr>
        <a:solidFill>
          <a:srgbClr val="009740"/>
        </a:solidFill>
      </dgm:spPr>
      <dgm:t>
        <a:bodyPr lIns="0" tIns="0" rIns="0" bIns="0" anchor="ctr" anchorCtr="1"/>
        <a:lstStyle/>
        <a:p>
          <a:r>
            <a:rPr lang="en-US" sz="2200" b="1" dirty="0">
              <a:latin typeface="Arial" panose="020B0604020202020204" pitchFamily="34" charset="0"/>
              <a:cs typeface="Arial" panose="020B0604020202020204" pitchFamily="34" charset="0"/>
            </a:rPr>
            <a:t>Implementation</a:t>
          </a:r>
        </a:p>
      </dgm:t>
    </dgm:pt>
    <dgm:pt modelId="{72F20E71-80A5-4A16-AE3B-2DEFBE89FF03}" type="parTrans" cxnId="{07668D2C-A600-46E7-A4E6-8866F9049412}">
      <dgm:prSet/>
      <dgm:spPr/>
      <dgm:t>
        <a:bodyPr/>
        <a:lstStyle/>
        <a:p>
          <a:endParaRPr lang="en-US" sz="2400" b="1"/>
        </a:p>
      </dgm:t>
    </dgm:pt>
    <dgm:pt modelId="{ED5161DA-F69C-41FC-BF46-16ACF321D8C9}" type="sibTrans" cxnId="{07668D2C-A600-46E7-A4E6-8866F9049412}">
      <dgm:prSet/>
      <dgm:spPr/>
      <dgm:t>
        <a:bodyPr/>
        <a:lstStyle/>
        <a:p>
          <a:endParaRPr lang="en-US" sz="2400" b="1"/>
        </a:p>
      </dgm:t>
    </dgm:pt>
    <dgm:pt modelId="{A3CEED75-F5D0-4BAD-862C-E8FB36DE522C}">
      <dgm:prSet phldrT="[Text]" custT="1">
        <dgm:style>
          <a:lnRef idx="3">
            <a:schemeClr val="lt1"/>
          </a:lnRef>
          <a:fillRef idx="1">
            <a:schemeClr val="accent1"/>
          </a:fillRef>
          <a:effectRef idx="1">
            <a:schemeClr val="accent1"/>
          </a:effectRef>
          <a:fontRef idx="minor">
            <a:schemeClr val="lt1"/>
          </a:fontRef>
        </dgm:style>
      </dgm:prSet>
      <dgm:spPr>
        <a:solidFill>
          <a:srgbClr val="333399"/>
        </a:solidFill>
        <a:ln/>
      </dgm:spPr>
      <dgm:t>
        <a:bodyPr/>
        <a:lstStyle/>
        <a:p>
          <a:r>
            <a:rPr lang="en-US" sz="2200" b="1" dirty="0" smtClean="0">
              <a:latin typeface="Arial" panose="020B0604020202020204" pitchFamily="34" charset="0"/>
              <a:cs typeface="Arial" panose="020B0604020202020204" pitchFamily="34" charset="0"/>
            </a:rPr>
            <a:t>Monitoring &amp; </a:t>
          </a:r>
        </a:p>
        <a:p>
          <a:r>
            <a:rPr lang="en-US" sz="2200" b="1" dirty="0" smtClean="0">
              <a:latin typeface="Arial" panose="020B0604020202020204" pitchFamily="34" charset="0"/>
              <a:cs typeface="Arial" panose="020B0604020202020204" pitchFamily="34" charset="0"/>
            </a:rPr>
            <a:t>Reporting</a:t>
          </a:r>
          <a:endParaRPr lang="en-US" sz="2200" b="1" dirty="0">
            <a:latin typeface="Arial" panose="020B0604020202020204" pitchFamily="34" charset="0"/>
            <a:cs typeface="Arial" panose="020B0604020202020204" pitchFamily="34" charset="0"/>
          </a:endParaRPr>
        </a:p>
      </dgm:t>
    </dgm:pt>
    <dgm:pt modelId="{560D6E35-72E9-40DD-B3CE-F6EA7C80ABDA}" type="parTrans" cxnId="{C9D1E026-497D-4D78-98FF-218DC7C36E1B}">
      <dgm:prSet/>
      <dgm:spPr/>
      <dgm:t>
        <a:bodyPr/>
        <a:lstStyle/>
        <a:p>
          <a:endParaRPr lang="en-US" sz="2400" b="1"/>
        </a:p>
      </dgm:t>
    </dgm:pt>
    <dgm:pt modelId="{F7832264-AA06-45F2-AB45-193C07AD568E}" type="sibTrans" cxnId="{C9D1E026-497D-4D78-98FF-218DC7C36E1B}">
      <dgm:prSet/>
      <dgm:spPr/>
      <dgm:t>
        <a:bodyPr/>
        <a:lstStyle/>
        <a:p>
          <a:endParaRPr lang="en-US" sz="2400" b="1"/>
        </a:p>
      </dgm:t>
    </dgm:pt>
    <dgm:pt modelId="{26C46576-E392-4BF1-A734-EFD16F0FE7B7}">
      <dgm:prSet phldrT="[Text]" custT="1"/>
      <dgm:spPr>
        <a:solidFill>
          <a:srgbClr val="803499"/>
        </a:solidFill>
      </dgm:spPr>
      <dgm:t>
        <a:bodyPr/>
        <a:lstStyle/>
        <a:p>
          <a:r>
            <a:rPr lang="en-US" sz="2200" b="1" dirty="0">
              <a:latin typeface="Arial" panose="020B0604020202020204" pitchFamily="34" charset="0"/>
              <a:cs typeface="Arial" panose="020B0604020202020204" pitchFamily="34" charset="0"/>
            </a:rPr>
            <a:t>Evaluation</a:t>
          </a:r>
        </a:p>
      </dgm:t>
    </dgm:pt>
    <dgm:pt modelId="{C748F457-3DAE-4661-BF83-D49CF00C3FF0}" type="parTrans" cxnId="{2D9EB0E0-3800-4F6A-A848-00CC9029E632}">
      <dgm:prSet/>
      <dgm:spPr/>
      <dgm:t>
        <a:bodyPr/>
        <a:lstStyle/>
        <a:p>
          <a:endParaRPr lang="en-US" sz="2400" b="1"/>
        </a:p>
      </dgm:t>
    </dgm:pt>
    <dgm:pt modelId="{B8B2AE3D-73F5-405E-96B8-3ACA23E426F4}" type="sibTrans" cxnId="{2D9EB0E0-3800-4F6A-A848-00CC9029E632}">
      <dgm:prSet/>
      <dgm:spPr/>
      <dgm:t>
        <a:bodyPr/>
        <a:lstStyle/>
        <a:p>
          <a:endParaRPr lang="en-US" sz="2400" b="1"/>
        </a:p>
      </dgm:t>
    </dgm:pt>
    <dgm:pt modelId="{5F33A840-AB11-450B-8E0C-BE054AD092E1}" type="pres">
      <dgm:prSet presAssocID="{35C7074B-F26D-4702-BD2C-85FA30BCA21D}" presName="Name0" presStyleCnt="0">
        <dgm:presLayoutVars>
          <dgm:dir/>
          <dgm:resizeHandles val="exact"/>
        </dgm:presLayoutVars>
      </dgm:prSet>
      <dgm:spPr/>
    </dgm:pt>
    <dgm:pt modelId="{A298181F-5178-4FEE-A771-F32D83B59949}" type="pres">
      <dgm:prSet presAssocID="{35C7074B-F26D-4702-BD2C-85FA30BCA21D}" presName="cycle" presStyleCnt="0"/>
      <dgm:spPr/>
    </dgm:pt>
    <dgm:pt modelId="{59276065-C54C-4BAD-AEB1-3719C048609C}" type="pres">
      <dgm:prSet presAssocID="{2B7D4A9A-6142-40ED-8B11-FB109EF9EEE1}" presName="nodeFirstNode" presStyleLbl="node1" presStyleIdx="0" presStyleCnt="4" custScaleX="74169" custScaleY="60278" custRadScaleRad="99841" custRadScaleInc="1586">
        <dgm:presLayoutVars>
          <dgm:bulletEnabled val="1"/>
        </dgm:presLayoutVars>
      </dgm:prSet>
      <dgm:spPr/>
      <dgm:t>
        <a:bodyPr/>
        <a:lstStyle/>
        <a:p>
          <a:endParaRPr lang="en-US"/>
        </a:p>
      </dgm:t>
    </dgm:pt>
    <dgm:pt modelId="{E33631A1-F5CC-44F8-87EE-4CA473CCC3F6}" type="pres">
      <dgm:prSet presAssocID="{35DAA188-D47D-44F2-B718-E6188B0C8BC0}" presName="sibTransFirstNode" presStyleLbl="bgShp" presStyleIdx="0" presStyleCnt="1"/>
      <dgm:spPr/>
      <dgm:t>
        <a:bodyPr/>
        <a:lstStyle/>
        <a:p>
          <a:endParaRPr lang="en-US"/>
        </a:p>
      </dgm:t>
    </dgm:pt>
    <dgm:pt modelId="{C31BE83E-96A0-4B20-967A-9563F9C9E083}" type="pres">
      <dgm:prSet presAssocID="{DC033FE7-732C-48FD-AC8A-5DFD6587FBC3}" presName="nodeFollowingNodes" presStyleLbl="node1" presStyleIdx="1" presStyleCnt="4" custScaleX="60372" custScaleY="60876" custRadScaleRad="127431" custRadScaleInc="68972">
        <dgm:presLayoutVars>
          <dgm:bulletEnabled val="1"/>
        </dgm:presLayoutVars>
      </dgm:prSet>
      <dgm:spPr/>
      <dgm:t>
        <a:bodyPr/>
        <a:lstStyle/>
        <a:p>
          <a:endParaRPr lang="en-US"/>
        </a:p>
      </dgm:t>
    </dgm:pt>
    <dgm:pt modelId="{08375D1D-ED62-47CF-802E-74632AC6DD6F}" type="pres">
      <dgm:prSet presAssocID="{A3CEED75-F5D0-4BAD-862C-E8FB36DE522C}" presName="nodeFollowingNodes" presStyleLbl="node1" presStyleIdx="2" presStyleCnt="4" custScaleX="60649" custScaleY="61862" custRadScaleRad="118393" custRadScaleInc="47810">
        <dgm:presLayoutVars>
          <dgm:bulletEnabled val="1"/>
        </dgm:presLayoutVars>
      </dgm:prSet>
      <dgm:spPr/>
      <dgm:t>
        <a:bodyPr/>
        <a:lstStyle/>
        <a:p>
          <a:endParaRPr lang="en-US"/>
        </a:p>
      </dgm:t>
    </dgm:pt>
    <dgm:pt modelId="{7D1E9887-7D22-4897-9E3D-9CD5B854040C}" type="pres">
      <dgm:prSet presAssocID="{26C46576-E392-4BF1-A734-EFD16F0FE7B7}" presName="nodeFollowingNodes" presStyleLbl="node1" presStyleIdx="3" presStyleCnt="4" custScaleX="49248" custScaleY="61858" custRadScaleRad="131517" custRadScaleInc="-1737">
        <dgm:presLayoutVars>
          <dgm:bulletEnabled val="1"/>
        </dgm:presLayoutVars>
      </dgm:prSet>
      <dgm:spPr/>
      <dgm:t>
        <a:bodyPr/>
        <a:lstStyle/>
        <a:p>
          <a:endParaRPr lang="en-US"/>
        </a:p>
      </dgm:t>
    </dgm:pt>
  </dgm:ptLst>
  <dgm:cxnLst>
    <dgm:cxn modelId="{C8F05CCD-3DE6-4209-A666-0BE652ED0789}" type="presOf" srcId="{2B7D4A9A-6142-40ED-8B11-FB109EF9EEE1}" destId="{59276065-C54C-4BAD-AEB1-3719C048609C}" srcOrd="0" destOrd="0" presId="urn:microsoft.com/office/officeart/2005/8/layout/cycle3"/>
    <dgm:cxn modelId="{928AC4B8-1194-40C0-9C19-3C80CAA46536}" type="presOf" srcId="{35C7074B-F26D-4702-BD2C-85FA30BCA21D}" destId="{5F33A840-AB11-450B-8E0C-BE054AD092E1}" srcOrd="0" destOrd="0" presId="urn:microsoft.com/office/officeart/2005/8/layout/cycle3"/>
    <dgm:cxn modelId="{3C71C499-4E98-40D9-9EB5-B45C2A5849B6}" type="presOf" srcId="{A3CEED75-F5D0-4BAD-862C-E8FB36DE522C}" destId="{08375D1D-ED62-47CF-802E-74632AC6DD6F}" srcOrd="0" destOrd="0" presId="urn:microsoft.com/office/officeart/2005/8/layout/cycle3"/>
    <dgm:cxn modelId="{AA4E2A79-E7BD-4042-8E21-002841FB43E1}" srcId="{35C7074B-F26D-4702-BD2C-85FA30BCA21D}" destId="{2B7D4A9A-6142-40ED-8B11-FB109EF9EEE1}" srcOrd="0" destOrd="0" parTransId="{11E61713-9578-4C82-B383-6D2380F70A5D}" sibTransId="{35DAA188-D47D-44F2-B718-E6188B0C8BC0}"/>
    <dgm:cxn modelId="{C9D1E026-497D-4D78-98FF-218DC7C36E1B}" srcId="{35C7074B-F26D-4702-BD2C-85FA30BCA21D}" destId="{A3CEED75-F5D0-4BAD-862C-E8FB36DE522C}" srcOrd="2" destOrd="0" parTransId="{560D6E35-72E9-40DD-B3CE-F6EA7C80ABDA}" sibTransId="{F7832264-AA06-45F2-AB45-193C07AD568E}"/>
    <dgm:cxn modelId="{C04B4C69-10E2-407B-8B2C-364C6D0B380E}" type="presOf" srcId="{DC033FE7-732C-48FD-AC8A-5DFD6587FBC3}" destId="{C31BE83E-96A0-4B20-967A-9563F9C9E083}" srcOrd="0" destOrd="0" presId="urn:microsoft.com/office/officeart/2005/8/layout/cycle3"/>
    <dgm:cxn modelId="{2D9EB0E0-3800-4F6A-A848-00CC9029E632}" srcId="{35C7074B-F26D-4702-BD2C-85FA30BCA21D}" destId="{26C46576-E392-4BF1-A734-EFD16F0FE7B7}" srcOrd="3" destOrd="0" parTransId="{C748F457-3DAE-4661-BF83-D49CF00C3FF0}" sibTransId="{B8B2AE3D-73F5-405E-96B8-3ACA23E426F4}"/>
    <dgm:cxn modelId="{79D9B5D7-0805-45DD-9667-D446707924EA}" type="presOf" srcId="{26C46576-E392-4BF1-A734-EFD16F0FE7B7}" destId="{7D1E9887-7D22-4897-9E3D-9CD5B854040C}" srcOrd="0" destOrd="0" presId="urn:microsoft.com/office/officeart/2005/8/layout/cycle3"/>
    <dgm:cxn modelId="{14CEA195-9743-42E9-A19E-284EB2A3A934}" type="presOf" srcId="{35DAA188-D47D-44F2-B718-E6188B0C8BC0}" destId="{E33631A1-F5CC-44F8-87EE-4CA473CCC3F6}" srcOrd="0" destOrd="0" presId="urn:microsoft.com/office/officeart/2005/8/layout/cycle3"/>
    <dgm:cxn modelId="{07668D2C-A600-46E7-A4E6-8866F9049412}" srcId="{35C7074B-F26D-4702-BD2C-85FA30BCA21D}" destId="{DC033FE7-732C-48FD-AC8A-5DFD6587FBC3}" srcOrd="1" destOrd="0" parTransId="{72F20E71-80A5-4A16-AE3B-2DEFBE89FF03}" sibTransId="{ED5161DA-F69C-41FC-BF46-16ACF321D8C9}"/>
    <dgm:cxn modelId="{FAE70333-21FA-448C-9AF6-58EAF9649271}" type="presParOf" srcId="{5F33A840-AB11-450B-8E0C-BE054AD092E1}" destId="{A298181F-5178-4FEE-A771-F32D83B59949}" srcOrd="0" destOrd="0" presId="urn:microsoft.com/office/officeart/2005/8/layout/cycle3"/>
    <dgm:cxn modelId="{DC51A843-B1B6-4690-AB53-C8892ADB829D}" type="presParOf" srcId="{A298181F-5178-4FEE-A771-F32D83B59949}" destId="{59276065-C54C-4BAD-AEB1-3719C048609C}" srcOrd="0" destOrd="0" presId="urn:microsoft.com/office/officeart/2005/8/layout/cycle3"/>
    <dgm:cxn modelId="{F11B4571-E7A5-47C9-9B5C-DB3885505B90}" type="presParOf" srcId="{A298181F-5178-4FEE-A771-F32D83B59949}" destId="{E33631A1-F5CC-44F8-87EE-4CA473CCC3F6}" srcOrd="1" destOrd="0" presId="urn:microsoft.com/office/officeart/2005/8/layout/cycle3"/>
    <dgm:cxn modelId="{6177DD07-3C2A-4971-9A3F-6403384F6D8F}" type="presParOf" srcId="{A298181F-5178-4FEE-A771-F32D83B59949}" destId="{C31BE83E-96A0-4B20-967A-9563F9C9E083}" srcOrd="2" destOrd="0" presId="urn:microsoft.com/office/officeart/2005/8/layout/cycle3"/>
    <dgm:cxn modelId="{63B22261-312E-4170-95D4-F6061F44E9B9}" type="presParOf" srcId="{A298181F-5178-4FEE-A771-F32D83B59949}" destId="{08375D1D-ED62-47CF-802E-74632AC6DD6F}" srcOrd="3" destOrd="0" presId="urn:microsoft.com/office/officeart/2005/8/layout/cycle3"/>
    <dgm:cxn modelId="{873264F3-6D26-4DA9-929E-3A3FB3AEB997}" type="presParOf" srcId="{A298181F-5178-4FEE-A771-F32D83B59949}" destId="{7D1E9887-7D22-4897-9E3D-9CD5B854040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C7074B-F26D-4702-BD2C-85FA30BCA21D}" type="doc">
      <dgm:prSet loTypeId="urn:microsoft.com/office/officeart/2005/8/layout/cycle3" loCatId="cycle" qsTypeId="urn:microsoft.com/office/officeart/2005/8/quickstyle/simple2" qsCatId="simple" csTypeId="urn:microsoft.com/office/officeart/2005/8/colors/colorful3" csCatId="colorful" phldr="1"/>
      <dgm:spPr/>
    </dgm:pt>
    <dgm:pt modelId="{2B7D4A9A-6142-40ED-8B11-FB109EF9EEE1}">
      <dgm:prSet phldrT="[Text]" custT="1">
        <dgm:style>
          <a:lnRef idx="3">
            <a:schemeClr val="lt1"/>
          </a:lnRef>
          <a:fillRef idx="1">
            <a:schemeClr val="accent3"/>
          </a:fillRef>
          <a:effectRef idx="1">
            <a:schemeClr val="accent3"/>
          </a:effectRef>
          <a:fontRef idx="minor">
            <a:schemeClr val="lt1"/>
          </a:fontRef>
        </dgm:style>
      </dgm:prSet>
      <dgm:spPr>
        <a:solidFill>
          <a:srgbClr val="8DC63F"/>
        </a:solidFill>
        <a:ln/>
      </dgm:spPr>
      <dgm:t>
        <a:bodyPr/>
        <a:lstStyle/>
        <a:p>
          <a:r>
            <a:rPr lang="en-US" sz="2200" b="1" dirty="0" smtClean="0">
              <a:effectLst/>
              <a:latin typeface="Arial" panose="020B0604020202020204" pitchFamily="34" charset="0"/>
              <a:cs typeface="Arial" panose="020B0604020202020204" pitchFamily="34" charset="0"/>
            </a:rPr>
            <a:t>Evidence &amp; Analysis</a:t>
          </a:r>
          <a:endParaRPr lang="en-US" sz="2200" b="1" dirty="0">
            <a:effectLst/>
            <a:latin typeface="Arial" panose="020B0604020202020204" pitchFamily="34" charset="0"/>
            <a:cs typeface="Arial" panose="020B0604020202020204" pitchFamily="34" charset="0"/>
          </a:endParaRPr>
        </a:p>
      </dgm:t>
    </dgm:pt>
    <dgm:pt modelId="{11E61713-9578-4C82-B383-6D2380F70A5D}" type="parTrans" cxnId="{AA4E2A79-E7BD-4042-8E21-002841FB43E1}">
      <dgm:prSet/>
      <dgm:spPr/>
      <dgm:t>
        <a:bodyPr/>
        <a:lstStyle/>
        <a:p>
          <a:endParaRPr lang="en-US" sz="2400" b="1"/>
        </a:p>
      </dgm:t>
    </dgm:pt>
    <dgm:pt modelId="{35DAA188-D47D-44F2-B718-E6188B0C8BC0}" type="sibTrans" cxnId="{AA4E2A79-E7BD-4042-8E21-002841FB43E1}">
      <dgm:prSet/>
      <dgm:spPr/>
      <dgm:t>
        <a:bodyPr/>
        <a:lstStyle/>
        <a:p>
          <a:endParaRPr lang="en-US" sz="2400" b="1"/>
        </a:p>
      </dgm:t>
    </dgm:pt>
    <dgm:pt modelId="{DC033FE7-732C-48FD-AC8A-5DFD6587FBC3}">
      <dgm:prSet phldrT="[Text]" custT="1"/>
      <dgm:spPr>
        <a:solidFill>
          <a:srgbClr val="009740"/>
        </a:solidFill>
      </dgm:spPr>
      <dgm:t>
        <a:bodyPr lIns="0" tIns="0" rIns="0" bIns="0" anchor="ctr" anchorCtr="1"/>
        <a:lstStyle/>
        <a:p>
          <a:r>
            <a:rPr lang="en-US" sz="2200" b="1" dirty="0">
              <a:latin typeface="Arial" panose="020B0604020202020204" pitchFamily="34" charset="0"/>
              <a:cs typeface="Arial" panose="020B0604020202020204" pitchFamily="34" charset="0"/>
            </a:rPr>
            <a:t>Implementation</a:t>
          </a:r>
        </a:p>
      </dgm:t>
    </dgm:pt>
    <dgm:pt modelId="{72F20E71-80A5-4A16-AE3B-2DEFBE89FF03}" type="parTrans" cxnId="{07668D2C-A600-46E7-A4E6-8866F9049412}">
      <dgm:prSet/>
      <dgm:spPr/>
      <dgm:t>
        <a:bodyPr/>
        <a:lstStyle/>
        <a:p>
          <a:endParaRPr lang="en-US" sz="2400" b="1"/>
        </a:p>
      </dgm:t>
    </dgm:pt>
    <dgm:pt modelId="{ED5161DA-F69C-41FC-BF46-16ACF321D8C9}" type="sibTrans" cxnId="{07668D2C-A600-46E7-A4E6-8866F9049412}">
      <dgm:prSet/>
      <dgm:spPr/>
      <dgm:t>
        <a:bodyPr/>
        <a:lstStyle/>
        <a:p>
          <a:endParaRPr lang="en-US" sz="2400" b="1"/>
        </a:p>
      </dgm:t>
    </dgm:pt>
    <dgm:pt modelId="{A3CEED75-F5D0-4BAD-862C-E8FB36DE522C}">
      <dgm:prSet phldrT="[Text]" custT="1">
        <dgm:style>
          <a:lnRef idx="3">
            <a:schemeClr val="lt1"/>
          </a:lnRef>
          <a:fillRef idx="1">
            <a:schemeClr val="accent1"/>
          </a:fillRef>
          <a:effectRef idx="1">
            <a:schemeClr val="accent1"/>
          </a:effectRef>
          <a:fontRef idx="minor">
            <a:schemeClr val="lt1"/>
          </a:fontRef>
        </dgm:style>
      </dgm:prSet>
      <dgm:spPr>
        <a:solidFill>
          <a:srgbClr val="333399"/>
        </a:solidFill>
        <a:ln/>
      </dgm:spPr>
      <dgm:t>
        <a:bodyPr/>
        <a:lstStyle/>
        <a:p>
          <a:r>
            <a:rPr lang="en-US" sz="2200" b="1" dirty="0" smtClean="0">
              <a:latin typeface="Arial" panose="020B0604020202020204" pitchFamily="34" charset="0"/>
              <a:cs typeface="Arial" panose="020B0604020202020204" pitchFamily="34" charset="0"/>
            </a:rPr>
            <a:t>Monitoring &amp; </a:t>
          </a:r>
        </a:p>
        <a:p>
          <a:r>
            <a:rPr lang="en-US" sz="2200" b="1" dirty="0" smtClean="0">
              <a:latin typeface="Arial" panose="020B0604020202020204" pitchFamily="34" charset="0"/>
              <a:cs typeface="Arial" panose="020B0604020202020204" pitchFamily="34" charset="0"/>
            </a:rPr>
            <a:t>Reporting</a:t>
          </a:r>
          <a:endParaRPr lang="en-US" sz="2200" b="1" dirty="0">
            <a:latin typeface="Arial" panose="020B0604020202020204" pitchFamily="34" charset="0"/>
            <a:cs typeface="Arial" panose="020B0604020202020204" pitchFamily="34" charset="0"/>
          </a:endParaRPr>
        </a:p>
      </dgm:t>
    </dgm:pt>
    <dgm:pt modelId="{560D6E35-72E9-40DD-B3CE-F6EA7C80ABDA}" type="parTrans" cxnId="{C9D1E026-497D-4D78-98FF-218DC7C36E1B}">
      <dgm:prSet/>
      <dgm:spPr/>
      <dgm:t>
        <a:bodyPr/>
        <a:lstStyle/>
        <a:p>
          <a:endParaRPr lang="en-US" sz="2400" b="1"/>
        </a:p>
      </dgm:t>
    </dgm:pt>
    <dgm:pt modelId="{F7832264-AA06-45F2-AB45-193C07AD568E}" type="sibTrans" cxnId="{C9D1E026-497D-4D78-98FF-218DC7C36E1B}">
      <dgm:prSet/>
      <dgm:spPr/>
      <dgm:t>
        <a:bodyPr/>
        <a:lstStyle/>
        <a:p>
          <a:endParaRPr lang="en-US" sz="2400" b="1"/>
        </a:p>
      </dgm:t>
    </dgm:pt>
    <dgm:pt modelId="{26C46576-E392-4BF1-A734-EFD16F0FE7B7}">
      <dgm:prSet phldrT="[Text]" custT="1"/>
      <dgm:spPr>
        <a:solidFill>
          <a:srgbClr val="803499"/>
        </a:solidFill>
      </dgm:spPr>
      <dgm:t>
        <a:bodyPr/>
        <a:lstStyle/>
        <a:p>
          <a:r>
            <a:rPr lang="en-US" sz="2200" b="1" dirty="0">
              <a:latin typeface="Arial" panose="020B0604020202020204" pitchFamily="34" charset="0"/>
              <a:cs typeface="Arial" panose="020B0604020202020204" pitchFamily="34" charset="0"/>
            </a:rPr>
            <a:t>Evaluation</a:t>
          </a:r>
        </a:p>
      </dgm:t>
    </dgm:pt>
    <dgm:pt modelId="{C748F457-3DAE-4661-BF83-D49CF00C3FF0}" type="parTrans" cxnId="{2D9EB0E0-3800-4F6A-A848-00CC9029E632}">
      <dgm:prSet/>
      <dgm:spPr/>
      <dgm:t>
        <a:bodyPr/>
        <a:lstStyle/>
        <a:p>
          <a:endParaRPr lang="en-US" sz="2400" b="1"/>
        </a:p>
      </dgm:t>
    </dgm:pt>
    <dgm:pt modelId="{B8B2AE3D-73F5-405E-96B8-3ACA23E426F4}" type="sibTrans" cxnId="{2D9EB0E0-3800-4F6A-A848-00CC9029E632}">
      <dgm:prSet/>
      <dgm:spPr/>
      <dgm:t>
        <a:bodyPr/>
        <a:lstStyle/>
        <a:p>
          <a:endParaRPr lang="en-US" sz="2400" b="1"/>
        </a:p>
      </dgm:t>
    </dgm:pt>
    <dgm:pt modelId="{5F33A840-AB11-450B-8E0C-BE054AD092E1}" type="pres">
      <dgm:prSet presAssocID="{35C7074B-F26D-4702-BD2C-85FA30BCA21D}" presName="Name0" presStyleCnt="0">
        <dgm:presLayoutVars>
          <dgm:dir/>
          <dgm:resizeHandles val="exact"/>
        </dgm:presLayoutVars>
      </dgm:prSet>
      <dgm:spPr/>
    </dgm:pt>
    <dgm:pt modelId="{A298181F-5178-4FEE-A771-F32D83B59949}" type="pres">
      <dgm:prSet presAssocID="{35C7074B-F26D-4702-BD2C-85FA30BCA21D}" presName="cycle" presStyleCnt="0"/>
      <dgm:spPr/>
    </dgm:pt>
    <dgm:pt modelId="{59276065-C54C-4BAD-AEB1-3719C048609C}" type="pres">
      <dgm:prSet presAssocID="{2B7D4A9A-6142-40ED-8B11-FB109EF9EEE1}" presName="nodeFirstNode" presStyleLbl="node1" presStyleIdx="0" presStyleCnt="4" custScaleX="74169" custScaleY="60278" custRadScaleRad="99841" custRadScaleInc="1586">
        <dgm:presLayoutVars>
          <dgm:bulletEnabled val="1"/>
        </dgm:presLayoutVars>
      </dgm:prSet>
      <dgm:spPr/>
      <dgm:t>
        <a:bodyPr/>
        <a:lstStyle/>
        <a:p>
          <a:endParaRPr lang="en-US"/>
        </a:p>
      </dgm:t>
    </dgm:pt>
    <dgm:pt modelId="{E33631A1-F5CC-44F8-87EE-4CA473CCC3F6}" type="pres">
      <dgm:prSet presAssocID="{35DAA188-D47D-44F2-B718-E6188B0C8BC0}" presName="sibTransFirstNode" presStyleLbl="bgShp" presStyleIdx="0" presStyleCnt="1"/>
      <dgm:spPr/>
      <dgm:t>
        <a:bodyPr/>
        <a:lstStyle/>
        <a:p>
          <a:endParaRPr lang="en-US"/>
        </a:p>
      </dgm:t>
    </dgm:pt>
    <dgm:pt modelId="{C31BE83E-96A0-4B20-967A-9563F9C9E083}" type="pres">
      <dgm:prSet presAssocID="{DC033FE7-732C-48FD-AC8A-5DFD6587FBC3}" presName="nodeFollowingNodes" presStyleLbl="node1" presStyleIdx="1" presStyleCnt="4" custScaleX="60372" custScaleY="60876" custRadScaleRad="127431" custRadScaleInc="68972">
        <dgm:presLayoutVars>
          <dgm:bulletEnabled val="1"/>
        </dgm:presLayoutVars>
      </dgm:prSet>
      <dgm:spPr/>
      <dgm:t>
        <a:bodyPr/>
        <a:lstStyle/>
        <a:p>
          <a:endParaRPr lang="en-US"/>
        </a:p>
      </dgm:t>
    </dgm:pt>
    <dgm:pt modelId="{08375D1D-ED62-47CF-802E-74632AC6DD6F}" type="pres">
      <dgm:prSet presAssocID="{A3CEED75-F5D0-4BAD-862C-E8FB36DE522C}" presName="nodeFollowingNodes" presStyleLbl="node1" presStyleIdx="2" presStyleCnt="4" custScaleX="60649" custScaleY="61862" custRadScaleRad="118393" custRadScaleInc="47810">
        <dgm:presLayoutVars>
          <dgm:bulletEnabled val="1"/>
        </dgm:presLayoutVars>
      </dgm:prSet>
      <dgm:spPr/>
      <dgm:t>
        <a:bodyPr/>
        <a:lstStyle/>
        <a:p>
          <a:endParaRPr lang="en-US"/>
        </a:p>
      </dgm:t>
    </dgm:pt>
    <dgm:pt modelId="{7D1E9887-7D22-4897-9E3D-9CD5B854040C}" type="pres">
      <dgm:prSet presAssocID="{26C46576-E392-4BF1-A734-EFD16F0FE7B7}" presName="nodeFollowingNodes" presStyleLbl="node1" presStyleIdx="3" presStyleCnt="4" custScaleX="49248" custScaleY="61858" custRadScaleRad="131517" custRadScaleInc="-1737">
        <dgm:presLayoutVars>
          <dgm:bulletEnabled val="1"/>
        </dgm:presLayoutVars>
      </dgm:prSet>
      <dgm:spPr/>
      <dgm:t>
        <a:bodyPr/>
        <a:lstStyle/>
        <a:p>
          <a:endParaRPr lang="en-US"/>
        </a:p>
      </dgm:t>
    </dgm:pt>
  </dgm:ptLst>
  <dgm:cxnLst>
    <dgm:cxn modelId="{47A37FF6-CB03-4E88-BB5E-D825F133150B}" type="presOf" srcId="{26C46576-E392-4BF1-A734-EFD16F0FE7B7}" destId="{7D1E9887-7D22-4897-9E3D-9CD5B854040C}" srcOrd="0" destOrd="0" presId="urn:microsoft.com/office/officeart/2005/8/layout/cycle3"/>
    <dgm:cxn modelId="{007904F5-1900-4AB1-86B5-8492CD69B5D9}" type="presOf" srcId="{35DAA188-D47D-44F2-B718-E6188B0C8BC0}" destId="{E33631A1-F5CC-44F8-87EE-4CA473CCC3F6}" srcOrd="0" destOrd="0" presId="urn:microsoft.com/office/officeart/2005/8/layout/cycle3"/>
    <dgm:cxn modelId="{855B4BCC-FBE3-4A62-861B-266E473C1918}" type="presOf" srcId="{2B7D4A9A-6142-40ED-8B11-FB109EF9EEE1}" destId="{59276065-C54C-4BAD-AEB1-3719C048609C}" srcOrd="0" destOrd="0" presId="urn:microsoft.com/office/officeart/2005/8/layout/cycle3"/>
    <dgm:cxn modelId="{AA4E2A79-E7BD-4042-8E21-002841FB43E1}" srcId="{35C7074B-F26D-4702-BD2C-85FA30BCA21D}" destId="{2B7D4A9A-6142-40ED-8B11-FB109EF9EEE1}" srcOrd="0" destOrd="0" parTransId="{11E61713-9578-4C82-B383-6D2380F70A5D}" sibTransId="{35DAA188-D47D-44F2-B718-E6188B0C8BC0}"/>
    <dgm:cxn modelId="{C9D1E026-497D-4D78-98FF-218DC7C36E1B}" srcId="{35C7074B-F26D-4702-BD2C-85FA30BCA21D}" destId="{A3CEED75-F5D0-4BAD-862C-E8FB36DE522C}" srcOrd="2" destOrd="0" parTransId="{560D6E35-72E9-40DD-B3CE-F6EA7C80ABDA}" sibTransId="{F7832264-AA06-45F2-AB45-193C07AD568E}"/>
    <dgm:cxn modelId="{E20CAF0F-87FC-4985-BAD9-E1D0922C5C47}" type="presOf" srcId="{A3CEED75-F5D0-4BAD-862C-E8FB36DE522C}" destId="{08375D1D-ED62-47CF-802E-74632AC6DD6F}" srcOrd="0" destOrd="0" presId="urn:microsoft.com/office/officeart/2005/8/layout/cycle3"/>
    <dgm:cxn modelId="{2D9EB0E0-3800-4F6A-A848-00CC9029E632}" srcId="{35C7074B-F26D-4702-BD2C-85FA30BCA21D}" destId="{26C46576-E392-4BF1-A734-EFD16F0FE7B7}" srcOrd="3" destOrd="0" parTransId="{C748F457-3DAE-4661-BF83-D49CF00C3FF0}" sibTransId="{B8B2AE3D-73F5-405E-96B8-3ACA23E426F4}"/>
    <dgm:cxn modelId="{94477035-CFCF-489F-95B4-5FA49A1D6633}" type="presOf" srcId="{35C7074B-F26D-4702-BD2C-85FA30BCA21D}" destId="{5F33A840-AB11-450B-8E0C-BE054AD092E1}" srcOrd="0" destOrd="0" presId="urn:microsoft.com/office/officeart/2005/8/layout/cycle3"/>
    <dgm:cxn modelId="{DFC8B3D9-DA4E-4DC9-A073-AA0535F06B07}" type="presOf" srcId="{DC033FE7-732C-48FD-AC8A-5DFD6587FBC3}" destId="{C31BE83E-96A0-4B20-967A-9563F9C9E083}" srcOrd="0" destOrd="0" presId="urn:microsoft.com/office/officeart/2005/8/layout/cycle3"/>
    <dgm:cxn modelId="{07668D2C-A600-46E7-A4E6-8866F9049412}" srcId="{35C7074B-F26D-4702-BD2C-85FA30BCA21D}" destId="{DC033FE7-732C-48FD-AC8A-5DFD6587FBC3}" srcOrd="1" destOrd="0" parTransId="{72F20E71-80A5-4A16-AE3B-2DEFBE89FF03}" sibTransId="{ED5161DA-F69C-41FC-BF46-16ACF321D8C9}"/>
    <dgm:cxn modelId="{F69B8AC6-F0BA-4366-AA75-7E53FE05C0FA}" type="presParOf" srcId="{5F33A840-AB11-450B-8E0C-BE054AD092E1}" destId="{A298181F-5178-4FEE-A771-F32D83B59949}" srcOrd="0" destOrd="0" presId="urn:microsoft.com/office/officeart/2005/8/layout/cycle3"/>
    <dgm:cxn modelId="{730FED10-47CB-45F0-97C9-008541E887E7}" type="presParOf" srcId="{A298181F-5178-4FEE-A771-F32D83B59949}" destId="{59276065-C54C-4BAD-AEB1-3719C048609C}" srcOrd="0" destOrd="0" presId="urn:microsoft.com/office/officeart/2005/8/layout/cycle3"/>
    <dgm:cxn modelId="{D93E0482-74B5-4C6A-A0B8-031ED1077822}" type="presParOf" srcId="{A298181F-5178-4FEE-A771-F32D83B59949}" destId="{E33631A1-F5CC-44F8-87EE-4CA473CCC3F6}" srcOrd="1" destOrd="0" presId="urn:microsoft.com/office/officeart/2005/8/layout/cycle3"/>
    <dgm:cxn modelId="{BC4CC398-8B18-4607-8083-5CB194366AFA}" type="presParOf" srcId="{A298181F-5178-4FEE-A771-F32D83B59949}" destId="{C31BE83E-96A0-4B20-967A-9563F9C9E083}" srcOrd="2" destOrd="0" presId="urn:microsoft.com/office/officeart/2005/8/layout/cycle3"/>
    <dgm:cxn modelId="{496510B6-6DA0-464A-8301-BA8D7F5D7D9C}" type="presParOf" srcId="{A298181F-5178-4FEE-A771-F32D83B59949}" destId="{08375D1D-ED62-47CF-802E-74632AC6DD6F}" srcOrd="3" destOrd="0" presId="urn:microsoft.com/office/officeart/2005/8/layout/cycle3"/>
    <dgm:cxn modelId="{47AA9796-DD00-45CD-AB61-D7416906D48A}" type="presParOf" srcId="{A298181F-5178-4FEE-A771-F32D83B59949}" destId="{7D1E9887-7D22-4897-9E3D-9CD5B854040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C7074B-F26D-4702-BD2C-85FA30BCA21D}" type="doc">
      <dgm:prSet loTypeId="urn:microsoft.com/office/officeart/2005/8/layout/cycle3" loCatId="cycle" qsTypeId="urn:microsoft.com/office/officeart/2005/8/quickstyle/simple2" qsCatId="simple" csTypeId="urn:microsoft.com/office/officeart/2005/8/colors/colorful3" csCatId="colorful" phldr="1"/>
      <dgm:spPr/>
    </dgm:pt>
    <dgm:pt modelId="{2B7D4A9A-6142-40ED-8B11-FB109EF9EEE1}">
      <dgm:prSet phldrT="[Text]" custT="1">
        <dgm:style>
          <a:lnRef idx="3">
            <a:schemeClr val="lt1"/>
          </a:lnRef>
          <a:fillRef idx="1">
            <a:schemeClr val="accent3"/>
          </a:fillRef>
          <a:effectRef idx="1">
            <a:schemeClr val="accent3"/>
          </a:effectRef>
          <a:fontRef idx="minor">
            <a:schemeClr val="lt1"/>
          </a:fontRef>
        </dgm:style>
      </dgm:prSet>
      <dgm:spPr>
        <a:solidFill>
          <a:srgbClr val="8DC63F"/>
        </a:solidFill>
        <a:ln/>
      </dgm:spPr>
      <dgm:t>
        <a:bodyPr/>
        <a:lstStyle/>
        <a:p>
          <a:r>
            <a:rPr lang="en-US" sz="2200" b="1" dirty="0" smtClean="0">
              <a:effectLst/>
              <a:latin typeface="Arial" panose="020B0604020202020204" pitchFamily="34" charset="0"/>
              <a:cs typeface="Arial" panose="020B0604020202020204" pitchFamily="34" charset="0"/>
            </a:rPr>
            <a:t>Evidence &amp; Analysis</a:t>
          </a:r>
          <a:endParaRPr lang="en-US" sz="2200" b="1" dirty="0">
            <a:effectLst/>
            <a:latin typeface="Arial" panose="020B0604020202020204" pitchFamily="34" charset="0"/>
            <a:cs typeface="Arial" panose="020B0604020202020204" pitchFamily="34" charset="0"/>
          </a:endParaRPr>
        </a:p>
      </dgm:t>
    </dgm:pt>
    <dgm:pt modelId="{11E61713-9578-4C82-B383-6D2380F70A5D}" type="parTrans" cxnId="{AA4E2A79-E7BD-4042-8E21-002841FB43E1}">
      <dgm:prSet/>
      <dgm:spPr/>
      <dgm:t>
        <a:bodyPr/>
        <a:lstStyle/>
        <a:p>
          <a:endParaRPr lang="en-US" sz="2400" b="1"/>
        </a:p>
      </dgm:t>
    </dgm:pt>
    <dgm:pt modelId="{35DAA188-D47D-44F2-B718-E6188B0C8BC0}" type="sibTrans" cxnId="{AA4E2A79-E7BD-4042-8E21-002841FB43E1}">
      <dgm:prSet/>
      <dgm:spPr/>
      <dgm:t>
        <a:bodyPr/>
        <a:lstStyle/>
        <a:p>
          <a:endParaRPr lang="en-US" sz="2400" b="1"/>
        </a:p>
      </dgm:t>
    </dgm:pt>
    <dgm:pt modelId="{DC033FE7-732C-48FD-AC8A-5DFD6587FBC3}">
      <dgm:prSet phldrT="[Text]" custT="1"/>
      <dgm:spPr>
        <a:solidFill>
          <a:srgbClr val="009740"/>
        </a:solidFill>
      </dgm:spPr>
      <dgm:t>
        <a:bodyPr lIns="0" tIns="0" rIns="0" bIns="0" anchor="ctr" anchorCtr="1"/>
        <a:lstStyle/>
        <a:p>
          <a:r>
            <a:rPr lang="en-US" sz="2200" b="1" dirty="0">
              <a:latin typeface="Arial" panose="020B0604020202020204" pitchFamily="34" charset="0"/>
              <a:cs typeface="Arial" panose="020B0604020202020204" pitchFamily="34" charset="0"/>
            </a:rPr>
            <a:t>Implementation</a:t>
          </a:r>
        </a:p>
      </dgm:t>
    </dgm:pt>
    <dgm:pt modelId="{72F20E71-80A5-4A16-AE3B-2DEFBE89FF03}" type="parTrans" cxnId="{07668D2C-A600-46E7-A4E6-8866F9049412}">
      <dgm:prSet/>
      <dgm:spPr/>
      <dgm:t>
        <a:bodyPr/>
        <a:lstStyle/>
        <a:p>
          <a:endParaRPr lang="en-US" sz="2400" b="1"/>
        </a:p>
      </dgm:t>
    </dgm:pt>
    <dgm:pt modelId="{ED5161DA-F69C-41FC-BF46-16ACF321D8C9}" type="sibTrans" cxnId="{07668D2C-A600-46E7-A4E6-8866F9049412}">
      <dgm:prSet/>
      <dgm:spPr/>
      <dgm:t>
        <a:bodyPr/>
        <a:lstStyle/>
        <a:p>
          <a:endParaRPr lang="en-US" sz="2400" b="1"/>
        </a:p>
      </dgm:t>
    </dgm:pt>
    <dgm:pt modelId="{A3CEED75-F5D0-4BAD-862C-E8FB36DE522C}">
      <dgm:prSet phldrT="[Text]" custT="1">
        <dgm:style>
          <a:lnRef idx="3">
            <a:schemeClr val="lt1"/>
          </a:lnRef>
          <a:fillRef idx="1">
            <a:schemeClr val="accent1"/>
          </a:fillRef>
          <a:effectRef idx="1">
            <a:schemeClr val="accent1"/>
          </a:effectRef>
          <a:fontRef idx="minor">
            <a:schemeClr val="lt1"/>
          </a:fontRef>
        </dgm:style>
      </dgm:prSet>
      <dgm:spPr>
        <a:solidFill>
          <a:srgbClr val="333399"/>
        </a:solidFill>
        <a:ln/>
      </dgm:spPr>
      <dgm:t>
        <a:bodyPr/>
        <a:lstStyle/>
        <a:p>
          <a:r>
            <a:rPr lang="en-US" sz="2200" b="1" dirty="0" smtClean="0">
              <a:latin typeface="Arial" panose="020B0604020202020204" pitchFamily="34" charset="0"/>
              <a:cs typeface="Arial" panose="020B0604020202020204" pitchFamily="34" charset="0"/>
            </a:rPr>
            <a:t>Monitoring &amp; </a:t>
          </a:r>
        </a:p>
        <a:p>
          <a:r>
            <a:rPr lang="en-US" sz="2200" b="1" dirty="0" smtClean="0">
              <a:latin typeface="Arial" panose="020B0604020202020204" pitchFamily="34" charset="0"/>
              <a:cs typeface="Arial" panose="020B0604020202020204" pitchFamily="34" charset="0"/>
            </a:rPr>
            <a:t>Reporting</a:t>
          </a:r>
          <a:endParaRPr lang="en-US" sz="2200" b="1" dirty="0">
            <a:latin typeface="Arial" panose="020B0604020202020204" pitchFamily="34" charset="0"/>
            <a:cs typeface="Arial" panose="020B0604020202020204" pitchFamily="34" charset="0"/>
          </a:endParaRPr>
        </a:p>
      </dgm:t>
    </dgm:pt>
    <dgm:pt modelId="{560D6E35-72E9-40DD-B3CE-F6EA7C80ABDA}" type="parTrans" cxnId="{C9D1E026-497D-4D78-98FF-218DC7C36E1B}">
      <dgm:prSet/>
      <dgm:spPr/>
      <dgm:t>
        <a:bodyPr/>
        <a:lstStyle/>
        <a:p>
          <a:endParaRPr lang="en-US" sz="2400" b="1"/>
        </a:p>
      </dgm:t>
    </dgm:pt>
    <dgm:pt modelId="{F7832264-AA06-45F2-AB45-193C07AD568E}" type="sibTrans" cxnId="{C9D1E026-497D-4D78-98FF-218DC7C36E1B}">
      <dgm:prSet/>
      <dgm:spPr/>
      <dgm:t>
        <a:bodyPr/>
        <a:lstStyle/>
        <a:p>
          <a:endParaRPr lang="en-US" sz="2400" b="1"/>
        </a:p>
      </dgm:t>
    </dgm:pt>
    <dgm:pt modelId="{26C46576-E392-4BF1-A734-EFD16F0FE7B7}">
      <dgm:prSet phldrT="[Text]" custT="1"/>
      <dgm:spPr>
        <a:solidFill>
          <a:srgbClr val="803499"/>
        </a:solidFill>
      </dgm:spPr>
      <dgm:t>
        <a:bodyPr/>
        <a:lstStyle/>
        <a:p>
          <a:r>
            <a:rPr lang="en-US" sz="2200" b="1" dirty="0">
              <a:latin typeface="Arial" panose="020B0604020202020204" pitchFamily="34" charset="0"/>
              <a:cs typeface="Arial" panose="020B0604020202020204" pitchFamily="34" charset="0"/>
            </a:rPr>
            <a:t>Evaluation</a:t>
          </a:r>
        </a:p>
      </dgm:t>
    </dgm:pt>
    <dgm:pt modelId="{C748F457-3DAE-4661-BF83-D49CF00C3FF0}" type="parTrans" cxnId="{2D9EB0E0-3800-4F6A-A848-00CC9029E632}">
      <dgm:prSet/>
      <dgm:spPr/>
      <dgm:t>
        <a:bodyPr/>
        <a:lstStyle/>
        <a:p>
          <a:endParaRPr lang="en-US" sz="2400" b="1"/>
        </a:p>
      </dgm:t>
    </dgm:pt>
    <dgm:pt modelId="{B8B2AE3D-73F5-405E-96B8-3ACA23E426F4}" type="sibTrans" cxnId="{2D9EB0E0-3800-4F6A-A848-00CC9029E632}">
      <dgm:prSet/>
      <dgm:spPr/>
      <dgm:t>
        <a:bodyPr/>
        <a:lstStyle/>
        <a:p>
          <a:endParaRPr lang="en-US" sz="2400" b="1"/>
        </a:p>
      </dgm:t>
    </dgm:pt>
    <dgm:pt modelId="{5F33A840-AB11-450B-8E0C-BE054AD092E1}" type="pres">
      <dgm:prSet presAssocID="{35C7074B-F26D-4702-BD2C-85FA30BCA21D}" presName="Name0" presStyleCnt="0">
        <dgm:presLayoutVars>
          <dgm:dir/>
          <dgm:resizeHandles val="exact"/>
        </dgm:presLayoutVars>
      </dgm:prSet>
      <dgm:spPr/>
    </dgm:pt>
    <dgm:pt modelId="{A298181F-5178-4FEE-A771-F32D83B59949}" type="pres">
      <dgm:prSet presAssocID="{35C7074B-F26D-4702-BD2C-85FA30BCA21D}" presName="cycle" presStyleCnt="0"/>
      <dgm:spPr/>
    </dgm:pt>
    <dgm:pt modelId="{59276065-C54C-4BAD-AEB1-3719C048609C}" type="pres">
      <dgm:prSet presAssocID="{2B7D4A9A-6142-40ED-8B11-FB109EF9EEE1}" presName="nodeFirstNode" presStyleLbl="node1" presStyleIdx="0" presStyleCnt="4" custScaleX="74169" custScaleY="60278" custRadScaleRad="99841" custRadScaleInc="1586">
        <dgm:presLayoutVars>
          <dgm:bulletEnabled val="1"/>
        </dgm:presLayoutVars>
      </dgm:prSet>
      <dgm:spPr/>
      <dgm:t>
        <a:bodyPr/>
        <a:lstStyle/>
        <a:p>
          <a:endParaRPr lang="en-US"/>
        </a:p>
      </dgm:t>
    </dgm:pt>
    <dgm:pt modelId="{E33631A1-F5CC-44F8-87EE-4CA473CCC3F6}" type="pres">
      <dgm:prSet presAssocID="{35DAA188-D47D-44F2-B718-E6188B0C8BC0}" presName="sibTransFirstNode" presStyleLbl="bgShp" presStyleIdx="0" presStyleCnt="1"/>
      <dgm:spPr/>
      <dgm:t>
        <a:bodyPr/>
        <a:lstStyle/>
        <a:p>
          <a:endParaRPr lang="en-US"/>
        </a:p>
      </dgm:t>
    </dgm:pt>
    <dgm:pt modelId="{C31BE83E-96A0-4B20-967A-9563F9C9E083}" type="pres">
      <dgm:prSet presAssocID="{DC033FE7-732C-48FD-AC8A-5DFD6587FBC3}" presName="nodeFollowingNodes" presStyleLbl="node1" presStyleIdx="1" presStyleCnt="4" custScaleX="60372" custScaleY="60876" custRadScaleRad="127431" custRadScaleInc="68972">
        <dgm:presLayoutVars>
          <dgm:bulletEnabled val="1"/>
        </dgm:presLayoutVars>
      </dgm:prSet>
      <dgm:spPr/>
      <dgm:t>
        <a:bodyPr/>
        <a:lstStyle/>
        <a:p>
          <a:endParaRPr lang="en-US"/>
        </a:p>
      </dgm:t>
    </dgm:pt>
    <dgm:pt modelId="{08375D1D-ED62-47CF-802E-74632AC6DD6F}" type="pres">
      <dgm:prSet presAssocID="{A3CEED75-F5D0-4BAD-862C-E8FB36DE522C}" presName="nodeFollowingNodes" presStyleLbl="node1" presStyleIdx="2" presStyleCnt="4" custScaleX="60649" custScaleY="61862" custRadScaleRad="118393" custRadScaleInc="47810">
        <dgm:presLayoutVars>
          <dgm:bulletEnabled val="1"/>
        </dgm:presLayoutVars>
      </dgm:prSet>
      <dgm:spPr/>
      <dgm:t>
        <a:bodyPr/>
        <a:lstStyle/>
        <a:p>
          <a:endParaRPr lang="en-US"/>
        </a:p>
      </dgm:t>
    </dgm:pt>
    <dgm:pt modelId="{7D1E9887-7D22-4897-9E3D-9CD5B854040C}" type="pres">
      <dgm:prSet presAssocID="{26C46576-E392-4BF1-A734-EFD16F0FE7B7}" presName="nodeFollowingNodes" presStyleLbl="node1" presStyleIdx="3" presStyleCnt="4" custScaleX="49248" custScaleY="61858" custRadScaleRad="131517" custRadScaleInc="-1737">
        <dgm:presLayoutVars>
          <dgm:bulletEnabled val="1"/>
        </dgm:presLayoutVars>
      </dgm:prSet>
      <dgm:spPr/>
      <dgm:t>
        <a:bodyPr/>
        <a:lstStyle/>
        <a:p>
          <a:endParaRPr lang="en-US"/>
        </a:p>
      </dgm:t>
    </dgm:pt>
  </dgm:ptLst>
  <dgm:cxnLst>
    <dgm:cxn modelId="{9E48CB39-A663-4885-BF0E-07E3DBA3D736}" type="presOf" srcId="{35DAA188-D47D-44F2-B718-E6188B0C8BC0}" destId="{E33631A1-F5CC-44F8-87EE-4CA473CCC3F6}" srcOrd="0" destOrd="0" presId="urn:microsoft.com/office/officeart/2005/8/layout/cycle3"/>
    <dgm:cxn modelId="{AA4E2A79-E7BD-4042-8E21-002841FB43E1}" srcId="{35C7074B-F26D-4702-BD2C-85FA30BCA21D}" destId="{2B7D4A9A-6142-40ED-8B11-FB109EF9EEE1}" srcOrd="0" destOrd="0" parTransId="{11E61713-9578-4C82-B383-6D2380F70A5D}" sibTransId="{35DAA188-D47D-44F2-B718-E6188B0C8BC0}"/>
    <dgm:cxn modelId="{47239B1F-2EEC-4BE7-A059-8B304AF64758}" type="presOf" srcId="{35C7074B-F26D-4702-BD2C-85FA30BCA21D}" destId="{5F33A840-AB11-450B-8E0C-BE054AD092E1}" srcOrd="0" destOrd="0" presId="urn:microsoft.com/office/officeart/2005/8/layout/cycle3"/>
    <dgm:cxn modelId="{C9D1E026-497D-4D78-98FF-218DC7C36E1B}" srcId="{35C7074B-F26D-4702-BD2C-85FA30BCA21D}" destId="{A3CEED75-F5D0-4BAD-862C-E8FB36DE522C}" srcOrd="2" destOrd="0" parTransId="{560D6E35-72E9-40DD-B3CE-F6EA7C80ABDA}" sibTransId="{F7832264-AA06-45F2-AB45-193C07AD568E}"/>
    <dgm:cxn modelId="{E380D02D-5467-4EB2-B0F7-2F1D81BBCAFB}" type="presOf" srcId="{A3CEED75-F5D0-4BAD-862C-E8FB36DE522C}" destId="{08375D1D-ED62-47CF-802E-74632AC6DD6F}" srcOrd="0" destOrd="0" presId="urn:microsoft.com/office/officeart/2005/8/layout/cycle3"/>
    <dgm:cxn modelId="{2D9EB0E0-3800-4F6A-A848-00CC9029E632}" srcId="{35C7074B-F26D-4702-BD2C-85FA30BCA21D}" destId="{26C46576-E392-4BF1-A734-EFD16F0FE7B7}" srcOrd="3" destOrd="0" parTransId="{C748F457-3DAE-4661-BF83-D49CF00C3FF0}" sibTransId="{B8B2AE3D-73F5-405E-96B8-3ACA23E426F4}"/>
    <dgm:cxn modelId="{E934CC47-72D0-44F9-8DFF-A70E26C1535B}" type="presOf" srcId="{26C46576-E392-4BF1-A734-EFD16F0FE7B7}" destId="{7D1E9887-7D22-4897-9E3D-9CD5B854040C}" srcOrd="0" destOrd="0" presId="urn:microsoft.com/office/officeart/2005/8/layout/cycle3"/>
    <dgm:cxn modelId="{F4AEF65A-6231-42E3-AB93-3BC0A918BD08}" type="presOf" srcId="{2B7D4A9A-6142-40ED-8B11-FB109EF9EEE1}" destId="{59276065-C54C-4BAD-AEB1-3719C048609C}" srcOrd="0" destOrd="0" presId="urn:microsoft.com/office/officeart/2005/8/layout/cycle3"/>
    <dgm:cxn modelId="{00459352-C9F0-4F51-B866-D51114149678}" type="presOf" srcId="{DC033FE7-732C-48FD-AC8A-5DFD6587FBC3}" destId="{C31BE83E-96A0-4B20-967A-9563F9C9E083}" srcOrd="0" destOrd="0" presId="urn:microsoft.com/office/officeart/2005/8/layout/cycle3"/>
    <dgm:cxn modelId="{07668D2C-A600-46E7-A4E6-8866F9049412}" srcId="{35C7074B-F26D-4702-BD2C-85FA30BCA21D}" destId="{DC033FE7-732C-48FD-AC8A-5DFD6587FBC3}" srcOrd="1" destOrd="0" parTransId="{72F20E71-80A5-4A16-AE3B-2DEFBE89FF03}" sibTransId="{ED5161DA-F69C-41FC-BF46-16ACF321D8C9}"/>
    <dgm:cxn modelId="{331B5BC4-C08E-47A9-BC4D-CE52608A2665}" type="presParOf" srcId="{5F33A840-AB11-450B-8E0C-BE054AD092E1}" destId="{A298181F-5178-4FEE-A771-F32D83B59949}" srcOrd="0" destOrd="0" presId="urn:microsoft.com/office/officeart/2005/8/layout/cycle3"/>
    <dgm:cxn modelId="{03BC63AD-4B52-4CAD-BA60-948CEA085D3C}" type="presParOf" srcId="{A298181F-5178-4FEE-A771-F32D83B59949}" destId="{59276065-C54C-4BAD-AEB1-3719C048609C}" srcOrd="0" destOrd="0" presId="urn:microsoft.com/office/officeart/2005/8/layout/cycle3"/>
    <dgm:cxn modelId="{F788FEC4-699B-46A0-B881-F5776CA3905F}" type="presParOf" srcId="{A298181F-5178-4FEE-A771-F32D83B59949}" destId="{E33631A1-F5CC-44F8-87EE-4CA473CCC3F6}" srcOrd="1" destOrd="0" presId="urn:microsoft.com/office/officeart/2005/8/layout/cycle3"/>
    <dgm:cxn modelId="{0B2B8371-E4CF-439D-BC1B-AEAFA39ADB04}" type="presParOf" srcId="{A298181F-5178-4FEE-A771-F32D83B59949}" destId="{C31BE83E-96A0-4B20-967A-9563F9C9E083}" srcOrd="2" destOrd="0" presId="urn:microsoft.com/office/officeart/2005/8/layout/cycle3"/>
    <dgm:cxn modelId="{4A9D71D0-1373-4B63-9172-53A7D54FA3A2}" type="presParOf" srcId="{A298181F-5178-4FEE-A771-F32D83B59949}" destId="{08375D1D-ED62-47CF-802E-74632AC6DD6F}" srcOrd="3" destOrd="0" presId="urn:microsoft.com/office/officeart/2005/8/layout/cycle3"/>
    <dgm:cxn modelId="{749A7807-4BB1-483A-B6B5-783211DB0CB4}" type="presParOf" srcId="{A298181F-5178-4FEE-A771-F32D83B59949}" destId="{7D1E9887-7D22-4897-9E3D-9CD5B854040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BAEAAE-2674-48A5-91C6-1F9E1CAA3D3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237DDA5-AB19-4D16-B18A-6638B45F2900}">
      <dgm:prSet phldrT="[Text]" custT="1"/>
      <dgm:spPr>
        <a:solidFill>
          <a:srgbClr val="0070C0"/>
        </a:solidFill>
      </dgm:spPr>
      <dgm:t>
        <a:bodyPr/>
        <a:lstStyle/>
        <a:p>
          <a:r>
            <a:rPr lang="en-US" sz="3200" dirty="0" smtClean="0"/>
            <a:t>Systems</a:t>
          </a:r>
          <a:endParaRPr lang="en-US" sz="3200" dirty="0"/>
        </a:p>
      </dgm:t>
    </dgm:pt>
    <dgm:pt modelId="{B9C4DAAC-B516-4C58-8995-04031689D6B6}" type="parTrans" cxnId="{F78B7DF4-D07F-4531-9BA3-C2DFD40C3990}">
      <dgm:prSet/>
      <dgm:spPr/>
      <dgm:t>
        <a:bodyPr/>
        <a:lstStyle/>
        <a:p>
          <a:endParaRPr lang="en-US"/>
        </a:p>
      </dgm:t>
    </dgm:pt>
    <dgm:pt modelId="{756CDF8D-8557-4B20-B4F7-E4B38891B39A}" type="sibTrans" cxnId="{F78B7DF4-D07F-4531-9BA3-C2DFD40C3990}">
      <dgm:prSet/>
      <dgm:spPr/>
      <dgm:t>
        <a:bodyPr/>
        <a:lstStyle/>
        <a:p>
          <a:endParaRPr lang="en-US"/>
        </a:p>
      </dgm:t>
    </dgm:pt>
    <dgm:pt modelId="{10DDC1E3-E097-4D09-8139-5E7138F79241}">
      <dgm:prSet phldrT="[Text]" custT="1"/>
      <dgm:spPr>
        <a:solidFill>
          <a:srgbClr val="CCECFF">
            <a:alpha val="90000"/>
          </a:srgbClr>
        </a:solidFill>
      </dgm:spPr>
      <dgm:t>
        <a:bodyPr/>
        <a:lstStyle/>
        <a:p>
          <a:r>
            <a:rPr lang="en-US" sz="2000" dirty="0" smtClean="0"/>
            <a:t>National Records Systems – EMIS, HIS</a:t>
          </a:r>
          <a:endParaRPr lang="en-US" sz="2000" dirty="0"/>
        </a:p>
      </dgm:t>
    </dgm:pt>
    <dgm:pt modelId="{8F566B59-6648-49A4-B639-9151829257E8}" type="parTrans" cxnId="{789A58CF-69EF-4116-B519-C12A3CF424B4}">
      <dgm:prSet/>
      <dgm:spPr/>
      <dgm:t>
        <a:bodyPr/>
        <a:lstStyle/>
        <a:p>
          <a:endParaRPr lang="en-US"/>
        </a:p>
      </dgm:t>
    </dgm:pt>
    <dgm:pt modelId="{0E007854-DDCF-471E-8723-BDCEC446DAE9}" type="sibTrans" cxnId="{789A58CF-69EF-4116-B519-C12A3CF424B4}">
      <dgm:prSet/>
      <dgm:spPr/>
      <dgm:t>
        <a:bodyPr/>
        <a:lstStyle/>
        <a:p>
          <a:endParaRPr lang="en-US"/>
        </a:p>
      </dgm:t>
    </dgm:pt>
    <dgm:pt modelId="{5CA6A139-1704-4961-88F4-05007A487490}">
      <dgm:prSet phldrT="[Text]"/>
      <dgm:spPr>
        <a:solidFill>
          <a:srgbClr val="0070C0"/>
        </a:solidFill>
      </dgm:spPr>
      <dgm:t>
        <a:bodyPr/>
        <a:lstStyle/>
        <a:p>
          <a:r>
            <a:rPr lang="en-US" dirty="0" smtClean="0"/>
            <a:t>Participatory Approaches</a:t>
          </a:r>
          <a:endParaRPr lang="en-US" dirty="0"/>
        </a:p>
      </dgm:t>
    </dgm:pt>
    <dgm:pt modelId="{BBE35777-DE82-4AA9-BD46-F6B978BA988A}" type="parTrans" cxnId="{8AA57DA0-EF32-426C-9C9D-69E5E97CFA65}">
      <dgm:prSet/>
      <dgm:spPr/>
      <dgm:t>
        <a:bodyPr/>
        <a:lstStyle/>
        <a:p>
          <a:endParaRPr lang="en-US"/>
        </a:p>
      </dgm:t>
    </dgm:pt>
    <dgm:pt modelId="{853FA871-9CD7-46F2-A61F-9DC05C3C0B6A}" type="sibTrans" cxnId="{8AA57DA0-EF32-426C-9C9D-69E5E97CFA65}">
      <dgm:prSet/>
      <dgm:spPr/>
      <dgm:t>
        <a:bodyPr/>
        <a:lstStyle/>
        <a:p>
          <a:endParaRPr lang="en-US"/>
        </a:p>
      </dgm:t>
    </dgm:pt>
    <dgm:pt modelId="{732B9157-1A83-43FF-83EF-B827BF8C4A7E}">
      <dgm:prSet phldrT="[Text]" custT="1"/>
      <dgm:spPr>
        <a:solidFill>
          <a:srgbClr val="CCECFF">
            <a:alpha val="90000"/>
          </a:srgbClr>
        </a:solidFill>
      </dgm:spPr>
      <dgm:t>
        <a:bodyPr/>
        <a:lstStyle/>
        <a:p>
          <a:r>
            <a:rPr lang="en-US" sz="1800" dirty="0" smtClean="0"/>
            <a:t>Community reporting or scorecards</a:t>
          </a:r>
          <a:endParaRPr lang="en-US" sz="1800" dirty="0"/>
        </a:p>
      </dgm:t>
    </dgm:pt>
    <dgm:pt modelId="{741B01A3-6983-4824-AB6E-975721F7DE54}" type="parTrans" cxnId="{24A28316-5A0D-4F9F-A9B6-48975EEA0CAD}">
      <dgm:prSet/>
      <dgm:spPr/>
      <dgm:t>
        <a:bodyPr/>
        <a:lstStyle/>
        <a:p>
          <a:endParaRPr lang="en-US"/>
        </a:p>
      </dgm:t>
    </dgm:pt>
    <dgm:pt modelId="{F10DF1F7-D62B-4921-85D4-EAEDCCAA1ABB}" type="sibTrans" cxnId="{24A28316-5A0D-4F9F-A9B6-48975EEA0CAD}">
      <dgm:prSet/>
      <dgm:spPr/>
      <dgm:t>
        <a:bodyPr/>
        <a:lstStyle/>
        <a:p>
          <a:endParaRPr lang="en-US"/>
        </a:p>
      </dgm:t>
    </dgm:pt>
    <dgm:pt modelId="{816C8AC3-C745-4797-8B39-5D97505B1246}">
      <dgm:prSet phldrT="[Text]" custT="1"/>
      <dgm:spPr>
        <a:solidFill>
          <a:srgbClr val="CCECFF">
            <a:alpha val="90000"/>
          </a:srgbClr>
        </a:solidFill>
      </dgm:spPr>
      <dgm:t>
        <a:bodyPr/>
        <a:lstStyle/>
        <a:p>
          <a:r>
            <a:rPr lang="en-US" sz="2000" dirty="0" smtClean="0"/>
            <a:t>Sentinel systems</a:t>
          </a:r>
          <a:endParaRPr lang="en-US" sz="2000" dirty="0"/>
        </a:p>
      </dgm:t>
    </dgm:pt>
    <dgm:pt modelId="{E5BD654F-082B-4A47-AA74-B7E5B9302869}" type="parTrans" cxnId="{4431492D-B7DF-4A83-A213-67D75C568302}">
      <dgm:prSet/>
      <dgm:spPr/>
      <dgm:t>
        <a:bodyPr/>
        <a:lstStyle/>
        <a:p>
          <a:endParaRPr lang="en-US"/>
        </a:p>
      </dgm:t>
    </dgm:pt>
    <dgm:pt modelId="{5E1D7D1E-EF6E-4886-BB77-AA1F7E282AA2}" type="sibTrans" cxnId="{4431492D-B7DF-4A83-A213-67D75C568302}">
      <dgm:prSet/>
      <dgm:spPr/>
      <dgm:t>
        <a:bodyPr/>
        <a:lstStyle/>
        <a:p>
          <a:endParaRPr lang="en-US"/>
        </a:p>
      </dgm:t>
    </dgm:pt>
    <dgm:pt modelId="{13EE3813-2E7A-4E99-8CE0-DE239BF10986}">
      <dgm:prSet phldrT="[Text]" custT="1"/>
      <dgm:spPr>
        <a:solidFill>
          <a:srgbClr val="CCECFF">
            <a:alpha val="90000"/>
          </a:srgbClr>
        </a:solidFill>
      </dgm:spPr>
      <dgm:t>
        <a:bodyPr/>
        <a:lstStyle/>
        <a:p>
          <a:r>
            <a:rPr lang="en-US" sz="2000" dirty="0" smtClean="0"/>
            <a:t>Field monitoring</a:t>
          </a:r>
          <a:endParaRPr lang="en-US" sz="2000" dirty="0"/>
        </a:p>
      </dgm:t>
    </dgm:pt>
    <dgm:pt modelId="{015D5655-691E-4778-B3CD-24DC9F24B272}" type="parTrans" cxnId="{E75D5278-075C-452A-BA12-63CD9AADB9B7}">
      <dgm:prSet/>
      <dgm:spPr/>
      <dgm:t>
        <a:bodyPr/>
        <a:lstStyle/>
        <a:p>
          <a:endParaRPr lang="en-US"/>
        </a:p>
      </dgm:t>
    </dgm:pt>
    <dgm:pt modelId="{36A4858E-4607-48E6-9575-9588861948E0}" type="sibTrans" cxnId="{E75D5278-075C-452A-BA12-63CD9AADB9B7}">
      <dgm:prSet/>
      <dgm:spPr/>
      <dgm:t>
        <a:bodyPr/>
        <a:lstStyle/>
        <a:p>
          <a:endParaRPr lang="en-US"/>
        </a:p>
      </dgm:t>
    </dgm:pt>
    <dgm:pt modelId="{DC315268-2F22-461F-8C99-E76469CC806A}">
      <dgm:prSet phldrT="[Text]" custT="1"/>
      <dgm:spPr>
        <a:solidFill>
          <a:srgbClr val="CCECFF">
            <a:alpha val="90000"/>
          </a:srgbClr>
        </a:solidFill>
      </dgm:spPr>
      <dgm:t>
        <a:bodyPr/>
        <a:lstStyle/>
        <a:p>
          <a:r>
            <a:rPr lang="en-US" sz="1800" dirty="0" smtClean="0"/>
            <a:t>Participatory Rural Appraisal, Visualization in Participatory Planning and variations</a:t>
          </a:r>
          <a:endParaRPr lang="en-US" sz="1800" dirty="0"/>
        </a:p>
      </dgm:t>
    </dgm:pt>
    <dgm:pt modelId="{2F7F4D87-668F-4B1B-A49C-69E0753BF7C0}" type="parTrans" cxnId="{B7E31673-55CF-4B5C-B998-D304E36A5266}">
      <dgm:prSet/>
      <dgm:spPr/>
      <dgm:t>
        <a:bodyPr/>
        <a:lstStyle/>
        <a:p>
          <a:endParaRPr lang="en-US"/>
        </a:p>
      </dgm:t>
    </dgm:pt>
    <dgm:pt modelId="{7ED1F66C-0796-4668-9D1A-03EFE2371D9D}" type="sibTrans" cxnId="{B7E31673-55CF-4B5C-B998-D304E36A5266}">
      <dgm:prSet/>
      <dgm:spPr/>
      <dgm:t>
        <a:bodyPr/>
        <a:lstStyle/>
        <a:p>
          <a:endParaRPr lang="en-US"/>
        </a:p>
      </dgm:t>
    </dgm:pt>
    <dgm:pt modelId="{20E1203F-6212-468A-9F25-DF4D88A5DD3F}">
      <dgm:prSet phldrT="[Text]"/>
      <dgm:spPr>
        <a:solidFill>
          <a:srgbClr val="0070C0"/>
        </a:solidFill>
      </dgm:spPr>
      <dgm:t>
        <a:bodyPr/>
        <a:lstStyle/>
        <a:p>
          <a:r>
            <a:rPr lang="en-US" dirty="0" smtClean="0"/>
            <a:t>Qualitative methods</a:t>
          </a:r>
          <a:endParaRPr lang="en-US" dirty="0"/>
        </a:p>
      </dgm:t>
    </dgm:pt>
    <dgm:pt modelId="{D36844CB-C041-46AD-BCA0-CF2737356AD1}" type="parTrans" cxnId="{9EB286B6-2CE9-4E40-AB38-FAE857D34708}">
      <dgm:prSet/>
      <dgm:spPr/>
      <dgm:t>
        <a:bodyPr/>
        <a:lstStyle/>
        <a:p>
          <a:endParaRPr lang="en-US"/>
        </a:p>
      </dgm:t>
    </dgm:pt>
    <dgm:pt modelId="{9332FA4D-3849-49FF-ABF8-C039BC253C90}" type="sibTrans" cxnId="{9EB286B6-2CE9-4E40-AB38-FAE857D34708}">
      <dgm:prSet/>
      <dgm:spPr/>
      <dgm:t>
        <a:bodyPr/>
        <a:lstStyle/>
        <a:p>
          <a:endParaRPr lang="en-US"/>
        </a:p>
      </dgm:t>
    </dgm:pt>
    <dgm:pt modelId="{6BDE4410-3317-436C-B6F6-862E4127327B}">
      <dgm:prSet custT="1"/>
      <dgm:spPr>
        <a:solidFill>
          <a:srgbClr val="CCECFF">
            <a:alpha val="90000"/>
          </a:srgbClr>
        </a:solidFill>
      </dgm:spPr>
      <dgm:t>
        <a:bodyPr/>
        <a:lstStyle/>
        <a:p>
          <a:r>
            <a:rPr lang="en-US" sz="2000" dirty="0" smtClean="0"/>
            <a:t>Observation</a:t>
          </a:r>
          <a:endParaRPr lang="en-US" sz="2000" dirty="0"/>
        </a:p>
      </dgm:t>
    </dgm:pt>
    <dgm:pt modelId="{2F6FF5FF-5316-45F0-8BCA-E83F5F9454DB}" type="parTrans" cxnId="{8147D465-56DD-4627-8A83-CF36A06BF8E2}">
      <dgm:prSet/>
      <dgm:spPr/>
      <dgm:t>
        <a:bodyPr/>
        <a:lstStyle/>
        <a:p>
          <a:endParaRPr lang="en-US"/>
        </a:p>
      </dgm:t>
    </dgm:pt>
    <dgm:pt modelId="{BE5CF4D4-54D7-49E1-8FD9-DA999234C22C}" type="sibTrans" cxnId="{8147D465-56DD-4627-8A83-CF36A06BF8E2}">
      <dgm:prSet/>
      <dgm:spPr/>
      <dgm:t>
        <a:bodyPr/>
        <a:lstStyle/>
        <a:p>
          <a:endParaRPr lang="en-US"/>
        </a:p>
      </dgm:t>
    </dgm:pt>
    <dgm:pt modelId="{E98FEBD2-ABA0-441F-A39C-D8DC22155CF9}">
      <dgm:prSet custT="1"/>
      <dgm:spPr>
        <a:solidFill>
          <a:srgbClr val="CCECFF">
            <a:alpha val="90000"/>
          </a:srgbClr>
        </a:solidFill>
      </dgm:spPr>
      <dgm:t>
        <a:bodyPr/>
        <a:lstStyle/>
        <a:p>
          <a:r>
            <a:rPr lang="en-US" sz="2000" dirty="0" smtClean="0"/>
            <a:t>Focus groups</a:t>
          </a:r>
          <a:endParaRPr lang="en-US" sz="2000" dirty="0"/>
        </a:p>
      </dgm:t>
    </dgm:pt>
    <dgm:pt modelId="{767F5328-090C-4997-AD46-49DCB15A1366}" type="parTrans" cxnId="{522B65B7-50EA-43DD-8303-08C1B9AAF739}">
      <dgm:prSet/>
      <dgm:spPr/>
      <dgm:t>
        <a:bodyPr/>
        <a:lstStyle/>
        <a:p>
          <a:endParaRPr lang="en-US"/>
        </a:p>
      </dgm:t>
    </dgm:pt>
    <dgm:pt modelId="{E1AC2AFA-567B-4798-AFE2-05B3F18957DF}" type="sibTrans" cxnId="{522B65B7-50EA-43DD-8303-08C1B9AAF739}">
      <dgm:prSet/>
      <dgm:spPr/>
      <dgm:t>
        <a:bodyPr/>
        <a:lstStyle/>
        <a:p>
          <a:endParaRPr lang="en-US"/>
        </a:p>
      </dgm:t>
    </dgm:pt>
    <dgm:pt modelId="{31E3B94A-3B96-4B1C-837F-4CB72AB69B08}">
      <dgm:prSet custT="1"/>
      <dgm:spPr>
        <a:solidFill>
          <a:srgbClr val="CCECFF">
            <a:alpha val="90000"/>
          </a:srgbClr>
        </a:solidFill>
      </dgm:spPr>
      <dgm:t>
        <a:bodyPr/>
        <a:lstStyle/>
        <a:p>
          <a:r>
            <a:rPr lang="en-US" sz="2000" dirty="0" smtClean="0"/>
            <a:t>Key informant interviews</a:t>
          </a:r>
          <a:endParaRPr lang="en-US" sz="2000" dirty="0"/>
        </a:p>
      </dgm:t>
    </dgm:pt>
    <dgm:pt modelId="{B16B13FB-84AB-448E-A201-3D6C71B65B25}" type="parTrans" cxnId="{E5881689-0474-4B6F-B722-70C46B8DE12E}">
      <dgm:prSet/>
      <dgm:spPr/>
      <dgm:t>
        <a:bodyPr/>
        <a:lstStyle/>
        <a:p>
          <a:endParaRPr lang="en-US"/>
        </a:p>
      </dgm:t>
    </dgm:pt>
    <dgm:pt modelId="{BDF64796-5040-4ED5-BA12-FF20D8CF039F}" type="sibTrans" cxnId="{E5881689-0474-4B6F-B722-70C46B8DE12E}">
      <dgm:prSet/>
      <dgm:spPr/>
      <dgm:t>
        <a:bodyPr/>
        <a:lstStyle/>
        <a:p>
          <a:endParaRPr lang="en-US"/>
        </a:p>
      </dgm:t>
    </dgm:pt>
    <dgm:pt modelId="{3E9A752A-250F-45B2-BA2A-8C4142A920AC}">
      <dgm:prSet phldrT="[Text]"/>
      <dgm:spPr>
        <a:solidFill>
          <a:srgbClr val="0070C0"/>
        </a:solidFill>
      </dgm:spPr>
      <dgm:t>
        <a:bodyPr/>
        <a:lstStyle/>
        <a:p>
          <a:r>
            <a:rPr lang="en-US" dirty="0" smtClean="0"/>
            <a:t>Surveys</a:t>
          </a:r>
          <a:endParaRPr lang="en-US" dirty="0"/>
        </a:p>
      </dgm:t>
    </dgm:pt>
    <dgm:pt modelId="{FDDDA6DD-CDCC-44E3-876F-461B23E16112}" type="parTrans" cxnId="{BCDAF57A-AF31-42D6-9C50-AE9235E18D6D}">
      <dgm:prSet/>
      <dgm:spPr/>
      <dgm:t>
        <a:bodyPr/>
        <a:lstStyle/>
        <a:p>
          <a:endParaRPr lang="en-US"/>
        </a:p>
      </dgm:t>
    </dgm:pt>
    <dgm:pt modelId="{395BD8F4-471E-4032-9EBD-BA7F09AF9154}" type="sibTrans" cxnId="{BCDAF57A-AF31-42D6-9C50-AE9235E18D6D}">
      <dgm:prSet/>
      <dgm:spPr/>
      <dgm:t>
        <a:bodyPr/>
        <a:lstStyle/>
        <a:p>
          <a:endParaRPr lang="en-US"/>
        </a:p>
      </dgm:t>
    </dgm:pt>
    <dgm:pt modelId="{5B77BDAA-B06A-49F9-9AA7-72345E9DA42B}">
      <dgm:prSet custT="1"/>
      <dgm:spPr>
        <a:solidFill>
          <a:srgbClr val="CCECFF">
            <a:alpha val="90000"/>
          </a:srgbClr>
        </a:solidFill>
      </dgm:spPr>
      <dgm:t>
        <a:bodyPr/>
        <a:lstStyle/>
        <a:p>
          <a:r>
            <a:rPr lang="en-US" sz="2000" dirty="0" smtClean="0"/>
            <a:t>Statistical – MICS, DHS</a:t>
          </a:r>
          <a:endParaRPr lang="en-US" sz="2000" dirty="0"/>
        </a:p>
      </dgm:t>
    </dgm:pt>
    <dgm:pt modelId="{79152283-663A-4137-A79D-781125225A2B}" type="parTrans" cxnId="{8BE7E76F-2AD3-4465-92E4-4E617AC6EC89}">
      <dgm:prSet/>
      <dgm:spPr/>
      <dgm:t>
        <a:bodyPr/>
        <a:lstStyle/>
        <a:p>
          <a:endParaRPr lang="en-US"/>
        </a:p>
      </dgm:t>
    </dgm:pt>
    <dgm:pt modelId="{17AB4507-90BC-4DF1-A53C-646FEFF1E498}" type="sibTrans" cxnId="{8BE7E76F-2AD3-4465-92E4-4E617AC6EC89}">
      <dgm:prSet/>
      <dgm:spPr/>
      <dgm:t>
        <a:bodyPr/>
        <a:lstStyle/>
        <a:p>
          <a:endParaRPr lang="en-US"/>
        </a:p>
      </dgm:t>
    </dgm:pt>
    <dgm:pt modelId="{61EAB085-E6DD-419D-B0A3-237EA59AC156}">
      <dgm:prSet custT="1"/>
      <dgm:spPr>
        <a:solidFill>
          <a:srgbClr val="CCECFF">
            <a:alpha val="90000"/>
          </a:srgbClr>
        </a:solidFill>
      </dgm:spPr>
      <dgm:t>
        <a:bodyPr/>
        <a:lstStyle/>
        <a:p>
          <a:r>
            <a:rPr lang="en-US" sz="2000" dirty="0" smtClean="0"/>
            <a:t>Purposive  -- Sentinel site surveys</a:t>
          </a:r>
          <a:endParaRPr lang="en-US" sz="2000" dirty="0"/>
        </a:p>
      </dgm:t>
    </dgm:pt>
    <dgm:pt modelId="{CB422252-8114-4DEC-B044-28BE63B416A3}" type="parTrans" cxnId="{D1E205DB-8307-405C-81BE-F30AB8D520B0}">
      <dgm:prSet/>
      <dgm:spPr/>
      <dgm:t>
        <a:bodyPr/>
        <a:lstStyle/>
        <a:p>
          <a:endParaRPr lang="en-US"/>
        </a:p>
      </dgm:t>
    </dgm:pt>
    <dgm:pt modelId="{1B2A7D33-EC15-4556-B45D-8A28B4D14870}" type="sibTrans" cxnId="{D1E205DB-8307-405C-81BE-F30AB8D520B0}">
      <dgm:prSet/>
      <dgm:spPr/>
      <dgm:t>
        <a:bodyPr/>
        <a:lstStyle/>
        <a:p>
          <a:endParaRPr lang="en-US"/>
        </a:p>
      </dgm:t>
    </dgm:pt>
    <dgm:pt modelId="{1A26655C-69BE-4899-B69C-EFE83C0E6BED}" type="pres">
      <dgm:prSet presAssocID="{35BAEAAE-2674-48A5-91C6-1F9E1CAA3D37}" presName="Name0" presStyleCnt="0">
        <dgm:presLayoutVars>
          <dgm:dir/>
          <dgm:animLvl val="lvl"/>
          <dgm:resizeHandles val="exact"/>
        </dgm:presLayoutVars>
      </dgm:prSet>
      <dgm:spPr/>
      <dgm:t>
        <a:bodyPr/>
        <a:lstStyle/>
        <a:p>
          <a:endParaRPr lang="en-US"/>
        </a:p>
      </dgm:t>
    </dgm:pt>
    <dgm:pt modelId="{2E06EA10-2EF8-4087-89B4-3540062ABB99}" type="pres">
      <dgm:prSet presAssocID="{4237DDA5-AB19-4D16-B18A-6638B45F2900}" presName="linNode" presStyleCnt="0"/>
      <dgm:spPr/>
    </dgm:pt>
    <dgm:pt modelId="{C95F573F-58CE-4C27-8DFB-0E9D14AE76CA}" type="pres">
      <dgm:prSet presAssocID="{4237DDA5-AB19-4D16-B18A-6638B45F2900}" presName="parentText" presStyleLbl="node1" presStyleIdx="0" presStyleCnt="4" custScaleX="88999">
        <dgm:presLayoutVars>
          <dgm:chMax val="1"/>
          <dgm:bulletEnabled val="1"/>
        </dgm:presLayoutVars>
      </dgm:prSet>
      <dgm:spPr/>
      <dgm:t>
        <a:bodyPr/>
        <a:lstStyle/>
        <a:p>
          <a:endParaRPr lang="en-US"/>
        </a:p>
      </dgm:t>
    </dgm:pt>
    <dgm:pt modelId="{5654FE20-AFB1-4E41-B13D-DDFC7475B115}" type="pres">
      <dgm:prSet presAssocID="{4237DDA5-AB19-4D16-B18A-6638B45F2900}" presName="descendantText" presStyleLbl="alignAccFollowNode1" presStyleIdx="0" presStyleCnt="4" custScaleX="116568">
        <dgm:presLayoutVars>
          <dgm:bulletEnabled val="1"/>
        </dgm:presLayoutVars>
      </dgm:prSet>
      <dgm:spPr/>
      <dgm:t>
        <a:bodyPr/>
        <a:lstStyle/>
        <a:p>
          <a:endParaRPr lang="en-US"/>
        </a:p>
      </dgm:t>
    </dgm:pt>
    <dgm:pt modelId="{7D1FE5C9-7928-49A1-9C2A-910801913A4E}" type="pres">
      <dgm:prSet presAssocID="{756CDF8D-8557-4B20-B4F7-E4B38891B39A}" presName="sp" presStyleCnt="0"/>
      <dgm:spPr/>
    </dgm:pt>
    <dgm:pt modelId="{4B705D1F-D819-4E1A-92F1-FD0B8DD74A3F}" type="pres">
      <dgm:prSet presAssocID="{3E9A752A-250F-45B2-BA2A-8C4142A920AC}" presName="linNode" presStyleCnt="0"/>
      <dgm:spPr/>
    </dgm:pt>
    <dgm:pt modelId="{8A6045C1-826B-47C5-A44B-469F298D0E38}" type="pres">
      <dgm:prSet presAssocID="{3E9A752A-250F-45B2-BA2A-8C4142A920AC}" presName="parentText" presStyleLbl="node1" presStyleIdx="1" presStyleCnt="4" custScaleX="83498">
        <dgm:presLayoutVars>
          <dgm:chMax val="1"/>
          <dgm:bulletEnabled val="1"/>
        </dgm:presLayoutVars>
      </dgm:prSet>
      <dgm:spPr/>
      <dgm:t>
        <a:bodyPr/>
        <a:lstStyle/>
        <a:p>
          <a:endParaRPr lang="en-US"/>
        </a:p>
      </dgm:t>
    </dgm:pt>
    <dgm:pt modelId="{8C6EC72B-6248-4ACF-90B3-1F5ADD9E6084}" type="pres">
      <dgm:prSet presAssocID="{3E9A752A-250F-45B2-BA2A-8C4142A920AC}" presName="descendantText" presStyleLbl="alignAccFollowNode1" presStyleIdx="1" presStyleCnt="4" custScaleX="107252">
        <dgm:presLayoutVars>
          <dgm:bulletEnabled val="1"/>
        </dgm:presLayoutVars>
      </dgm:prSet>
      <dgm:spPr/>
      <dgm:t>
        <a:bodyPr/>
        <a:lstStyle/>
        <a:p>
          <a:endParaRPr lang="en-US"/>
        </a:p>
      </dgm:t>
    </dgm:pt>
    <dgm:pt modelId="{D0681855-5CDA-480F-93F2-935D1A3B05B8}" type="pres">
      <dgm:prSet presAssocID="{395BD8F4-471E-4032-9EBD-BA7F09AF9154}" presName="sp" presStyleCnt="0"/>
      <dgm:spPr/>
    </dgm:pt>
    <dgm:pt modelId="{73E6F5CC-AD5C-4440-A96E-96BC64668785}" type="pres">
      <dgm:prSet presAssocID="{20E1203F-6212-468A-9F25-DF4D88A5DD3F}" presName="linNode" presStyleCnt="0"/>
      <dgm:spPr/>
    </dgm:pt>
    <dgm:pt modelId="{D7E7F871-2B42-44A1-9FCC-85ADD36996F8}" type="pres">
      <dgm:prSet presAssocID="{20E1203F-6212-468A-9F25-DF4D88A5DD3F}" presName="parentText" presStyleLbl="node1" presStyleIdx="2" presStyleCnt="4" custScaleX="83437">
        <dgm:presLayoutVars>
          <dgm:chMax val="1"/>
          <dgm:bulletEnabled val="1"/>
        </dgm:presLayoutVars>
      </dgm:prSet>
      <dgm:spPr/>
      <dgm:t>
        <a:bodyPr/>
        <a:lstStyle/>
        <a:p>
          <a:endParaRPr lang="en-US"/>
        </a:p>
      </dgm:t>
    </dgm:pt>
    <dgm:pt modelId="{B056C51B-EEFC-4E12-B855-0C384B06787A}" type="pres">
      <dgm:prSet presAssocID="{20E1203F-6212-468A-9F25-DF4D88A5DD3F}" presName="descendantText" presStyleLbl="alignAccFollowNode1" presStyleIdx="2" presStyleCnt="4" custScaleX="109460">
        <dgm:presLayoutVars>
          <dgm:bulletEnabled val="1"/>
        </dgm:presLayoutVars>
      </dgm:prSet>
      <dgm:spPr/>
      <dgm:t>
        <a:bodyPr/>
        <a:lstStyle/>
        <a:p>
          <a:endParaRPr lang="en-US"/>
        </a:p>
      </dgm:t>
    </dgm:pt>
    <dgm:pt modelId="{F842EFCD-0656-4E7B-991C-D7D934F61075}" type="pres">
      <dgm:prSet presAssocID="{9332FA4D-3849-49FF-ABF8-C039BC253C90}" presName="sp" presStyleCnt="0"/>
      <dgm:spPr/>
    </dgm:pt>
    <dgm:pt modelId="{0E2B8192-D9D1-4738-BA56-001FC9B29365}" type="pres">
      <dgm:prSet presAssocID="{5CA6A139-1704-4961-88F4-05007A487490}" presName="linNode" presStyleCnt="0"/>
      <dgm:spPr/>
    </dgm:pt>
    <dgm:pt modelId="{3F8F193B-1931-4631-9107-A614CD24679A}" type="pres">
      <dgm:prSet presAssocID="{5CA6A139-1704-4961-88F4-05007A487490}" presName="parentText" presStyleLbl="node1" presStyleIdx="3" presStyleCnt="4" custScaleX="90277" custLinFactNeighborX="-1564" custLinFactNeighborY="1395">
        <dgm:presLayoutVars>
          <dgm:chMax val="1"/>
          <dgm:bulletEnabled val="1"/>
        </dgm:presLayoutVars>
      </dgm:prSet>
      <dgm:spPr/>
      <dgm:t>
        <a:bodyPr/>
        <a:lstStyle/>
        <a:p>
          <a:endParaRPr lang="en-US"/>
        </a:p>
      </dgm:t>
    </dgm:pt>
    <dgm:pt modelId="{F364EB2C-D56F-497C-8DA3-706646A84425}" type="pres">
      <dgm:prSet presAssocID="{5CA6A139-1704-4961-88F4-05007A487490}" presName="descendantText" presStyleLbl="alignAccFollowNode1" presStyleIdx="3" presStyleCnt="4" custScaleX="114226" custScaleY="102720">
        <dgm:presLayoutVars>
          <dgm:bulletEnabled val="1"/>
        </dgm:presLayoutVars>
      </dgm:prSet>
      <dgm:spPr/>
      <dgm:t>
        <a:bodyPr/>
        <a:lstStyle/>
        <a:p>
          <a:endParaRPr lang="en-US"/>
        </a:p>
      </dgm:t>
    </dgm:pt>
  </dgm:ptLst>
  <dgm:cxnLst>
    <dgm:cxn modelId="{D1E205DB-8307-405C-81BE-F30AB8D520B0}" srcId="{3E9A752A-250F-45B2-BA2A-8C4142A920AC}" destId="{61EAB085-E6DD-419D-B0A3-237EA59AC156}" srcOrd="1" destOrd="0" parTransId="{CB422252-8114-4DEC-B044-28BE63B416A3}" sibTransId="{1B2A7D33-EC15-4556-B45D-8A28B4D14870}"/>
    <dgm:cxn modelId="{0AE06CB1-2630-49AF-A9E1-4B25583573DD}" type="presOf" srcId="{3E9A752A-250F-45B2-BA2A-8C4142A920AC}" destId="{8A6045C1-826B-47C5-A44B-469F298D0E38}" srcOrd="0" destOrd="0" presId="urn:microsoft.com/office/officeart/2005/8/layout/vList5"/>
    <dgm:cxn modelId="{8147D465-56DD-4627-8A83-CF36A06BF8E2}" srcId="{20E1203F-6212-468A-9F25-DF4D88A5DD3F}" destId="{6BDE4410-3317-436C-B6F6-862E4127327B}" srcOrd="0" destOrd="0" parTransId="{2F6FF5FF-5316-45F0-8BCA-E83F5F9454DB}" sibTransId="{BE5CF4D4-54D7-49E1-8FD9-DA999234C22C}"/>
    <dgm:cxn modelId="{34461A42-4731-4986-A52F-3C2B9B853E12}" type="presOf" srcId="{35BAEAAE-2674-48A5-91C6-1F9E1CAA3D37}" destId="{1A26655C-69BE-4899-B69C-EFE83C0E6BED}" srcOrd="0" destOrd="0" presId="urn:microsoft.com/office/officeart/2005/8/layout/vList5"/>
    <dgm:cxn modelId="{92AD9486-E184-4BCA-9010-4CCCB87E5A81}" type="presOf" srcId="{816C8AC3-C745-4797-8B39-5D97505B1246}" destId="{5654FE20-AFB1-4E41-B13D-DDFC7475B115}" srcOrd="0" destOrd="1" presId="urn:microsoft.com/office/officeart/2005/8/layout/vList5"/>
    <dgm:cxn modelId="{9EB286B6-2CE9-4E40-AB38-FAE857D34708}" srcId="{35BAEAAE-2674-48A5-91C6-1F9E1CAA3D37}" destId="{20E1203F-6212-468A-9F25-DF4D88A5DD3F}" srcOrd="2" destOrd="0" parTransId="{D36844CB-C041-46AD-BCA0-CF2737356AD1}" sibTransId="{9332FA4D-3849-49FF-ABF8-C039BC253C90}"/>
    <dgm:cxn modelId="{5BBBBF71-F442-430A-8B66-4A4B977489EA}" type="presOf" srcId="{4237DDA5-AB19-4D16-B18A-6638B45F2900}" destId="{C95F573F-58CE-4C27-8DFB-0E9D14AE76CA}" srcOrd="0" destOrd="0" presId="urn:microsoft.com/office/officeart/2005/8/layout/vList5"/>
    <dgm:cxn modelId="{E5881689-0474-4B6F-B722-70C46B8DE12E}" srcId="{20E1203F-6212-468A-9F25-DF4D88A5DD3F}" destId="{31E3B94A-3B96-4B1C-837F-4CB72AB69B08}" srcOrd="2" destOrd="0" parTransId="{B16B13FB-84AB-448E-A201-3D6C71B65B25}" sibTransId="{BDF64796-5040-4ED5-BA12-FF20D8CF039F}"/>
    <dgm:cxn modelId="{DB9D4979-A207-4942-B6EB-A205487F6CBE}" type="presOf" srcId="{20E1203F-6212-468A-9F25-DF4D88A5DD3F}" destId="{D7E7F871-2B42-44A1-9FCC-85ADD36996F8}" srcOrd="0" destOrd="0" presId="urn:microsoft.com/office/officeart/2005/8/layout/vList5"/>
    <dgm:cxn modelId="{522B65B7-50EA-43DD-8303-08C1B9AAF739}" srcId="{20E1203F-6212-468A-9F25-DF4D88A5DD3F}" destId="{E98FEBD2-ABA0-441F-A39C-D8DC22155CF9}" srcOrd="1" destOrd="0" parTransId="{767F5328-090C-4997-AD46-49DCB15A1366}" sibTransId="{E1AC2AFA-567B-4798-AFE2-05B3F18957DF}"/>
    <dgm:cxn modelId="{DA3D978E-6633-4D80-930A-C12CE49AF854}" type="presOf" srcId="{10DDC1E3-E097-4D09-8139-5E7138F79241}" destId="{5654FE20-AFB1-4E41-B13D-DDFC7475B115}" srcOrd="0" destOrd="0" presId="urn:microsoft.com/office/officeart/2005/8/layout/vList5"/>
    <dgm:cxn modelId="{8BE7E76F-2AD3-4465-92E4-4E617AC6EC89}" srcId="{3E9A752A-250F-45B2-BA2A-8C4142A920AC}" destId="{5B77BDAA-B06A-49F9-9AA7-72345E9DA42B}" srcOrd="0" destOrd="0" parTransId="{79152283-663A-4137-A79D-781125225A2B}" sibTransId="{17AB4507-90BC-4DF1-A53C-646FEFF1E498}"/>
    <dgm:cxn modelId="{75876714-12DB-4405-94C3-A7A8A63C9BC7}" type="presOf" srcId="{6BDE4410-3317-436C-B6F6-862E4127327B}" destId="{B056C51B-EEFC-4E12-B855-0C384B06787A}" srcOrd="0" destOrd="0" presId="urn:microsoft.com/office/officeart/2005/8/layout/vList5"/>
    <dgm:cxn modelId="{CC413C08-814D-4EBA-A651-4C04AC618CC0}" type="presOf" srcId="{DC315268-2F22-461F-8C99-E76469CC806A}" destId="{F364EB2C-D56F-497C-8DA3-706646A84425}" srcOrd="0" destOrd="1" presId="urn:microsoft.com/office/officeart/2005/8/layout/vList5"/>
    <dgm:cxn modelId="{4431492D-B7DF-4A83-A213-67D75C568302}" srcId="{4237DDA5-AB19-4D16-B18A-6638B45F2900}" destId="{816C8AC3-C745-4797-8B39-5D97505B1246}" srcOrd="1" destOrd="0" parTransId="{E5BD654F-082B-4A47-AA74-B7E5B9302869}" sibTransId="{5E1D7D1E-EF6E-4886-BB77-AA1F7E282AA2}"/>
    <dgm:cxn modelId="{8AA57DA0-EF32-426C-9C9D-69E5E97CFA65}" srcId="{35BAEAAE-2674-48A5-91C6-1F9E1CAA3D37}" destId="{5CA6A139-1704-4961-88F4-05007A487490}" srcOrd="3" destOrd="0" parTransId="{BBE35777-DE82-4AA9-BD46-F6B978BA988A}" sibTransId="{853FA871-9CD7-46F2-A61F-9DC05C3C0B6A}"/>
    <dgm:cxn modelId="{A6CFA37A-E036-483B-A830-7C1D3014E9EC}" type="presOf" srcId="{5B77BDAA-B06A-49F9-9AA7-72345E9DA42B}" destId="{8C6EC72B-6248-4ACF-90B3-1F5ADD9E6084}" srcOrd="0" destOrd="0" presId="urn:microsoft.com/office/officeart/2005/8/layout/vList5"/>
    <dgm:cxn modelId="{E75D5278-075C-452A-BA12-63CD9AADB9B7}" srcId="{4237DDA5-AB19-4D16-B18A-6638B45F2900}" destId="{13EE3813-2E7A-4E99-8CE0-DE239BF10986}" srcOrd="2" destOrd="0" parTransId="{015D5655-691E-4778-B3CD-24DC9F24B272}" sibTransId="{36A4858E-4607-48E6-9575-9588861948E0}"/>
    <dgm:cxn modelId="{227156C2-20AD-418C-94C0-5282A0279D68}" type="presOf" srcId="{732B9157-1A83-43FF-83EF-B827BF8C4A7E}" destId="{F364EB2C-D56F-497C-8DA3-706646A84425}" srcOrd="0" destOrd="0" presId="urn:microsoft.com/office/officeart/2005/8/layout/vList5"/>
    <dgm:cxn modelId="{B7E31673-55CF-4B5C-B998-D304E36A5266}" srcId="{5CA6A139-1704-4961-88F4-05007A487490}" destId="{DC315268-2F22-461F-8C99-E76469CC806A}" srcOrd="1" destOrd="0" parTransId="{2F7F4D87-668F-4B1B-A49C-69E0753BF7C0}" sibTransId="{7ED1F66C-0796-4668-9D1A-03EFE2371D9D}"/>
    <dgm:cxn modelId="{789A58CF-69EF-4116-B519-C12A3CF424B4}" srcId="{4237DDA5-AB19-4D16-B18A-6638B45F2900}" destId="{10DDC1E3-E097-4D09-8139-5E7138F79241}" srcOrd="0" destOrd="0" parTransId="{8F566B59-6648-49A4-B639-9151829257E8}" sibTransId="{0E007854-DDCF-471E-8723-BDCEC446DAE9}"/>
    <dgm:cxn modelId="{BCDAF57A-AF31-42D6-9C50-AE9235E18D6D}" srcId="{35BAEAAE-2674-48A5-91C6-1F9E1CAA3D37}" destId="{3E9A752A-250F-45B2-BA2A-8C4142A920AC}" srcOrd="1" destOrd="0" parTransId="{FDDDA6DD-CDCC-44E3-876F-461B23E16112}" sibTransId="{395BD8F4-471E-4032-9EBD-BA7F09AF9154}"/>
    <dgm:cxn modelId="{A0CDD5E7-2104-4F5D-ADD0-921A2D045F14}" type="presOf" srcId="{13EE3813-2E7A-4E99-8CE0-DE239BF10986}" destId="{5654FE20-AFB1-4E41-B13D-DDFC7475B115}" srcOrd="0" destOrd="2" presId="urn:microsoft.com/office/officeart/2005/8/layout/vList5"/>
    <dgm:cxn modelId="{55450261-5336-4F99-AA03-E41889CF4791}" type="presOf" srcId="{31E3B94A-3B96-4B1C-837F-4CB72AB69B08}" destId="{B056C51B-EEFC-4E12-B855-0C384B06787A}" srcOrd="0" destOrd="2" presId="urn:microsoft.com/office/officeart/2005/8/layout/vList5"/>
    <dgm:cxn modelId="{24A28316-5A0D-4F9F-A9B6-48975EEA0CAD}" srcId="{5CA6A139-1704-4961-88F4-05007A487490}" destId="{732B9157-1A83-43FF-83EF-B827BF8C4A7E}" srcOrd="0" destOrd="0" parTransId="{741B01A3-6983-4824-AB6E-975721F7DE54}" sibTransId="{F10DF1F7-D62B-4921-85D4-EAEDCCAA1ABB}"/>
    <dgm:cxn modelId="{F78B7DF4-D07F-4531-9BA3-C2DFD40C3990}" srcId="{35BAEAAE-2674-48A5-91C6-1F9E1CAA3D37}" destId="{4237DDA5-AB19-4D16-B18A-6638B45F2900}" srcOrd="0" destOrd="0" parTransId="{B9C4DAAC-B516-4C58-8995-04031689D6B6}" sibTransId="{756CDF8D-8557-4B20-B4F7-E4B38891B39A}"/>
    <dgm:cxn modelId="{FD3C899F-C2F7-4D6B-AA54-EB56AD11C593}" type="presOf" srcId="{E98FEBD2-ABA0-441F-A39C-D8DC22155CF9}" destId="{B056C51B-EEFC-4E12-B855-0C384B06787A}" srcOrd="0" destOrd="1" presId="urn:microsoft.com/office/officeart/2005/8/layout/vList5"/>
    <dgm:cxn modelId="{F389C291-17C0-4D69-B6EB-5A182BA42CA9}" type="presOf" srcId="{61EAB085-E6DD-419D-B0A3-237EA59AC156}" destId="{8C6EC72B-6248-4ACF-90B3-1F5ADD9E6084}" srcOrd="0" destOrd="1" presId="urn:microsoft.com/office/officeart/2005/8/layout/vList5"/>
    <dgm:cxn modelId="{7A84BFE1-7130-4E0E-AEBC-2097DD081942}" type="presOf" srcId="{5CA6A139-1704-4961-88F4-05007A487490}" destId="{3F8F193B-1931-4631-9107-A614CD24679A}" srcOrd="0" destOrd="0" presId="urn:microsoft.com/office/officeart/2005/8/layout/vList5"/>
    <dgm:cxn modelId="{63F9CE0A-606E-4067-B3D0-7CCB1E47E711}" type="presParOf" srcId="{1A26655C-69BE-4899-B69C-EFE83C0E6BED}" destId="{2E06EA10-2EF8-4087-89B4-3540062ABB99}" srcOrd="0" destOrd="0" presId="urn:microsoft.com/office/officeart/2005/8/layout/vList5"/>
    <dgm:cxn modelId="{8D5EADF3-7D39-4DEE-A5DF-C26B591B527C}" type="presParOf" srcId="{2E06EA10-2EF8-4087-89B4-3540062ABB99}" destId="{C95F573F-58CE-4C27-8DFB-0E9D14AE76CA}" srcOrd="0" destOrd="0" presId="urn:microsoft.com/office/officeart/2005/8/layout/vList5"/>
    <dgm:cxn modelId="{40973EE1-C016-49BF-821B-8369C91A13DA}" type="presParOf" srcId="{2E06EA10-2EF8-4087-89B4-3540062ABB99}" destId="{5654FE20-AFB1-4E41-B13D-DDFC7475B115}" srcOrd="1" destOrd="0" presId="urn:microsoft.com/office/officeart/2005/8/layout/vList5"/>
    <dgm:cxn modelId="{A110112A-8DD3-4966-93EF-CA84228BE2F2}" type="presParOf" srcId="{1A26655C-69BE-4899-B69C-EFE83C0E6BED}" destId="{7D1FE5C9-7928-49A1-9C2A-910801913A4E}" srcOrd="1" destOrd="0" presId="urn:microsoft.com/office/officeart/2005/8/layout/vList5"/>
    <dgm:cxn modelId="{E097ABB4-CE1E-495B-B6CD-48EB0F4DB8AA}" type="presParOf" srcId="{1A26655C-69BE-4899-B69C-EFE83C0E6BED}" destId="{4B705D1F-D819-4E1A-92F1-FD0B8DD74A3F}" srcOrd="2" destOrd="0" presId="urn:microsoft.com/office/officeart/2005/8/layout/vList5"/>
    <dgm:cxn modelId="{DD1363AD-F576-41E3-8D76-750303D5BA1A}" type="presParOf" srcId="{4B705D1F-D819-4E1A-92F1-FD0B8DD74A3F}" destId="{8A6045C1-826B-47C5-A44B-469F298D0E38}" srcOrd="0" destOrd="0" presId="urn:microsoft.com/office/officeart/2005/8/layout/vList5"/>
    <dgm:cxn modelId="{627FFD06-728C-4EF2-B301-B5093D91BF4E}" type="presParOf" srcId="{4B705D1F-D819-4E1A-92F1-FD0B8DD74A3F}" destId="{8C6EC72B-6248-4ACF-90B3-1F5ADD9E6084}" srcOrd="1" destOrd="0" presId="urn:microsoft.com/office/officeart/2005/8/layout/vList5"/>
    <dgm:cxn modelId="{F66413D5-E26C-4DEA-BADE-C72E489CC4A7}" type="presParOf" srcId="{1A26655C-69BE-4899-B69C-EFE83C0E6BED}" destId="{D0681855-5CDA-480F-93F2-935D1A3B05B8}" srcOrd="3" destOrd="0" presId="urn:microsoft.com/office/officeart/2005/8/layout/vList5"/>
    <dgm:cxn modelId="{51ED8470-3B0E-480D-8FDC-D84752A6754A}" type="presParOf" srcId="{1A26655C-69BE-4899-B69C-EFE83C0E6BED}" destId="{73E6F5CC-AD5C-4440-A96E-96BC64668785}" srcOrd="4" destOrd="0" presId="urn:microsoft.com/office/officeart/2005/8/layout/vList5"/>
    <dgm:cxn modelId="{D0DF9E26-DB48-4008-AA54-55DAE5DC0628}" type="presParOf" srcId="{73E6F5CC-AD5C-4440-A96E-96BC64668785}" destId="{D7E7F871-2B42-44A1-9FCC-85ADD36996F8}" srcOrd="0" destOrd="0" presId="urn:microsoft.com/office/officeart/2005/8/layout/vList5"/>
    <dgm:cxn modelId="{5269B70F-3A3D-461C-8B3A-69AC7A1D63FC}" type="presParOf" srcId="{73E6F5CC-AD5C-4440-A96E-96BC64668785}" destId="{B056C51B-EEFC-4E12-B855-0C384B06787A}" srcOrd="1" destOrd="0" presId="urn:microsoft.com/office/officeart/2005/8/layout/vList5"/>
    <dgm:cxn modelId="{04C2D544-01B7-401C-A8C3-10CCAE8F4E99}" type="presParOf" srcId="{1A26655C-69BE-4899-B69C-EFE83C0E6BED}" destId="{F842EFCD-0656-4E7B-991C-D7D934F61075}" srcOrd="5" destOrd="0" presId="urn:microsoft.com/office/officeart/2005/8/layout/vList5"/>
    <dgm:cxn modelId="{A15EB436-EBD3-4096-BDD5-9766A7B6D2CF}" type="presParOf" srcId="{1A26655C-69BE-4899-B69C-EFE83C0E6BED}" destId="{0E2B8192-D9D1-4738-BA56-001FC9B29365}" srcOrd="6" destOrd="0" presId="urn:microsoft.com/office/officeart/2005/8/layout/vList5"/>
    <dgm:cxn modelId="{15D49E62-E4F4-4A39-88E0-794E92C97525}" type="presParOf" srcId="{0E2B8192-D9D1-4738-BA56-001FC9B29365}" destId="{3F8F193B-1931-4631-9107-A614CD24679A}" srcOrd="0" destOrd="0" presId="urn:microsoft.com/office/officeart/2005/8/layout/vList5"/>
    <dgm:cxn modelId="{7DAF2B11-E35A-4F42-AFE8-4C35EB5794D7}" type="presParOf" srcId="{0E2B8192-D9D1-4738-BA56-001FC9B29365}" destId="{F364EB2C-D56F-497C-8DA3-706646A8442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C7074B-F26D-4702-BD2C-85FA30BCA21D}" type="doc">
      <dgm:prSet loTypeId="urn:microsoft.com/office/officeart/2005/8/layout/cycle3" loCatId="cycle" qsTypeId="urn:microsoft.com/office/officeart/2005/8/quickstyle/simple2" qsCatId="simple" csTypeId="urn:microsoft.com/office/officeart/2005/8/colors/colorful3" csCatId="colorful" phldr="1"/>
      <dgm:spPr/>
    </dgm:pt>
    <dgm:pt modelId="{2B7D4A9A-6142-40ED-8B11-FB109EF9EEE1}">
      <dgm:prSet phldrT="[Text]" custT="1">
        <dgm:style>
          <a:lnRef idx="3">
            <a:schemeClr val="lt1"/>
          </a:lnRef>
          <a:fillRef idx="1">
            <a:schemeClr val="accent3"/>
          </a:fillRef>
          <a:effectRef idx="1">
            <a:schemeClr val="accent3"/>
          </a:effectRef>
          <a:fontRef idx="minor">
            <a:schemeClr val="lt1"/>
          </a:fontRef>
        </dgm:style>
      </dgm:prSet>
      <dgm:spPr>
        <a:solidFill>
          <a:srgbClr val="8DC63F"/>
        </a:solidFill>
        <a:ln/>
      </dgm:spPr>
      <dgm:t>
        <a:bodyPr/>
        <a:lstStyle/>
        <a:p>
          <a:r>
            <a:rPr lang="en-US" sz="2200" b="1" dirty="0" smtClean="0">
              <a:effectLst/>
              <a:latin typeface="Arial" panose="020B0604020202020204" pitchFamily="34" charset="0"/>
              <a:cs typeface="Arial" panose="020B0604020202020204" pitchFamily="34" charset="0"/>
            </a:rPr>
            <a:t>Evidence &amp; Analysis</a:t>
          </a:r>
          <a:endParaRPr lang="en-US" sz="2200" b="1" dirty="0">
            <a:effectLst/>
            <a:latin typeface="Arial" panose="020B0604020202020204" pitchFamily="34" charset="0"/>
            <a:cs typeface="Arial" panose="020B0604020202020204" pitchFamily="34" charset="0"/>
          </a:endParaRPr>
        </a:p>
      </dgm:t>
    </dgm:pt>
    <dgm:pt modelId="{11E61713-9578-4C82-B383-6D2380F70A5D}" type="parTrans" cxnId="{AA4E2A79-E7BD-4042-8E21-002841FB43E1}">
      <dgm:prSet/>
      <dgm:spPr/>
      <dgm:t>
        <a:bodyPr/>
        <a:lstStyle/>
        <a:p>
          <a:endParaRPr lang="en-US" sz="2400" b="1"/>
        </a:p>
      </dgm:t>
    </dgm:pt>
    <dgm:pt modelId="{35DAA188-D47D-44F2-B718-E6188B0C8BC0}" type="sibTrans" cxnId="{AA4E2A79-E7BD-4042-8E21-002841FB43E1}">
      <dgm:prSet/>
      <dgm:spPr/>
      <dgm:t>
        <a:bodyPr/>
        <a:lstStyle/>
        <a:p>
          <a:endParaRPr lang="en-US" sz="2400" b="1"/>
        </a:p>
      </dgm:t>
    </dgm:pt>
    <dgm:pt modelId="{DC033FE7-732C-48FD-AC8A-5DFD6587FBC3}">
      <dgm:prSet phldrT="[Text]" custT="1"/>
      <dgm:spPr>
        <a:solidFill>
          <a:srgbClr val="009740"/>
        </a:solidFill>
      </dgm:spPr>
      <dgm:t>
        <a:bodyPr lIns="0" tIns="0" rIns="0" bIns="0" anchor="ctr" anchorCtr="1"/>
        <a:lstStyle/>
        <a:p>
          <a:r>
            <a:rPr lang="en-US" sz="2200" b="1" dirty="0">
              <a:latin typeface="Arial" panose="020B0604020202020204" pitchFamily="34" charset="0"/>
              <a:cs typeface="Arial" panose="020B0604020202020204" pitchFamily="34" charset="0"/>
            </a:rPr>
            <a:t>Implementation</a:t>
          </a:r>
        </a:p>
      </dgm:t>
    </dgm:pt>
    <dgm:pt modelId="{72F20E71-80A5-4A16-AE3B-2DEFBE89FF03}" type="parTrans" cxnId="{07668D2C-A600-46E7-A4E6-8866F9049412}">
      <dgm:prSet/>
      <dgm:spPr/>
      <dgm:t>
        <a:bodyPr/>
        <a:lstStyle/>
        <a:p>
          <a:endParaRPr lang="en-US" sz="2400" b="1"/>
        </a:p>
      </dgm:t>
    </dgm:pt>
    <dgm:pt modelId="{ED5161DA-F69C-41FC-BF46-16ACF321D8C9}" type="sibTrans" cxnId="{07668D2C-A600-46E7-A4E6-8866F9049412}">
      <dgm:prSet/>
      <dgm:spPr/>
      <dgm:t>
        <a:bodyPr/>
        <a:lstStyle/>
        <a:p>
          <a:endParaRPr lang="en-US" sz="2400" b="1"/>
        </a:p>
      </dgm:t>
    </dgm:pt>
    <dgm:pt modelId="{A3CEED75-F5D0-4BAD-862C-E8FB36DE522C}">
      <dgm:prSet phldrT="[Text]" custT="1">
        <dgm:style>
          <a:lnRef idx="3">
            <a:schemeClr val="lt1"/>
          </a:lnRef>
          <a:fillRef idx="1">
            <a:schemeClr val="accent1"/>
          </a:fillRef>
          <a:effectRef idx="1">
            <a:schemeClr val="accent1"/>
          </a:effectRef>
          <a:fontRef idx="minor">
            <a:schemeClr val="lt1"/>
          </a:fontRef>
        </dgm:style>
      </dgm:prSet>
      <dgm:spPr>
        <a:solidFill>
          <a:srgbClr val="333399"/>
        </a:solidFill>
        <a:ln/>
      </dgm:spPr>
      <dgm:t>
        <a:bodyPr/>
        <a:lstStyle/>
        <a:p>
          <a:r>
            <a:rPr lang="en-US" sz="2200" b="1" dirty="0" smtClean="0">
              <a:latin typeface="Arial" panose="020B0604020202020204" pitchFamily="34" charset="0"/>
              <a:cs typeface="Arial" panose="020B0604020202020204" pitchFamily="34" charset="0"/>
            </a:rPr>
            <a:t>Monitoring &amp; </a:t>
          </a:r>
        </a:p>
        <a:p>
          <a:r>
            <a:rPr lang="en-US" sz="2200" b="1" dirty="0" smtClean="0">
              <a:latin typeface="Arial" panose="020B0604020202020204" pitchFamily="34" charset="0"/>
              <a:cs typeface="Arial" panose="020B0604020202020204" pitchFamily="34" charset="0"/>
            </a:rPr>
            <a:t>Reporting</a:t>
          </a:r>
          <a:endParaRPr lang="en-US" sz="2200" b="1" dirty="0">
            <a:latin typeface="Arial" panose="020B0604020202020204" pitchFamily="34" charset="0"/>
            <a:cs typeface="Arial" panose="020B0604020202020204" pitchFamily="34" charset="0"/>
          </a:endParaRPr>
        </a:p>
      </dgm:t>
    </dgm:pt>
    <dgm:pt modelId="{560D6E35-72E9-40DD-B3CE-F6EA7C80ABDA}" type="parTrans" cxnId="{C9D1E026-497D-4D78-98FF-218DC7C36E1B}">
      <dgm:prSet/>
      <dgm:spPr/>
      <dgm:t>
        <a:bodyPr/>
        <a:lstStyle/>
        <a:p>
          <a:endParaRPr lang="en-US" sz="2400" b="1"/>
        </a:p>
      </dgm:t>
    </dgm:pt>
    <dgm:pt modelId="{F7832264-AA06-45F2-AB45-193C07AD568E}" type="sibTrans" cxnId="{C9D1E026-497D-4D78-98FF-218DC7C36E1B}">
      <dgm:prSet/>
      <dgm:spPr/>
      <dgm:t>
        <a:bodyPr/>
        <a:lstStyle/>
        <a:p>
          <a:endParaRPr lang="en-US" sz="2400" b="1"/>
        </a:p>
      </dgm:t>
    </dgm:pt>
    <dgm:pt modelId="{26C46576-E392-4BF1-A734-EFD16F0FE7B7}">
      <dgm:prSet phldrT="[Text]" custT="1"/>
      <dgm:spPr>
        <a:solidFill>
          <a:srgbClr val="803499"/>
        </a:solidFill>
      </dgm:spPr>
      <dgm:t>
        <a:bodyPr/>
        <a:lstStyle/>
        <a:p>
          <a:r>
            <a:rPr lang="en-US" sz="2200" b="1" dirty="0">
              <a:latin typeface="Arial" panose="020B0604020202020204" pitchFamily="34" charset="0"/>
              <a:cs typeface="Arial" panose="020B0604020202020204" pitchFamily="34" charset="0"/>
            </a:rPr>
            <a:t>Evaluation</a:t>
          </a:r>
        </a:p>
      </dgm:t>
    </dgm:pt>
    <dgm:pt modelId="{C748F457-3DAE-4661-BF83-D49CF00C3FF0}" type="parTrans" cxnId="{2D9EB0E0-3800-4F6A-A848-00CC9029E632}">
      <dgm:prSet/>
      <dgm:spPr/>
      <dgm:t>
        <a:bodyPr/>
        <a:lstStyle/>
        <a:p>
          <a:endParaRPr lang="en-US" sz="2400" b="1"/>
        </a:p>
      </dgm:t>
    </dgm:pt>
    <dgm:pt modelId="{B8B2AE3D-73F5-405E-96B8-3ACA23E426F4}" type="sibTrans" cxnId="{2D9EB0E0-3800-4F6A-A848-00CC9029E632}">
      <dgm:prSet/>
      <dgm:spPr/>
      <dgm:t>
        <a:bodyPr/>
        <a:lstStyle/>
        <a:p>
          <a:endParaRPr lang="en-US" sz="2400" b="1"/>
        </a:p>
      </dgm:t>
    </dgm:pt>
    <dgm:pt modelId="{5F33A840-AB11-450B-8E0C-BE054AD092E1}" type="pres">
      <dgm:prSet presAssocID="{35C7074B-F26D-4702-BD2C-85FA30BCA21D}" presName="Name0" presStyleCnt="0">
        <dgm:presLayoutVars>
          <dgm:dir/>
          <dgm:resizeHandles val="exact"/>
        </dgm:presLayoutVars>
      </dgm:prSet>
      <dgm:spPr/>
    </dgm:pt>
    <dgm:pt modelId="{A298181F-5178-4FEE-A771-F32D83B59949}" type="pres">
      <dgm:prSet presAssocID="{35C7074B-F26D-4702-BD2C-85FA30BCA21D}" presName="cycle" presStyleCnt="0"/>
      <dgm:spPr/>
    </dgm:pt>
    <dgm:pt modelId="{59276065-C54C-4BAD-AEB1-3719C048609C}" type="pres">
      <dgm:prSet presAssocID="{2B7D4A9A-6142-40ED-8B11-FB109EF9EEE1}" presName="nodeFirstNode" presStyleLbl="node1" presStyleIdx="0" presStyleCnt="4" custScaleX="74169" custScaleY="60278" custRadScaleRad="99841" custRadScaleInc="1586">
        <dgm:presLayoutVars>
          <dgm:bulletEnabled val="1"/>
        </dgm:presLayoutVars>
      </dgm:prSet>
      <dgm:spPr/>
      <dgm:t>
        <a:bodyPr/>
        <a:lstStyle/>
        <a:p>
          <a:endParaRPr lang="en-US"/>
        </a:p>
      </dgm:t>
    </dgm:pt>
    <dgm:pt modelId="{E33631A1-F5CC-44F8-87EE-4CA473CCC3F6}" type="pres">
      <dgm:prSet presAssocID="{35DAA188-D47D-44F2-B718-E6188B0C8BC0}" presName="sibTransFirstNode" presStyleLbl="bgShp" presStyleIdx="0" presStyleCnt="1"/>
      <dgm:spPr/>
      <dgm:t>
        <a:bodyPr/>
        <a:lstStyle/>
        <a:p>
          <a:endParaRPr lang="en-US"/>
        </a:p>
      </dgm:t>
    </dgm:pt>
    <dgm:pt modelId="{C31BE83E-96A0-4B20-967A-9563F9C9E083}" type="pres">
      <dgm:prSet presAssocID="{DC033FE7-732C-48FD-AC8A-5DFD6587FBC3}" presName="nodeFollowingNodes" presStyleLbl="node1" presStyleIdx="1" presStyleCnt="4" custScaleX="60372" custScaleY="60876" custRadScaleRad="127431" custRadScaleInc="68972">
        <dgm:presLayoutVars>
          <dgm:bulletEnabled val="1"/>
        </dgm:presLayoutVars>
      </dgm:prSet>
      <dgm:spPr/>
      <dgm:t>
        <a:bodyPr/>
        <a:lstStyle/>
        <a:p>
          <a:endParaRPr lang="en-US"/>
        </a:p>
      </dgm:t>
    </dgm:pt>
    <dgm:pt modelId="{08375D1D-ED62-47CF-802E-74632AC6DD6F}" type="pres">
      <dgm:prSet presAssocID="{A3CEED75-F5D0-4BAD-862C-E8FB36DE522C}" presName="nodeFollowingNodes" presStyleLbl="node1" presStyleIdx="2" presStyleCnt="4" custScaleX="60649" custScaleY="61862" custRadScaleRad="118393" custRadScaleInc="47810">
        <dgm:presLayoutVars>
          <dgm:bulletEnabled val="1"/>
        </dgm:presLayoutVars>
      </dgm:prSet>
      <dgm:spPr/>
      <dgm:t>
        <a:bodyPr/>
        <a:lstStyle/>
        <a:p>
          <a:endParaRPr lang="en-US"/>
        </a:p>
      </dgm:t>
    </dgm:pt>
    <dgm:pt modelId="{7D1E9887-7D22-4897-9E3D-9CD5B854040C}" type="pres">
      <dgm:prSet presAssocID="{26C46576-E392-4BF1-A734-EFD16F0FE7B7}" presName="nodeFollowingNodes" presStyleLbl="node1" presStyleIdx="3" presStyleCnt="4" custScaleX="49248" custScaleY="61858" custRadScaleRad="131517" custRadScaleInc="-1737">
        <dgm:presLayoutVars>
          <dgm:bulletEnabled val="1"/>
        </dgm:presLayoutVars>
      </dgm:prSet>
      <dgm:spPr/>
      <dgm:t>
        <a:bodyPr/>
        <a:lstStyle/>
        <a:p>
          <a:endParaRPr lang="en-US"/>
        </a:p>
      </dgm:t>
    </dgm:pt>
  </dgm:ptLst>
  <dgm:cxnLst>
    <dgm:cxn modelId="{DD5B1675-36D0-4728-836A-5C60ABAF55A7}" type="presOf" srcId="{35DAA188-D47D-44F2-B718-E6188B0C8BC0}" destId="{E33631A1-F5CC-44F8-87EE-4CA473CCC3F6}" srcOrd="0" destOrd="0" presId="urn:microsoft.com/office/officeart/2005/8/layout/cycle3"/>
    <dgm:cxn modelId="{CAC01435-55D1-4D2D-AE6D-05492652D1CE}" type="presOf" srcId="{26C46576-E392-4BF1-A734-EFD16F0FE7B7}" destId="{7D1E9887-7D22-4897-9E3D-9CD5B854040C}" srcOrd="0" destOrd="0" presId="urn:microsoft.com/office/officeart/2005/8/layout/cycle3"/>
    <dgm:cxn modelId="{AA4E2A79-E7BD-4042-8E21-002841FB43E1}" srcId="{35C7074B-F26D-4702-BD2C-85FA30BCA21D}" destId="{2B7D4A9A-6142-40ED-8B11-FB109EF9EEE1}" srcOrd="0" destOrd="0" parTransId="{11E61713-9578-4C82-B383-6D2380F70A5D}" sibTransId="{35DAA188-D47D-44F2-B718-E6188B0C8BC0}"/>
    <dgm:cxn modelId="{C9D1E026-497D-4D78-98FF-218DC7C36E1B}" srcId="{35C7074B-F26D-4702-BD2C-85FA30BCA21D}" destId="{A3CEED75-F5D0-4BAD-862C-E8FB36DE522C}" srcOrd="2" destOrd="0" parTransId="{560D6E35-72E9-40DD-B3CE-F6EA7C80ABDA}" sibTransId="{F7832264-AA06-45F2-AB45-193C07AD568E}"/>
    <dgm:cxn modelId="{86B9F01F-6B3F-4AF2-AEB6-0C6771CEE650}" type="presOf" srcId="{A3CEED75-F5D0-4BAD-862C-E8FB36DE522C}" destId="{08375D1D-ED62-47CF-802E-74632AC6DD6F}" srcOrd="0" destOrd="0" presId="urn:microsoft.com/office/officeart/2005/8/layout/cycle3"/>
    <dgm:cxn modelId="{2D9EB0E0-3800-4F6A-A848-00CC9029E632}" srcId="{35C7074B-F26D-4702-BD2C-85FA30BCA21D}" destId="{26C46576-E392-4BF1-A734-EFD16F0FE7B7}" srcOrd="3" destOrd="0" parTransId="{C748F457-3DAE-4661-BF83-D49CF00C3FF0}" sibTransId="{B8B2AE3D-73F5-405E-96B8-3ACA23E426F4}"/>
    <dgm:cxn modelId="{7C43208E-5F28-4D23-8150-12A0C0853DB4}" type="presOf" srcId="{35C7074B-F26D-4702-BD2C-85FA30BCA21D}" destId="{5F33A840-AB11-450B-8E0C-BE054AD092E1}" srcOrd="0" destOrd="0" presId="urn:microsoft.com/office/officeart/2005/8/layout/cycle3"/>
    <dgm:cxn modelId="{40049A13-141B-4953-AA53-370736326810}" type="presOf" srcId="{2B7D4A9A-6142-40ED-8B11-FB109EF9EEE1}" destId="{59276065-C54C-4BAD-AEB1-3719C048609C}" srcOrd="0" destOrd="0" presId="urn:microsoft.com/office/officeart/2005/8/layout/cycle3"/>
    <dgm:cxn modelId="{A8CEC233-F559-4C75-B3E4-D4E1A83E932E}" type="presOf" srcId="{DC033FE7-732C-48FD-AC8A-5DFD6587FBC3}" destId="{C31BE83E-96A0-4B20-967A-9563F9C9E083}" srcOrd="0" destOrd="0" presId="urn:microsoft.com/office/officeart/2005/8/layout/cycle3"/>
    <dgm:cxn modelId="{07668D2C-A600-46E7-A4E6-8866F9049412}" srcId="{35C7074B-F26D-4702-BD2C-85FA30BCA21D}" destId="{DC033FE7-732C-48FD-AC8A-5DFD6587FBC3}" srcOrd="1" destOrd="0" parTransId="{72F20E71-80A5-4A16-AE3B-2DEFBE89FF03}" sibTransId="{ED5161DA-F69C-41FC-BF46-16ACF321D8C9}"/>
    <dgm:cxn modelId="{39843072-8863-4AB3-9A65-DD4DF71B498C}" type="presParOf" srcId="{5F33A840-AB11-450B-8E0C-BE054AD092E1}" destId="{A298181F-5178-4FEE-A771-F32D83B59949}" srcOrd="0" destOrd="0" presId="urn:microsoft.com/office/officeart/2005/8/layout/cycle3"/>
    <dgm:cxn modelId="{BC75AA37-B79D-4753-AB40-DD6F7CB15BAA}" type="presParOf" srcId="{A298181F-5178-4FEE-A771-F32D83B59949}" destId="{59276065-C54C-4BAD-AEB1-3719C048609C}" srcOrd="0" destOrd="0" presId="urn:microsoft.com/office/officeart/2005/8/layout/cycle3"/>
    <dgm:cxn modelId="{5946C792-4DE3-44C7-872D-CB4B242E4BDB}" type="presParOf" srcId="{A298181F-5178-4FEE-A771-F32D83B59949}" destId="{E33631A1-F5CC-44F8-87EE-4CA473CCC3F6}" srcOrd="1" destOrd="0" presId="urn:microsoft.com/office/officeart/2005/8/layout/cycle3"/>
    <dgm:cxn modelId="{52EC395D-C06F-439B-9058-0E0BD7B13293}" type="presParOf" srcId="{A298181F-5178-4FEE-A771-F32D83B59949}" destId="{C31BE83E-96A0-4B20-967A-9563F9C9E083}" srcOrd="2" destOrd="0" presId="urn:microsoft.com/office/officeart/2005/8/layout/cycle3"/>
    <dgm:cxn modelId="{D0C66E3B-DCD7-478B-90FA-48E1B0DD1674}" type="presParOf" srcId="{A298181F-5178-4FEE-A771-F32D83B59949}" destId="{08375D1D-ED62-47CF-802E-74632AC6DD6F}" srcOrd="3" destOrd="0" presId="urn:microsoft.com/office/officeart/2005/8/layout/cycle3"/>
    <dgm:cxn modelId="{06F00343-D0B6-47EF-A9A7-C9D778E952C7}" type="presParOf" srcId="{A298181F-5178-4FEE-A771-F32D83B59949}" destId="{7D1E9887-7D22-4897-9E3D-9CD5B854040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2AE7A5-304D-4652-AC18-0C2328845B39}"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n-GB"/>
        </a:p>
      </dgm:t>
    </dgm:pt>
    <dgm:pt modelId="{FCDC99CE-DF71-442E-8E58-2199FC01AA21}">
      <dgm:prSet phldrT="[Text]"/>
      <dgm:spPr/>
      <dgm:t>
        <a:bodyPr/>
        <a:lstStyle/>
        <a:p>
          <a:r>
            <a:rPr lang="en-GB" smtClean="0">
              <a:latin typeface="Tw Cen MT Condensed" pitchFamily="34" charset="0"/>
            </a:rPr>
            <a:t>Reports</a:t>
          </a:r>
          <a:endParaRPr lang="en-GB" dirty="0">
            <a:latin typeface="Tw Cen MT Condensed" pitchFamily="34" charset="0"/>
          </a:endParaRPr>
        </a:p>
      </dgm:t>
    </dgm:pt>
    <dgm:pt modelId="{29EA450B-61D4-4286-A20A-700569F52AD1}" type="parTrans" cxnId="{D407C3D2-E829-42B2-A0FD-9752EFE0BDA3}">
      <dgm:prSet/>
      <dgm:spPr/>
      <dgm:t>
        <a:bodyPr/>
        <a:lstStyle/>
        <a:p>
          <a:endParaRPr lang="en-GB">
            <a:latin typeface="Tw Cen MT Condensed" pitchFamily="34" charset="0"/>
          </a:endParaRPr>
        </a:p>
      </dgm:t>
    </dgm:pt>
    <dgm:pt modelId="{CCE157BD-E2F2-4F52-A796-8DFC7B77632E}" type="sibTrans" cxnId="{D407C3D2-E829-42B2-A0FD-9752EFE0BDA3}">
      <dgm:prSet/>
      <dgm:spPr/>
      <dgm:t>
        <a:bodyPr/>
        <a:lstStyle/>
        <a:p>
          <a:endParaRPr lang="en-GB">
            <a:latin typeface="Tw Cen MT Condensed" pitchFamily="34" charset="0"/>
          </a:endParaRPr>
        </a:p>
      </dgm:t>
    </dgm:pt>
    <dgm:pt modelId="{E4637F53-D865-469E-840E-AAA59D0366EB}">
      <dgm:prSet phldrT="[Text]"/>
      <dgm:spPr/>
      <dgm:t>
        <a:bodyPr/>
        <a:lstStyle/>
        <a:p>
          <a:r>
            <a:rPr lang="en-GB" dirty="0" smtClean="0">
              <a:latin typeface="Tw Cen MT Condensed" pitchFamily="34" charset="0"/>
            </a:rPr>
            <a:t>Establish contributions made</a:t>
          </a:r>
          <a:endParaRPr lang="en-GB" dirty="0">
            <a:latin typeface="Tw Cen MT Condensed" pitchFamily="34" charset="0"/>
          </a:endParaRPr>
        </a:p>
      </dgm:t>
    </dgm:pt>
    <dgm:pt modelId="{21BA508D-BC6F-4A2E-AC15-571929DC36A8}" type="parTrans" cxnId="{FD8D8099-8EBA-4C26-BF39-1D321821C25A}">
      <dgm:prSet/>
      <dgm:spPr/>
      <dgm:t>
        <a:bodyPr/>
        <a:lstStyle/>
        <a:p>
          <a:endParaRPr lang="en-GB">
            <a:latin typeface="Tw Cen MT Condensed" pitchFamily="34" charset="0"/>
          </a:endParaRPr>
        </a:p>
      </dgm:t>
    </dgm:pt>
    <dgm:pt modelId="{A924C71E-D186-4AA8-9E74-105E206112E4}" type="sibTrans" cxnId="{FD8D8099-8EBA-4C26-BF39-1D321821C25A}">
      <dgm:prSet/>
      <dgm:spPr/>
      <dgm:t>
        <a:bodyPr/>
        <a:lstStyle/>
        <a:p>
          <a:endParaRPr lang="en-GB">
            <a:latin typeface="Tw Cen MT Condensed" pitchFamily="34" charset="0"/>
          </a:endParaRPr>
        </a:p>
      </dgm:t>
    </dgm:pt>
    <dgm:pt modelId="{A2AAC3F1-13AB-4115-AFF4-BAACBD7EAB66}">
      <dgm:prSet phldrT="[Text]"/>
      <dgm:spPr/>
      <dgm:t>
        <a:bodyPr/>
        <a:lstStyle/>
        <a:p>
          <a:r>
            <a:rPr lang="en-GB" dirty="0" smtClean="0">
              <a:latin typeface="Tw Cen MT Condensed" pitchFamily="34" charset="0"/>
            </a:rPr>
            <a:t>Learning</a:t>
          </a:r>
          <a:endParaRPr lang="en-GB" dirty="0">
            <a:latin typeface="Tw Cen MT Condensed" pitchFamily="34" charset="0"/>
          </a:endParaRPr>
        </a:p>
      </dgm:t>
    </dgm:pt>
    <dgm:pt modelId="{98DD1D79-A20D-4368-9321-1FA8F6D11245}" type="parTrans" cxnId="{6666143E-DA9F-43FF-96FF-2BD31287A877}">
      <dgm:prSet/>
      <dgm:spPr/>
      <dgm:t>
        <a:bodyPr/>
        <a:lstStyle/>
        <a:p>
          <a:endParaRPr lang="en-GB">
            <a:latin typeface="Tw Cen MT Condensed" pitchFamily="34" charset="0"/>
          </a:endParaRPr>
        </a:p>
      </dgm:t>
    </dgm:pt>
    <dgm:pt modelId="{EDA0677B-1ED2-425A-812D-BF527793F4CA}" type="sibTrans" cxnId="{6666143E-DA9F-43FF-96FF-2BD31287A877}">
      <dgm:prSet/>
      <dgm:spPr/>
      <dgm:t>
        <a:bodyPr/>
        <a:lstStyle/>
        <a:p>
          <a:endParaRPr lang="en-GB">
            <a:latin typeface="Tw Cen MT Condensed" pitchFamily="34" charset="0"/>
          </a:endParaRPr>
        </a:p>
      </dgm:t>
    </dgm:pt>
    <dgm:pt modelId="{47A5287A-8354-485A-8173-82EBD9FC2B6C}">
      <dgm:prSet phldrT="[Text]"/>
      <dgm:spPr/>
      <dgm:t>
        <a:bodyPr/>
        <a:lstStyle/>
        <a:p>
          <a:r>
            <a:rPr lang="en-GB" dirty="0" smtClean="0">
              <a:latin typeface="Tw Cen MT Condensed" pitchFamily="34" charset="0"/>
            </a:rPr>
            <a:t>Accountability </a:t>
          </a:r>
          <a:endParaRPr lang="en-GB" dirty="0">
            <a:latin typeface="Tw Cen MT Condensed" pitchFamily="34" charset="0"/>
          </a:endParaRPr>
        </a:p>
      </dgm:t>
    </dgm:pt>
    <dgm:pt modelId="{5963C6B5-09C0-45F3-8E56-208367B8FF43}" type="parTrans" cxnId="{4A792251-5ED3-4583-8561-A26D7828E328}">
      <dgm:prSet/>
      <dgm:spPr/>
      <dgm:t>
        <a:bodyPr/>
        <a:lstStyle/>
        <a:p>
          <a:endParaRPr lang="en-GB">
            <a:latin typeface="Tw Cen MT Condensed" pitchFamily="34" charset="0"/>
          </a:endParaRPr>
        </a:p>
      </dgm:t>
    </dgm:pt>
    <dgm:pt modelId="{1C8B852E-3794-4210-88D8-3F3A11F1F100}" type="sibTrans" cxnId="{4A792251-5ED3-4583-8561-A26D7828E328}">
      <dgm:prSet/>
      <dgm:spPr/>
      <dgm:t>
        <a:bodyPr/>
        <a:lstStyle/>
        <a:p>
          <a:endParaRPr lang="en-GB">
            <a:latin typeface="Tw Cen MT Condensed" pitchFamily="34" charset="0"/>
          </a:endParaRPr>
        </a:p>
      </dgm:t>
    </dgm:pt>
    <dgm:pt modelId="{6B7EE3ED-E329-401A-B951-95F102DEB1BC}" type="pres">
      <dgm:prSet presAssocID="{AD2AE7A5-304D-4652-AC18-0C2328845B39}" presName="Name0" presStyleCnt="0">
        <dgm:presLayoutVars>
          <dgm:chMax val="1"/>
          <dgm:chPref val="1"/>
          <dgm:dir/>
          <dgm:animOne val="branch"/>
          <dgm:animLvl val="lvl"/>
        </dgm:presLayoutVars>
      </dgm:prSet>
      <dgm:spPr/>
      <dgm:t>
        <a:bodyPr/>
        <a:lstStyle/>
        <a:p>
          <a:endParaRPr lang="en-US"/>
        </a:p>
      </dgm:t>
    </dgm:pt>
    <dgm:pt modelId="{F08054DE-6201-4781-8196-EFAE9C5EBBEA}" type="pres">
      <dgm:prSet presAssocID="{FCDC99CE-DF71-442E-8E58-2199FC01AA21}" presName="singleCycle" presStyleCnt="0"/>
      <dgm:spPr/>
      <dgm:t>
        <a:bodyPr/>
        <a:lstStyle/>
        <a:p>
          <a:endParaRPr lang="en-GB"/>
        </a:p>
      </dgm:t>
    </dgm:pt>
    <dgm:pt modelId="{6EDF180F-0EF5-48E4-9D78-F881579F7AF6}" type="pres">
      <dgm:prSet presAssocID="{FCDC99CE-DF71-442E-8E58-2199FC01AA21}" presName="singleCenter" presStyleLbl="node1" presStyleIdx="0" presStyleCnt="4">
        <dgm:presLayoutVars>
          <dgm:chMax val="7"/>
          <dgm:chPref val="7"/>
        </dgm:presLayoutVars>
      </dgm:prSet>
      <dgm:spPr/>
      <dgm:t>
        <a:bodyPr/>
        <a:lstStyle/>
        <a:p>
          <a:endParaRPr lang="en-GB"/>
        </a:p>
      </dgm:t>
    </dgm:pt>
    <dgm:pt modelId="{E1D0706D-A9D7-4371-B3DE-321E2BF1F54D}" type="pres">
      <dgm:prSet presAssocID="{21BA508D-BC6F-4A2E-AC15-571929DC36A8}" presName="Name56" presStyleLbl="parChTrans1D2" presStyleIdx="0" presStyleCnt="3"/>
      <dgm:spPr/>
      <dgm:t>
        <a:bodyPr/>
        <a:lstStyle/>
        <a:p>
          <a:endParaRPr lang="en-US"/>
        </a:p>
      </dgm:t>
    </dgm:pt>
    <dgm:pt modelId="{1F1D608C-CECC-4EC8-903D-023B23EFD528}" type="pres">
      <dgm:prSet presAssocID="{E4637F53-D865-469E-840E-AAA59D0366EB}" presName="text0" presStyleLbl="node1" presStyleIdx="1" presStyleCnt="4" custScaleX="208833" custScaleY="167013">
        <dgm:presLayoutVars>
          <dgm:bulletEnabled val="1"/>
        </dgm:presLayoutVars>
      </dgm:prSet>
      <dgm:spPr/>
      <dgm:t>
        <a:bodyPr/>
        <a:lstStyle/>
        <a:p>
          <a:endParaRPr lang="en-GB"/>
        </a:p>
      </dgm:t>
    </dgm:pt>
    <dgm:pt modelId="{B9B6DB19-CADE-4FA8-8000-1952F0430B95}" type="pres">
      <dgm:prSet presAssocID="{98DD1D79-A20D-4368-9321-1FA8F6D11245}" presName="Name56" presStyleLbl="parChTrans1D2" presStyleIdx="1" presStyleCnt="3"/>
      <dgm:spPr/>
      <dgm:t>
        <a:bodyPr/>
        <a:lstStyle/>
        <a:p>
          <a:endParaRPr lang="en-US"/>
        </a:p>
      </dgm:t>
    </dgm:pt>
    <dgm:pt modelId="{1615130E-E837-4347-B9C9-A598A206E277}" type="pres">
      <dgm:prSet presAssocID="{A2AAC3F1-13AB-4115-AFF4-BAACBD7EAB66}" presName="text0" presStyleLbl="node1" presStyleIdx="2" presStyleCnt="4" custScaleX="202675" custScaleY="187568">
        <dgm:presLayoutVars>
          <dgm:bulletEnabled val="1"/>
        </dgm:presLayoutVars>
      </dgm:prSet>
      <dgm:spPr/>
      <dgm:t>
        <a:bodyPr/>
        <a:lstStyle/>
        <a:p>
          <a:endParaRPr lang="en-US"/>
        </a:p>
      </dgm:t>
    </dgm:pt>
    <dgm:pt modelId="{AB6E7ED2-38F7-4817-9F9C-C4FDE8B2ECA6}" type="pres">
      <dgm:prSet presAssocID="{5963C6B5-09C0-45F3-8E56-208367B8FF43}" presName="Name56" presStyleLbl="parChTrans1D2" presStyleIdx="2" presStyleCnt="3"/>
      <dgm:spPr/>
      <dgm:t>
        <a:bodyPr/>
        <a:lstStyle/>
        <a:p>
          <a:endParaRPr lang="en-US"/>
        </a:p>
      </dgm:t>
    </dgm:pt>
    <dgm:pt modelId="{DFB42D81-1C97-4050-B8D1-F177B0CC7B8B}" type="pres">
      <dgm:prSet presAssocID="{47A5287A-8354-485A-8173-82EBD9FC2B6C}" presName="text0" presStyleLbl="node1" presStyleIdx="3" presStyleCnt="4" custScaleX="211758" custScaleY="183650">
        <dgm:presLayoutVars>
          <dgm:bulletEnabled val="1"/>
        </dgm:presLayoutVars>
      </dgm:prSet>
      <dgm:spPr/>
      <dgm:t>
        <a:bodyPr/>
        <a:lstStyle/>
        <a:p>
          <a:endParaRPr lang="en-US"/>
        </a:p>
      </dgm:t>
    </dgm:pt>
  </dgm:ptLst>
  <dgm:cxnLst>
    <dgm:cxn modelId="{D407C3D2-E829-42B2-A0FD-9752EFE0BDA3}" srcId="{AD2AE7A5-304D-4652-AC18-0C2328845B39}" destId="{FCDC99CE-DF71-442E-8E58-2199FC01AA21}" srcOrd="0" destOrd="0" parTransId="{29EA450B-61D4-4286-A20A-700569F52AD1}" sibTransId="{CCE157BD-E2F2-4F52-A796-8DFC7B77632E}"/>
    <dgm:cxn modelId="{6666143E-DA9F-43FF-96FF-2BD31287A877}" srcId="{FCDC99CE-DF71-442E-8E58-2199FC01AA21}" destId="{A2AAC3F1-13AB-4115-AFF4-BAACBD7EAB66}" srcOrd="1" destOrd="0" parTransId="{98DD1D79-A20D-4368-9321-1FA8F6D11245}" sibTransId="{EDA0677B-1ED2-425A-812D-BF527793F4CA}"/>
    <dgm:cxn modelId="{907CF910-92F3-4B99-877D-C722F4F59033}" type="presOf" srcId="{98DD1D79-A20D-4368-9321-1FA8F6D11245}" destId="{B9B6DB19-CADE-4FA8-8000-1952F0430B95}" srcOrd="0" destOrd="0" presId="urn:microsoft.com/office/officeart/2008/layout/RadialCluster"/>
    <dgm:cxn modelId="{3E1162DB-9DEE-4FEB-B1DF-3DBD1CE8CA83}" type="presOf" srcId="{A2AAC3F1-13AB-4115-AFF4-BAACBD7EAB66}" destId="{1615130E-E837-4347-B9C9-A598A206E277}" srcOrd="0" destOrd="0" presId="urn:microsoft.com/office/officeart/2008/layout/RadialCluster"/>
    <dgm:cxn modelId="{0BE9A4C5-CC8C-4706-A923-486415481F40}" type="presOf" srcId="{21BA508D-BC6F-4A2E-AC15-571929DC36A8}" destId="{E1D0706D-A9D7-4371-B3DE-321E2BF1F54D}" srcOrd="0" destOrd="0" presId="urn:microsoft.com/office/officeart/2008/layout/RadialCluster"/>
    <dgm:cxn modelId="{45636553-0A8D-4C14-855F-B92E05A658CC}" type="presOf" srcId="{AD2AE7A5-304D-4652-AC18-0C2328845B39}" destId="{6B7EE3ED-E329-401A-B951-95F102DEB1BC}" srcOrd="0" destOrd="0" presId="urn:microsoft.com/office/officeart/2008/layout/RadialCluster"/>
    <dgm:cxn modelId="{1D89C743-2B65-4633-BCBC-EB0F7F7A76D2}" type="presOf" srcId="{E4637F53-D865-469E-840E-AAA59D0366EB}" destId="{1F1D608C-CECC-4EC8-903D-023B23EFD528}" srcOrd="0" destOrd="0" presId="urn:microsoft.com/office/officeart/2008/layout/RadialCluster"/>
    <dgm:cxn modelId="{444B6226-96E4-426D-AA22-AE8FF25B1662}" type="presOf" srcId="{5963C6B5-09C0-45F3-8E56-208367B8FF43}" destId="{AB6E7ED2-38F7-4817-9F9C-C4FDE8B2ECA6}" srcOrd="0" destOrd="0" presId="urn:microsoft.com/office/officeart/2008/layout/RadialCluster"/>
    <dgm:cxn modelId="{FD8D8099-8EBA-4C26-BF39-1D321821C25A}" srcId="{FCDC99CE-DF71-442E-8E58-2199FC01AA21}" destId="{E4637F53-D865-469E-840E-AAA59D0366EB}" srcOrd="0" destOrd="0" parTransId="{21BA508D-BC6F-4A2E-AC15-571929DC36A8}" sibTransId="{A924C71E-D186-4AA8-9E74-105E206112E4}"/>
    <dgm:cxn modelId="{2E767A01-EC36-4B65-9BD2-D9B2A21012A2}" type="presOf" srcId="{FCDC99CE-DF71-442E-8E58-2199FC01AA21}" destId="{6EDF180F-0EF5-48E4-9D78-F881579F7AF6}" srcOrd="0" destOrd="0" presId="urn:microsoft.com/office/officeart/2008/layout/RadialCluster"/>
    <dgm:cxn modelId="{4A792251-5ED3-4583-8561-A26D7828E328}" srcId="{FCDC99CE-DF71-442E-8E58-2199FC01AA21}" destId="{47A5287A-8354-485A-8173-82EBD9FC2B6C}" srcOrd="2" destOrd="0" parTransId="{5963C6B5-09C0-45F3-8E56-208367B8FF43}" sibTransId="{1C8B852E-3794-4210-88D8-3F3A11F1F100}"/>
    <dgm:cxn modelId="{F103D812-35EC-4B4C-9E85-DB9038F5CCC8}" type="presOf" srcId="{47A5287A-8354-485A-8173-82EBD9FC2B6C}" destId="{DFB42D81-1C97-4050-B8D1-F177B0CC7B8B}" srcOrd="0" destOrd="0" presId="urn:microsoft.com/office/officeart/2008/layout/RadialCluster"/>
    <dgm:cxn modelId="{7F8DDDF3-7717-4D76-8192-8CC6BCC803AB}" type="presParOf" srcId="{6B7EE3ED-E329-401A-B951-95F102DEB1BC}" destId="{F08054DE-6201-4781-8196-EFAE9C5EBBEA}" srcOrd="0" destOrd="0" presId="urn:microsoft.com/office/officeart/2008/layout/RadialCluster"/>
    <dgm:cxn modelId="{DF7F2D5A-40E5-4655-8890-427872D06618}" type="presParOf" srcId="{F08054DE-6201-4781-8196-EFAE9C5EBBEA}" destId="{6EDF180F-0EF5-48E4-9D78-F881579F7AF6}" srcOrd="0" destOrd="0" presId="urn:microsoft.com/office/officeart/2008/layout/RadialCluster"/>
    <dgm:cxn modelId="{A95D4819-BBBE-45EB-92F7-DEE05299D072}" type="presParOf" srcId="{F08054DE-6201-4781-8196-EFAE9C5EBBEA}" destId="{E1D0706D-A9D7-4371-B3DE-321E2BF1F54D}" srcOrd="1" destOrd="0" presId="urn:microsoft.com/office/officeart/2008/layout/RadialCluster"/>
    <dgm:cxn modelId="{D1F70100-46FC-4456-90DB-D188FEE7A604}" type="presParOf" srcId="{F08054DE-6201-4781-8196-EFAE9C5EBBEA}" destId="{1F1D608C-CECC-4EC8-903D-023B23EFD528}" srcOrd="2" destOrd="0" presId="urn:microsoft.com/office/officeart/2008/layout/RadialCluster"/>
    <dgm:cxn modelId="{7AEEE360-8937-48B9-9F8F-F130EAB9D3A3}" type="presParOf" srcId="{F08054DE-6201-4781-8196-EFAE9C5EBBEA}" destId="{B9B6DB19-CADE-4FA8-8000-1952F0430B95}" srcOrd="3" destOrd="0" presId="urn:microsoft.com/office/officeart/2008/layout/RadialCluster"/>
    <dgm:cxn modelId="{C371C0A7-2931-4A57-9142-C459B489F7D4}" type="presParOf" srcId="{F08054DE-6201-4781-8196-EFAE9C5EBBEA}" destId="{1615130E-E837-4347-B9C9-A598A206E277}" srcOrd="4" destOrd="0" presId="urn:microsoft.com/office/officeart/2008/layout/RadialCluster"/>
    <dgm:cxn modelId="{15C60B90-D3BE-45A0-82D2-58CB74D3A9E4}" type="presParOf" srcId="{F08054DE-6201-4781-8196-EFAE9C5EBBEA}" destId="{AB6E7ED2-38F7-4817-9F9C-C4FDE8B2ECA6}" srcOrd="5" destOrd="0" presId="urn:microsoft.com/office/officeart/2008/layout/RadialCluster"/>
    <dgm:cxn modelId="{894D15E7-33BD-47CE-8302-1650E31ED4B5}" type="presParOf" srcId="{F08054DE-6201-4781-8196-EFAE9C5EBBEA}" destId="{DFB42D81-1C97-4050-B8D1-F177B0CC7B8B}"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C7074B-F26D-4702-BD2C-85FA30BCA21D}" type="doc">
      <dgm:prSet loTypeId="urn:microsoft.com/office/officeart/2005/8/layout/cycle3" loCatId="cycle" qsTypeId="urn:microsoft.com/office/officeart/2005/8/quickstyle/simple2" qsCatId="simple" csTypeId="urn:microsoft.com/office/officeart/2005/8/colors/colorful3" csCatId="colorful" phldr="1"/>
      <dgm:spPr/>
    </dgm:pt>
    <dgm:pt modelId="{2B7D4A9A-6142-40ED-8B11-FB109EF9EEE1}">
      <dgm:prSet phldrT="[Text]" custT="1">
        <dgm:style>
          <a:lnRef idx="3">
            <a:schemeClr val="lt1"/>
          </a:lnRef>
          <a:fillRef idx="1">
            <a:schemeClr val="accent3"/>
          </a:fillRef>
          <a:effectRef idx="1">
            <a:schemeClr val="accent3"/>
          </a:effectRef>
          <a:fontRef idx="minor">
            <a:schemeClr val="lt1"/>
          </a:fontRef>
        </dgm:style>
      </dgm:prSet>
      <dgm:spPr>
        <a:solidFill>
          <a:srgbClr val="8DC63F"/>
        </a:solidFill>
        <a:ln/>
      </dgm:spPr>
      <dgm:t>
        <a:bodyPr/>
        <a:lstStyle/>
        <a:p>
          <a:r>
            <a:rPr lang="en-US" sz="2200" b="1" dirty="0" smtClean="0">
              <a:effectLst/>
              <a:latin typeface="Arial" panose="020B0604020202020204" pitchFamily="34" charset="0"/>
              <a:cs typeface="Arial" panose="020B0604020202020204" pitchFamily="34" charset="0"/>
            </a:rPr>
            <a:t>Evidence &amp; Analysis</a:t>
          </a:r>
          <a:endParaRPr lang="en-US" sz="2200" b="1" dirty="0">
            <a:effectLst/>
            <a:latin typeface="Arial" panose="020B0604020202020204" pitchFamily="34" charset="0"/>
            <a:cs typeface="Arial" panose="020B0604020202020204" pitchFamily="34" charset="0"/>
          </a:endParaRPr>
        </a:p>
      </dgm:t>
    </dgm:pt>
    <dgm:pt modelId="{11E61713-9578-4C82-B383-6D2380F70A5D}" type="parTrans" cxnId="{AA4E2A79-E7BD-4042-8E21-002841FB43E1}">
      <dgm:prSet/>
      <dgm:spPr/>
      <dgm:t>
        <a:bodyPr/>
        <a:lstStyle/>
        <a:p>
          <a:endParaRPr lang="en-US" sz="2400" b="1"/>
        </a:p>
      </dgm:t>
    </dgm:pt>
    <dgm:pt modelId="{35DAA188-D47D-44F2-B718-E6188B0C8BC0}" type="sibTrans" cxnId="{AA4E2A79-E7BD-4042-8E21-002841FB43E1}">
      <dgm:prSet/>
      <dgm:spPr/>
      <dgm:t>
        <a:bodyPr/>
        <a:lstStyle/>
        <a:p>
          <a:endParaRPr lang="en-US" sz="2400" b="1"/>
        </a:p>
      </dgm:t>
    </dgm:pt>
    <dgm:pt modelId="{DC033FE7-732C-48FD-AC8A-5DFD6587FBC3}">
      <dgm:prSet phldrT="[Text]" custT="1"/>
      <dgm:spPr>
        <a:solidFill>
          <a:srgbClr val="009740"/>
        </a:solidFill>
      </dgm:spPr>
      <dgm:t>
        <a:bodyPr lIns="0" tIns="0" rIns="0" bIns="0" anchor="ctr" anchorCtr="1"/>
        <a:lstStyle/>
        <a:p>
          <a:r>
            <a:rPr lang="en-US" sz="2200" b="1" dirty="0">
              <a:latin typeface="Arial" panose="020B0604020202020204" pitchFamily="34" charset="0"/>
              <a:cs typeface="Arial" panose="020B0604020202020204" pitchFamily="34" charset="0"/>
            </a:rPr>
            <a:t>Implementation</a:t>
          </a:r>
        </a:p>
      </dgm:t>
    </dgm:pt>
    <dgm:pt modelId="{72F20E71-80A5-4A16-AE3B-2DEFBE89FF03}" type="parTrans" cxnId="{07668D2C-A600-46E7-A4E6-8866F9049412}">
      <dgm:prSet/>
      <dgm:spPr/>
      <dgm:t>
        <a:bodyPr/>
        <a:lstStyle/>
        <a:p>
          <a:endParaRPr lang="en-US" sz="2400" b="1"/>
        </a:p>
      </dgm:t>
    </dgm:pt>
    <dgm:pt modelId="{ED5161DA-F69C-41FC-BF46-16ACF321D8C9}" type="sibTrans" cxnId="{07668D2C-A600-46E7-A4E6-8866F9049412}">
      <dgm:prSet/>
      <dgm:spPr/>
      <dgm:t>
        <a:bodyPr/>
        <a:lstStyle/>
        <a:p>
          <a:endParaRPr lang="en-US" sz="2400" b="1"/>
        </a:p>
      </dgm:t>
    </dgm:pt>
    <dgm:pt modelId="{A3CEED75-F5D0-4BAD-862C-E8FB36DE522C}">
      <dgm:prSet phldrT="[Text]" custT="1">
        <dgm:style>
          <a:lnRef idx="3">
            <a:schemeClr val="lt1"/>
          </a:lnRef>
          <a:fillRef idx="1">
            <a:schemeClr val="accent1"/>
          </a:fillRef>
          <a:effectRef idx="1">
            <a:schemeClr val="accent1"/>
          </a:effectRef>
          <a:fontRef idx="minor">
            <a:schemeClr val="lt1"/>
          </a:fontRef>
        </dgm:style>
      </dgm:prSet>
      <dgm:spPr>
        <a:solidFill>
          <a:srgbClr val="333399"/>
        </a:solidFill>
        <a:ln/>
      </dgm:spPr>
      <dgm:t>
        <a:bodyPr/>
        <a:lstStyle/>
        <a:p>
          <a:r>
            <a:rPr lang="en-US" sz="2200" b="1" dirty="0" smtClean="0">
              <a:latin typeface="Arial" panose="020B0604020202020204" pitchFamily="34" charset="0"/>
              <a:cs typeface="Arial" panose="020B0604020202020204" pitchFamily="34" charset="0"/>
            </a:rPr>
            <a:t>Monitoring &amp; </a:t>
          </a:r>
        </a:p>
        <a:p>
          <a:r>
            <a:rPr lang="en-US" sz="2200" b="1" dirty="0" smtClean="0">
              <a:latin typeface="Arial" panose="020B0604020202020204" pitchFamily="34" charset="0"/>
              <a:cs typeface="Arial" panose="020B0604020202020204" pitchFamily="34" charset="0"/>
            </a:rPr>
            <a:t>Reporting</a:t>
          </a:r>
          <a:endParaRPr lang="en-US" sz="2200" b="1" dirty="0">
            <a:latin typeface="Arial" panose="020B0604020202020204" pitchFamily="34" charset="0"/>
            <a:cs typeface="Arial" panose="020B0604020202020204" pitchFamily="34" charset="0"/>
          </a:endParaRPr>
        </a:p>
      </dgm:t>
    </dgm:pt>
    <dgm:pt modelId="{560D6E35-72E9-40DD-B3CE-F6EA7C80ABDA}" type="parTrans" cxnId="{C9D1E026-497D-4D78-98FF-218DC7C36E1B}">
      <dgm:prSet/>
      <dgm:spPr/>
      <dgm:t>
        <a:bodyPr/>
        <a:lstStyle/>
        <a:p>
          <a:endParaRPr lang="en-US" sz="2400" b="1"/>
        </a:p>
      </dgm:t>
    </dgm:pt>
    <dgm:pt modelId="{F7832264-AA06-45F2-AB45-193C07AD568E}" type="sibTrans" cxnId="{C9D1E026-497D-4D78-98FF-218DC7C36E1B}">
      <dgm:prSet/>
      <dgm:spPr/>
      <dgm:t>
        <a:bodyPr/>
        <a:lstStyle/>
        <a:p>
          <a:endParaRPr lang="en-US" sz="2400" b="1"/>
        </a:p>
      </dgm:t>
    </dgm:pt>
    <dgm:pt modelId="{26C46576-E392-4BF1-A734-EFD16F0FE7B7}">
      <dgm:prSet phldrT="[Text]" custT="1"/>
      <dgm:spPr>
        <a:solidFill>
          <a:srgbClr val="803499"/>
        </a:solidFill>
      </dgm:spPr>
      <dgm:t>
        <a:bodyPr/>
        <a:lstStyle/>
        <a:p>
          <a:r>
            <a:rPr lang="en-US" sz="2200" b="1" dirty="0">
              <a:latin typeface="Arial" panose="020B0604020202020204" pitchFamily="34" charset="0"/>
              <a:cs typeface="Arial" panose="020B0604020202020204" pitchFamily="34" charset="0"/>
            </a:rPr>
            <a:t>Evaluation</a:t>
          </a:r>
        </a:p>
      </dgm:t>
    </dgm:pt>
    <dgm:pt modelId="{C748F457-3DAE-4661-BF83-D49CF00C3FF0}" type="parTrans" cxnId="{2D9EB0E0-3800-4F6A-A848-00CC9029E632}">
      <dgm:prSet/>
      <dgm:spPr/>
      <dgm:t>
        <a:bodyPr/>
        <a:lstStyle/>
        <a:p>
          <a:endParaRPr lang="en-US" sz="2400" b="1"/>
        </a:p>
      </dgm:t>
    </dgm:pt>
    <dgm:pt modelId="{B8B2AE3D-73F5-405E-96B8-3ACA23E426F4}" type="sibTrans" cxnId="{2D9EB0E0-3800-4F6A-A848-00CC9029E632}">
      <dgm:prSet/>
      <dgm:spPr/>
      <dgm:t>
        <a:bodyPr/>
        <a:lstStyle/>
        <a:p>
          <a:endParaRPr lang="en-US" sz="2400" b="1"/>
        </a:p>
      </dgm:t>
    </dgm:pt>
    <dgm:pt modelId="{5F33A840-AB11-450B-8E0C-BE054AD092E1}" type="pres">
      <dgm:prSet presAssocID="{35C7074B-F26D-4702-BD2C-85FA30BCA21D}" presName="Name0" presStyleCnt="0">
        <dgm:presLayoutVars>
          <dgm:dir/>
          <dgm:resizeHandles val="exact"/>
        </dgm:presLayoutVars>
      </dgm:prSet>
      <dgm:spPr/>
    </dgm:pt>
    <dgm:pt modelId="{A298181F-5178-4FEE-A771-F32D83B59949}" type="pres">
      <dgm:prSet presAssocID="{35C7074B-F26D-4702-BD2C-85FA30BCA21D}" presName="cycle" presStyleCnt="0"/>
      <dgm:spPr/>
    </dgm:pt>
    <dgm:pt modelId="{59276065-C54C-4BAD-AEB1-3719C048609C}" type="pres">
      <dgm:prSet presAssocID="{2B7D4A9A-6142-40ED-8B11-FB109EF9EEE1}" presName="nodeFirstNode" presStyleLbl="node1" presStyleIdx="0" presStyleCnt="4" custScaleX="74169" custScaleY="60278" custRadScaleRad="99841" custRadScaleInc="1586">
        <dgm:presLayoutVars>
          <dgm:bulletEnabled val="1"/>
        </dgm:presLayoutVars>
      </dgm:prSet>
      <dgm:spPr/>
      <dgm:t>
        <a:bodyPr/>
        <a:lstStyle/>
        <a:p>
          <a:endParaRPr lang="en-US"/>
        </a:p>
      </dgm:t>
    </dgm:pt>
    <dgm:pt modelId="{E33631A1-F5CC-44F8-87EE-4CA473CCC3F6}" type="pres">
      <dgm:prSet presAssocID="{35DAA188-D47D-44F2-B718-E6188B0C8BC0}" presName="sibTransFirstNode" presStyleLbl="bgShp" presStyleIdx="0" presStyleCnt="1"/>
      <dgm:spPr/>
      <dgm:t>
        <a:bodyPr/>
        <a:lstStyle/>
        <a:p>
          <a:endParaRPr lang="en-US"/>
        </a:p>
      </dgm:t>
    </dgm:pt>
    <dgm:pt modelId="{C31BE83E-96A0-4B20-967A-9563F9C9E083}" type="pres">
      <dgm:prSet presAssocID="{DC033FE7-732C-48FD-AC8A-5DFD6587FBC3}" presName="nodeFollowingNodes" presStyleLbl="node1" presStyleIdx="1" presStyleCnt="4" custScaleX="60372" custScaleY="60876" custRadScaleRad="127431" custRadScaleInc="68972">
        <dgm:presLayoutVars>
          <dgm:bulletEnabled val="1"/>
        </dgm:presLayoutVars>
      </dgm:prSet>
      <dgm:spPr/>
      <dgm:t>
        <a:bodyPr/>
        <a:lstStyle/>
        <a:p>
          <a:endParaRPr lang="en-US"/>
        </a:p>
      </dgm:t>
    </dgm:pt>
    <dgm:pt modelId="{08375D1D-ED62-47CF-802E-74632AC6DD6F}" type="pres">
      <dgm:prSet presAssocID="{A3CEED75-F5D0-4BAD-862C-E8FB36DE522C}" presName="nodeFollowingNodes" presStyleLbl="node1" presStyleIdx="2" presStyleCnt="4" custScaleX="60649" custScaleY="61862" custRadScaleRad="118393" custRadScaleInc="47810">
        <dgm:presLayoutVars>
          <dgm:bulletEnabled val="1"/>
        </dgm:presLayoutVars>
      </dgm:prSet>
      <dgm:spPr/>
      <dgm:t>
        <a:bodyPr/>
        <a:lstStyle/>
        <a:p>
          <a:endParaRPr lang="en-US"/>
        </a:p>
      </dgm:t>
    </dgm:pt>
    <dgm:pt modelId="{7D1E9887-7D22-4897-9E3D-9CD5B854040C}" type="pres">
      <dgm:prSet presAssocID="{26C46576-E392-4BF1-A734-EFD16F0FE7B7}" presName="nodeFollowingNodes" presStyleLbl="node1" presStyleIdx="3" presStyleCnt="4" custScaleX="49248" custScaleY="61858" custRadScaleRad="131517" custRadScaleInc="-1737">
        <dgm:presLayoutVars>
          <dgm:bulletEnabled val="1"/>
        </dgm:presLayoutVars>
      </dgm:prSet>
      <dgm:spPr/>
      <dgm:t>
        <a:bodyPr/>
        <a:lstStyle/>
        <a:p>
          <a:endParaRPr lang="en-US"/>
        </a:p>
      </dgm:t>
    </dgm:pt>
  </dgm:ptLst>
  <dgm:cxnLst>
    <dgm:cxn modelId="{4FAAE925-BBF6-4595-9397-767667E6C0B6}" type="presOf" srcId="{35C7074B-F26D-4702-BD2C-85FA30BCA21D}" destId="{5F33A840-AB11-450B-8E0C-BE054AD092E1}" srcOrd="0" destOrd="0" presId="urn:microsoft.com/office/officeart/2005/8/layout/cycle3"/>
    <dgm:cxn modelId="{2D9EB0E0-3800-4F6A-A848-00CC9029E632}" srcId="{35C7074B-F26D-4702-BD2C-85FA30BCA21D}" destId="{26C46576-E392-4BF1-A734-EFD16F0FE7B7}" srcOrd="3" destOrd="0" parTransId="{C748F457-3DAE-4661-BF83-D49CF00C3FF0}" sibTransId="{B8B2AE3D-73F5-405E-96B8-3ACA23E426F4}"/>
    <dgm:cxn modelId="{AA4E2A79-E7BD-4042-8E21-002841FB43E1}" srcId="{35C7074B-F26D-4702-BD2C-85FA30BCA21D}" destId="{2B7D4A9A-6142-40ED-8B11-FB109EF9EEE1}" srcOrd="0" destOrd="0" parTransId="{11E61713-9578-4C82-B383-6D2380F70A5D}" sibTransId="{35DAA188-D47D-44F2-B718-E6188B0C8BC0}"/>
    <dgm:cxn modelId="{C9D1E026-497D-4D78-98FF-218DC7C36E1B}" srcId="{35C7074B-F26D-4702-BD2C-85FA30BCA21D}" destId="{A3CEED75-F5D0-4BAD-862C-E8FB36DE522C}" srcOrd="2" destOrd="0" parTransId="{560D6E35-72E9-40DD-B3CE-F6EA7C80ABDA}" sibTransId="{F7832264-AA06-45F2-AB45-193C07AD568E}"/>
    <dgm:cxn modelId="{984E5163-2AAE-4AAC-A94B-21B0F7625DD5}" type="presOf" srcId="{35DAA188-D47D-44F2-B718-E6188B0C8BC0}" destId="{E33631A1-F5CC-44F8-87EE-4CA473CCC3F6}" srcOrd="0" destOrd="0" presId="urn:microsoft.com/office/officeart/2005/8/layout/cycle3"/>
    <dgm:cxn modelId="{07668D2C-A600-46E7-A4E6-8866F9049412}" srcId="{35C7074B-F26D-4702-BD2C-85FA30BCA21D}" destId="{DC033FE7-732C-48FD-AC8A-5DFD6587FBC3}" srcOrd="1" destOrd="0" parTransId="{72F20E71-80A5-4A16-AE3B-2DEFBE89FF03}" sibTransId="{ED5161DA-F69C-41FC-BF46-16ACF321D8C9}"/>
    <dgm:cxn modelId="{59E933AB-F04D-4F0D-847B-F909CAA497D6}" type="presOf" srcId="{26C46576-E392-4BF1-A734-EFD16F0FE7B7}" destId="{7D1E9887-7D22-4897-9E3D-9CD5B854040C}" srcOrd="0" destOrd="0" presId="urn:microsoft.com/office/officeart/2005/8/layout/cycle3"/>
    <dgm:cxn modelId="{C8CAC25D-F33B-40D5-945F-3B14A907E62D}" type="presOf" srcId="{A3CEED75-F5D0-4BAD-862C-E8FB36DE522C}" destId="{08375D1D-ED62-47CF-802E-74632AC6DD6F}" srcOrd="0" destOrd="0" presId="urn:microsoft.com/office/officeart/2005/8/layout/cycle3"/>
    <dgm:cxn modelId="{D1B7D1BE-9F4F-4868-905E-9086EDBC0CCF}" type="presOf" srcId="{DC033FE7-732C-48FD-AC8A-5DFD6587FBC3}" destId="{C31BE83E-96A0-4B20-967A-9563F9C9E083}" srcOrd="0" destOrd="0" presId="urn:microsoft.com/office/officeart/2005/8/layout/cycle3"/>
    <dgm:cxn modelId="{62B242F0-F899-4986-85A6-A33122958508}" type="presOf" srcId="{2B7D4A9A-6142-40ED-8B11-FB109EF9EEE1}" destId="{59276065-C54C-4BAD-AEB1-3719C048609C}" srcOrd="0" destOrd="0" presId="urn:microsoft.com/office/officeart/2005/8/layout/cycle3"/>
    <dgm:cxn modelId="{3F65EAAD-F8E8-4C82-8B9E-F32F88888B21}" type="presParOf" srcId="{5F33A840-AB11-450B-8E0C-BE054AD092E1}" destId="{A298181F-5178-4FEE-A771-F32D83B59949}" srcOrd="0" destOrd="0" presId="urn:microsoft.com/office/officeart/2005/8/layout/cycle3"/>
    <dgm:cxn modelId="{8EA934E7-283A-4472-97CB-6B7EDFF2EB23}" type="presParOf" srcId="{A298181F-5178-4FEE-A771-F32D83B59949}" destId="{59276065-C54C-4BAD-AEB1-3719C048609C}" srcOrd="0" destOrd="0" presId="urn:microsoft.com/office/officeart/2005/8/layout/cycle3"/>
    <dgm:cxn modelId="{476A2E79-7C34-4E45-ACBE-E79C20127719}" type="presParOf" srcId="{A298181F-5178-4FEE-A771-F32D83B59949}" destId="{E33631A1-F5CC-44F8-87EE-4CA473CCC3F6}" srcOrd="1" destOrd="0" presId="urn:microsoft.com/office/officeart/2005/8/layout/cycle3"/>
    <dgm:cxn modelId="{9F20E0AA-0323-4C85-B59A-AB59A1CBD6EC}" type="presParOf" srcId="{A298181F-5178-4FEE-A771-F32D83B59949}" destId="{C31BE83E-96A0-4B20-967A-9563F9C9E083}" srcOrd="2" destOrd="0" presId="urn:microsoft.com/office/officeart/2005/8/layout/cycle3"/>
    <dgm:cxn modelId="{0717BD56-4D3F-410E-8237-4086D07F4DF1}" type="presParOf" srcId="{A298181F-5178-4FEE-A771-F32D83B59949}" destId="{08375D1D-ED62-47CF-802E-74632AC6DD6F}" srcOrd="3" destOrd="0" presId="urn:microsoft.com/office/officeart/2005/8/layout/cycle3"/>
    <dgm:cxn modelId="{48359BBD-3B0D-409C-889D-D7093D087170}" type="presParOf" srcId="{A298181F-5178-4FEE-A771-F32D83B59949}" destId="{7D1E9887-7D22-4897-9E3D-9CD5B854040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5C7074B-F26D-4702-BD2C-85FA30BCA21D}" type="doc">
      <dgm:prSet loTypeId="urn:microsoft.com/office/officeart/2005/8/layout/cycle3" loCatId="cycle" qsTypeId="urn:microsoft.com/office/officeart/2005/8/quickstyle/simple2" qsCatId="simple" csTypeId="urn:microsoft.com/office/officeart/2005/8/colors/colorful3" csCatId="colorful" phldr="1"/>
      <dgm:spPr/>
    </dgm:pt>
    <dgm:pt modelId="{2B7D4A9A-6142-40ED-8B11-FB109EF9EEE1}">
      <dgm:prSet phldrT="[Text]" custT="1">
        <dgm:style>
          <a:lnRef idx="3">
            <a:schemeClr val="lt1"/>
          </a:lnRef>
          <a:fillRef idx="1">
            <a:schemeClr val="accent3"/>
          </a:fillRef>
          <a:effectRef idx="1">
            <a:schemeClr val="accent3"/>
          </a:effectRef>
          <a:fontRef idx="minor">
            <a:schemeClr val="lt1"/>
          </a:fontRef>
        </dgm:style>
      </dgm:prSet>
      <dgm:spPr>
        <a:solidFill>
          <a:srgbClr val="8DC63F"/>
        </a:solidFill>
        <a:ln/>
      </dgm:spPr>
      <dgm:t>
        <a:bodyPr/>
        <a:lstStyle/>
        <a:p>
          <a:r>
            <a:rPr lang="en-US" sz="2200" b="1" dirty="0" smtClean="0">
              <a:effectLst/>
              <a:latin typeface="Arial" panose="020B0604020202020204" pitchFamily="34" charset="0"/>
              <a:cs typeface="Arial" panose="020B0604020202020204" pitchFamily="34" charset="0"/>
            </a:rPr>
            <a:t>Evidence &amp; Analysis</a:t>
          </a:r>
          <a:endParaRPr lang="en-US" sz="2200" b="1" dirty="0">
            <a:effectLst/>
            <a:latin typeface="Arial" panose="020B0604020202020204" pitchFamily="34" charset="0"/>
            <a:cs typeface="Arial" panose="020B0604020202020204" pitchFamily="34" charset="0"/>
          </a:endParaRPr>
        </a:p>
      </dgm:t>
    </dgm:pt>
    <dgm:pt modelId="{11E61713-9578-4C82-B383-6D2380F70A5D}" type="parTrans" cxnId="{AA4E2A79-E7BD-4042-8E21-002841FB43E1}">
      <dgm:prSet/>
      <dgm:spPr/>
      <dgm:t>
        <a:bodyPr/>
        <a:lstStyle/>
        <a:p>
          <a:endParaRPr lang="en-US" sz="2400" b="1"/>
        </a:p>
      </dgm:t>
    </dgm:pt>
    <dgm:pt modelId="{35DAA188-D47D-44F2-B718-E6188B0C8BC0}" type="sibTrans" cxnId="{AA4E2A79-E7BD-4042-8E21-002841FB43E1}">
      <dgm:prSet/>
      <dgm:spPr/>
      <dgm:t>
        <a:bodyPr/>
        <a:lstStyle/>
        <a:p>
          <a:endParaRPr lang="en-US" sz="2400" b="1"/>
        </a:p>
      </dgm:t>
    </dgm:pt>
    <dgm:pt modelId="{DC033FE7-732C-48FD-AC8A-5DFD6587FBC3}">
      <dgm:prSet phldrT="[Text]" custT="1"/>
      <dgm:spPr>
        <a:solidFill>
          <a:srgbClr val="009740"/>
        </a:solidFill>
      </dgm:spPr>
      <dgm:t>
        <a:bodyPr lIns="0" tIns="0" rIns="0" bIns="0" anchor="ctr" anchorCtr="1"/>
        <a:lstStyle/>
        <a:p>
          <a:r>
            <a:rPr lang="en-US" sz="2200" b="1" dirty="0">
              <a:latin typeface="Arial" panose="020B0604020202020204" pitchFamily="34" charset="0"/>
              <a:cs typeface="Arial" panose="020B0604020202020204" pitchFamily="34" charset="0"/>
            </a:rPr>
            <a:t>Implementation</a:t>
          </a:r>
        </a:p>
      </dgm:t>
    </dgm:pt>
    <dgm:pt modelId="{72F20E71-80A5-4A16-AE3B-2DEFBE89FF03}" type="parTrans" cxnId="{07668D2C-A600-46E7-A4E6-8866F9049412}">
      <dgm:prSet/>
      <dgm:spPr/>
      <dgm:t>
        <a:bodyPr/>
        <a:lstStyle/>
        <a:p>
          <a:endParaRPr lang="en-US" sz="2400" b="1"/>
        </a:p>
      </dgm:t>
    </dgm:pt>
    <dgm:pt modelId="{ED5161DA-F69C-41FC-BF46-16ACF321D8C9}" type="sibTrans" cxnId="{07668D2C-A600-46E7-A4E6-8866F9049412}">
      <dgm:prSet/>
      <dgm:spPr/>
      <dgm:t>
        <a:bodyPr/>
        <a:lstStyle/>
        <a:p>
          <a:endParaRPr lang="en-US" sz="2400" b="1"/>
        </a:p>
      </dgm:t>
    </dgm:pt>
    <dgm:pt modelId="{A3CEED75-F5D0-4BAD-862C-E8FB36DE522C}">
      <dgm:prSet phldrT="[Text]" custT="1">
        <dgm:style>
          <a:lnRef idx="3">
            <a:schemeClr val="lt1"/>
          </a:lnRef>
          <a:fillRef idx="1">
            <a:schemeClr val="accent1"/>
          </a:fillRef>
          <a:effectRef idx="1">
            <a:schemeClr val="accent1"/>
          </a:effectRef>
          <a:fontRef idx="minor">
            <a:schemeClr val="lt1"/>
          </a:fontRef>
        </dgm:style>
      </dgm:prSet>
      <dgm:spPr>
        <a:solidFill>
          <a:srgbClr val="333399"/>
        </a:solidFill>
        <a:ln/>
      </dgm:spPr>
      <dgm:t>
        <a:bodyPr/>
        <a:lstStyle/>
        <a:p>
          <a:r>
            <a:rPr lang="en-US" sz="2200" b="1" dirty="0" smtClean="0">
              <a:latin typeface="Arial" panose="020B0604020202020204" pitchFamily="34" charset="0"/>
              <a:cs typeface="Arial" panose="020B0604020202020204" pitchFamily="34" charset="0"/>
            </a:rPr>
            <a:t>Monitoring &amp; </a:t>
          </a:r>
        </a:p>
        <a:p>
          <a:r>
            <a:rPr lang="en-US" sz="2200" b="1" dirty="0" smtClean="0">
              <a:latin typeface="Arial" panose="020B0604020202020204" pitchFamily="34" charset="0"/>
              <a:cs typeface="Arial" panose="020B0604020202020204" pitchFamily="34" charset="0"/>
            </a:rPr>
            <a:t>Reporting</a:t>
          </a:r>
          <a:endParaRPr lang="en-US" sz="2200" b="1" dirty="0">
            <a:latin typeface="Arial" panose="020B0604020202020204" pitchFamily="34" charset="0"/>
            <a:cs typeface="Arial" panose="020B0604020202020204" pitchFamily="34" charset="0"/>
          </a:endParaRPr>
        </a:p>
      </dgm:t>
    </dgm:pt>
    <dgm:pt modelId="{560D6E35-72E9-40DD-B3CE-F6EA7C80ABDA}" type="parTrans" cxnId="{C9D1E026-497D-4D78-98FF-218DC7C36E1B}">
      <dgm:prSet/>
      <dgm:spPr/>
      <dgm:t>
        <a:bodyPr/>
        <a:lstStyle/>
        <a:p>
          <a:endParaRPr lang="en-US" sz="2400" b="1"/>
        </a:p>
      </dgm:t>
    </dgm:pt>
    <dgm:pt modelId="{F7832264-AA06-45F2-AB45-193C07AD568E}" type="sibTrans" cxnId="{C9D1E026-497D-4D78-98FF-218DC7C36E1B}">
      <dgm:prSet/>
      <dgm:spPr/>
      <dgm:t>
        <a:bodyPr/>
        <a:lstStyle/>
        <a:p>
          <a:endParaRPr lang="en-US" sz="2400" b="1"/>
        </a:p>
      </dgm:t>
    </dgm:pt>
    <dgm:pt modelId="{26C46576-E392-4BF1-A734-EFD16F0FE7B7}">
      <dgm:prSet phldrT="[Text]" custT="1"/>
      <dgm:spPr>
        <a:solidFill>
          <a:srgbClr val="803499"/>
        </a:solidFill>
      </dgm:spPr>
      <dgm:t>
        <a:bodyPr/>
        <a:lstStyle/>
        <a:p>
          <a:r>
            <a:rPr lang="en-US" sz="2200" b="1" dirty="0">
              <a:latin typeface="Arial" panose="020B0604020202020204" pitchFamily="34" charset="0"/>
              <a:cs typeface="Arial" panose="020B0604020202020204" pitchFamily="34" charset="0"/>
            </a:rPr>
            <a:t>Evaluation</a:t>
          </a:r>
        </a:p>
      </dgm:t>
    </dgm:pt>
    <dgm:pt modelId="{C748F457-3DAE-4661-BF83-D49CF00C3FF0}" type="parTrans" cxnId="{2D9EB0E0-3800-4F6A-A848-00CC9029E632}">
      <dgm:prSet/>
      <dgm:spPr/>
      <dgm:t>
        <a:bodyPr/>
        <a:lstStyle/>
        <a:p>
          <a:endParaRPr lang="en-US" sz="2400" b="1"/>
        </a:p>
      </dgm:t>
    </dgm:pt>
    <dgm:pt modelId="{B8B2AE3D-73F5-405E-96B8-3ACA23E426F4}" type="sibTrans" cxnId="{2D9EB0E0-3800-4F6A-A848-00CC9029E632}">
      <dgm:prSet/>
      <dgm:spPr/>
      <dgm:t>
        <a:bodyPr/>
        <a:lstStyle/>
        <a:p>
          <a:endParaRPr lang="en-US" sz="2400" b="1"/>
        </a:p>
      </dgm:t>
    </dgm:pt>
    <dgm:pt modelId="{5F33A840-AB11-450B-8E0C-BE054AD092E1}" type="pres">
      <dgm:prSet presAssocID="{35C7074B-F26D-4702-BD2C-85FA30BCA21D}" presName="Name0" presStyleCnt="0">
        <dgm:presLayoutVars>
          <dgm:dir/>
          <dgm:resizeHandles val="exact"/>
        </dgm:presLayoutVars>
      </dgm:prSet>
      <dgm:spPr/>
    </dgm:pt>
    <dgm:pt modelId="{A298181F-5178-4FEE-A771-F32D83B59949}" type="pres">
      <dgm:prSet presAssocID="{35C7074B-F26D-4702-BD2C-85FA30BCA21D}" presName="cycle" presStyleCnt="0"/>
      <dgm:spPr/>
    </dgm:pt>
    <dgm:pt modelId="{59276065-C54C-4BAD-AEB1-3719C048609C}" type="pres">
      <dgm:prSet presAssocID="{2B7D4A9A-6142-40ED-8B11-FB109EF9EEE1}" presName="nodeFirstNode" presStyleLbl="node1" presStyleIdx="0" presStyleCnt="4" custScaleX="74169" custScaleY="60278" custRadScaleRad="99841" custRadScaleInc="1586">
        <dgm:presLayoutVars>
          <dgm:bulletEnabled val="1"/>
        </dgm:presLayoutVars>
      </dgm:prSet>
      <dgm:spPr/>
      <dgm:t>
        <a:bodyPr/>
        <a:lstStyle/>
        <a:p>
          <a:endParaRPr lang="en-US"/>
        </a:p>
      </dgm:t>
    </dgm:pt>
    <dgm:pt modelId="{E33631A1-F5CC-44F8-87EE-4CA473CCC3F6}" type="pres">
      <dgm:prSet presAssocID="{35DAA188-D47D-44F2-B718-E6188B0C8BC0}" presName="sibTransFirstNode" presStyleLbl="bgShp" presStyleIdx="0" presStyleCnt="1"/>
      <dgm:spPr/>
      <dgm:t>
        <a:bodyPr/>
        <a:lstStyle/>
        <a:p>
          <a:endParaRPr lang="en-US"/>
        </a:p>
      </dgm:t>
    </dgm:pt>
    <dgm:pt modelId="{C31BE83E-96A0-4B20-967A-9563F9C9E083}" type="pres">
      <dgm:prSet presAssocID="{DC033FE7-732C-48FD-AC8A-5DFD6587FBC3}" presName="nodeFollowingNodes" presStyleLbl="node1" presStyleIdx="1" presStyleCnt="4" custScaleX="60372" custScaleY="60876" custRadScaleRad="127431" custRadScaleInc="68972">
        <dgm:presLayoutVars>
          <dgm:bulletEnabled val="1"/>
        </dgm:presLayoutVars>
      </dgm:prSet>
      <dgm:spPr/>
      <dgm:t>
        <a:bodyPr/>
        <a:lstStyle/>
        <a:p>
          <a:endParaRPr lang="en-US"/>
        </a:p>
      </dgm:t>
    </dgm:pt>
    <dgm:pt modelId="{08375D1D-ED62-47CF-802E-74632AC6DD6F}" type="pres">
      <dgm:prSet presAssocID="{A3CEED75-F5D0-4BAD-862C-E8FB36DE522C}" presName="nodeFollowingNodes" presStyleLbl="node1" presStyleIdx="2" presStyleCnt="4" custScaleX="60649" custScaleY="61862" custRadScaleRad="118393" custRadScaleInc="47810">
        <dgm:presLayoutVars>
          <dgm:bulletEnabled val="1"/>
        </dgm:presLayoutVars>
      </dgm:prSet>
      <dgm:spPr/>
      <dgm:t>
        <a:bodyPr/>
        <a:lstStyle/>
        <a:p>
          <a:endParaRPr lang="en-US"/>
        </a:p>
      </dgm:t>
    </dgm:pt>
    <dgm:pt modelId="{7D1E9887-7D22-4897-9E3D-9CD5B854040C}" type="pres">
      <dgm:prSet presAssocID="{26C46576-E392-4BF1-A734-EFD16F0FE7B7}" presName="nodeFollowingNodes" presStyleLbl="node1" presStyleIdx="3" presStyleCnt="4" custScaleX="49248" custScaleY="61858" custRadScaleRad="131517" custRadScaleInc="-1737">
        <dgm:presLayoutVars>
          <dgm:bulletEnabled val="1"/>
        </dgm:presLayoutVars>
      </dgm:prSet>
      <dgm:spPr/>
      <dgm:t>
        <a:bodyPr/>
        <a:lstStyle/>
        <a:p>
          <a:endParaRPr lang="en-US"/>
        </a:p>
      </dgm:t>
    </dgm:pt>
  </dgm:ptLst>
  <dgm:cxnLst>
    <dgm:cxn modelId="{CAB4366F-7953-46D6-81E0-125BF3A60332}" type="presOf" srcId="{DC033FE7-732C-48FD-AC8A-5DFD6587FBC3}" destId="{C31BE83E-96A0-4B20-967A-9563F9C9E083}" srcOrd="0" destOrd="0" presId="urn:microsoft.com/office/officeart/2005/8/layout/cycle3"/>
    <dgm:cxn modelId="{309E95E8-CC22-4DBF-9AEF-C0F17EE009C2}" type="presOf" srcId="{A3CEED75-F5D0-4BAD-862C-E8FB36DE522C}" destId="{08375D1D-ED62-47CF-802E-74632AC6DD6F}" srcOrd="0" destOrd="0" presId="urn:microsoft.com/office/officeart/2005/8/layout/cycle3"/>
    <dgm:cxn modelId="{EFD1800A-9F74-4FA0-BAEE-1E38DF749EA4}" type="presOf" srcId="{26C46576-E392-4BF1-A734-EFD16F0FE7B7}" destId="{7D1E9887-7D22-4897-9E3D-9CD5B854040C}" srcOrd="0" destOrd="0" presId="urn:microsoft.com/office/officeart/2005/8/layout/cycle3"/>
    <dgm:cxn modelId="{2D9EB0E0-3800-4F6A-A848-00CC9029E632}" srcId="{35C7074B-F26D-4702-BD2C-85FA30BCA21D}" destId="{26C46576-E392-4BF1-A734-EFD16F0FE7B7}" srcOrd="3" destOrd="0" parTransId="{C748F457-3DAE-4661-BF83-D49CF00C3FF0}" sibTransId="{B8B2AE3D-73F5-405E-96B8-3ACA23E426F4}"/>
    <dgm:cxn modelId="{A4B36C66-16FF-43D8-A2BD-A2A74BB7FA76}" type="presOf" srcId="{2B7D4A9A-6142-40ED-8B11-FB109EF9EEE1}" destId="{59276065-C54C-4BAD-AEB1-3719C048609C}" srcOrd="0" destOrd="0" presId="urn:microsoft.com/office/officeart/2005/8/layout/cycle3"/>
    <dgm:cxn modelId="{AA4E2A79-E7BD-4042-8E21-002841FB43E1}" srcId="{35C7074B-F26D-4702-BD2C-85FA30BCA21D}" destId="{2B7D4A9A-6142-40ED-8B11-FB109EF9EEE1}" srcOrd="0" destOrd="0" parTransId="{11E61713-9578-4C82-B383-6D2380F70A5D}" sibTransId="{35DAA188-D47D-44F2-B718-E6188B0C8BC0}"/>
    <dgm:cxn modelId="{C9D1E026-497D-4D78-98FF-218DC7C36E1B}" srcId="{35C7074B-F26D-4702-BD2C-85FA30BCA21D}" destId="{A3CEED75-F5D0-4BAD-862C-E8FB36DE522C}" srcOrd="2" destOrd="0" parTransId="{560D6E35-72E9-40DD-B3CE-F6EA7C80ABDA}" sibTransId="{F7832264-AA06-45F2-AB45-193C07AD568E}"/>
    <dgm:cxn modelId="{F5299389-656B-4094-BCC7-445F9B8EA2E5}" type="presOf" srcId="{35DAA188-D47D-44F2-B718-E6188B0C8BC0}" destId="{E33631A1-F5CC-44F8-87EE-4CA473CCC3F6}" srcOrd="0" destOrd="0" presId="urn:microsoft.com/office/officeart/2005/8/layout/cycle3"/>
    <dgm:cxn modelId="{07668D2C-A600-46E7-A4E6-8866F9049412}" srcId="{35C7074B-F26D-4702-BD2C-85FA30BCA21D}" destId="{DC033FE7-732C-48FD-AC8A-5DFD6587FBC3}" srcOrd="1" destOrd="0" parTransId="{72F20E71-80A5-4A16-AE3B-2DEFBE89FF03}" sibTransId="{ED5161DA-F69C-41FC-BF46-16ACF321D8C9}"/>
    <dgm:cxn modelId="{E42A38D4-ECD9-4DA8-83FF-B7AAD6C88674}" type="presOf" srcId="{35C7074B-F26D-4702-BD2C-85FA30BCA21D}" destId="{5F33A840-AB11-450B-8E0C-BE054AD092E1}" srcOrd="0" destOrd="0" presId="urn:microsoft.com/office/officeart/2005/8/layout/cycle3"/>
    <dgm:cxn modelId="{4E92AAF6-6616-4F09-A6AE-32AA09436E70}" type="presParOf" srcId="{5F33A840-AB11-450B-8E0C-BE054AD092E1}" destId="{A298181F-5178-4FEE-A771-F32D83B59949}" srcOrd="0" destOrd="0" presId="urn:microsoft.com/office/officeart/2005/8/layout/cycle3"/>
    <dgm:cxn modelId="{5D02FF9B-2479-4015-8A87-50DEBF886EAD}" type="presParOf" srcId="{A298181F-5178-4FEE-A771-F32D83B59949}" destId="{59276065-C54C-4BAD-AEB1-3719C048609C}" srcOrd="0" destOrd="0" presId="urn:microsoft.com/office/officeart/2005/8/layout/cycle3"/>
    <dgm:cxn modelId="{61A5D1C8-F28F-41ED-99C0-AEBC7C7ABBA2}" type="presParOf" srcId="{A298181F-5178-4FEE-A771-F32D83B59949}" destId="{E33631A1-F5CC-44F8-87EE-4CA473CCC3F6}" srcOrd="1" destOrd="0" presId="urn:microsoft.com/office/officeart/2005/8/layout/cycle3"/>
    <dgm:cxn modelId="{BA1AC3BA-4875-49B6-8069-95D7D631E8D1}" type="presParOf" srcId="{A298181F-5178-4FEE-A771-F32D83B59949}" destId="{C31BE83E-96A0-4B20-967A-9563F9C9E083}" srcOrd="2" destOrd="0" presId="urn:microsoft.com/office/officeart/2005/8/layout/cycle3"/>
    <dgm:cxn modelId="{F548CA46-2442-440B-9A9B-93412253BB1C}" type="presParOf" srcId="{A298181F-5178-4FEE-A771-F32D83B59949}" destId="{08375D1D-ED62-47CF-802E-74632AC6DD6F}" srcOrd="3" destOrd="0" presId="urn:microsoft.com/office/officeart/2005/8/layout/cycle3"/>
    <dgm:cxn modelId="{90A14467-86D3-4E46-87FB-439FA897B553}" type="presParOf" srcId="{A298181F-5178-4FEE-A771-F32D83B59949}" destId="{7D1E9887-7D22-4897-9E3D-9CD5B854040C}"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631A1-F5CC-44F8-87EE-4CA473CCC3F6}">
      <dsp:nvSpPr>
        <dsp:cNvPr id="0" name=""/>
        <dsp:cNvSpPr/>
      </dsp:nvSpPr>
      <dsp:spPr>
        <a:xfrm>
          <a:off x="1476426" y="249175"/>
          <a:ext cx="5516657" cy="5516657"/>
        </a:xfrm>
        <a:prstGeom prst="circularArrow">
          <a:avLst>
            <a:gd name="adj1" fmla="val 4668"/>
            <a:gd name="adj2" fmla="val 272909"/>
            <a:gd name="adj3" fmla="val 13780992"/>
            <a:gd name="adj4" fmla="val 17418124"/>
            <a:gd name="adj5" fmla="val 4847"/>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276065-C54C-4BAD-AEB1-3719C048609C}">
      <dsp:nvSpPr>
        <dsp:cNvPr id="0" name=""/>
        <dsp:cNvSpPr/>
      </dsp:nvSpPr>
      <dsp:spPr>
        <a:xfrm>
          <a:off x="2887301" y="359073"/>
          <a:ext cx="2694907" cy="1095091"/>
        </a:xfrm>
        <a:prstGeom prst="roundRect">
          <a:avLst/>
        </a:prstGeom>
        <a:solidFill>
          <a:srgbClr val="8DC63F"/>
        </a:solidFill>
        <a:ln w="19050" cap="flat" cmpd="sng" algn="ctr">
          <a:solidFill>
            <a:schemeClr val="lt1"/>
          </a:solidFill>
          <a:prstDash val="solid"/>
          <a:miter lim="800000"/>
        </a:ln>
        <a:effectLst/>
      </dsp:spPr>
      <dsp:style>
        <a:lnRef idx="3">
          <a:schemeClr val="lt1"/>
        </a:lnRef>
        <a:fillRef idx="1">
          <a:schemeClr val="accent3"/>
        </a:fillRef>
        <a:effectRef idx="1">
          <a:schemeClr val="accent3"/>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effectLst/>
              <a:latin typeface="Arial" panose="020B0604020202020204" pitchFamily="34" charset="0"/>
              <a:cs typeface="Arial" panose="020B0604020202020204" pitchFamily="34" charset="0"/>
            </a:rPr>
            <a:t>Evidence &amp; Analysis</a:t>
          </a:r>
          <a:endParaRPr lang="en-US" sz="2200" b="1" kern="1200" dirty="0">
            <a:effectLst/>
            <a:latin typeface="Arial" panose="020B0604020202020204" pitchFamily="34" charset="0"/>
            <a:cs typeface="Arial" panose="020B0604020202020204" pitchFamily="34" charset="0"/>
          </a:endParaRPr>
        </a:p>
      </dsp:txBody>
      <dsp:txXfrm>
        <a:off x="2940759" y="412531"/>
        <a:ext cx="2587991" cy="988175"/>
      </dsp:txXfrm>
    </dsp:sp>
    <dsp:sp modelId="{C31BE83E-96A0-4B20-967A-9563F9C9E083}">
      <dsp:nvSpPr>
        <dsp:cNvPr id="0" name=""/>
        <dsp:cNvSpPr/>
      </dsp:nvSpPr>
      <dsp:spPr>
        <a:xfrm>
          <a:off x="4732526" y="4254937"/>
          <a:ext cx="2193598" cy="1105955"/>
        </a:xfrm>
        <a:prstGeom prst="roundRect">
          <a:avLst/>
        </a:prstGeom>
        <a:solidFill>
          <a:srgbClr val="00974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1">
          <a:noAutofit/>
        </a:bodyPr>
        <a:lstStyle/>
        <a:p>
          <a:pPr lvl="0" algn="ctr" defTabSz="977900">
            <a:lnSpc>
              <a:spcPct val="90000"/>
            </a:lnSpc>
            <a:spcBef>
              <a:spcPct val="0"/>
            </a:spcBef>
            <a:spcAft>
              <a:spcPct val="35000"/>
            </a:spcAft>
          </a:pPr>
          <a:r>
            <a:rPr lang="en-US" sz="2200" b="1" kern="1200" dirty="0">
              <a:latin typeface="Arial" panose="020B0604020202020204" pitchFamily="34" charset="0"/>
              <a:cs typeface="Arial" panose="020B0604020202020204" pitchFamily="34" charset="0"/>
            </a:rPr>
            <a:t>Implementation</a:t>
          </a:r>
        </a:p>
      </dsp:txBody>
      <dsp:txXfrm>
        <a:off x="4786514" y="4308925"/>
        <a:ext cx="2085622" cy="997979"/>
      </dsp:txXfrm>
    </dsp:sp>
    <dsp:sp modelId="{08375D1D-ED62-47CF-802E-74632AC6DD6F}">
      <dsp:nvSpPr>
        <dsp:cNvPr id="0" name=""/>
        <dsp:cNvSpPr/>
      </dsp:nvSpPr>
      <dsp:spPr>
        <a:xfrm>
          <a:off x="1767775" y="4256495"/>
          <a:ext cx="2203662" cy="1123868"/>
        </a:xfrm>
        <a:prstGeom prst="roundRect">
          <a:avLst/>
        </a:prstGeom>
        <a:solidFill>
          <a:srgbClr val="333399"/>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latin typeface="Arial" panose="020B0604020202020204" pitchFamily="34" charset="0"/>
              <a:cs typeface="Arial" panose="020B0604020202020204" pitchFamily="34" charset="0"/>
            </a:rPr>
            <a:t>Monitoring &amp; </a:t>
          </a:r>
        </a:p>
        <a:p>
          <a:pPr lvl="0" algn="ctr" defTabSz="977900">
            <a:lnSpc>
              <a:spcPct val="90000"/>
            </a:lnSpc>
            <a:spcBef>
              <a:spcPct val="0"/>
            </a:spcBef>
            <a:spcAft>
              <a:spcPct val="35000"/>
            </a:spcAft>
          </a:pPr>
          <a:r>
            <a:rPr lang="en-US" sz="2200" b="1" kern="1200" dirty="0" smtClean="0">
              <a:latin typeface="Arial" panose="020B0604020202020204" pitchFamily="34" charset="0"/>
              <a:cs typeface="Arial" panose="020B0604020202020204" pitchFamily="34" charset="0"/>
            </a:rPr>
            <a:t>Reporting</a:t>
          </a:r>
          <a:endParaRPr lang="en-US" sz="2200" b="1" kern="1200" dirty="0">
            <a:latin typeface="Arial" panose="020B0604020202020204" pitchFamily="34" charset="0"/>
            <a:cs typeface="Arial" panose="020B0604020202020204" pitchFamily="34" charset="0"/>
          </a:endParaRPr>
        </a:p>
      </dsp:txBody>
      <dsp:txXfrm>
        <a:off x="1822638" y="4311358"/>
        <a:ext cx="2093936" cy="1014142"/>
      </dsp:txXfrm>
    </dsp:sp>
    <dsp:sp modelId="{7D1E9887-7D22-4897-9E3D-9CD5B854040C}">
      <dsp:nvSpPr>
        <dsp:cNvPr id="0" name=""/>
        <dsp:cNvSpPr/>
      </dsp:nvSpPr>
      <dsp:spPr>
        <a:xfrm>
          <a:off x="696106" y="2378885"/>
          <a:ext cx="1789410" cy="1123795"/>
        </a:xfrm>
        <a:prstGeom prst="roundRect">
          <a:avLst/>
        </a:prstGeom>
        <a:solidFill>
          <a:srgbClr val="803499"/>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a:latin typeface="Arial" panose="020B0604020202020204" pitchFamily="34" charset="0"/>
              <a:cs typeface="Arial" panose="020B0604020202020204" pitchFamily="34" charset="0"/>
            </a:rPr>
            <a:t>Evaluation</a:t>
          </a:r>
        </a:p>
      </dsp:txBody>
      <dsp:txXfrm>
        <a:off x="750965" y="2433744"/>
        <a:ext cx="1679692" cy="10140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631A1-F5CC-44F8-87EE-4CA473CCC3F6}">
      <dsp:nvSpPr>
        <dsp:cNvPr id="0" name=""/>
        <dsp:cNvSpPr/>
      </dsp:nvSpPr>
      <dsp:spPr>
        <a:xfrm>
          <a:off x="1476426" y="249175"/>
          <a:ext cx="5516657" cy="5516657"/>
        </a:xfrm>
        <a:prstGeom prst="circularArrow">
          <a:avLst>
            <a:gd name="adj1" fmla="val 4668"/>
            <a:gd name="adj2" fmla="val 272909"/>
            <a:gd name="adj3" fmla="val 13780992"/>
            <a:gd name="adj4" fmla="val 17418124"/>
            <a:gd name="adj5" fmla="val 4847"/>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276065-C54C-4BAD-AEB1-3719C048609C}">
      <dsp:nvSpPr>
        <dsp:cNvPr id="0" name=""/>
        <dsp:cNvSpPr/>
      </dsp:nvSpPr>
      <dsp:spPr>
        <a:xfrm>
          <a:off x="2887301" y="359073"/>
          <a:ext cx="2694907" cy="1095091"/>
        </a:xfrm>
        <a:prstGeom prst="roundRect">
          <a:avLst/>
        </a:prstGeom>
        <a:solidFill>
          <a:srgbClr val="8DC63F"/>
        </a:solidFill>
        <a:ln w="19050" cap="flat" cmpd="sng" algn="ctr">
          <a:solidFill>
            <a:schemeClr val="lt1"/>
          </a:solidFill>
          <a:prstDash val="solid"/>
          <a:miter lim="800000"/>
        </a:ln>
        <a:effectLst/>
      </dsp:spPr>
      <dsp:style>
        <a:lnRef idx="3">
          <a:schemeClr val="lt1"/>
        </a:lnRef>
        <a:fillRef idx="1">
          <a:schemeClr val="accent3"/>
        </a:fillRef>
        <a:effectRef idx="1">
          <a:schemeClr val="accent3"/>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effectLst/>
              <a:latin typeface="Arial" panose="020B0604020202020204" pitchFamily="34" charset="0"/>
              <a:cs typeface="Arial" panose="020B0604020202020204" pitchFamily="34" charset="0"/>
            </a:rPr>
            <a:t>Evidence &amp; Analysis</a:t>
          </a:r>
          <a:endParaRPr lang="en-US" sz="2200" b="1" kern="1200" dirty="0">
            <a:effectLst/>
            <a:latin typeface="Arial" panose="020B0604020202020204" pitchFamily="34" charset="0"/>
            <a:cs typeface="Arial" panose="020B0604020202020204" pitchFamily="34" charset="0"/>
          </a:endParaRPr>
        </a:p>
      </dsp:txBody>
      <dsp:txXfrm>
        <a:off x="2940759" y="412531"/>
        <a:ext cx="2587991" cy="988175"/>
      </dsp:txXfrm>
    </dsp:sp>
    <dsp:sp modelId="{C31BE83E-96A0-4B20-967A-9563F9C9E083}">
      <dsp:nvSpPr>
        <dsp:cNvPr id="0" name=""/>
        <dsp:cNvSpPr/>
      </dsp:nvSpPr>
      <dsp:spPr>
        <a:xfrm>
          <a:off x="4732526" y="4254937"/>
          <a:ext cx="2193598" cy="1105955"/>
        </a:xfrm>
        <a:prstGeom prst="roundRect">
          <a:avLst/>
        </a:prstGeom>
        <a:solidFill>
          <a:srgbClr val="00974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1">
          <a:noAutofit/>
        </a:bodyPr>
        <a:lstStyle/>
        <a:p>
          <a:pPr lvl="0" algn="ctr" defTabSz="977900">
            <a:lnSpc>
              <a:spcPct val="90000"/>
            </a:lnSpc>
            <a:spcBef>
              <a:spcPct val="0"/>
            </a:spcBef>
            <a:spcAft>
              <a:spcPct val="35000"/>
            </a:spcAft>
          </a:pPr>
          <a:r>
            <a:rPr lang="en-US" sz="2200" b="1" kern="1200" dirty="0">
              <a:latin typeface="Arial" panose="020B0604020202020204" pitchFamily="34" charset="0"/>
              <a:cs typeface="Arial" panose="020B0604020202020204" pitchFamily="34" charset="0"/>
            </a:rPr>
            <a:t>Implementation</a:t>
          </a:r>
        </a:p>
      </dsp:txBody>
      <dsp:txXfrm>
        <a:off x="4786514" y="4308925"/>
        <a:ext cx="2085622" cy="997979"/>
      </dsp:txXfrm>
    </dsp:sp>
    <dsp:sp modelId="{08375D1D-ED62-47CF-802E-74632AC6DD6F}">
      <dsp:nvSpPr>
        <dsp:cNvPr id="0" name=""/>
        <dsp:cNvSpPr/>
      </dsp:nvSpPr>
      <dsp:spPr>
        <a:xfrm>
          <a:off x="1767775" y="4256495"/>
          <a:ext cx="2203662" cy="1123868"/>
        </a:xfrm>
        <a:prstGeom prst="roundRect">
          <a:avLst/>
        </a:prstGeom>
        <a:solidFill>
          <a:srgbClr val="333399"/>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latin typeface="Arial" panose="020B0604020202020204" pitchFamily="34" charset="0"/>
              <a:cs typeface="Arial" panose="020B0604020202020204" pitchFamily="34" charset="0"/>
            </a:rPr>
            <a:t>Monitoring &amp; </a:t>
          </a:r>
        </a:p>
        <a:p>
          <a:pPr lvl="0" algn="ctr" defTabSz="977900">
            <a:lnSpc>
              <a:spcPct val="90000"/>
            </a:lnSpc>
            <a:spcBef>
              <a:spcPct val="0"/>
            </a:spcBef>
            <a:spcAft>
              <a:spcPct val="35000"/>
            </a:spcAft>
          </a:pPr>
          <a:r>
            <a:rPr lang="en-US" sz="2200" b="1" kern="1200" dirty="0" smtClean="0">
              <a:latin typeface="Arial" panose="020B0604020202020204" pitchFamily="34" charset="0"/>
              <a:cs typeface="Arial" panose="020B0604020202020204" pitchFamily="34" charset="0"/>
            </a:rPr>
            <a:t>Reporting</a:t>
          </a:r>
          <a:endParaRPr lang="en-US" sz="2200" b="1" kern="1200" dirty="0">
            <a:latin typeface="Arial" panose="020B0604020202020204" pitchFamily="34" charset="0"/>
            <a:cs typeface="Arial" panose="020B0604020202020204" pitchFamily="34" charset="0"/>
          </a:endParaRPr>
        </a:p>
      </dsp:txBody>
      <dsp:txXfrm>
        <a:off x="1822638" y="4311358"/>
        <a:ext cx="2093936" cy="1014142"/>
      </dsp:txXfrm>
    </dsp:sp>
    <dsp:sp modelId="{7D1E9887-7D22-4897-9E3D-9CD5B854040C}">
      <dsp:nvSpPr>
        <dsp:cNvPr id="0" name=""/>
        <dsp:cNvSpPr/>
      </dsp:nvSpPr>
      <dsp:spPr>
        <a:xfrm>
          <a:off x="696106" y="2378885"/>
          <a:ext cx="1789410" cy="1123795"/>
        </a:xfrm>
        <a:prstGeom prst="roundRect">
          <a:avLst/>
        </a:prstGeom>
        <a:solidFill>
          <a:srgbClr val="803499"/>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a:latin typeface="Arial" panose="020B0604020202020204" pitchFamily="34" charset="0"/>
              <a:cs typeface="Arial" panose="020B0604020202020204" pitchFamily="34" charset="0"/>
            </a:rPr>
            <a:t>Evaluation</a:t>
          </a:r>
        </a:p>
      </dsp:txBody>
      <dsp:txXfrm>
        <a:off x="750965" y="2433744"/>
        <a:ext cx="1679692" cy="10140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1F6269-52BA-428A-8498-DE37ADB6E429}" type="datetimeFigureOut">
              <a:rPr lang="en-US" smtClean="0"/>
              <a:t>10/6/2017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4246B-6033-47D0-8729-C2EAAB7100CC}" type="slidenum">
              <a:rPr lang="en-US" smtClean="0"/>
              <a:t>‹#›</a:t>
            </a:fld>
            <a:endParaRPr lang="en-US"/>
          </a:p>
        </p:txBody>
      </p:sp>
    </p:spTree>
    <p:extLst>
      <p:ext uri="{BB962C8B-B14F-4D97-AF65-F5344CB8AC3E}">
        <p14:creationId xmlns:p14="http://schemas.microsoft.com/office/powerpoint/2010/main" val="2904855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The key elements of the RBM include:</a:t>
            </a:r>
          </a:p>
          <a:p>
            <a:pPr marL="625475" lvl="0" indent="-168275">
              <a:spcBef>
                <a:spcPts val="0"/>
              </a:spcBef>
              <a:spcAft>
                <a:spcPts val="600"/>
              </a:spcAft>
            </a:pPr>
            <a:endParaRPr lang="en-US" sz="1200" b="1" dirty="0" smtClean="0">
              <a:solidFill>
                <a:srgbClr val="000000"/>
              </a:solidFill>
              <a:latin typeface="Arial" panose="020B0604020202020204" pitchFamily="34" charset="0"/>
              <a:cs typeface="Arial" panose="020B0604020202020204" pitchFamily="34" charset="0"/>
            </a:endParaRP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Strategic Planning </a:t>
            </a:r>
            <a:r>
              <a:rPr lang="en-US" sz="1200" dirty="0" smtClean="0">
                <a:solidFill>
                  <a:srgbClr val="000000"/>
                </a:solidFill>
                <a:latin typeface="Arial" panose="020B0604020202020204" pitchFamily="34" charset="0"/>
                <a:cs typeface="Arial" panose="020B0604020202020204" pitchFamily="34" charset="0"/>
              </a:rPr>
              <a:t>—including analysis and prioritization to define areas of intervention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Resource Planning and Budgeting</a:t>
            </a:r>
            <a:endParaRPr lang="en-US" sz="1200" dirty="0" smtClean="0">
              <a:solidFill>
                <a:srgbClr val="000000"/>
              </a:solidFill>
              <a:latin typeface="Arial" panose="020B0604020202020204" pitchFamily="34" charset="0"/>
              <a:cs typeface="Arial" panose="020B0604020202020204" pitchFamily="34" charset="0"/>
            </a:endParaRP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Implementation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Monitoring</a:t>
            </a:r>
            <a:r>
              <a:rPr lang="en-US" sz="1200" dirty="0" smtClean="0">
                <a:solidFill>
                  <a:srgbClr val="000000"/>
                </a:solidFill>
                <a:latin typeface="Arial" panose="020B0604020202020204" pitchFamily="34" charset="0"/>
                <a:cs typeface="Arial" panose="020B0604020202020204" pitchFamily="34" charset="0"/>
              </a:rPr>
              <a:t> </a:t>
            </a:r>
          </a:p>
          <a:p>
            <a:pPr marL="625475" marR="0" indent="-168275" algn="l" defTabSz="457200" rtl="0" eaLnBrk="1" fontAlgn="auto" latinLnBrk="0" hangingPunct="1">
              <a:lnSpc>
                <a:spcPct val="100000"/>
              </a:lnSpc>
              <a:spcBef>
                <a:spcPts val="0"/>
              </a:spcBef>
              <a:spcAft>
                <a:spcPts val="600"/>
              </a:spcAft>
              <a:buClrTx/>
              <a:buSzTx/>
              <a:buFontTx/>
              <a:buNone/>
              <a:tabLst/>
              <a:defRPr/>
            </a:pPr>
            <a:r>
              <a:rPr lang="en-US" sz="1200" b="1" dirty="0" smtClean="0">
                <a:solidFill>
                  <a:srgbClr val="000000"/>
                </a:solidFill>
                <a:latin typeface="Arial" panose="020B0604020202020204" pitchFamily="34" charset="0"/>
                <a:cs typeface="Arial" panose="020B0604020202020204" pitchFamily="34" charset="0"/>
              </a:rPr>
              <a:t>Reporting</a:t>
            </a:r>
            <a:r>
              <a:rPr lang="en-US" sz="1200" dirty="0" smtClean="0">
                <a:solidFill>
                  <a:srgbClr val="000000"/>
                </a:solidFill>
                <a:latin typeface="Arial" panose="020B0604020202020204" pitchFamily="34" charset="0"/>
                <a:cs typeface="Arial" panose="020B0604020202020204" pitchFamily="34" charset="0"/>
              </a:rPr>
              <a:t> for accountability, transparency, advocacy and resource mobilization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Evaluation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Utilization of data, </a:t>
            </a:r>
            <a:r>
              <a:rPr lang="en-US" sz="1200" dirty="0" smtClean="0">
                <a:solidFill>
                  <a:srgbClr val="000000"/>
                </a:solidFill>
                <a:latin typeface="Arial" panose="020B0604020202020204" pitchFamily="34" charset="0"/>
                <a:cs typeface="Arial" panose="020B0604020202020204" pitchFamily="34" charset="0"/>
              </a:rPr>
              <a:t>information and knowledge exchange for deepening a culture of evidence-based decision making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Continuous Change, Adaptability and Learning</a:t>
            </a:r>
            <a:endParaRPr lang="en-US" sz="1200" dirty="0" smtClean="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2</a:t>
            </a:fld>
            <a:endParaRPr lang="en-US" dirty="0"/>
          </a:p>
        </p:txBody>
      </p:sp>
    </p:spTree>
    <p:extLst>
      <p:ext uri="{BB962C8B-B14F-4D97-AF65-F5344CB8AC3E}">
        <p14:creationId xmlns:p14="http://schemas.microsoft.com/office/powerpoint/2010/main" val="1048949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12</a:t>
            </a:fld>
            <a:endParaRPr lang="en-US" dirty="0"/>
          </a:p>
        </p:txBody>
      </p:sp>
    </p:spTree>
    <p:extLst>
      <p:ext uri="{BB962C8B-B14F-4D97-AF65-F5344CB8AC3E}">
        <p14:creationId xmlns:p14="http://schemas.microsoft.com/office/powerpoint/2010/main" val="1481611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There</a:t>
            </a:r>
            <a:r>
              <a:rPr lang="en-US" baseline="0" dirty="0">
                <a:latin typeface="Arial" panose="020B0604020202020204" pitchFamily="34" charset="0"/>
                <a:cs typeface="Arial" panose="020B0604020202020204" pitchFamily="34" charset="0"/>
              </a:rPr>
              <a:t> are four main stages in the strategic planning process.  This </a:t>
            </a:r>
            <a:r>
              <a:rPr lang="en-US" baseline="0" dirty="0" smtClean="0">
                <a:latin typeface="Arial" panose="020B0604020202020204" pitchFamily="34" charset="0"/>
                <a:cs typeface="Arial" panose="020B0604020202020204" pitchFamily="34" charset="0"/>
              </a:rPr>
              <a:t>second step of the Strategic Planning process focuses on developing a theory of change that will establish how change will occur and results will be achieved.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13</a:t>
            </a:fld>
            <a:endParaRPr lang="en-US" dirty="0"/>
          </a:p>
        </p:txBody>
      </p:sp>
    </p:spTree>
    <p:extLst>
      <p:ext uri="{BB962C8B-B14F-4D97-AF65-F5344CB8AC3E}">
        <p14:creationId xmlns:p14="http://schemas.microsoft.com/office/powerpoint/2010/main" val="2894894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Change initiatives are rarely straightforward</a:t>
            </a:r>
            <a:r>
              <a:rPr lang="en-US" baseline="0" dirty="0" smtClean="0"/>
              <a:t> processes, but happen through multiple and often unpredictable pathways with several aspects to the effort.</a:t>
            </a:r>
          </a:p>
          <a:p>
            <a:endParaRPr lang="en-US" dirty="0" smtClean="0"/>
          </a:p>
          <a:p>
            <a:pPr>
              <a:buClr>
                <a:srgbClr val="0070C0"/>
              </a:buClr>
            </a:pPr>
            <a:r>
              <a:rPr lang="en-US" dirty="0" smtClean="0"/>
              <a:t>All programs are based on a set of assumptions or hypotheses about how the program should work. Sometimes this is clearly spelled out in </a:t>
            </a:r>
            <a:r>
              <a:rPr lang="en-US" dirty="0" err="1" smtClean="0"/>
              <a:t>programme</a:t>
            </a:r>
            <a:r>
              <a:rPr lang="en-US" dirty="0" smtClean="0"/>
              <a:t> documents. Sometimes it is only implicit and must be defined so it can be assessed.</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14</a:t>
            </a:fld>
            <a:endParaRPr lang="en-US"/>
          </a:p>
        </p:txBody>
      </p:sp>
    </p:spTree>
    <p:extLst>
      <p:ext uri="{BB962C8B-B14F-4D97-AF65-F5344CB8AC3E}">
        <p14:creationId xmlns:p14="http://schemas.microsoft.com/office/powerpoint/2010/main" val="1552526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Change initiatives are rarely straightforward</a:t>
            </a:r>
            <a:r>
              <a:rPr lang="en-US" baseline="0" dirty="0" smtClean="0"/>
              <a:t> processes, but happen through multiple and often unpredictable pathways with several aspects to the effort.</a:t>
            </a:r>
          </a:p>
          <a:p>
            <a:endParaRPr lang="en-US" dirty="0" smtClean="0"/>
          </a:p>
          <a:p>
            <a:pPr>
              <a:buClr>
                <a:srgbClr val="0070C0"/>
              </a:buClr>
            </a:pPr>
            <a:r>
              <a:rPr lang="en-US" dirty="0" smtClean="0"/>
              <a:t>All programs are based on a set of assumptions or hypotheses about how the program should work. Sometimes this is clearly spelled out in </a:t>
            </a:r>
            <a:r>
              <a:rPr lang="en-US" dirty="0" err="1" smtClean="0"/>
              <a:t>programme</a:t>
            </a:r>
            <a:r>
              <a:rPr lang="en-US" dirty="0" smtClean="0"/>
              <a:t> documents. Sometimes it is only implicit and must be defined so it can be assessed.</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15</a:t>
            </a:fld>
            <a:endParaRPr lang="en-US"/>
          </a:p>
        </p:txBody>
      </p:sp>
    </p:spTree>
    <p:extLst>
      <p:ext uri="{BB962C8B-B14F-4D97-AF65-F5344CB8AC3E}">
        <p14:creationId xmlns:p14="http://schemas.microsoft.com/office/powerpoint/2010/main" val="3521791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16</a:t>
            </a:fld>
            <a:endParaRPr lang="en-US"/>
          </a:p>
        </p:txBody>
      </p:sp>
    </p:spTree>
    <p:extLst>
      <p:ext uri="{BB962C8B-B14F-4D97-AF65-F5344CB8AC3E}">
        <p14:creationId xmlns:p14="http://schemas.microsoft.com/office/powerpoint/2010/main" val="41573207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defTabSz="931774">
              <a:buFontTx/>
              <a:buAutoNum type="arabicParenR"/>
              <a:defRPr/>
            </a:pPr>
            <a:r>
              <a:rPr lang="en-US" dirty="0"/>
              <a:t>The first step in constructing a ToC requires the articulation of a vision of change—the future desired situation. </a:t>
            </a:r>
          </a:p>
          <a:p>
            <a:pPr marL="232943" indent="-232943" defTabSz="931774">
              <a:buFontTx/>
              <a:buAutoNum type="arabicParenR"/>
              <a:defRPr/>
            </a:pPr>
            <a:endParaRPr lang="en-US" dirty="0"/>
          </a:p>
          <a:p>
            <a:pPr marL="232943" indent="-232943" defTabSz="931774">
              <a:buFontTx/>
              <a:buAutoNum type="arabicParenR"/>
              <a:defRPr/>
            </a:pPr>
            <a:r>
              <a:rPr lang="en-US" dirty="0"/>
              <a:t>The vision of change provides a </a:t>
            </a:r>
            <a:r>
              <a:rPr lang="en-US" u="sng" dirty="0"/>
              <a:t>solution</a:t>
            </a:r>
            <a:r>
              <a:rPr lang="en-US" dirty="0"/>
              <a:t> to an identified problem or issue. It is a situation in which </a:t>
            </a:r>
            <a:r>
              <a:rPr lang="en-US" u="sng" dirty="0"/>
              <a:t>child rights are met</a:t>
            </a:r>
            <a:r>
              <a:rPr lang="en-US" dirty="0"/>
              <a:t>.</a:t>
            </a:r>
            <a:br>
              <a:rPr lang="en-US" dirty="0"/>
            </a:br>
            <a:endParaRPr lang="en-US" dirty="0"/>
          </a:p>
          <a:p>
            <a:pPr marL="232943" indent="-232943" defTabSz="931774">
              <a:buFontTx/>
              <a:buAutoNum type="arabicParenR"/>
              <a:defRPr/>
            </a:pPr>
            <a:r>
              <a:rPr lang="en-US" dirty="0"/>
              <a:t>Articulating a vision of change derives from evidence, analytical work, and key programming references, such as child rights frameworks, the SDGs and/or national development frameworks. </a:t>
            </a:r>
            <a:br>
              <a:rPr lang="en-US" dirty="0"/>
            </a:br>
            <a:endParaRPr lang="en-US" dirty="0"/>
          </a:p>
          <a:p>
            <a:pPr marL="232943" indent="-232943" defTabSz="931774">
              <a:buFontTx/>
              <a:buAutoNum type="arabicParenR"/>
              <a:defRPr/>
            </a:pPr>
            <a:r>
              <a:rPr lang="en-US" dirty="0"/>
              <a:t>This vision could be realized in the short, medium or long term, depending on the complexity of the problem.</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17</a:t>
            </a:fld>
            <a:endParaRPr lang="en-US"/>
          </a:p>
        </p:txBody>
      </p:sp>
    </p:spTree>
    <p:extLst>
      <p:ext uri="{BB962C8B-B14F-4D97-AF65-F5344CB8AC3E}">
        <p14:creationId xmlns:p14="http://schemas.microsoft.com/office/powerpoint/2010/main" val="635324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dirty="0"/>
              <a:t>The second step considers the conditions that must exist for the change to happen, as well as the </a:t>
            </a:r>
            <a:r>
              <a:rPr lang="en-US" i="1" dirty="0"/>
              <a:t>hypotheses</a:t>
            </a:r>
            <a:r>
              <a:rPr lang="en-US" dirty="0"/>
              <a:t> or </a:t>
            </a:r>
            <a:r>
              <a:rPr lang="en-US" i="1" dirty="0"/>
              <a:t>pathways</a:t>
            </a:r>
            <a:r>
              <a:rPr lang="en-US" dirty="0"/>
              <a:t> of how change is likely to happen (short and medium </a:t>
            </a:r>
            <a:r>
              <a:rPr lang="en-US" dirty="0" smtClean="0"/>
              <a:t>term changes).</a:t>
            </a:r>
            <a:endParaRPr lang="en-US" dirty="0"/>
          </a:p>
          <a:p>
            <a:pPr marL="232943" indent="-232943">
              <a:buAutoNum type="arabicParenR"/>
            </a:pPr>
            <a:endParaRPr lang="en-US" dirty="0"/>
          </a:p>
          <a:p>
            <a:pPr marL="232943" indent="-232943">
              <a:buAutoNum type="arabicParenR"/>
            </a:pPr>
            <a:r>
              <a:rPr lang="en-US" dirty="0"/>
              <a:t>Working from the future desired situation, conduct a ‘backwards mapping’ to identify the conditions that must exist, the things that need to be in place, to reach the future desired situation</a:t>
            </a:r>
          </a:p>
          <a:p>
            <a:pPr marL="232943" indent="-232943">
              <a:buAutoNum type="arabicParenR"/>
            </a:pPr>
            <a:endParaRPr lang="en-US" dirty="0"/>
          </a:p>
          <a:p>
            <a:pPr marL="232943" indent="-232943">
              <a:buAutoNum type="arabicParenR"/>
            </a:pPr>
            <a:r>
              <a:rPr lang="en-US" dirty="0"/>
              <a:t>Begin to formulate </a:t>
            </a:r>
            <a:r>
              <a:rPr lang="en-US" i="1" dirty="0"/>
              <a:t>hypotheses</a:t>
            </a:r>
            <a:r>
              <a:rPr lang="en-US" dirty="0"/>
              <a:t> or </a:t>
            </a:r>
            <a:r>
              <a:rPr lang="en-US" i="1" dirty="0"/>
              <a:t>pathways</a:t>
            </a:r>
            <a:r>
              <a:rPr lang="en-US" dirty="0"/>
              <a:t> of how change is likely to happen. </a:t>
            </a:r>
          </a:p>
          <a:p>
            <a:pPr marL="232943" indent="-232943">
              <a:buAutoNum type="arabicParenR"/>
            </a:pPr>
            <a:endParaRPr lang="en-US" dirty="0"/>
          </a:p>
          <a:p>
            <a:pPr marL="232943" indent="-232943">
              <a:buAutoNum type="arabicParenR"/>
            </a:pPr>
            <a:r>
              <a:rPr lang="en-US" dirty="0"/>
              <a:t>Developing hypotheses or pathways provides the “building blocks” for change. They examine the </a:t>
            </a:r>
            <a:r>
              <a:rPr lang="en-US" i="1" dirty="0"/>
              <a:t>barriers</a:t>
            </a:r>
            <a:r>
              <a:rPr lang="en-US" dirty="0"/>
              <a:t> and </a:t>
            </a:r>
            <a:r>
              <a:rPr lang="en-US" i="1" dirty="0"/>
              <a:t>bottlenecks</a:t>
            </a:r>
            <a:r>
              <a:rPr lang="en-US" dirty="0"/>
              <a:t>, as well as </a:t>
            </a:r>
            <a:r>
              <a:rPr lang="en-US" i="1" dirty="0"/>
              <a:t>opportunities</a:t>
            </a:r>
            <a:r>
              <a:rPr lang="en-US" dirty="0"/>
              <a:t> for achieving the vision. </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18</a:t>
            </a:fld>
            <a:endParaRPr lang="en-US"/>
          </a:p>
        </p:txBody>
      </p:sp>
    </p:spTree>
    <p:extLst>
      <p:ext uri="{BB962C8B-B14F-4D97-AF65-F5344CB8AC3E}">
        <p14:creationId xmlns:p14="http://schemas.microsoft.com/office/powerpoint/2010/main" val="2604495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US" dirty="0"/>
              <a:t>Change pathways lay the foundation for choices on areas for engagement, for establishing priority actions, and resource allocation.</a:t>
            </a:r>
            <a:br>
              <a:rPr lang="en-US" dirty="0"/>
            </a:br>
            <a:r>
              <a:rPr lang="en-US" dirty="0"/>
              <a:t> </a:t>
            </a:r>
          </a:p>
          <a:p>
            <a:pPr marL="232943" indent="-232943" defTabSz="931774">
              <a:buFontTx/>
              <a:buAutoNum type="arabicParenR"/>
              <a:defRPr/>
            </a:pPr>
            <a:r>
              <a:rPr lang="en-US" dirty="0"/>
              <a:t>Consideration of assumptions and risks through identification of the most important actors who will either </a:t>
            </a:r>
            <a:r>
              <a:rPr lang="en-US" i="1" dirty="0"/>
              <a:t>promote</a:t>
            </a:r>
            <a:r>
              <a:rPr lang="en-US" dirty="0"/>
              <a:t> the changes described or </a:t>
            </a:r>
            <a:r>
              <a:rPr lang="en-US" i="1" dirty="0"/>
              <a:t>hinder</a:t>
            </a:r>
            <a:r>
              <a:rPr lang="en-US" dirty="0"/>
              <a:t> them. </a:t>
            </a:r>
            <a:br>
              <a:rPr lang="en-US" dirty="0"/>
            </a:br>
            <a:endParaRPr lang="en-US" dirty="0"/>
          </a:p>
          <a:p>
            <a:pPr marL="232943" indent="-232943">
              <a:buAutoNum type="arabicParenR"/>
            </a:pPr>
            <a:r>
              <a:rPr lang="en-US" dirty="0"/>
              <a:t>For country settings where risks related to disasters, climate change, conflict, epidemics or other shocks are high, the hypotheses must </a:t>
            </a:r>
            <a:r>
              <a:rPr lang="en-US" i="1" dirty="0"/>
              <a:t>anticipate the ability to prevent or reduce risks through the choice of strategies</a:t>
            </a:r>
            <a:r>
              <a:rPr lang="en-US" dirty="0"/>
              <a:t>.  </a:t>
            </a:r>
            <a:br>
              <a:rPr lang="en-US" dirty="0"/>
            </a:br>
            <a:endParaRPr lang="en-US" dirty="0"/>
          </a:p>
          <a:p>
            <a:pPr marL="232943" indent="-232943">
              <a:buAutoNum type="arabicParenR"/>
            </a:pPr>
            <a:r>
              <a:rPr lang="en-US" dirty="0"/>
              <a:t>Tracing out which action is likely to lead to another.</a:t>
            </a: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19</a:t>
            </a:fld>
            <a:endParaRPr lang="en-US"/>
          </a:p>
        </p:txBody>
      </p:sp>
    </p:spTree>
    <p:extLst>
      <p:ext uri="{BB962C8B-B14F-4D97-AF65-F5344CB8AC3E}">
        <p14:creationId xmlns:p14="http://schemas.microsoft.com/office/powerpoint/2010/main" val="4290555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943" indent="-232943">
              <a:buAutoNum type="arabicParenR"/>
            </a:pPr>
            <a:r>
              <a:rPr lang="en-GB" dirty="0" smtClean="0"/>
              <a:t>Based</a:t>
            </a:r>
            <a:r>
              <a:rPr lang="en-GB" baseline="0" dirty="0" smtClean="0"/>
              <a:t> on considerations formulated in step 1-3; decide </a:t>
            </a:r>
            <a:r>
              <a:rPr lang="en-GB" i="1" baseline="0" dirty="0" smtClean="0"/>
              <a:t>where</a:t>
            </a:r>
            <a:r>
              <a:rPr lang="en-GB" baseline="0" dirty="0" smtClean="0"/>
              <a:t> UNICEF’s contribution will most likely support achievement of the outlined vision of change.</a:t>
            </a:r>
            <a:br>
              <a:rPr lang="en-GB" baseline="0" dirty="0" smtClean="0"/>
            </a:br>
            <a:endParaRPr lang="en-GB" baseline="0" dirty="0" smtClean="0"/>
          </a:p>
          <a:p>
            <a:pPr marL="232943" indent="-232943" defTabSz="931774">
              <a:buFontTx/>
              <a:buAutoNum type="arabicParenR"/>
              <a:defRPr/>
            </a:pPr>
            <a:r>
              <a:rPr lang="en-GB" baseline="0" dirty="0" smtClean="0"/>
              <a:t>Select implementation strategies: on the basis of knowledge of context and evidence of what works; UNICEF’s comparative advantage; risks, considerations of sustainability, and the availability of UNICEF human and financial resources. </a:t>
            </a:r>
            <a:br>
              <a:rPr lang="en-GB" baseline="0" dirty="0" smtClean="0"/>
            </a:br>
            <a:endParaRPr lang="en-GB" baseline="0" dirty="0" smtClean="0"/>
          </a:p>
          <a:p>
            <a:pPr marL="232943" indent="-232943">
              <a:buAutoNum type="arabicParenR"/>
            </a:pPr>
            <a:r>
              <a:rPr lang="en-GB" baseline="0" dirty="0" smtClean="0"/>
              <a:t>“Partnerships” is key implementation strategy, as –by definition- Outcome results are not achieved by UNICEF alone. Partnerships should show what other development partners are doing to achieve the desired change.</a:t>
            </a:r>
          </a:p>
          <a:p>
            <a:pPr marL="232943" indent="-232943">
              <a:buAutoNum type="arabicParenR"/>
            </a:pPr>
            <a:endParaRPr lang="en-GB" baseline="0" dirty="0" smtClean="0"/>
          </a:p>
          <a:p>
            <a:pPr marL="232943" indent="-232943">
              <a:buAutoNum type="arabicParenR"/>
            </a:pPr>
            <a:r>
              <a:rPr lang="en-GB" baseline="0" dirty="0" smtClean="0"/>
              <a:t>Consider and make explicit the </a:t>
            </a:r>
            <a:r>
              <a:rPr lang="en-GB" i="1" baseline="0" dirty="0" smtClean="0"/>
              <a:t>synergies</a:t>
            </a:r>
            <a:r>
              <a:rPr lang="en-GB" baseline="0" dirty="0" smtClean="0"/>
              <a:t> between the different programme areas </a:t>
            </a:r>
          </a:p>
          <a:p>
            <a:pPr marL="232943" indent="-232943">
              <a:buAutoNum type="arabicParenR"/>
            </a:pPr>
            <a:endParaRPr lang="en-GB" baseline="0" dirty="0" smtClean="0"/>
          </a:p>
          <a:p>
            <a:pPr marL="232943" indent="-232943">
              <a:buAutoNum type="arabicParenR"/>
            </a:pP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20</a:t>
            </a:fld>
            <a:endParaRPr lang="en-US"/>
          </a:p>
        </p:txBody>
      </p:sp>
    </p:spTree>
    <p:extLst>
      <p:ext uri="{BB962C8B-B14F-4D97-AF65-F5344CB8AC3E}">
        <p14:creationId xmlns:p14="http://schemas.microsoft.com/office/powerpoint/2010/main" val="242697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21</a:t>
            </a:fld>
            <a:endParaRPr lang="en-US"/>
          </a:p>
        </p:txBody>
      </p:sp>
    </p:spTree>
    <p:extLst>
      <p:ext uri="{BB962C8B-B14F-4D97-AF65-F5344CB8AC3E}">
        <p14:creationId xmlns:p14="http://schemas.microsoft.com/office/powerpoint/2010/main" val="824821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There</a:t>
            </a:r>
            <a:r>
              <a:rPr lang="en-US" baseline="0" dirty="0">
                <a:latin typeface="Arial" panose="020B0604020202020204" pitchFamily="34" charset="0"/>
                <a:cs typeface="Arial" panose="020B0604020202020204" pitchFamily="34" charset="0"/>
              </a:rPr>
              <a:t> are four main stages in the strategic planning process.  This session covers the first step, which is Prioritising and developing causalities. </a:t>
            </a:r>
          </a:p>
          <a:p>
            <a:endParaRPr lang="en-US" baseline="0"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Programme planning is an iterative process, whereby results, strategies and the proposed course of action are adjusted until there is a reasonable expectation that the planned results can be achieved with the selected interventions, strategies and the available resources.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Once programme areas have been identified and prioritized to make a change in the well-being and development status of children, (ex: improving early childhood education), then it is imperative to go through the necessary steps to properly design the programme.</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In considering Strategic Planning</a:t>
            </a:r>
            <a:r>
              <a:rPr lang="en-US" smtClean="0">
                <a:latin typeface="Arial" panose="020B0604020202020204" pitchFamily="34" charset="0"/>
                <a:cs typeface="Arial" panose="020B0604020202020204" pitchFamily="34" charset="0"/>
              </a:rPr>
              <a:t>, we</a:t>
            </a:r>
            <a:r>
              <a:rPr lang="en-US" baseline="0" smtClean="0">
                <a:latin typeface="Arial" panose="020B0604020202020204" pitchFamily="34" charset="0"/>
                <a:cs typeface="Arial" panose="020B0604020202020204" pitchFamily="34" charset="0"/>
              </a:rPr>
              <a:t> </a:t>
            </a:r>
            <a:r>
              <a:rPr lang="en-US" baseline="0" dirty="0" smtClean="0">
                <a:latin typeface="Arial" panose="020B0604020202020204" pitchFamily="34" charset="0"/>
                <a:cs typeface="Arial" panose="020B0604020202020204" pitchFamily="34" charset="0"/>
              </a:rPr>
              <a:t>start off by looking at how we </a:t>
            </a:r>
            <a:r>
              <a:rPr lang="en-US" baseline="0" dirty="0" err="1" smtClean="0">
                <a:latin typeface="Arial" panose="020B0604020202020204" pitchFamily="34" charset="0"/>
                <a:cs typeface="Arial" panose="020B0604020202020204" pitchFamily="34" charset="0"/>
              </a:rPr>
              <a:t>prioritise</a:t>
            </a:r>
            <a:r>
              <a:rPr lang="en-US" baseline="0" dirty="0" smtClean="0">
                <a:latin typeface="Arial" panose="020B0604020202020204" pitchFamily="34" charset="0"/>
                <a:cs typeface="Arial" panose="020B0604020202020204" pitchFamily="34" charset="0"/>
              </a:rPr>
              <a:t> and how a systematic approach should be used when considering the issues and deprivations UNICEF will work to address alongside partners.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4</a:t>
            </a:fld>
            <a:endParaRPr lang="en-US" dirty="0"/>
          </a:p>
        </p:txBody>
      </p:sp>
    </p:spTree>
    <p:extLst>
      <p:ext uri="{BB962C8B-B14F-4D97-AF65-F5344CB8AC3E}">
        <p14:creationId xmlns:p14="http://schemas.microsoft.com/office/powerpoint/2010/main" val="4451148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22</a:t>
            </a:fld>
            <a:endParaRPr lang="en-US"/>
          </a:p>
        </p:txBody>
      </p:sp>
    </p:spTree>
    <p:extLst>
      <p:ext uri="{BB962C8B-B14F-4D97-AF65-F5344CB8AC3E}">
        <p14:creationId xmlns:p14="http://schemas.microsoft.com/office/powerpoint/2010/main" val="3764832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8"/>
          <p:cNvSpPr>
            <a:spLocks noGrp="1" noChangeArrowheads="1"/>
          </p:cNvSpPr>
          <p:nvPr>
            <p:ph type="sldNum" sz="quarter" idx="5"/>
          </p:nvPr>
        </p:nvSpPr>
        <p:spPr>
          <a:ln/>
        </p:spPr>
        <p:txBody>
          <a:bodyPr/>
          <a:lstStyle/>
          <a:p>
            <a:fld id="{72350EA0-6223-4219-B9C7-2127C05919C6}" type="slidenum">
              <a:rPr lang="en-US" altLang="ko-KR"/>
              <a:pPr/>
              <a:t>23</a:t>
            </a:fld>
            <a:endParaRPr lang="en-US" altLang="ko-KR"/>
          </a:p>
        </p:txBody>
      </p:sp>
      <p:sp>
        <p:nvSpPr>
          <p:cNvPr id="7170" name="Rectangle 2"/>
          <p:cNvSpPr>
            <a:spLocks noChangeArrowheads="1"/>
          </p:cNvSpPr>
          <p:nvPr/>
        </p:nvSpPr>
        <p:spPr bwMode="auto">
          <a:xfrm>
            <a:off x="3722152" y="11302261"/>
            <a:ext cx="2847512" cy="594964"/>
          </a:xfrm>
          <a:prstGeom prst="rect">
            <a:avLst/>
          </a:prstGeom>
          <a:noFill/>
          <a:ln w="9525">
            <a:noFill/>
            <a:miter lim="800000"/>
            <a:headEnd/>
            <a:tailEnd/>
          </a:ln>
          <a:effectLst/>
        </p:spPr>
        <p:txBody>
          <a:bodyPr lIns="93959" tIns="47804" rIns="93959" bIns="47804" anchor="b"/>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fld id="{F45D39BD-63C3-40A5-B86C-04C972020E83}" type="slidenum">
              <a:rPr lang="en-US" altLang="ko-KR" sz="1200">
                <a:solidFill>
                  <a:srgbClr val="000000"/>
                </a:solidFill>
                <a:ea typeface="굴림" pitchFamily="50" charset="-127"/>
              </a:rPr>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t>23</a:t>
            </a:fld>
            <a:endParaRPr lang="en-US" altLang="ko-KR" sz="1200">
              <a:solidFill>
                <a:srgbClr val="000000"/>
              </a:solidFill>
              <a:ea typeface="굴림" pitchFamily="50" charset="-127"/>
            </a:endParaRPr>
          </a:p>
        </p:txBody>
      </p:sp>
      <p:sp>
        <p:nvSpPr>
          <p:cNvPr id="7171" name="Rectangle 3"/>
          <p:cNvSpPr>
            <a:spLocks noChangeArrowheads="1"/>
          </p:cNvSpPr>
          <p:nvPr/>
        </p:nvSpPr>
        <p:spPr bwMode="auto">
          <a:xfrm>
            <a:off x="2" y="11302261"/>
            <a:ext cx="2847512" cy="594964"/>
          </a:xfrm>
          <a:prstGeom prst="rect">
            <a:avLst/>
          </a:prstGeom>
          <a:noFill/>
          <a:ln w="9525">
            <a:noFill/>
            <a:miter lim="800000"/>
            <a:headEnd/>
            <a:tailEnd/>
          </a:ln>
          <a:effectLst/>
        </p:spPr>
        <p:txBody>
          <a:bodyPr lIns="93959" tIns="47804" rIns="93959" bIns="47804" anchor="b"/>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7172" name="Rectangle 4"/>
          <p:cNvSpPr>
            <a:spLocks noChangeArrowheads="1"/>
          </p:cNvSpPr>
          <p:nvPr/>
        </p:nvSpPr>
        <p:spPr bwMode="auto">
          <a:xfrm>
            <a:off x="2" y="2"/>
            <a:ext cx="2847512" cy="594964"/>
          </a:xfrm>
          <a:prstGeom prst="rect">
            <a:avLst/>
          </a:prstGeom>
          <a:noFill/>
          <a:ln w="9525">
            <a:noFill/>
            <a:miter lim="800000"/>
            <a:headEnd/>
            <a:tailEnd/>
          </a:ln>
          <a:effectLst/>
        </p:spPr>
        <p:txBody>
          <a:bodyPr lIns="93959" tIns="47804" rIns="93959" bIns="47804"/>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7173" name="Rectangle 5"/>
          <p:cNvSpPr>
            <a:spLocks noChangeArrowheads="1"/>
          </p:cNvSpPr>
          <p:nvPr/>
        </p:nvSpPr>
        <p:spPr bwMode="auto">
          <a:xfrm>
            <a:off x="3722152" y="2"/>
            <a:ext cx="2847512" cy="594964"/>
          </a:xfrm>
          <a:prstGeom prst="rect">
            <a:avLst/>
          </a:prstGeom>
          <a:noFill/>
          <a:ln w="9525">
            <a:noFill/>
            <a:miter lim="800000"/>
            <a:headEnd/>
            <a:tailEnd/>
          </a:ln>
          <a:effectLst/>
        </p:spPr>
        <p:txBody>
          <a:bodyPr lIns="93959" tIns="47804" rIns="93959" bIns="47804"/>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7174" name="Rectangle 6"/>
          <p:cNvSpPr>
            <a:spLocks noChangeArrowheads="1"/>
          </p:cNvSpPr>
          <p:nvPr/>
        </p:nvSpPr>
        <p:spPr bwMode="auto">
          <a:xfrm>
            <a:off x="1110410" y="888317"/>
            <a:ext cx="4351889" cy="4431246"/>
          </a:xfrm>
          <a:prstGeom prst="rect">
            <a:avLst/>
          </a:prstGeom>
          <a:solidFill>
            <a:srgbClr val="FFFFFF"/>
          </a:solidFill>
          <a:ln w="12700">
            <a:solidFill>
              <a:srgbClr val="000000"/>
            </a:solidFill>
            <a:miter lim="800000"/>
            <a:headEnd/>
            <a:tailEnd/>
          </a:ln>
          <a:effectLst/>
        </p:spPr>
        <p:txBody>
          <a:bodyPr wrap="none" lIns="94947" tIns="47474" rIns="94947" bIns="47474" anchor="ctr"/>
          <a:lstStyle/>
          <a:p>
            <a:endParaRPr lang="en-GB"/>
          </a:p>
        </p:txBody>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473942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8"/>
          <p:cNvSpPr>
            <a:spLocks noGrp="1" noChangeArrowheads="1"/>
          </p:cNvSpPr>
          <p:nvPr>
            <p:ph type="sldNum" sz="quarter" idx="5"/>
          </p:nvPr>
        </p:nvSpPr>
        <p:spPr>
          <a:ln/>
        </p:spPr>
        <p:txBody>
          <a:bodyPr/>
          <a:lstStyle/>
          <a:p>
            <a:fld id="{DA899AD3-6704-4DCE-9A94-66B622441099}" type="slidenum">
              <a:rPr lang="en-US" altLang="ko-KR"/>
              <a:pPr/>
              <a:t>24</a:t>
            </a:fld>
            <a:endParaRPr lang="en-US" altLang="ko-KR"/>
          </a:p>
        </p:txBody>
      </p:sp>
      <p:sp>
        <p:nvSpPr>
          <p:cNvPr id="9218" name="Rectangle 2"/>
          <p:cNvSpPr>
            <a:spLocks noChangeArrowheads="1"/>
          </p:cNvSpPr>
          <p:nvPr/>
        </p:nvSpPr>
        <p:spPr bwMode="auto">
          <a:xfrm>
            <a:off x="3722152" y="11302261"/>
            <a:ext cx="2847512" cy="594964"/>
          </a:xfrm>
          <a:prstGeom prst="rect">
            <a:avLst/>
          </a:prstGeom>
          <a:noFill/>
          <a:ln w="9525">
            <a:noFill/>
            <a:miter lim="800000"/>
            <a:headEnd/>
            <a:tailEnd/>
          </a:ln>
          <a:effectLst/>
        </p:spPr>
        <p:txBody>
          <a:bodyPr lIns="93959" tIns="47804" rIns="93959" bIns="47804" anchor="b"/>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fld id="{C8C25195-CA95-499A-924D-B68E130A66D0}" type="slidenum">
              <a:rPr lang="en-US" altLang="ko-KR" sz="1200">
                <a:solidFill>
                  <a:srgbClr val="000000"/>
                </a:solidFill>
                <a:ea typeface="굴림" pitchFamily="50" charset="-127"/>
              </a:rPr>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t>24</a:t>
            </a:fld>
            <a:endParaRPr lang="en-US" altLang="ko-KR" sz="1200">
              <a:solidFill>
                <a:srgbClr val="000000"/>
              </a:solidFill>
              <a:ea typeface="굴림" pitchFamily="50" charset="-127"/>
            </a:endParaRPr>
          </a:p>
        </p:txBody>
      </p:sp>
      <p:sp>
        <p:nvSpPr>
          <p:cNvPr id="9219" name="Rectangle 3"/>
          <p:cNvSpPr>
            <a:spLocks noChangeArrowheads="1"/>
          </p:cNvSpPr>
          <p:nvPr/>
        </p:nvSpPr>
        <p:spPr bwMode="auto">
          <a:xfrm>
            <a:off x="2" y="11302261"/>
            <a:ext cx="2847512" cy="594964"/>
          </a:xfrm>
          <a:prstGeom prst="rect">
            <a:avLst/>
          </a:prstGeom>
          <a:noFill/>
          <a:ln w="9525">
            <a:noFill/>
            <a:miter lim="800000"/>
            <a:headEnd/>
            <a:tailEnd/>
          </a:ln>
          <a:effectLst/>
        </p:spPr>
        <p:txBody>
          <a:bodyPr lIns="93959" tIns="47804" rIns="93959" bIns="47804" anchor="b"/>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0" name="Rectangle 4"/>
          <p:cNvSpPr>
            <a:spLocks noChangeArrowheads="1"/>
          </p:cNvSpPr>
          <p:nvPr/>
        </p:nvSpPr>
        <p:spPr bwMode="auto">
          <a:xfrm>
            <a:off x="2" y="2"/>
            <a:ext cx="2847512" cy="594964"/>
          </a:xfrm>
          <a:prstGeom prst="rect">
            <a:avLst/>
          </a:prstGeom>
          <a:noFill/>
          <a:ln w="9525">
            <a:noFill/>
            <a:miter lim="800000"/>
            <a:headEnd/>
            <a:tailEnd/>
          </a:ln>
          <a:effectLst/>
        </p:spPr>
        <p:txBody>
          <a:bodyPr lIns="93959" tIns="47804" rIns="93959" bIns="47804"/>
          <a:lstStyle/>
          <a:p>
            <a:pP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1" name="Rectangle 5"/>
          <p:cNvSpPr>
            <a:spLocks noChangeArrowheads="1"/>
          </p:cNvSpPr>
          <p:nvPr/>
        </p:nvSpPr>
        <p:spPr bwMode="auto">
          <a:xfrm>
            <a:off x="3722152" y="2"/>
            <a:ext cx="2847512" cy="594964"/>
          </a:xfrm>
          <a:prstGeom prst="rect">
            <a:avLst/>
          </a:prstGeom>
          <a:noFill/>
          <a:ln w="9525">
            <a:noFill/>
            <a:miter lim="800000"/>
            <a:headEnd/>
            <a:tailEnd/>
          </a:ln>
          <a:effectLst/>
        </p:spPr>
        <p:txBody>
          <a:bodyPr lIns="93959" tIns="47804" rIns="93959" bIns="47804"/>
          <a:lstStyle/>
          <a:p>
            <a:pPr algn="r" defTabSz="466497">
              <a:tabLst>
                <a:tab pos="0" algn="l"/>
                <a:tab pos="949478" algn="l"/>
                <a:tab pos="1898954" algn="l"/>
                <a:tab pos="2848432" algn="l"/>
                <a:tab pos="3797909" algn="l"/>
                <a:tab pos="4747386" algn="l"/>
                <a:tab pos="5696864" algn="l"/>
                <a:tab pos="6646341" algn="l"/>
                <a:tab pos="7595819" algn="l"/>
                <a:tab pos="8545295" algn="l"/>
                <a:tab pos="9494773" algn="l"/>
                <a:tab pos="10444251" algn="l"/>
              </a:tabLst>
            </a:pPr>
            <a:endParaRPr lang="en-US" altLang="ko-KR" sz="1200">
              <a:solidFill>
                <a:srgbClr val="000000"/>
              </a:solidFill>
              <a:ea typeface="굴림" pitchFamily="50" charset="-127"/>
            </a:endParaRPr>
          </a:p>
        </p:txBody>
      </p:sp>
      <p:sp>
        <p:nvSpPr>
          <p:cNvPr id="9222" name="Rectangle 6"/>
          <p:cNvSpPr>
            <a:spLocks noChangeArrowheads="1"/>
          </p:cNvSpPr>
          <p:nvPr/>
        </p:nvSpPr>
        <p:spPr bwMode="auto">
          <a:xfrm>
            <a:off x="1110410" y="888317"/>
            <a:ext cx="4351889" cy="4431246"/>
          </a:xfrm>
          <a:prstGeom prst="rect">
            <a:avLst/>
          </a:prstGeom>
          <a:solidFill>
            <a:srgbClr val="FFFFFF"/>
          </a:solidFill>
          <a:ln w="12700">
            <a:solidFill>
              <a:srgbClr val="000000"/>
            </a:solidFill>
            <a:miter lim="800000"/>
            <a:headEnd/>
            <a:tailEnd/>
          </a:ln>
          <a:effectLst/>
        </p:spPr>
        <p:txBody>
          <a:bodyPr wrap="none" lIns="94947" tIns="47474" rIns="94947" bIns="47474" anchor="ctr"/>
          <a:lstStyle/>
          <a:p>
            <a:endParaRPr lang="en-GB"/>
          </a:p>
        </p:txBody>
      </p:sp>
      <p:sp>
        <p:nvSpPr>
          <p:cNvPr id="2" name="Notes Placeholder 1"/>
          <p:cNvSpPr>
            <a:spLocks noGrp="1"/>
          </p:cNvSpPr>
          <p:nvPr>
            <p:ph type="body" idx="1"/>
          </p:nvPr>
        </p:nvSpPr>
        <p:spPr/>
        <p:txBody>
          <a:bodyPr/>
          <a:lstStyle/>
          <a:p>
            <a:pPr defTabSz="931774">
              <a:defRPr/>
            </a:pPr>
            <a:r>
              <a:rPr lang="en-US" sz="1100" dirty="0"/>
              <a:t>Essentially, risk to individuals, families, communities and systems, is about the probability of a crisis happening in the future, and what kind of impact it is likely to cause to humans, their assets, systems and infrastructure. Risk is a composite of several elements and for ease of understanding is commonly presented as the formula highlighted</a:t>
            </a:r>
          </a:p>
          <a:p>
            <a:endParaRPr lang="en-US" sz="1100" dirty="0"/>
          </a:p>
        </p:txBody>
      </p:sp>
    </p:spTree>
    <p:extLst>
      <p:ext uri="{BB962C8B-B14F-4D97-AF65-F5344CB8AC3E}">
        <p14:creationId xmlns:p14="http://schemas.microsoft.com/office/powerpoint/2010/main" val="24708736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This example shows the </a:t>
            </a:r>
            <a:r>
              <a:rPr lang="en-US" b="1" dirty="0"/>
              <a:t>current situation </a:t>
            </a:r>
            <a:r>
              <a:rPr lang="en-US" dirty="0"/>
              <a:t>(problem, children’s rights are not met) and a </a:t>
            </a:r>
            <a:r>
              <a:rPr lang="en-US" b="1" dirty="0"/>
              <a:t>vision for change </a:t>
            </a:r>
            <a:r>
              <a:rPr lang="en-US" dirty="0"/>
              <a:t>(long-term solution to the problem, children’s rights are met)</a:t>
            </a:r>
          </a:p>
          <a:p>
            <a:pPr defTabSz="931774">
              <a:defRPr/>
            </a:pPr>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25</a:t>
            </a:fld>
            <a:endParaRPr lang="en-US"/>
          </a:p>
        </p:txBody>
      </p:sp>
    </p:spTree>
    <p:extLst>
      <p:ext uri="{BB962C8B-B14F-4D97-AF65-F5344CB8AC3E}">
        <p14:creationId xmlns:p14="http://schemas.microsoft.com/office/powerpoint/2010/main" val="4292741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Medium</a:t>
            </a:r>
            <a:r>
              <a:rPr lang="en-US" baseline="0" dirty="0" smtClean="0"/>
              <a:t>-term changes or c</a:t>
            </a:r>
            <a:r>
              <a:rPr lang="en-US" dirty="0" smtClean="0"/>
              <a:t>onditions </a:t>
            </a:r>
            <a:r>
              <a:rPr lang="en-US" dirty="0"/>
              <a:t>that must exist / be in place, in order to reach the desired situation of ‘no more open defecation’ are formulated.</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26</a:t>
            </a:fld>
            <a:endParaRPr lang="en-US"/>
          </a:p>
        </p:txBody>
      </p:sp>
    </p:spTree>
    <p:extLst>
      <p:ext uri="{BB962C8B-B14F-4D97-AF65-F5344CB8AC3E}">
        <p14:creationId xmlns:p14="http://schemas.microsoft.com/office/powerpoint/2010/main" val="727111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Short-term changes that contribute to achieving the </a:t>
            </a:r>
            <a:r>
              <a:rPr lang="en-US" dirty="0" smtClean="0"/>
              <a:t>medium-term</a:t>
            </a:r>
            <a:r>
              <a:rPr lang="en-US" baseline="0" dirty="0" smtClean="0"/>
              <a:t> changes</a:t>
            </a:r>
            <a:r>
              <a:rPr lang="en-US" dirty="0" smtClean="0"/>
              <a:t> </a:t>
            </a:r>
            <a:r>
              <a:rPr lang="en-US" dirty="0"/>
              <a:t>that must exist to reach the vision are formulated (can be more than 1 short-term change to contribute to achieving </a:t>
            </a:r>
            <a:r>
              <a:rPr lang="en-US" dirty="0" smtClean="0"/>
              <a:t>1 medium-term</a:t>
            </a:r>
            <a:r>
              <a:rPr lang="en-US" baseline="0" dirty="0" smtClean="0"/>
              <a:t> change</a:t>
            </a:r>
            <a:r>
              <a:rPr lang="en-US" dirty="0" smtClean="0"/>
              <a:t> </a:t>
            </a:r>
            <a:r>
              <a:rPr lang="en-US" dirty="0"/>
              <a:t>that must exist).</a:t>
            </a:r>
            <a:br>
              <a:rPr lang="en-US" dirty="0"/>
            </a:br>
            <a:endParaRPr lang="en-US" dirty="0"/>
          </a:p>
          <a:p>
            <a:pPr defTabSz="931774">
              <a:defRPr/>
            </a:pPr>
            <a:r>
              <a:rPr lang="en-US" dirty="0"/>
              <a:t>Assumptions and risks that may affect the programme are considered. </a:t>
            </a:r>
            <a:br>
              <a:rPr lang="en-US" dirty="0"/>
            </a:br>
            <a:endParaRPr lang="en-US" dirty="0"/>
          </a:p>
        </p:txBody>
      </p:sp>
      <p:sp>
        <p:nvSpPr>
          <p:cNvPr id="4" name="Slide Number Placeholder 3"/>
          <p:cNvSpPr>
            <a:spLocks noGrp="1"/>
          </p:cNvSpPr>
          <p:nvPr>
            <p:ph type="sldNum" sz="quarter" idx="10"/>
          </p:nvPr>
        </p:nvSpPr>
        <p:spPr/>
        <p:txBody>
          <a:bodyPr/>
          <a:lstStyle/>
          <a:p>
            <a:fld id="{4C8259D9-B6BD-43CA-814A-39B5D0E7FDB5}" type="slidenum">
              <a:rPr lang="en-US" smtClean="0"/>
              <a:t>27</a:t>
            </a:fld>
            <a:endParaRPr lang="en-US"/>
          </a:p>
        </p:txBody>
      </p:sp>
    </p:spTree>
    <p:extLst>
      <p:ext uri="{BB962C8B-B14F-4D97-AF65-F5344CB8AC3E}">
        <p14:creationId xmlns:p14="http://schemas.microsoft.com/office/powerpoint/2010/main" val="3691648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Implementation Strategies that UNICEF will utilize are identified. (Implementation Strategies to be worked out in more detail in the narrative.)</a:t>
            </a:r>
            <a:br>
              <a:rPr lang="en-GB" baseline="0" dirty="0" smtClean="0"/>
            </a:br>
            <a:endParaRPr lang="en-GB" baseline="0" dirty="0" smtClean="0"/>
          </a:p>
          <a:p>
            <a:r>
              <a:rPr lang="en-GB" baseline="0" dirty="0" smtClean="0"/>
              <a:t>Other development partners, how UNICEF works with them, and their respective </a:t>
            </a:r>
            <a:r>
              <a:rPr lang="en-GB" i="0" baseline="0" dirty="0" smtClean="0"/>
              <a:t>contributions</a:t>
            </a:r>
            <a:r>
              <a:rPr lang="en-GB" baseline="0" dirty="0" smtClean="0"/>
              <a:t> towards the desired situation are specified, so that it becomes clear how UNICEF and partners will </a:t>
            </a:r>
            <a:r>
              <a:rPr lang="en-GB" i="1" baseline="0" dirty="0" smtClean="0"/>
              <a:t>jointly</a:t>
            </a:r>
            <a:r>
              <a:rPr lang="en-GB" baseline="0" dirty="0" smtClean="0"/>
              <a:t> contribute towards achieving the desired situation. </a:t>
            </a:r>
            <a:br>
              <a:rPr lang="en-GB" baseline="0" dirty="0" smtClean="0"/>
            </a:br>
            <a:endParaRPr lang="en-GB" baseline="0" dirty="0" smtClean="0"/>
          </a:p>
          <a:p>
            <a:r>
              <a:rPr lang="en-GB" baseline="0" dirty="0" smtClean="0"/>
              <a:t>Synergies between programme areas are outlined in the visual (and worked out in more detail in the narrative).</a:t>
            </a:r>
            <a:br>
              <a:rPr lang="en-GB" baseline="0" dirty="0" smtClean="0"/>
            </a:br>
            <a:endParaRPr lang="en-GB" baseline="0" dirty="0" smtClean="0"/>
          </a:p>
          <a:p>
            <a:pPr marL="232943" indent="-232943">
              <a:buAutoNum type="arabicParenR"/>
            </a:pPr>
            <a:endParaRPr lang="en-GB" baseline="0" dirty="0" smtClean="0"/>
          </a:p>
          <a:p>
            <a:pPr marL="232943" indent="-232943">
              <a:buAutoNum type="arabicParenR"/>
            </a:pPr>
            <a:endParaRPr lang="en-GB" baseline="0" dirty="0" smtClean="0"/>
          </a:p>
          <a:p>
            <a:pPr marL="232943" indent="-232943">
              <a:buAutoNum type="arabicParenR"/>
            </a:pPr>
            <a:endParaRPr lang="en-GB" baseline="0" dirty="0" smtClean="0"/>
          </a:p>
          <a:p>
            <a:pPr marL="232943" indent="-232943">
              <a:buAutoNum type="arabicParenR"/>
            </a:pPr>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28</a:t>
            </a:fld>
            <a:endParaRPr lang="en-US"/>
          </a:p>
        </p:txBody>
      </p:sp>
    </p:spTree>
    <p:extLst>
      <p:ext uri="{BB962C8B-B14F-4D97-AF65-F5344CB8AC3E}">
        <p14:creationId xmlns:p14="http://schemas.microsoft.com/office/powerpoint/2010/main" val="33697051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‘if-then’ logic is used to describe how change happens from one level of change to another.</a:t>
            </a:r>
            <a:br>
              <a:rPr lang="en-US" dirty="0"/>
            </a:br>
            <a:endParaRPr lang="en-US" dirty="0"/>
          </a:p>
          <a:p>
            <a:r>
              <a:rPr lang="en-US" dirty="0"/>
              <a:t>For simplicity’s sake, this slide only shows ‘if-then’ logic for one of the </a:t>
            </a:r>
            <a:r>
              <a:rPr lang="en-US" dirty="0" smtClean="0"/>
              <a:t>medium-term changes </a:t>
            </a:r>
            <a:r>
              <a:rPr lang="en-US" dirty="0"/>
              <a:t>to reach the vision, but of course this would need to be done for all conditions identified.</a:t>
            </a:r>
          </a:p>
          <a:p>
            <a:pPr marL="232943" indent="-232943">
              <a:buAutoNum type="arabicParenR"/>
            </a:pPr>
            <a:endParaRPr lang="en-US" dirty="0"/>
          </a:p>
          <a:p>
            <a:pPr marL="232943" indent="-232943">
              <a:buAutoNum type="arabicParenR"/>
            </a:pPr>
            <a:endParaRPr lang="en-US" dirty="0"/>
          </a:p>
          <a:p>
            <a:pPr marL="232943" indent="-232943">
              <a:buAutoNum type="arabicParenR"/>
            </a:pPr>
            <a:endParaRPr lang="en-US" dirty="0"/>
          </a:p>
          <a:p>
            <a:pPr marL="232943" indent="-232943">
              <a:buAutoNum type="arabicParenR"/>
            </a:pPr>
            <a:endParaRPr lang="en-US" dirty="0">
              <a:latin typeface="Arial" panose="020B0604020202020204" pitchFamily="34" charset="0"/>
              <a:cs typeface="Arial" panose="020B0604020202020204" pitchFamily="34" charset="0"/>
            </a:endParaRPr>
          </a:p>
          <a:p>
            <a:pPr marL="232943" indent="-232943">
              <a:buAutoNum type="arabicParenR"/>
            </a:pPr>
            <a:endParaRPr lang="en-GB" dirty="0" smtClean="0"/>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29</a:t>
            </a:fld>
            <a:endParaRPr lang="en-US"/>
          </a:p>
        </p:txBody>
      </p:sp>
    </p:spTree>
    <p:extLst>
      <p:ext uri="{BB962C8B-B14F-4D97-AF65-F5344CB8AC3E}">
        <p14:creationId xmlns:p14="http://schemas.microsoft.com/office/powerpoint/2010/main" val="9522371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latin typeface="Arial" panose="020B0604020202020204" pitchFamily="34" charset="0"/>
                <a:cs typeface="Arial" panose="020B0604020202020204" pitchFamily="34" charset="0"/>
              </a:rPr>
              <a:t>Underline</a:t>
            </a:r>
            <a:r>
              <a:rPr lang="en-US" baseline="0" dirty="0" smtClean="0">
                <a:latin typeface="Arial" panose="020B0604020202020204" pitchFamily="34" charset="0"/>
                <a:cs typeface="Arial" panose="020B0604020202020204" pitchFamily="34" charset="0"/>
              </a:rPr>
              <a:t> the critical thinking that encourages applying a </a:t>
            </a:r>
            <a:r>
              <a:rPr lang="en-US" baseline="0" dirty="0" err="1" smtClean="0">
                <a:latin typeface="Arial" panose="020B0604020202020204" pitchFamily="34" charset="0"/>
                <a:cs typeface="Arial" panose="020B0604020202020204" pitchFamily="34" charset="0"/>
              </a:rPr>
              <a:t>ToC</a:t>
            </a:r>
            <a:r>
              <a:rPr lang="en-US" baseline="0" dirty="0" smtClean="0">
                <a:latin typeface="Arial" panose="020B0604020202020204" pitchFamily="34" charset="0"/>
                <a:cs typeface="Arial" panose="020B0604020202020204" pitchFamily="34" charset="0"/>
              </a:rPr>
              <a:t>, focusing on the complexities of the desired change processes rather than the linear and systematic representation that the </a:t>
            </a:r>
            <a:r>
              <a:rPr lang="en-US" baseline="0" dirty="0" err="1" smtClean="0">
                <a:latin typeface="Arial" panose="020B0604020202020204" pitchFamily="34" charset="0"/>
                <a:cs typeface="Arial" panose="020B0604020202020204" pitchFamily="34" charset="0"/>
              </a:rPr>
              <a:t>logframe</a:t>
            </a:r>
            <a:r>
              <a:rPr lang="en-US" baseline="0" dirty="0" smtClean="0">
                <a:latin typeface="Arial" panose="020B0604020202020204" pitchFamily="34" charset="0"/>
                <a:cs typeface="Arial" panose="020B0604020202020204" pitchFamily="34" charset="0"/>
              </a:rPr>
              <a:t> entails. </a:t>
            </a:r>
            <a:endParaRPr lang="en-US" dirty="0" smtClean="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4C8259D9-B6BD-43CA-814A-39B5D0E7FDB5}" type="slidenum">
              <a:rPr lang="en-US" smtClean="0"/>
              <a:t>30</a:t>
            </a:fld>
            <a:endParaRPr lang="en-US"/>
          </a:p>
        </p:txBody>
      </p:sp>
    </p:spTree>
    <p:extLst>
      <p:ext uri="{BB962C8B-B14F-4D97-AF65-F5344CB8AC3E}">
        <p14:creationId xmlns:p14="http://schemas.microsoft.com/office/powerpoint/2010/main" val="9527857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31</a:t>
            </a:fld>
            <a:endParaRPr lang="en-US" dirty="0"/>
          </a:p>
        </p:txBody>
      </p:sp>
    </p:spTree>
    <p:extLst>
      <p:ext uri="{BB962C8B-B14F-4D97-AF65-F5344CB8AC3E}">
        <p14:creationId xmlns:p14="http://schemas.microsoft.com/office/powerpoint/2010/main" val="3383521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questions to be asked one by one and solicit feedback</a:t>
            </a:r>
            <a:r>
              <a:rPr lang="en-US" baseline="0" dirty="0"/>
              <a:t> from participants. Animation provided for each of the question to come up after clicking.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t>5</a:t>
            </a:fld>
            <a:endParaRPr lang="en-US" dirty="0"/>
          </a:p>
        </p:txBody>
      </p:sp>
    </p:spTree>
    <p:extLst>
      <p:ext uri="{BB962C8B-B14F-4D97-AF65-F5344CB8AC3E}">
        <p14:creationId xmlns:p14="http://schemas.microsoft.com/office/powerpoint/2010/main" val="9091471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a:t>
            </a:r>
          </a:p>
          <a:p>
            <a:r>
              <a:rPr lang="en-US" dirty="0" smtClean="0"/>
              <a:t>Number of children registered</a:t>
            </a:r>
            <a:r>
              <a:rPr lang="en-US" baseline="0" dirty="0" smtClean="0"/>
              <a:t> increased by 25% by 2019</a:t>
            </a:r>
            <a:endParaRPr lang="en-US" dirty="0" smtClean="0"/>
          </a:p>
        </p:txBody>
      </p:sp>
      <p:sp>
        <p:nvSpPr>
          <p:cNvPr id="4" name="Slide Number Placeholder 3"/>
          <p:cNvSpPr>
            <a:spLocks noGrp="1"/>
          </p:cNvSpPr>
          <p:nvPr>
            <p:ph type="sldNum" sz="quarter" idx="10"/>
          </p:nvPr>
        </p:nvSpPr>
        <p:spPr/>
        <p:txBody>
          <a:bodyPr/>
          <a:lstStyle/>
          <a:p>
            <a:fld id="{5C4F3281-3907-4CB3-99D0-7C3EB1A17FF8}" type="slidenum">
              <a:rPr lang="en-US" smtClean="0"/>
              <a:t>32</a:t>
            </a:fld>
            <a:endParaRPr lang="en-US"/>
          </a:p>
        </p:txBody>
      </p:sp>
    </p:spTree>
    <p:extLst>
      <p:ext uri="{BB962C8B-B14F-4D97-AF65-F5344CB8AC3E}">
        <p14:creationId xmlns:p14="http://schemas.microsoft.com/office/powerpoint/2010/main" val="29550786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anose="020B0604020202020204" pitchFamily="34" charset="0"/>
                <a:cs typeface="Arial" panose="020B0604020202020204" pitchFamily="34" charset="0"/>
              </a:rPr>
              <a:t>E-learning will have contained exact definitions</a:t>
            </a:r>
            <a:r>
              <a:rPr lang="en-US" baseline="0" dirty="0" smtClean="0">
                <a:latin typeface="Arial" panose="020B0604020202020204" pitchFamily="34" charset="0"/>
                <a:cs typeface="Arial" panose="020B0604020202020204" pitchFamily="34" charset="0"/>
              </a:rPr>
              <a:t> as will handouts</a:t>
            </a:r>
          </a:p>
          <a:p>
            <a:endParaRPr lang="en-US" baseline="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As results-based management</a:t>
            </a:r>
            <a:r>
              <a:rPr lang="en-US" baseline="0" dirty="0" smtClean="0">
                <a:latin typeface="Arial" panose="020B0604020202020204" pitchFamily="34" charset="0"/>
                <a:cs typeface="Arial" panose="020B0604020202020204" pitchFamily="34" charset="0"/>
              </a:rPr>
              <a:t> is about change, worth being precise about for whom and where this change occurs. In human rights language – being specific about the subject of change (duty bearers or rights holders).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33</a:t>
            </a:fld>
            <a:endParaRPr lang="en-GB"/>
          </a:p>
        </p:txBody>
      </p:sp>
    </p:spTree>
    <p:extLst>
      <p:ext uri="{BB962C8B-B14F-4D97-AF65-F5344CB8AC3E}">
        <p14:creationId xmlns:p14="http://schemas.microsoft.com/office/powerpoint/2010/main" val="40578752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anose="020B0604020202020204" pitchFamily="34" charset="0"/>
                <a:cs typeface="Arial" panose="020B0604020202020204" pitchFamily="34" charset="0"/>
              </a:rPr>
              <a:t>Assumption</a:t>
            </a:r>
            <a:r>
              <a:rPr lang="en-US" baseline="0" dirty="0" smtClean="0">
                <a:latin typeface="Arial" panose="020B0604020202020204" pitchFamily="34" charset="0"/>
                <a:cs typeface="Arial" panose="020B0604020202020204" pitchFamily="34" charset="0"/>
              </a:rPr>
              <a:t> is that participants are already familiar with the definition of each results level. Make also reference to the glossary of key RBM terms.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DC33A4C-D54A-489B-B4EC-3A8214FABCDF}" type="slidenum">
              <a:rPr lang="en-GB" smtClean="0"/>
              <a:t>34</a:t>
            </a:fld>
            <a:endParaRPr lang="en-GB"/>
          </a:p>
        </p:txBody>
      </p:sp>
    </p:spTree>
    <p:extLst>
      <p:ext uri="{BB962C8B-B14F-4D97-AF65-F5344CB8AC3E}">
        <p14:creationId xmlns:p14="http://schemas.microsoft.com/office/powerpoint/2010/main" val="21693021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eaLnBrk="1" hangingPunct="1"/>
            <a:r>
              <a:rPr lang="en-US" altLang="ko-KR" sz="1200" dirty="0" smtClean="0">
                <a:latin typeface="Arial" panose="020B0604020202020204" pitchFamily="34" charset="0"/>
                <a:ea typeface="굴림" pitchFamily="50" charset="-127"/>
                <a:cs typeface="Arial" panose="020B0604020202020204" pitchFamily="34" charset="0"/>
              </a:rPr>
              <a:t>This slide provides an example of levels of results, linked to estimated time frame needed to achieve them, and an indication that results at higher levels of the chain of results (outcomes and impact) can only be achieved through collaboration with a wide range of national and international partners. Individual</a:t>
            </a:r>
            <a:r>
              <a:rPr lang="en-US" altLang="ko-KR" sz="1200" baseline="0" dirty="0" smtClean="0">
                <a:latin typeface="Arial" panose="020B0604020202020204" pitchFamily="34" charset="0"/>
                <a:ea typeface="굴림" pitchFamily="50" charset="-127"/>
                <a:cs typeface="Arial" panose="020B0604020202020204" pitchFamily="34" charset="0"/>
              </a:rPr>
              <a:t> accountability for results, diminishes the further up you go in the results chain</a:t>
            </a:r>
            <a:endParaRPr lang="en-US" altLang="ko-KR" sz="1200" dirty="0" smtClean="0">
              <a:latin typeface="Arial" pitchFamily="34" charset="0"/>
              <a:ea typeface="굴림" pitchFamily="50" charset="-127"/>
              <a:cs typeface="Arial" pitchFamily="34" charset="0"/>
            </a:endParaRPr>
          </a:p>
          <a:p>
            <a:pPr eaLnBrk="1" hangingPunct="1"/>
            <a:endParaRPr lang="en-US" altLang="ko-KR" sz="1200" dirty="0" smtClean="0">
              <a:latin typeface="Arial" pitchFamily="34" charset="0"/>
              <a:ea typeface="굴림" pitchFamily="50" charset="-127"/>
              <a:cs typeface="Arial" pitchFamily="34" charset="0"/>
            </a:endParaRPr>
          </a:p>
          <a:p>
            <a:pPr eaLnBrk="1" hangingPunct="1"/>
            <a:endParaRPr lang="en-US" altLang="ko-KR" dirty="0" smtClean="0">
              <a:latin typeface="Arial" pitchFamily="34" charset="0"/>
              <a:ea typeface="굴림" pitchFamily="50" charset="-127"/>
              <a:cs typeface="Arial" pitchFamily="34" charset="0"/>
            </a:endParaRPr>
          </a:p>
          <a:p>
            <a:endParaRPr lang="en-GB"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58CE15C-7F01-4B95-B33E-3B16979BA243}" type="slidenum">
              <a:rPr lang="en-GB" smtClean="0"/>
              <a:pPr/>
              <a:t>35</a:t>
            </a:fld>
            <a:endParaRPr lang="en-GB"/>
          </a:p>
        </p:txBody>
      </p:sp>
    </p:spTree>
    <p:extLst>
      <p:ext uri="{BB962C8B-B14F-4D97-AF65-F5344CB8AC3E}">
        <p14:creationId xmlns:p14="http://schemas.microsoft.com/office/powerpoint/2010/main" val="36913763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a:t>
            </a:r>
            <a:r>
              <a:rPr lang="en-GB" baseline="0" dirty="0" smtClean="0"/>
              <a:t> that in adopting a change language, i.e. focusing on the beneficiary, also the types of indicators you would define will be different. You will not try and monitor your activities, but you will focus on the effect these are expected to produce.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DC33A4C-D54A-489B-B4EC-3A8214FABCDF}" type="slidenum">
              <a:rPr lang="en-GB" smtClean="0"/>
              <a:t>36</a:t>
            </a:fld>
            <a:endParaRPr lang="en-GB"/>
          </a:p>
        </p:txBody>
      </p:sp>
    </p:spTree>
    <p:extLst>
      <p:ext uri="{BB962C8B-B14F-4D97-AF65-F5344CB8AC3E}">
        <p14:creationId xmlns:p14="http://schemas.microsoft.com/office/powerpoint/2010/main" val="29430630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457BA8-3E66-E046-AE43-416F00742A0C}" type="slidenum">
              <a:rPr lang="en-US" smtClean="0"/>
              <a:t>37</a:t>
            </a:fld>
            <a:endParaRPr lang="en-US"/>
          </a:p>
        </p:txBody>
      </p:sp>
    </p:spTree>
    <p:extLst>
      <p:ext uri="{BB962C8B-B14F-4D97-AF65-F5344CB8AC3E}">
        <p14:creationId xmlns:p14="http://schemas.microsoft.com/office/powerpoint/2010/main" val="42793280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a:t>
            </a:r>
            <a:r>
              <a:rPr lang="en-GB" baseline="0" dirty="0" smtClean="0"/>
              <a:t> next three slides can be walked through very quickly, assuming that participants are already familiar with the issues. </a:t>
            </a:r>
            <a:endParaRPr lang="en-GB" dirty="0"/>
          </a:p>
        </p:txBody>
      </p:sp>
      <p:sp>
        <p:nvSpPr>
          <p:cNvPr id="4" name="Slide Number Placeholder 3"/>
          <p:cNvSpPr>
            <a:spLocks noGrp="1"/>
          </p:cNvSpPr>
          <p:nvPr>
            <p:ph type="sldNum" sz="quarter" idx="10"/>
          </p:nvPr>
        </p:nvSpPr>
        <p:spPr/>
        <p:txBody>
          <a:bodyPr/>
          <a:lstStyle/>
          <a:p>
            <a:fld id="{E2614E67-C977-4081-9DBD-B7C085C26889}" type="slidenum">
              <a:rPr lang="en-GB" smtClean="0"/>
              <a:t>39</a:t>
            </a:fld>
            <a:endParaRPr lang="en-GB"/>
          </a:p>
        </p:txBody>
      </p:sp>
    </p:spTree>
    <p:extLst>
      <p:ext uri="{BB962C8B-B14F-4D97-AF65-F5344CB8AC3E}">
        <p14:creationId xmlns:p14="http://schemas.microsoft.com/office/powerpoint/2010/main" val="14930996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Frequently</a:t>
            </a:r>
            <a:r>
              <a:rPr lang="en-US" baseline="0" dirty="0" smtClean="0"/>
              <a:t> referred to as the Monitoring and Evaluation Framework – is used to systematically plan the collection of relevant information for monitoring, learning and reporting. The framework helps track the achievement of results.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41</a:t>
            </a:fld>
            <a:endParaRPr lang="en-GB"/>
          </a:p>
        </p:txBody>
      </p:sp>
    </p:spTree>
    <p:extLst>
      <p:ext uri="{BB962C8B-B14F-4D97-AF65-F5344CB8AC3E}">
        <p14:creationId xmlns:p14="http://schemas.microsoft.com/office/powerpoint/2010/main" val="28177351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Frequently</a:t>
            </a:r>
            <a:r>
              <a:rPr lang="en-US" baseline="0" dirty="0" smtClean="0"/>
              <a:t> referred to as the Monitoring and Evaluation Framework – is used to systematically plan the collection of relevant information for monitoring, learning and reporting. The framework helps track the achievement of results.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42</a:t>
            </a:fld>
            <a:endParaRPr lang="en-GB"/>
          </a:p>
        </p:txBody>
      </p:sp>
    </p:spTree>
    <p:extLst>
      <p:ext uri="{BB962C8B-B14F-4D97-AF65-F5344CB8AC3E}">
        <p14:creationId xmlns:p14="http://schemas.microsoft.com/office/powerpoint/2010/main" val="2660855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Expanding</a:t>
            </a:r>
            <a:r>
              <a:rPr lang="en-US" baseline="0" dirty="0" smtClean="0"/>
              <a:t> the horizontal logic of the framework adding the frequency of data collection and related responsibilities for carrying it out.  These elements should be reflected in operational monitoring and evaluation plans</a:t>
            </a:r>
            <a:endParaRPr lang="en-US" dirty="0"/>
          </a:p>
        </p:txBody>
      </p:sp>
      <p:sp>
        <p:nvSpPr>
          <p:cNvPr id="4" name="Slide Number Placeholder 3"/>
          <p:cNvSpPr>
            <a:spLocks noGrp="1"/>
          </p:cNvSpPr>
          <p:nvPr>
            <p:ph type="sldNum" sz="quarter" idx="10"/>
          </p:nvPr>
        </p:nvSpPr>
        <p:spPr/>
        <p:txBody>
          <a:bodyPr/>
          <a:lstStyle/>
          <a:p>
            <a:fld id="{6DC33A4C-D54A-489B-B4EC-3A8214FABCDF}" type="slidenum">
              <a:rPr lang="en-GB" smtClean="0"/>
              <a:t>43</a:t>
            </a:fld>
            <a:endParaRPr lang="en-GB"/>
          </a:p>
        </p:txBody>
      </p:sp>
    </p:spTree>
    <p:extLst>
      <p:ext uri="{BB962C8B-B14F-4D97-AF65-F5344CB8AC3E}">
        <p14:creationId xmlns:p14="http://schemas.microsoft.com/office/powerpoint/2010/main" val="3267855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buFont typeface="Wingdings" panose="05000000000000000000" pitchFamily="2" charset="2"/>
              <a:buChar char="§"/>
            </a:pPr>
            <a:r>
              <a:rPr lang="en-US" dirty="0" smtClean="0">
                <a:latin typeface="Arial" panose="020B0604020202020204" pitchFamily="34" charset="0"/>
                <a:cs typeface="Arial" panose="020B0604020202020204" pitchFamily="34" charset="0"/>
              </a:rPr>
              <a:t>UNICEF cannot address all deprivations.  It has to focus its interventions on a few priority areas</a:t>
            </a:r>
          </a:p>
          <a:p>
            <a:pPr fontAlgn="base">
              <a:buFont typeface="Wingdings" panose="05000000000000000000" pitchFamily="2" charset="2"/>
              <a:buChar char="§"/>
            </a:pPr>
            <a:r>
              <a:rPr lang="en-US" dirty="0" smtClean="0">
                <a:latin typeface="Arial" panose="020B0604020202020204" pitchFamily="34" charset="0"/>
                <a:cs typeface="Arial" panose="020B0604020202020204" pitchFamily="34" charset="0"/>
              </a:rPr>
              <a:t>Central to prioritization is the notion of UNICEF’s </a:t>
            </a:r>
            <a:r>
              <a:rPr lang="en-US" b="1" dirty="0" smtClean="0">
                <a:latin typeface="Arial" panose="020B0604020202020204" pitchFamily="34" charset="0"/>
                <a:cs typeface="Arial" panose="020B0604020202020204" pitchFamily="34" charset="0"/>
              </a:rPr>
              <a:t>comparative advantage </a:t>
            </a:r>
            <a:r>
              <a:rPr lang="en-US" dirty="0" smtClean="0">
                <a:latin typeface="Arial" panose="020B0604020202020204" pitchFamily="34" charset="0"/>
                <a:cs typeface="Arial" panose="020B0604020202020204" pitchFamily="34" charset="0"/>
              </a:rPr>
              <a:t>having the mandate, resources and capacity to act effectively</a:t>
            </a:r>
          </a:p>
          <a:p>
            <a:pPr fontAlgn="base">
              <a:buFont typeface="Wingdings" panose="05000000000000000000" pitchFamily="2" charset="2"/>
              <a:buChar char="§"/>
            </a:pPr>
            <a:r>
              <a:rPr lang="en-US" dirty="0" smtClean="0">
                <a:latin typeface="Arial" panose="020B0604020202020204" pitchFamily="34" charset="0"/>
                <a:cs typeface="Arial" panose="020B0604020202020204" pitchFamily="34" charset="0"/>
              </a:rPr>
              <a:t>Five </a:t>
            </a:r>
            <a:r>
              <a:rPr lang="en-US" b="1" dirty="0" smtClean="0">
                <a:latin typeface="Arial" panose="020B0604020202020204" pitchFamily="34" charset="0"/>
                <a:cs typeface="Arial" panose="020B0604020202020204" pitchFamily="34" charset="0"/>
              </a:rPr>
              <a:t>key filters</a:t>
            </a:r>
            <a:r>
              <a:rPr lang="en-US" dirty="0" smtClean="0">
                <a:latin typeface="Arial" panose="020B0604020202020204" pitchFamily="34" charset="0"/>
                <a:cs typeface="Arial" panose="020B0604020202020204" pitchFamily="34" charset="0"/>
              </a:rPr>
              <a:t> can support prioritization and selection of programme areas that UNICEF should address in a CPD</a:t>
            </a:r>
          </a:p>
          <a:p>
            <a:pPr fontAlgn="base">
              <a:buFont typeface="Wingdings" panose="05000000000000000000" pitchFamily="2" charset="2"/>
              <a:buChar char="§"/>
            </a:pPr>
            <a:r>
              <a:rPr lang="en-US" dirty="0" smtClean="0">
                <a:latin typeface="Arial" panose="020B0604020202020204" pitchFamily="34" charset="0"/>
                <a:cs typeface="Arial" panose="020B0604020202020204" pitchFamily="34" charset="0"/>
              </a:rPr>
              <a:t>A “</a:t>
            </a:r>
            <a:r>
              <a:rPr lang="en-US" b="1" dirty="0" smtClean="0">
                <a:latin typeface="Arial" panose="020B0604020202020204" pitchFamily="34" charset="0"/>
                <a:cs typeface="Arial" panose="020B0604020202020204" pitchFamily="34" charset="0"/>
              </a:rPr>
              <a:t>prioritization funnel</a:t>
            </a:r>
            <a:r>
              <a:rPr lang="en-US" dirty="0" smtClean="0">
                <a:latin typeface="Arial" panose="020B0604020202020204" pitchFamily="34" charset="0"/>
                <a:cs typeface="Arial" panose="020B0604020202020204" pitchFamily="34" charset="0"/>
              </a:rPr>
              <a:t>” helps guide consideration of the mutually reinforcing criteria or filters to choose and select projects and programmes, including their strategies.</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C4F3281-3907-4CB3-99D0-7C3EB1A17FF8}" type="slidenum">
              <a:rPr lang="en-US" smtClean="0"/>
              <a:t>6</a:t>
            </a:fld>
            <a:endParaRPr lang="en-US" dirty="0"/>
          </a:p>
        </p:txBody>
      </p:sp>
    </p:spTree>
    <p:extLst>
      <p:ext uri="{BB962C8B-B14F-4D97-AF65-F5344CB8AC3E}">
        <p14:creationId xmlns:p14="http://schemas.microsoft.com/office/powerpoint/2010/main" val="35498285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that the most common challenge in developing</a:t>
            </a:r>
            <a:r>
              <a:rPr lang="en-GB" baseline="0" dirty="0" smtClean="0"/>
              <a:t> proper monitoring frameworks, is identifying the data for the baseline and set REALISTIC targets.</a:t>
            </a:r>
          </a:p>
          <a:p>
            <a:endParaRPr lang="en-GB" baseline="0" dirty="0" smtClean="0"/>
          </a:p>
          <a:p>
            <a:r>
              <a:rPr lang="en-GB" baseline="0" dirty="0" smtClean="0"/>
              <a:t>Invite participants to share reflections and experiences on the challenges to identify baselines and set targets. Some of the issues to be explored:</a:t>
            </a:r>
          </a:p>
          <a:p>
            <a:pPr marL="228600" indent="-228600">
              <a:buAutoNum type="arabicPeriod"/>
            </a:pPr>
            <a:r>
              <a:rPr lang="en-GB" baseline="0" dirty="0" smtClean="0"/>
              <a:t>Data is not available – explore alternative ways to measure the baselines, expand your search of </a:t>
            </a:r>
            <a:r>
              <a:rPr lang="en-GB" baseline="0" dirty="0" err="1" smtClean="0"/>
              <a:t>MoV</a:t>
            </a:r>
            <a:r>
              <a:rPr lang="en-GB" baseline="0" dirty="0" smtClean="0"/>
              <a:t>, consider civil society’s sources ,etc.</a:t>
            </a:r>
          </a:p>
          <a:p>
            <a:pPr marL="228600" indent="-228600">
              <a:buAutoNum type="arabicPeriod"/>
            </a:pPr>
            <a:r>
              <a:rPr lang="en-GB" baseline="0" dirty="0" smtClean="0"/>
              <a:t>Consider including in your programme activities to carry out a baselines study</a:t>
            </a:r>
          </a:p>
          <a:p>
            <a:pPr marL="228600" indent="-228600">
              <a:buAutoNum type="arabicPeriod"/>
            </a:pPr>
            <a:r>
              <a:rPr lang="en-GB" baseline="0" dirty="0" smtClean="0"/>
              <a:t>Plan for a revision of the monitoring framework on a regular basis so that data can be updated</a:t>
            </a:r>
          </a:p>
          <a:p>
            <a:pPr marL="228600" indent="-228600">
              <a:buAutoNum type="arabicPeriod"/>
            </a:pPr>
            <a:r>
              <a:rPr lang="en-GB" baseline="0" dirty="0" smtClean="0"/>
              <a:t>Consider trends and experiences from other contexts to set realistic, yet ambitious, targets. </a:t>
            </a:r>
          </a:p>
          <a:p>
            <a:pPr marL="0" indent="0">
              <a:buNone/>
            </a:pPr>
            <a:endParaRPr lang="en-GB" dirty="0" smtClean="0"/>
          </a:p>
          <a:p>
            <a:r>
              <a:rPr lang="en-US" altLang="en-US" dirty="0" smtClean="0">
                <a:solidFill>
                  <a:schemeClr val="bg2"/>
                </a:solidFill>
                <a:latin typeface="Arial" panose="020B0604020202020204" pitchFamily="34" charset="0"/>
                <a:cs typeface="Arial" panose="020B0604020202020204" pitchFamily="34" charset="0"/>
              </a:rPr>
              <a:t>Baseline: </a:t>
            </a:r>
          </a:p>
          <a:p>
            <a:endParaRPr lang="en-US" altLang="en-US" dirty="0" smtClean="0">
              <a:solidFill>
                <a:schemeClr val="bg2"/>
              </a:solidFill>
              <a:latin typeface="Arial" panose="020B0604020202020204" pitchFamily="34" charset="0"/>
              <a:cs typeface="Arial" panose="020B0604020202020204" pitchFamily="34" charset="0"/>
            </a:endParaRPr>
          </a:p>
          <a:p>
            <a:r>
              <a:rPr lang="en-US" altLang="en-US" dirty="0" smtClean="0">
                <a:solidFill>
                  <a:schemeClr val="bg2"/>
                </a:solidFill>
                <a:latin typeface="Arial" panose="020B0604020202020204" pitchFamily="34" charset="0"/>
                <a:cs typeface="Arial" panose="020B0604020202020204" pitchFamily="34" charset="0"/>
              </a:rPr>
              <a:t>Consider what are the sources of data?</a:t>
            </a:r>
          </a:p>
          <a:p>
            <a:r>
              <a:rPr lang="en-US" altLang="en-US" dirty="0" smtClean="0">
                <a:solidFill>
                  <a:schemeClr val="bg2"/>
                </a:solidFill>
                <a:latin typeface="Arial" panose="020B0604020202020204" pitchFamily="34" charset="0"/>
                <a:cs typeface="Arial" panose="020B0604020202020204" pitchFamily="34" charset="0"/>
              </a:rPr>
              <a:t>What are the data collection methods?</a:t>
            </a:r>
          </a:p>
          <a:p>
            <a:r>
              <a:rPr lang="en-US" altLang="en-US" dirty="0" smtClean="0">
                <a:solidFill>
                  <a:schemeClr val="bg2"/>
                </a:solidFill>
                <a:latin typeface="Arial" panose="020B0604020202020204" pitchFamily="34" charset="0"/>
                <a:cs typeface="Arial" panose="020B0604020202020204" pitchFamily="34" charset="0"/>
              </a:rPr>
              <a:t>Who will collect the data?</a:t>
            </a:r>
          </a:p>
          <a:p>
            <a:r>
              <a:rPr lang="en-US" altLang="en-US" dirty="0" smtClean="0">
                <a:solidFill>
                  <a:schemeClr val="bg2"/>
                </a:solidFill>
                <a:latin typeface="Arial" panose="020B0604020202020204" pitchFamily="34" charset="0"/>
                <a:cs typeface="Arial" panose="020B0604020202020204" pitchFamily="34" charset="0"/>
              </a:rPr>
              <a:t>How often will the data be collected?</a:t>
            </a:r>
          </a:p>
          <a:p>
            <a:r>
              <a:rPr lang="en-US" altLang="en-US" dirty="0" smtClean="0">
                <a:solidFill>
                  <a:schemeClr val="bg2"/>
                </a:solidFill>
                <a:latin typeface="Arial" panose="020B0604020202020204" pitchFamily="34" charset="0"/>
                <a:cs typeface="Arial" panose="020B0604020202020204" pitchFamily="34" charset="0"/>
              </a:rPr>
              <a:t>What is the cost and difficulty to collect the data?</a:t>
            </a:r>
          </a:p>
          <a:p>
            <a:r>
              <a:rPr lang="en-US" altLang="en-US" dirty="0" smtClean="0">
                <a:solidFill>
                  <a:schemeClr val="bg2"/>
                </a:solidFill>
                <a:latin typeface="Arial" panose="020B0604020202020204" pitchFamily="34" charset="0"/>
                <a:cs typeface="Arial" panose="020B0604020202020204" pitchFamily="34" charset="0"/>
              </a:rPr>
              <a:t>Who will analyze the data?</a:t>
            </a:r>
          </a:p>
          <a:p>
            <a:r>
              <a:rPr lang="en-US" altLang="en-US" dirty="0" smtClean="0">
                <a:solidFill>
                  <a:schemeClr val="bg2"/>
                </a:solidFill>
                <a:latin typeface="Arial" panose="020B0604020202020204" pitchFamily="34" charset="0"/>
                <a:cs typeface="Arial" panose="020B0604020202020204" pitchFamily="34" charset="0"/>
              </a:rPr>
              <a:t>Who will report the data?</a:t>
            </a:r>
          </a:p>
          <a:p>
            <a:r>
              <a:rPr lang="en-US" altLang="en-US" dirty="0" smtClean="0">
                <a:solidFill>
                  <a:schemeClr val="bg2"/>
                </a:solidFill>
                <a:latin typeface="Arial" panose="020B0604020202020204" pitchFamily="34" charset="0"/>
                <a:cs typeface="Arial" panose="020B0604020202020204" pitchFamily="34" charset="0"/>
              </a:rPr>
              <a:t>Who will use the data?</a:t>
            </a:r>
          </a:p>
          <a:p>
            <a:endParaRPr lang="en-US" altLang="en-US" dirty="0" smtClean="0">
              <a:solidFill>
                <a:schemeClr val="bg2"/>
              </a:solidFill>
              <a:latin typeface="Arial" panose="020B0604020202020204" pitchFamily="34" charset="0"/>
              <a:cs typeface="Arial" panose="020B0604020202020204" pitchFamily="34" charset="0"/>
            </a:endParaRPr>
          </a:p>
          <a:p>
            <a:r>
              <a:rPr lang="en-US" altLang="en-US" dirty="0" smtClean="0">
                <a:solidFill>
                  <a:schemeClr val="bg2"/>
                </a:solidFill>
                <a:latin typeface="Arial" panose="020B0604020202020204" pitchFamily="34" charset="0"/>
                <a:cs typeface="Arial" panose="020B0604020202020204" pitchFamily="34" charset="0"/>
              </a:rPr>
              <a:t>Targets: Should be feasible given resource considerations and available capacity. Most are set annually, but some could be set quarterly. Others can be set for longer periods. </a:t>
            </a:r>
          </a:p>
          <a:p>
            <a:pPr marL="0" indent="0">
              <a:buNone/>
            </a:pPr>
            <a:endParaRPr lang="en-GB" dirty="0"/>
          </a:p>
        </p:txBody>
      </p:sp>
      <p:sp>
        <p:nvSpPr>
          <p:cNvPr id="4" name="Slide Number Placeholder 3"/>
          <p:cNvSpPr>
            <a:spLocks noGrp="1"/>
          </p:cNvSpPr>
          <p:nvPr>
            <p:ph type="sldNum" sz="quarter" idx="10"/>
          </p:nvPr>
        </p:nvSpPr>
        <p:spPr/>
        <p:txBody>
          <a:bodyPr/>
          <a:lstStyle/>
          <a:p>
            <a:fld id="{E2614E67-C977-4081-9DBD-B7C085C26889}" type="slidenum">
              <a:rPr lang="en-GB" smtClean="0"/>
              <a:t>44</a:t>
            </a:fld>
            <a:endParaRPr lang="en-GB"/>
          </a:p>
        </p:txBody>
      </p:sp>
    </p:spTree>
    <p:extLst>
      <p:ext uri="{BB962C8B-B14F-4D97-AF65-F5344CB8AC3E}">
        <p14:creationId xmlns:p14="http://schemas.microsoft.com/office/powerpoint/2010/main" val="8870884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u="sng" dirty="0" smtClean="0">
                <a:solidFill>
                  <a:schemeClr val="bg2"/>
                </a:solidFill>
                <a:latin typeface="Arial" panose="020B0604020202020204" pitchFamily="34" charset="0"/>
                <a:cs typeface="Arial" panose="020B0604020202020204" pitchFamily="34" charset="0"/>
              </a:rPr>
              <a:t>Consider</a:t>
            </a:r>
            <a:r>
              <a:rPr lang="en-US" altLang="en-US" dirty="0" smtClean="0">
                <a:solidFill>
                  <a:schemeClr val="bg2"/>
                </a:solidFill>
                <a:latin typeface="Arial" panose="020B0604020202020204" pitchFamily="34" charset="0"/>
                <a:cs typeface="Arial" panose="020B0604020202020204" pitchFamily="34" charset="0"/>
              </a:rPr>
              <a:t>:</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What are the sources of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What are the data collection methods?</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collect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How often will the data be collected?</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What is the cost and difficulty to collect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analyze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report the data?</a:t>
            </a:r>
          </a:p>
          <a:p>
            <a:pPr marL="171450" indent="-171450">
              <a:buFont typeface="Arial" pitchFamily="34" charset="0"/>
              <a:buChar char="•"/>
            </a:pPr>
            <a:r>
              <a:rPr lang="en-US" altLang="en-US" dirty="0" smtClean="0">
                <a:solidFill>
                  <a:schemeClr val="bg2"/>
                </a:solidFill>
                <a:latin typeface="Arial" panose="020B0604020202020204" pitchFamily="34" charset="0"/>
                <a:cs typeface="Arial" panose="020B0604020202020204" pitchFamily="34" charset="0"/>
              </a:rPr>
              <a:t>Who will use the data?</a:t>
            </a:r>
          </a:p>
          <a:p>
            <a:endParaRPr lang="en-GB" dirty="0"/>
          </a:p>
        </p:txBody>
      </p:sp>
      <p:sp>
        <p:nvSpPr>
          <p:cNvPr id="4" name="Slide Number Placeholder 3"/>
          <p:cNvSpPr>
            <a:spLocks noGrp="1"/>
          </p:cNvSpPr>
          <p:nvPr>
            <p:ph type="sldNum" sz="quarter" idx="10"/>
          </p:nvPr>
        </p:nvSpPr>
        <p:spPr/>
        <p:txBody>
          <a:bodyPr/>
          <a:lstStyle/>
          <a:p>
            <a:fld id="{E2614E67-C977-4081-9DBD-B7C085C26889}" type="slidenum">
              <a:rPr lang="en-GB" smtClean="0"/>
              <a:t>45</a:t>
            </a:fld>
            <a:endParaRPr lang="en-GB"/>
          </a:p>
        </p:txBody>
      </p:sp>
    </p:spTree>
    <p:extLst>
      <p:ext uri="{BB962C8B-B14F-4D97-AF65-F5344CB8AC3E}">
        <p14:creationId xmlns:p14="http://schemas.microsoft.com/office/powerpoint/2010/main" val="32345392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46</a:t>
            </a:fld>
            <a:endParaRPr lang="en-US" dirty="0"/>
          </a:p>
        </p:txBody>
      </p:sp>
    </p:spTree>
    <p:extLst>
      <p:ext uri="{BB962C8B-B14F-4D97-AF65-F5344CB8AC3E}">
        <p14:creationId xmlns:p14="http://schemas.microsoft.com/office/powerpoint/2010/main" val="22752760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r>
              <a:rPr lang="en-US" sz="1200" dirty="0" smtClean="0"/>
              <a:t>Value for Money </a:t>
            </a:r>
            <a:br>
              <a:rPr lang="en-US" sz="1200" dirty="0" smtClean="0"/>
            </a:br>
            <a:r>
              <a:rPr lang="en-US" sz="1200" dirty="0" smtClean="0"/>
              <a:t>(see public finance for children training for fuller picture)</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33795276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nSpc>
                <a:spcPct val="115000"/>
              </a:lnSpc>
              <a:spcBef>
                <a:spcPts val="0"/>
              </a:spcBef>
            </a:pPr>
            <a:r>
              <a:rPr lang="en-GB"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5460180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The key elements of the RBM include:</a:t>
            </a:r>
          </a:p>
          <a:p>
            <a:pPr marL="625475" lvl="0" indent="-168275">
              <a:spcBef>
                <a:spcPts val="0"/>
              </a:spcBef>
              <a:spcAft>
                <a:spcPts val="600"/>
              </a:spcAft>
            </a:pPr>
            <a:endParaRPr lang="en-US" sz="1200" b="1" dirty="0" smtClean="0">
              <a:solidFill>
                <a:srgbClr val="000000"/>
              </a:solidFill>
              <a:latin typeface="Arial" panose="020B0604020202020204" pitchFamily="34" charset="0"/>
              <a:cs typeface="Arial" panose="020B0604020202020204" pitchFamily="34" charset="0"/>
            </a:endParaRP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Strategic Planning </a:t>
            </a:r>
            <a:r>
              <a:rPr lang="en-US" sz="1200" dirty="0" smtClean="0">
                <a:solidFill>
                  <a:srgbClr val="000000"/>
                </a:solidFill>
                <a:latin typeface="Arial" panose="020B0604020202020204" pitchFamily="34" charset="0"/>
                <a:cs typeface="Arial" panose="020B0604020202020204" pitchFamily="34" charset="0"/>
              </a:rPr>
              <a:t>—including analysis and prioritization to define areas of intervention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Resource Planning and Budgeting</a:t>
            </a:r>
            <a:endParaRPr lang="en-US" sz="1200" dirty="0" smtClean="0">
              <a:solidFill>
                <a:srgbClr val="000000"/>
              </a:solidFill>
              <a:latin typeface="Arial" panose="020B0604020202020204" pitchFamily="34" charset="0"/>
              <a:cs typeface="Arial" panose="020B0604020202020204" pitchFamily="34" charset="0"/>
            </a:endParaRP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Implementation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Monitoring</a:t>
            </a:r>
            <a:r>
              <a:rPr lang="en-US" sz="1200" dirty="0" smtClean="0">
                <a:solidFill>
                  <a:srgbClr val="000000"/>
                </a:solidFill>
                <a:latin typeface="Arial" panose="020B0604020202020204" pitchFamily="34" charset="0"/>
                <a:cs typeface="Arial" panose="020B0604020202020204" pitchFamily="34" charset="0"/>
              </a:rPr>
              <a:t> </a:t>
            </a:r>
          </a:p>
          <a:p>
            <a:pPr marL="625475" marR="0" indent="-168275" algn="l" defTabSz="457200" rtl="0" eaLnBrk="1" fontAlgn="auto" latinLnBrk="0" hangingPunct="1">
              <a:lnSpc>
                <a:spcPct val="100000"/>
              </a:lnSpc>
              <a:spcBef>
                <a:spcPts val="0"/>
              </a:spcBef>
              <a:spcAft>
                <a:spcPts val="600"/>
              </a:spcAft>
              <a:buClrTx/>
              <a:buSzTx/>
              <a:buFontTx/>
              <a:buNone/>
              <a:tabLst/>
              <a:defRPr/>
            </a:pPr>
            <a:r>
              <a:rPr lang="en-US" sz="1200" b="1" dirty="0" smtClean="0">
                <a:solidFill>
                  <a:srgbClr val="000000"/>
                </a:solidFill>
                <a:latin typeface="Arial" panose="020B0604020202020204" pitchFamily="34" charset="0"/>
                <a:cs typeface="Arial" panose="020B0604020202020204" pitchFamily="34" charset="0"/>
              </a:rPr>
              <a:t>Reporting</a:t>
            </a:r>
            <a:r>
              <a:rPr lang="en-US" sz="1200" dirty="0" smtClean="0">
                <a:solidFill>
                  <a:srgbClr val="000000"/>
                </a:solidFill>
                <a:latin typeface="Arial" panose="020B0604020202020204" pitchFamily="34" charset="0"/>
                <a:cs typeface="Arial" panose="020B0604020202020204" pitchFamily="34" charset="0"/>
              </a:rPr>
              <a:t> for accountability, transparency, advocacy and resource mobilization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Evaluation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Utilization of data, </a:t>
            </a:r>
            <a:r>
              <a:rPr lang="en-US" sz="1200" dirty="0" smtClean="0">
                <a:solidFill>
                  <a:srgbClr val="000000"/>
                </a:solidFill>
                <a:latin typeface="Arial" panose="020B0604020202020204" pitchFamily="34" charset="0"/>
                <a:cs typeface="Arial" panose="020B0604020202020204" pitchFamily="34" charset="0"/>
              </a:rPr>
              <a:t>information and knowledge exchange for deepening a culture of evidence-based decision making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Continuous Change, Adaptability and Learning</a:t>
            </a:r>
            <a:endParaRPr lang="en-US" sz="1200" dirty="0" smtClean="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50</a:t>
            </a:fld>
            <a:endParaRPr lang="en-US" dirty="0"/>
          </a:p>
        </p:txBody>
      </p:sp>
    </p:spTree>
    <p:extLst>
      <p:ext uri="{BB962C8B-B14F-4D97-AF65-F5344CB8AC3E}">
        <p14:creationId xmlns:p14="http://schemas.microsoft.com/office/powerpoint/2010/main" val="35666143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51</a:t>
            </a:fld>
            <a:endParaRPr lang="en-GB"/>
          </a:p>
        </p:txBody>
      </p:sp>
    </p:spTree>
    <p:extLst>
      <p:ext uri="{BB962C8B-B14F-4D97-AF65-F5344CB8AC3E}">
        <p14:creationId xmlns:p14="http://schemas.microsoft.com/office/powerpoint/2010/main" val="30034503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52</a:t>
            </a:fld>
            <a:endParaRPr lang="en-GB"/>
          </a:p>
        </p:txBody>
      </p:sp>
    </p:spTree>
    <p:extLst>
      <p:ext uri="{BB962C8B-B14F-4D97-AF65-F5344CB8AC3E}">
        <p14:creationId xmlns:p14="http://schemas.microsoft.com/office/powerpoint/2010/main" val="46839806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t>53</a:t>
            </a:fld>
            <a:endParaRPr lang="en-GB"/>
          </a:p>
        </p:txBody>
      </p:sp>
    </p:spTree>
    <p:extLst>
      <p:ext uri="{BB962C8B-B14F-4D97-AF65-F5344CB8AC3E}">
        <p14:creationId xmlns:p14="http://schemas.microsoft.com/office/powerpoint/2010/main" val="14815407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The key elements of the RBM include:</a:t>
            </a:r>
          </a:p>
          <a:p>
            <a:pPr marL="625475" lvl="0" indent="-168275">
              <a:spcBef>
                <a:spcPts val="0"/>
              </a:spcBef>
              <a:spcAft>
                <a:spcPts val="600"/>
              </a:spcAft>
            </a:pPr>
            <a:endParaRPr lang="en-US" sz="1200" b="1" dirty="0" smtClean="0">
              <a:solidFill>
                <a:srgbClr val="000000"/>
              </a:solidFill>
              <a:latin typeface="Arial" panose="020B0604020202020204" pitchFamily="34" charset="0"/>
              <a:cs typeface="Arial" panose="020B0604020202020204" pitchFamily="34" charset="0"/>
            </a:endParaRP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Strategic Planning </a:t>
            </a:r>
            <a:r>
              <a:rPr lang="en-US" sz="1200" dirty="0" smtClean="0">
                <a:solidFill>
                  <a:srgbClr val="000000"/>
                </a:solidFill>
                <a:latin typeface="Arial" panose="020B0604020202020204" pitchFamily="34" charset="0"/>
                <a:cs typeface="Arial" panose="020B0604020202020204" pitchFamily="34" charset="0"/>
              </a:rPr>
              <a:t>—including analysis and prioritization to define areas of intervention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Resource Planning and Budgeting</a:t>
            </a:r>
            <a:endParaRPr lang="en-US" sz="1200" dirty="0" smtClean="0">
              <a:solidFill>
                <a:srgbClr val="000000"/>
              </a:solidFill>
              <a:latin typeface="Arial" panose="020B0604020202020204" pitchFamily="34" charset="0"/>
              <a:cs typeface="Arial" panose="020B0604020202020204" pitchFamily="34" charset="0"/>
            </a:endParaRP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Implementation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Monitoring</a:t>
            </a:r>
            <a:r>
              <a:rPr lang="en-US" sz="1200" dirty="0" smtClean="0">
                <a:solidFill>
                  <a:srgbClr val="000000"/>
                </a:solidFill>
                <a:latin typeface="Arial" panose="020B0604020202020204" pitchFamily="34" charset="0"/>
                <a:cs typeface="Arial" panose="020B0604020202020204" pitchFamily="34" charset="0"/>
              </a:rPr>
              <a:t> </a:t>
            </a:r>
          </a:p>
          <a:p>
            <a:pPr marL="625475" marR="0" indent="-168275" algn="l" defTabSz="457200" rtl="0" eaLnBrk="1" fontAlgn="auto" latinLnBrk="0" hangingPunct="1">
              <a:lnSpc>
                <a:spcPct val="100000"/>
              </a:lnSpc>
              <a:spcBef>
                <a:spcPts val="0"/>
              </a:spcBef>
              <a:spcAft>
                <a:spcPts val="600"/>
              </a:spcAft>
              <a:buClrTx/>
              <a:buSzTx/>
              <a:buFontTx/>
              <a:buNone/>
              <a:tabLst/>
              <a:defRPr/>
            </a:pPr>
            <a:r>
              <a:rPr lang="en-US" sz="1200" b="1" dirty="0" smtClean="0">
                <a:solidFill>
                  <a:srgbClr val="000000"/>
                </a:solidFill>
                <a:latin typeface="Arial" panose="020B0604020202020204" pitchFamily="34" charset="0"/>
                <a:cs typeface="Arial" panose="020B0604020202020204" pitchFamily="34" charset="0"/>
              </a:rPr>
              <a:t>Reporting</a:t>
            </a:r>
            <a:r>
              <a:rPr lang="en-US" sz="1200" dirty="0" smtClean="0">
                <a:solidFill>
                  <a:srgbClr val="000000"/>
                </a:solidFill>
                <a:latin typeface="Arial" panose="020B0604020202020204" pitchFamily="34" charset="0"/>
                <a:cs typeface="Arial" panose="020B0604020202020204" pitchFamily="34" charset="0"/>
              </a:rPr>
              <a:t> for accountability, transparency, advocacy and resource mobilization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Evaluation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Utilization of data, </a:t>
            </a:r>
            <a:r>
              <a:rPr lang="en-US" sz="1200" dirty="0" smtClean="0">
                <a:solidFill>
                  <a:srgbClr val="000000"/>
                </a:solidFill>
                <a:latin typeface="Arial" panose="020B0604020202020204" pitchFamily="34" charset="0"/>
                <a:cs typeface="Arial" panose="020B0604020202020204" pitchFamily="34" charset="0"/>
              </a:rPr>
              <a:t>information and knowledge exchange for deepening a culture of evidence-based decision making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Continuous Change, Adaptability and Learning</a:t>
            </a:r>
            <a:endParaRPr lang="en-US" sz="1200" dirty="0" smtClean="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54</a:t>
            </a:fld>
            <a:endParaRPr lang="en-US" dirty="0"/>
          </a:p>
        </p:txBody>
      </p:sp>
    </p:spTree>
    <p:extLst>
      <p:ext uri="{BB962C8B-B14F-4D97-AF65-F5344CB8AC3E}">
        <p14:creationId xmlns:p14="http://schemas.microsoft.com/office/powerpoint/2010/main" val="2762146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t>7</a:t>
            </a:fld>
            <a:endParaRPr lang="en-US" dirty="0"/>
          </a:p>
        </p:txBody>
      </p:sp>
    </p:spTree>
    <p:extLst>
      <p:ext uri="{BB962C8B-B14F-4D97-AF65-F5344CB8AC3E}">
        <p14:creationId xmlns:p14="http://schemas.microsoft.com/office/powerpoint/2010/main" val="34240612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endParaRPr lang="en-US" dirty="0" smtClean="0"/>
          </a:p>
          <a:p>
            <a:pPr defTabSz="465887">
              <a:spcBef>
                <a:spcPts val="611"/>
              </a:spcBef>
              <a:spcAft>
                <a:spcPts val="611"/>
              </a:spcAft>
              <a:defRPr/>
            </a:pPr>
            <a:r>
              <a:rPr lang="en-US" sz="1200" b="1" dirty="0" smtClean="0">
                <a:solidFill>
                  <a:prstClr val="black"/>
                </a:solidFill>
              </a:rPr>
              <a:t>There are many additional labels</a:t>
            </a:r>
            <a:r>
              <a:rPr lang="en-US" sz="1200" b="1" baseline="0" dirty="0" smtClean="0">
                <a:solidFill>
                  <a:prstClr val="black"/>
                </a:solidFill>
              </a:rPr>
              <a:t> for types of monitoring that fall in these categories.</a:t>
            </a:r>
          </a:p>
          <a:p>
            <a:pPr defTabSz="465887">
              <a:spcBef>
                <a:spcPts val="611"/>
              </a:spcBef>
              <a:spcAft>
                <a:spcPts val="611"/>
              </a:spcAft>
              <a:defRPr/>
            </a:pPr>
            <a:endParaRPr lang="en-US" sz="1200" b="1" baseline="0" dirty="0" smtClean="0">
              <a:solidFill>
                <a:prstClr val="black"/>
              </a:solidFill>
            </a:endParaRPr>
          </a:p>
          <a:p>
            <a:pPr defTabSz="465887">
              <a:spcBef>
                <a:spcPts val="611"/>
              </a:spcBef>
              <a:spcAft>
                <a:spcPts val="611"/>
              </a:spcAft>
              <a:defRPr/>
            </a:pPr>
            <a:r>
              <a:rPr lang="en-US" sz="1200" b="0" dirty="0" smtClean="0">
                <a:solidFill>
                  <a:prstClr val="black"/>
                </a:solidFill>
              </a:rPr>
              <a:t>Implementation monitoring – is the equivalent of Monitoring of</a:t>
            </a:r>
            <a:r>
              <a:rPr lang="en-US" sz="1200" b="0" baseline="0" dirty="0" smtClean="0">
                <a:solidFill>
                  <a:prstClr val="black"/>
                </a:solidFill>
              </a:rPr>
              <a:t> Results for Equity System (</a:t>
            </a:r>
            <a:r>
              <a:rPr lang="en-US" sz="1200" b="0" baseline="0" dirty="0" err="1" smtClean="0">
                <a:solidFill>
                  <a:prstClr val="black"/>
                </a:solidFill>
              </a:rPr>
              <a:t>MoRES</a:t>
            </a:r>
            <a:r>
              <a:rPr lang="en-US" sz="1200" b="0" baseline="0" dirty="0" smtClean="0">
                <a:solidFill>
                  <a:prstClr val="black"/>
                </a:solidFill>
              </a:rPr>
              <a:t>) Level 2 monitoring, and both the Programmatic Visit under HACT Guidance, or Field Monitoring as it is called under the </a:t>
            </a:r>
            <a:r>
              <a:rPr lang="en-US" sz="1200" b="0" baseline="0" dirty="0" err="1" smtClean="0">
                <a:solidFill>
                  <a:prstClr val="black"/>
                </a:solidFill>
              </a:rPr>
              <a:t>Programme</a:t>
            </a:r>
            <a:r>
              <a:rPr lang="en-US" sz="1200" b="0" baseline="0" dirty="0" smtClean="0">
                <a:solidFill>
                  <a:prstClr val="black"/>
                </a:solidFill>
              </a:rPr>
              <a:t> Process guidance, focuses on the same level (inputs through to outputs).</a:t>
            </a:r>
          </a:p>
          <a:p>
            <a:pPr defTabSz="465887">
              <a:spcBef>
                <a:spcPts val="611"/>
              </a:spcBef>
              <a:spcAft>
                <a:spcPts val="611"/>
              </a:spcAft>
              <a:defRPr/>
            </a:pPr>
            <a:endParaRPr lang="en-US" sz="1200" b="0" baseline="0" dirty="0" smtClean="0">
              <a:solidFill>
                <a:prstClr val="black"/>
              </a:solidFill>
            </a:endParaRPr>
          </a:p>
          <a:p>
            <a:pPr defTabSz="465887">
              <a:spcBef>
                <a:spcPts val="611"/>
              </a:spcBef>
              <a:spcAft>
                <a:spcPts val="611"/>
              </a:spcAft>
              <a:defRPr/>
            </a:pPr>
            <a:r>
              <a:rPr lang="en-US" sz="1200" b="0" baseline="0" dirty="0" smtClean="0">
                <a:solidFill>
                  <a:prstClr val="black"/>
                </a:solidFill>
              </a:rPr>
              <a:t>The </a:t>
            </a:r>
            <a:r>
              <a:rPr lang="en-US" sz="1200" b="1" baseline="0" dirty="0" smtClean="0">
                <a:solidFill>
                  <a:prstClr val="black"/>
                </a:solidFill>
              </a:rPr>
              <a:t>Spot Check, under HACT</a:t>
            </a:r>
            <a:r>
              <a:rPr lang="en-US" sz="1200" b="0" baseline="0" dirty="0" smtClean="0">
                <a:solidFill>
                  <a:prstClr val="black"/>
                </a:solidFill>
              </a:rPr>
              <a:t>, by contrast focuses just at the level of inputs (not shown on the slide to avoid overload). </a:t>
            </a:r>
            <a:endParaRPr lang="en-US" sz="1200" dirty="0" smtClean="0">
              <a:solidFill>
                <a:prstClr val="black"/>
              </a:solidFill>
            </a:endParaRPr>
          </a:p>
          <a:p>
            <a:pPr defTabSz="465887">
              <a:spcBef>
                <a:spcPts val="611"/>
              </a:spcBef>
              <a:spcAft>
                <a:spcPts val="611"/>
              </a:spcAft>
              <a:defRPr/>
            </a:pPr>
            <a:endParaRPr lang="en-US" sz="1200" dirty="0" smtClean="0">
              <a:solidFill>
                <a:prstClr val="black"/>
              </a:solidFill>
            </a:endParaRPr>
          </a:p>
          <a:p>
            <a:pPr defTabSz="465887">
              <a:spcBef>
                <a:spcPts val="611"/>
              </a:spcBef>
              <a:spcAft>
                <a:spcPts val="611"/>
              </a:spcAft>
              <a:defRPr/>
            </a:pPr>
            <a:r>
              <a:rPr lang="en-US" sz="1200" b="1" dirty="0" smtClean="0">
                <a:solidFill>
                  <a:prstClr val="black"/>
                </a:solidFill>
              </a:rPr>
              <a:t>Results monitoring</a:t>
            </a:r>
            <a:r>
              <a:rPr lang="en-US" sz="1200" dirty="0" smtClean="0">
                <a:solidFill>
                  <a:prstClr val="black"/>
                </a:solidFill>
              </a:rPr>
              <a:t> is roughly the</a:t>
            </a:r>
            <a:r>
              <a:rPr lang="en-US" sz="1200" baseline="0" dirty="0" smtClean="0">
                <a:solidFill>
                  <a:prstClr val="black"/>
                </a:solidFill>
              </a:rPr>
              <a:t> equivalent to </a:t>
            </a:r>
            <a:r>
              <a:rPr lang="en-US" sz="1200" baseline="0" dirty="0" err="1" smtClean="0">
                <a:solidFill>
                  <a:prstClr val="black"/>
                </a:solidFill>
              </a:rPr>
              <a:t>MoRES</a:t>
            </a:r>
            <a:r>
              <a:rPr lang="en-US" sz="1200" baseline="0" dirty="0" smtClean="0">
                <a:solidFill>
                  <a:prstClr val="black"/>
                </a:solidFill>
              </a:rPr>
              <a:t> Level 3 monitoring.</a:t>
            </a:r>
          </a:p>
          <a:p>
            <a:pPr defTabSz="465887">
              <a:spcBef>
                <a:spcPts val="611"/>
              </a:spcBef>
              <a:spcAft>
                <a:spcPts val="611"/>
              </a:spcAft>
              <a:defRPr/>
            </a:pPr>
            <a:endParaRPr lang="en-US" sz="1200" baseline="0" dirty="0" smtClean="0">
              <a:solidFill>
                <a:prstClr val="black"/>
              </a:solidFill>
            </a:endParaRPr>
          </a:p>
          <a:p>
            <a:r>
              <a:rPr lang="en-US" b="1" dirty="0" smtClean="0"/>
              <a:t>Situation Monitoring</a:t>
            </a:r>
            <a:r>
              <a:rPr lang="en-US" dirty="0" smtClean="0"/>
              <a:t> is roughly the equivalent to </a:t>
            </a:r>
            <a:r>
              <a:rPr lang="en-US" dirty="0" err="1" smtClean="0"/>
              <a:t>MoRES</a:t>
            </a:r>
            <a:r>
              <a:rPr lang="en-US" baseline="0" dirty="0" smtClean="0"/>
              <a:t> Level 4 </a:t>
            </a:r>
            <a:r>
              <a:rPr lang="en-US" dirty="0" smtClean="0"/>
              <a:t>Monitoring</a:t>
            </a:r>
          </a:p>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55</a:t>
            </a:fld>
            <a:endParaRPr lang="en-US" dirty="0"/>
          </a:p>
        </p:txBody>
      </p:sp>
    </p:spTree>
    <p:extLst>
      <p:ext uri="{BB962C8B-B14F-4D97-AF65-F5344CB8AC3E}">
        <p14:creationId xmlns:p14="http://schemas.microsoft.com/office/powerpoint/2010/main" val="10641674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b="0" dirty="0" smtClean="0">
                <a:solidFill>
                  <a:prstClr val="black"/>
                </a:solidFill>
              </a:rPr>
              <a:t>There are a wide range of methods, approaches and combinations of methods that can be used in monitoring.   Some methods are actually</a:t>
            </a:r>
            <a:r>
              <a:rPr lang="en-US" b="0" baseline="0" dirty="0" smtClean="0">
                <a:solidFill>
                  <a:prstClr val="black"/>
                </a:solidFill>
              </a:rPr>
              <a:t> packages of mixed-methods drawn together in an approach, like the participatory approaches discussed below</a:t>
            </a:r>
            <a:r>
              <a:rPr lang="en-US" b="0" dirty="0" smtClean="0">
                <a:solidFill>
                  <a:prstClr val="black"/>
                </a:solidFill>
              </a:rPr>
              <a:t>.   Some of the basic categories are:</a:t>
            </a:r>
          </a:p>
          <a:p>
            <a:pPr defTabSz="465887">
              <a:defRPr/>
            </a:pPr>
            <a:endParaRPr lang="en-US" b="1" dirty="0">
              <a:solidFill>
                <a:prstClr val="black"/>
              </a:solidFill>
            </a:endParaRPr>
          </a:p>
          <a:p>
            <a:pPr defTabSz="465887">
              <a:defRPr/>
            </a:pPr>
            <a:r>
              <a:rPr lang="en-GB" b="1" dirty="0" smtClean="0">
                <a:solidFill>
                  <a:prstClr val="black"/>
                </a:solidFill>
              </a:rPr>
              <a:t>Routine </a:t>
            </a:r>
            <a:r>
              <a:rPr lang="en-GB" b="1" dirty="0">
                <a:solidFill>
                  <a:prstClr val="black"/>
                </a:solidFill>
              </a:rPr>
              <a:t>data systems </a:t>
            </a:r>
            <a:r>
              <a:rPr lang="en-GB" dirty="0">
                <a:solidFill>
                  <a:prstClr val="black"/>
                </a:solidFill>
              </a:rPr>
              <a:t>are part of information management systems and subsystems that continuously collect information at different time periods (daily, weekly, monthly) and across different levels [individual (student, patient), administrative units (school, health </a:t>
            </a:r>
            <a:r>
              <a:rPr lang="en-GB" dirty="0" err="1">
                <a:solidFill>
                  <a:prstClr val="black"/>
                </a:solidFill>
              </a:rPr>
              <a:t>center</a:t>
            </a:r>
            <a:r>
              <a:rPr lang="en-GB" dirty="0">
                <a:solidFill>
                  <a:prstClr val="black"/>
                </a:solidFill>
              </a:rPr>
              <a:t>), and administrative levels (district, municipality</a:t>
            </a:r>
            <a:r>
              <a:rPr lang="en-GB" dirty="0" smtClean="0">
                <a:solidFill>
                  <a:prstClr val="black"/>
                </a:solidFill>
              </a:rPr>
              <a:t>)].   </a:t>
            </a:r>
            <a:r>
              <a:rPr lang="en-GB" dirty="0">
                <a:solidFill>
                  <a:prstClr val="black"/>
                </a:solidFill>
              </a:rPr>
              <a:t>Routine data systems most commonly operate in education and health settings, such as Education Management Information Systems (EMIS) and Health Management Information Systems (HMIS), but they are increasingly being utilized in other areas, such as water supply and child protection (UNICEF, 2015</a:t>
            </a:r>
            <a:r>
              <a:rPr lang="en-GB" dirty="0" smtClean="0">
                <a:solidFill>
                  <a:prstClr val="black"/>
                </a:solidFill>
              </a:rPr>
              <a:t>)  They offer full coverage of service points, but they are expensive to</a:t>
            </a:r>
            <a:r>
              <a:rPr lang="en-GB" baseline="0" dirty="0" smtClean="0">
                <a:solidFill>
                  <a:prstClr val="black"/>
                </a:solidFill>
              </a:rPr>
              <a:t> set up and cannot be changed easily.  </a:t>
            </a:r>
            <a:r>
              <a:rPr lang="en-GB" dirty="0" smtClean="0">
                <a:solidFill>
                  <a:prstClr val="black"/>
                </a:solidFill>
              </a:rPr>
              <a:t>In addition to these traditional systems there are other ongoing</a:t>
            </a:r>
            <a:r>
              <a:rPr lang="en-GB" baseline="0" dirty="0" smtClean="0">
                <a:solidFill>
                  <a:prstClr val="black"/>
                </a:solidFill>
              </a:rPr>
              <a:t> data systems that can be more agile</a:t>
            </a:r>
            <a:r>
              <a:rPr lang="en-GB" dirty="0" smtClean="0">
                <a:solidFill>
                  <a:prstClr val="black"/>
                </a:solidFill>
              </a:rPr>
              <a:t>: </a:t>
            </a:r>
            <a:endParaRPr lang="en-GB" b="1" dirty="0" smtClean="0">
              <a:solidFill>
                <a:prstClr val="black"/>
              </a:solidFill>
            </a:endParaRPr>
          </a:p>
          <a:p>
            <a:pPr marL="171450" marR="0" indent="-171450" algn="l" defTabSz="4658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solidFill>
                  <a:prstClr val="black"/>
                </a:solidFill>
              </a:rPr>
              <a:t>Sentinel surveillance</a:t>
            </a:r>
            <a:r>
              <a:rPr lang="en-US" dirty="0" smtClean="0">
                <a:solidFill>
                  <a:prstClr val="black"/>
                </a:solidFill>
              </a:rPr>
              <a:t>: Sentinel surveillance involves repeat data collection from a sample of service delivery units or communities in selected areas or groups of people. Common examples include demographic sentinel site surveillance systems, ANC clinics as sentinel sites for HIV surveillance, nutritional surveillance and food security surveillance sentinel sites. Monitoring data from sentinel sites offers an indication of what is happening more broadly. Sentinel surveillance may be useful when indicators of interest but cannot be integrated into routine systems.</a:t>
            </a:r>
          </a:p>
          <a:p>
            <a:pPr marL="171450" marR="0" indent="-171450" algn="l" defTabSz="4658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solidFill>
                  <a:prstClr val="black"/>
                </a:solidFill>
              </a:rPr>
              <a:t>Field monitoring systems</a:t>
            </a:r>
            <a:r>
              <a:rPr lang="en-US" dirty="0" smtClean="0">
                <a:solidFill>
                  <a:prstClr val="black"/>
                </a:solidFill>
              </a:rPr>
              <a:t>, such as third party monitoring systems which can be used for shorter</a:t>
            </a:r>
            <a:r>
              <a:rPr lang="en-US" baseline="0" dirty="0" smtClean="0">
                <a:solidFill>
                  <a:prstClr val="black"/>
                </a:solidFill>
              </a:rPr>
              <a:t> periods or in contexts of weak government capacities to scale up monitoring.</a:t>
            </a:r>
            <a:endParaRPr lang="en-US"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endParaRPr lang="en-US" b="1"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b="1" dirty="0" smtClean="0">
                <a:solidFill>
                  <a:prstClr val="black"/>
                </a:solidFill>
              </a:rPr>
              <a:t>Surveys</a:t>
            </a:r>
            <a:r>
              <a:rPr lang="en-US" dirty="0" smtClean="0">
                <a:solidFill>
                  <a:prstClr val="black"/>
                </a:solidFill>
              </a:rPr>
              <a:t>: Surveys have been widely used in assessing access to, demand for and quality of service provision as well as higher</a:t>
            </a:r>
            <a:r>
              <a:rPr lang="en-US" baseline="0" dirty="0" smtClean="0">
                <a:solidFill>
                  <a:prstClr val="black"/>
                </a:solidFill>
              </a:rPr>
              <a:t> level outcomes</a:t>
            </a:r>
            <a:r>
              <a:rPr lang="en-US" dirty="0" smtClean="0">
                <a:solidFill>
                  <a:prstClr val="black"/>
                </a:solidFill>
              </a:rPr>
              <a:t>. Surveys typically use a questionnaire, administered by trained enumerators to collect data on variables of interest.   S</a:t>
            </a:r>
            <a:r>
              <a:rPr lang="en-US" baseline="0" dirty="0" smtClean="0">
                <a:solidFill>
                  <a:prstClr val="black"/>
                </a:solidFill>
              </a:rPr>
              <a:t>urveys such as MICS and DHS that are based on random sampling can offer robust data for statistical analysis (with confidence intervals depending on the sample size).   Approaches with purposive sampling or combinations of purposive and then semi-random sampling can be undertaken where time and access constraints or gaps in sample frames do not allow for random surveys; for example, sentinel site surveys.  </a:t>
            </a:r>
            <a:endParaRPr lang="en-US"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endParaRPr lang="en-US" b="1"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r>
              <a:rPr lang="en-GB" b="1" dirty="0" smtClean="0">
                <a:solidFill>
                  <a:prstClr val="black"/>
                </a:solidFill>
              </a:rPr>
              <a:t>Qualitative methods </a:t>
            </a:r>
            <a:r>
              <a:rPr lang="en-GB" b="0" dirty="0" smtClean="0">
                <a:solidFill>
                  <a:prstClr val="black"/>
                </a:solidFill>
              </a:rPr>
              <a:t>include observation, focus groups and key informant interviews.   </a:t>
            </a:r>
          </a:p>
          <a:p>
            <a:pPr marL="171450" marR="0" indent="-171450" algn="l" defTabSz="4658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smtClean="0">
                <a:solidFill>
                  <a:prstClr val="black"/>
                </a:solidFill>
              </a:rPr>
              <a:t>Observation </a:t>
            </a:r>
            <a:r>
              <a:rPr lang="en-GB" b="0" dirty="0" smtClean="0">
                <a:solidFill>
                  <a:prstClr val="black"/>
                </a:solidFill>
              </a:rPr>
              <a:t>is a</a:t>
            </a:r>
            <a:r>
              <a:rPr lang="en-GB" b="0" baseline="0" dirty="0" smtClean="0">
                <a:solidFill>
                  <a:prstClr val="black"/>
                </a:solidFill>
              </a:rPr>
              <a:t> basic method that It can include n</a:t>
            </a:r>
            <a:r>
              <a:rPr lang="en-GB" b="0" dirty="0" smtClean="0">
                <a:solidFill>
                  <a:prstClr val="black"/>
                </a:solidFill>
              </a:rPr>
              <a:t>on-participant observation (observing participant(s) without actively participating) as well as participant observation (identifying the attitudes and practices of a community by living in the community).</a:t>
            </a:r>
            <a:r>
              <a:rPr lang="en-GB" b="0" baseline="0" dirty="0" smtClean="0">
                <a:solidFill>
                  <a:prstClr val="black"/>
                </a:solidFill>
              </a:rPr>
              <a:t> is often blended with other methods, for example in </a:t>
            </a:r>
            <a:r>
              <a:rPr lang="en-GB" b="0" dirty="0" smtClean="0">
                <a:solidFill>
                  <a:prstClr val="black"/>
                </a:solidFill>
              </a:rPr>
              <a:t>Field</a:t>
            </a:r>
            <a:r>
              <a:rPr lang="en-GB" b="0" baseline="0" dirty="0" smtClean="0">
                <a:solidFill>
                  <a:prstClr val="black"/>
                </a:solidFill>
              </a:rPr>
              <a:t> Monitoring Systems. </a:t>
            </a:r>
            <a:endParaRPr lang="en-GB" b="0" dirty="0" smtClean="0">
              <a:solidFill>
                <a:prstClr val="black"/>
              </a:solidFill>
            </a:endParaRPr>
          </a:p>
          <a:p>
            <a:pPr marL="171450" indent="-171450" rtl="0" fontAlgn="base">
              <a:buFont typeface="Arial" panose="020B0604020202020204" pitchFamily="34" charset="0"/>
              <a:buChar char="•"/>
            </a:pPr>
            <a:r>
              <a:rPr lang="en-US" sz="1200" b="1" i="0" kern="1200" dirty="0" smtClean="0">
                <a:solidFill>
                  <a:schemeClr val="tx1"/>
                </a:solidFill>
                <a:effectLst/>
                <a:latin typeface="+mn-lt"/>
                <a:ea typeface="+mn-ea"/>
                <a:cs typeface="+mn-cs"/>
              </a:rPr>
              <a:t>Key informant interview</a:t>
            </a:r>
            <a:r>
              <a:rPr lang="en-US" sz="1200" b="0" i="0" kern="1200" dirty="0" smtClean="0">
                <a:solidFill>
                  <a:schemeClr val="tx1"/>
                </a:solidFill>
                <a:effectLst/>
                <a:latin typeface="+mn-lt"/>
                <a:ea typeface="+mn-ea"/>
                <a:cs typeface="+mn-cs"/>
              </a:rPr>
              <a:t>  is an interviews with a person (or group of persons) with unique skills or professional background related to the issue/intervention being evaluated, who is knowledgeable about the project participants, or has access to other information of interest</a:t>
            </a:r>
          </a:p>
          <a:p>
            <a:pPr marL="171450" indent="-171450" rtl="0" fontAlgn="base">
              <a:buFont typeface="Arial" panose="020B0604020202020204" pitchFamily="34" charset="0"/>
              <a:buChar char="•"/>
            </a:pPr>
            <a:r>
              <a:rPr lang="en-US" sz="1200" b="1" i="0" kern="1200" dirty="0" smtClean="0">
                <a:solidFill>
                  <a:schemeClr val="tx1"/>
                </a:solidFill>
                <a:effectLst/>
                <a:latin typeface="+mn-lt"/>
                <a:ea typeface="+mn-ea"/>
                <a:cs typeface="+mn-cs"/>
              </a:rPr>
              <a:t>Focus group interviews</a:t>
            </a:r>
            <a:r>
              <a:rPr lang="en-US" sz="1200" b="0" i="0" kern="1200" dirty="0" smtClean="0">
                <a:solidFill>
                  <a:schemeClr val="tx1"/>
                </a:solidFill>
                <a:effectLst/>
                <a:latin typeface="+mn-lt"/>
                <a:ea typeface="+mn-ea"/>
                <a:cs typeface="+mn-cs"/>
              </a:rPr>
              <a:t> involve</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small discussions with 6 to 12 people who share certain characteristics</a:t>
            </a:r>
            <a:r>
              <a:rPr lang="en-US" sz="1200" b="0" i="0" kern="1200" baseline="0" dirty="0" smtClean="0">
                <a:solidFill>
                  <a:schemeClr val="tx1"/>
                </a:solidFill>
                <a:effectLst/>
                <a:latin typeface="+mn-lt"/>
                <a:ea typeface="+mn-ea"/>
                <a:cs typeface="+mn-cs"/>
              </a:rPr>
              <a:t> and this both </a:t>
            </a:r>
            <a:r>
              <a:rPr lang="en-US" sz="1200" b="0" i="0" kern="1200" dirty="0" smtClean="0">
                <a:solidFill>
                  <a:schemeClr val="tx1"/>
                </a:solidFill>
                <a:effectLst/>
                <a:latin typeface="+mn-lt"/>
                <a:ea typeface="+mn-ea"/>
                <a:cs typeface="+mn-cs"/>
              </a:rPr>
              <a:t>makes participants relatively more relaxed and more likely to discuss sensitive issues because of their common experience and able to represent a perspective</a:t>
            </a:r>
            <a:r>
              <a:rPr lang="en-US" sz="1200" b="0" i="0" kern="1200" baseline="0" dirty="0" smtClean="0">
                <a:solidFill>
                  <a:schemeClr val="tx1"/>
                </a:solidFill>
                <a:effectLst/>
                <a:latin typeface="+mn-lt"/>
                <a:ea typeface="+mn-ea"/>
                <a:cs typeface="+mn-cs"/>
              </a:rPr>
              <a:t> of a certain group if FGs are repeated enough.   They are useful for</a:t>
            </a:r>
            <a:r>
              <a:rPr lang="en-US" sz="1200" b="0" i="0" kern="1200" dirty="0" smtClean="0">
                <a:solidFill>
                  <a:schemeClr val="tx1"/>
                </a:solidFill>
                <a:effectLst/>
                <a:latin typeface="+mn-lt"/>
                <a:ea typeface="+mn-ea"/>
                <a:cs typeface="+mn-cs"/>
              </a:rPr>
              <a:t> analysis of specific, complex problems, to identify attitudes and priorities in smaller groups.</a:t>
            </a:r>
          </a:p>
          <a:p>
            <a:pPr marL="0" marR="0" indent="0" algn="l" defTabSz="465887" rtl="0" eaLnBrk="1" fontAlgn="auto" latinLnBrk="0" hangingPunct="1">
              <a:lnSpc>
                <a:spcPct val="100000"/>
              </a:lnSpc>
              <a:spcBef>
                <a:spcPts val="0"/>
              </a:spcBef>
              <a:spcAft>
                <a:spcPts val="0"/>
              </a:spcAft>
              <a:buClrTx/>
              <a:buSzTx/>
              <a:buFontTx/>
              <a:buNone/>
              <a:tabLst/>
              <a:defRPr/>
            </a:pPr>
            <a:endParaRPr lang="en-US" b="1" dirty="0" smtClean="0">
              <a:solidFill>
                <a:prstClr val="black"/>
              </a:solidFill>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b="1" dirty="0" smtClean="0">
                <a:solidFill>
                  <a:prstClr val="black"/>
                </a:solidFill>
              </a:rPr>
              <a:t>Participatory methods</a:t>
            </a:r>
            <a:r>
              <a:rPr lang="en-US" dirty="0" smtClean="0">
                <a:solidFill>
                  <a:prstClr val="black"/>
                </a:solidFill>
              </a:rPr>
              <a:t>: These approaches are particularly well suited for higher frequency data collection on changes in vulnerabilities and understanding access to demand for and quality of services at the local level. Participatory methods are used to strengthen accountability through community participation. A key characteristic is the combination of a variety of processes and techniques to collect, analyze and disseminate information, in ways that are accessible to citizens as well as able to influence donor and/or local and national policies.  These often draw on the same methods</a:t>
            </a:r>
            <a:r>
              <a:rPr lang="en-US" baseline="0" dirty="0" smtClean="0">
                <a:solidFill>
                  <a:prstClr val="black"/>
                </a:solidFill>
              </a:rPr>
              <a:t> as qualitative data collection and can also draw on surveys, but add techniques to help visualize collective analysis.  </a:t>
            </a:r>
            <a:endParaRPr lang="en-US" dirty="0" smtClean="0">
              <a:solidFill>
                <a:prstClr val="black"/>
              </a:solidFill>
            </a:endParaRPr>
          </a:p>
          <a:p>
            <a:pPr defTabSz="465887">
              <a:defRPr/>
            </a:pPr>
            <a:endParaRPr lang="en-US" dirty="0" smtClean="0">
              <a:solidFill>
                <a:prstClr val="black"/>
              </a:solidFill>
            </a:endParaRPr>
          </a:p>
          <a:p>
            <a:pPr defTabSz="465887">
              <a:defRPr/>
            </a:pPr>
            <a:endParaRPr lang="en-US" dirty="0" smtClean="0">
              <a:solidFill>
                <a:prstClr val="black"/>
              </a:solidFill>
            </a:endParaRPr>
          </a:p>
          <a:p>
            <a:pPr defTabSz="465887">
              <a:defRPr/>
            </a:pPr>
            <a:endParaRPr lang="en-US" dirty="0">
              <a:solidFill>
                <a:prstClr val="black"/>
              </a:solidFill>
            </a:endParaRPr>
          </a:p>
          <a:p>
            <a:pPr defTabSz="465887">
              <a:defRPr/>
            </a:pPr>
            <a:endParaRPr lang="en-GB" dirty="0">
              <a:solidFill>
                <a:prstClr val="black"/>
              </a:solidFill>
            </a:endParaRPr>
          </a:p>
          <a:p>
            <a:pPr defTabSz="465887">
              <a:defRPr/>
            </a:pPr>
            <a:endParaRPr lang="en-US" dirty="0">
              <a:solidFill>
                <a:prstClr val="black"/>
              </a:solidFill>
            </a:endParaRPr>
          </a:p>
          <a:p>
            <a:pPr defTabSz="465887">
              <a:defRPr/>
            </a:pPr>
            <a:endParaRPr lang="en-GB" dirty="0">
              <a:solidFill>
                <a:prstClr val="black"/>
              </a:solidFill>
            </a:endParaRPr>
          </a:p>
          <a:p>
            <a:pPr defTabSz="465887">
              <a:defRPr/>
            </a:pPr>
            <a:r>
              <a:rPr lang="en-US" b="1" dirty="0">
                <a:solidFill>
                  <a:prstClr val="black"/>
                </a:solidFill>
              </a:rPr>
              <a:t>Citizen based monitoring/SMS technology monitoring</a:t>
            </a:r>
            <a:r>
              <a:rPr lang="en-US" dirty="0">
                <a:solidFill>
                  <a:prstClr val="black"/>
                </a:solidFill>
              </a:rPr>
              <a:t>: New methods for data collection and analysis supported by ICTs are fueling innovation around the production, delivery and presentation of local information for and by communities. The rise of citizen based monitoring is due to mobile phone technology, which has enabled individuals to perform monitoring functions. </a:t>
            </a:r>
          </a:p>
          <a:p>
            <a:pPr defTabSz="465887">
              <a:defRPr/>
            </a:pPr>
            <a:endParaRPr lang="en-US" dirty="0">
              <a:solidFill>
                <a:prstClr val="black"/>
              </a:solidFill>
            </a:endParaRPr>
          </a:p>
        </p:txBody>
      </p:sp>
      <p:sp>
        <p:nvSpPr>
          <p:cNvPr id="4" name="Slide Number Placeholder 3"/>
          <p:cNvSpPr>
            <a:spLocks noGrp="1"/>
          </p:cNvSpPr>
          <p:nvPr>
            <p:ph type="sldNum" sz="quarter" idx="10"/>
          </p:nvPr>
        </p:nvSpPr>
        <p:spPr/>
        <p:txBody>
          <a:bodyPr/>
          <a:lstStyle/>
          <a:p>
            <a:fld id="{61DDD918-3330-4C60-A2DB-2DE705F645F3}" type="slidenum">
              <a:rPr lang="en-US" smtClean="0"/>
              <a:t>56</a:t>
            </a:fld>
            <a:endParaRPr lang="en-US" dirty="0"/>
          </a:p>
        </p:txBody>
      </p:sp>
    </p:spTree>
    <p:extLst>
      <p:ext uri="{BB962C8B-B14F-4D97-AF65-F5344CB8AC3E}">
        <p14:creationId xmlns:p14="http://schemas.microsoft.com/office/powerpoint/2010/main" val="16359801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The key elements of the RBM include:</a:t>
            </a:r>
          </a:p>
          <a:p>
            <a:pPr marL="625475" lvl="0" indent="-168275">
              <a:spcBef>
                <a:spcPts val="0"/>
              </a:spcBef>
              <a:spcAft>
                <a:spcPts val="600"/>
              </a:spcAft>
            </a:pPr>
            <a:endParaRPr lang="en-US" sz="1200" b="1" dirty="0" smtClean="0">
              <a:solidFill>
                <a:srgbClr val="000000"/>
              </a:solidFill>
              <a:latin typeface="Arial" panose="020B0604020202020204" pitchFamily="34" charset="0"/>
              <a:cs typeface="Arial" panose="020B0604020202020204" pitchFamily="34" charset="0"/>
            </a:endParaRP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Strategic Planning </a:t>
            </a:r>
            <a:r>
              <a:rPr lang="en-US" sz="1200" dirty="0" smtClean="0">
                <a:solidFill>
                  <a:srgbClr val="000000"/>
                </a:solidFill>
                <a:latin typeface="Arial" panose="020B0604020202020204" pitchFamily="34" charset="0"/>
                <a:cs typeface="Arial" panose="020B0604020202020204" pitchFamily="34" charset="0"/>
              </a:rPr>
              <a:t>—including analysis and prioritization to define areas of intervention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Resource Planning and Budgeting</a:t>
            </a:r>
            <a:endParaRPr lang="en-US" sz="1200" dirty="0" smtClean="0">
              <a:solidFill>
                <a:srgbClr val="000000"/>
              </a:solidFill>
              <a:latin typeface="Arial" panose="020B0604020202020204" pitchFamily="34" charset="0"/>
              <a:cs typeface="Arial" panose="020B0604020202020204" pitchFamily="34" charset="0"/>
            </a:endParaRP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Implementation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Monitoring</a:t>
            </a:r>
            <a:r>
              <a:rPr lang="en-US" sz="1200" dirty="0" smtClean="0">
                <a:solidFill>
                  <a:srgbClr val="000000"/>
                </a:solidFill>
                <a:latin typeface="Arial" panose="020B0604020202020204" pitchFamily="34" charset="0"/>
                <a:cs typeface="Arial" panose="020B0604020202020204" pitchFamily="34" charset="0"/>
              </a:rPr>
              <a:t> </a:t>
            </a:r>
          </a:p>
          <a:p>
            <a:pPr marL="625475" marR="0" indent="-168275" algn="l" defTabSz="457200" rtl="0" eaLnBrk="1" fontAlgn="auto" latinLnBrk="0" hangingPunct="1">
              <a:lnSpc>
                <a:spcPct val="100000"/>
              </a:lnSpc>
              <a:spcBef>
                <a:spcPts val="0"/>
              </a:spcBef>
              <a:spcAft>
                <a:spcPts val="600"/>
              </a:spcAft>
              <a:buClrTx/>
              <a:buSzTx/>
              <a:buFontTx/>
              <a:buNone/>
              <a:tabLst/>
              <a:defRPr/>
            </a:pPr>
            <a:r>
              <a:rPr lang="en-US" sz="1200" b="1" dirty="0" smtClean="0">
                <a:solidFill>
                  <a:srgbClr val="000000"/>
                </a:solidFill>
                <a:latin typeface="Arial" panose="020B0604020202020204" pitchFamily="34" charset="0"/>
                <a:cs typeface="Arial" panose="020B0604020202020204" pitchFamily="34" charset="0"/>
              </a:rPr>
              <a:t>Reporting</a:t>
            </a:r>
            <a:r>
              <a:rPr lang="en-US" sz="1200" dirty="0" smtClean="0">
                <a:solidFill>
                  <a:srgbClr val="000000"/>
                </a:solidFill>
                <a:latin typeface="Arial" panose="020B0604020202020204" pitchFamily="34" charset="0"/>
                <a:cs typeface="Arial" panose="020B0604020202020204" pitchFamily="34" charset="0"/>
              </a:rPr>
              <a:t> for accountability, transparency, advocacy and resource mobilization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Evaluation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Utilization of data, </a:t>
            </a:r>
            <a:r>
              <a:rPr lang="en-US" sz="1200" dirty="0" smtClean="0">
                <a:solidFill>
                  <a:srgbClr val="000000"/>
                </a:solidFill>
                <a:latin typeface="Arial" panose="020B0604020202020204" pitchFamily="34" charset="0"/>
                <a:cs typeface="Arial" panose="020B0604020202020204" pitchFamily="34" charset="0"/>
              </a:rPr>
              <a:t>information and knowledge exchange for deepening a culture of evidence-based decision making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Continuous Change, Adaptability and Learning</a:t>
            </a:r>
            <a:endParaRPr lang="en-US" sz="1200" dirty="0" smtClean="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57</a:t>
            </a:fld>
            <a:endParaRPr lang="en-US" dirty="0"/>
          </a:p>
        </p:txBody>
      </p:sp>
    </p:spTree>
    <p:extLst>
      <p:ext uri="{BB962C8B-B14F-4D97-AF65-F5344CB8AC3E}">
        <p14:creationId xmlns:p14="http://schemas.microsoft.com/office/powerpoint/2010/main" val="16959503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415" indent="-349415">
              <a:buFont typeface="Wingdings" panose="05000000000000000000" pitchFamily="2" charset="2"/>
              <a:buChar char="§"/>
            </a:pPr>
            <a:r>
              <a:rPr lang="en-US" dirty="0"/>
              <a:t>To establish that (if) UNICEF is achieving what it has set out to do—including the commitments made in </a:t>
            </a:r>
            <a:r>
              <a:rPr lang="en-US" dirty="0" err="1"/>
              <a:t>programme</a:t>
            </a:r>
            <a:r>
              <a:rPr lang="en-US" dirty="0"/>
              <a:t> documents (CPD, CPAP, Work Plans, etc.), and contributing to positive change for children</a:t>
            </a:r>
          </a:p>
          <a:p>
            <a:pPr marL="349415" indent="-349415">
              <a:buFont typeface="Wingdings" panose="05000000000000000000" pitchFamily="2" charset="2"/>
              <a:buChar char="§"/>
            </a:pPr>
            <a:r>
              <a:rPr lang="en-US" dirty="0"/>
              <a:t>To account for its obligations </a:t>
            </a:r>
            <a:r>
              <a:rPr lang="en-US" dirty="0" err="1"/>
              <a:t>viz</a:t>
            </a:r>
            <a:r>
              <a:rPr lang="en-US" dirty="0"/>
              <a:t>-a-</a:t>
            </a:r>
            <a:r>
              <a:rPr lang="en-US" dirty="0" err="1"/>
              <a:t>viz</a:t>
            </a:r>
            <a:r>
              <a:rPr lang="en-US" dirty="0"/>
              <a:t> beneficiaries, the UNICEF Executive Board, governments and donors.</a:t>
            </a:r>
          </a:p>
          <a:p>
            <a:pPr marL="349415" indent="-349415">
              <a:buFont typeface="Wingdings" panose="05000000000000000000" pitchFamily="2" charset="2"/>
              <a:buChar char="§"/>
            </a:pPr>
            <a:r>
              <a:rPr lang="en-US" dirty="0"/>
              <a:t>To account for how we use resources to achieve results</a:t>
            </a:r>
          </a:p>
          <a:p>
            <a:pPr marL="349415" indent="-349415">
              <a:buFont typeface="Wingdings" panose="05000000000000000000" pitchFamily="2" charset="2"/>
              <a:buChar char="§"/>
            </a:pPr>
            <a:r>
              <a:rPr lang="en-US" dirty="0"/>
              <a:t>To learn and apply lessons within the </a:t>
            </a:r>
            <a:r>
              <a:rPr lang="en-US" dirty="0" err="1"/>
              <a:t>programme</a:t>
            </a:r>
            <a:r>
              <a:rPr lang="en-US" dirty="0"/>
              <a:t> and for other </a:t>
            </a:r>
            <a:r>
              <a:rPr lang="en-US" dirty="0" err="1"/>
              <a:t>programmes</a:t>
            </a:r>
            <a:r>
              <a:rPr lang="en-US" dirty="0"/>
              <a:t> </a:t>
            </a:r>
          </a:p>
          <a:p>
            <a:endParaRPr lang="en-GB" dirty="0" smtClean="0"/>
          </a:p>
          <a:p>
            <a:pPr>
              <a:spcAft>
                <a:spcPts val="600"/>
              </a:spcAft>
            </a:pPr>
            <a:r>
              <a:rPr lang="en-US" dirty="0" smtClean="0"/>
              <a:t>Reporting is integral to UNICEF’s mission</a:t>
            </a:r>
          </a:p>
          <a:p>
            <a:pPr>
              <a:spcAft>
                <a:spcPts val="600"/>
              </a:spcAft>
            </a:pPr>
            <a:endParaRPr lang="en-US" dirty="0" smtClean="0"/>
          </a:p>
          <a:p>
            <a:pPr>
              <a:spcAft>
                <a:spcPts val="600"/>
              </a:spcAft>
            </a:pPr>
            <a:r>
              <a:rPr lang="en-US" dirty="0" smtClean="0"/>
              <a:t>Preparation for reporting begins at the </a:t>
            </a:r>
            <a:r>
              <a:rPr lang="en-US" dirty="0" err="1" smtClean="0"/>
              <a:t>programme</a:t>
            </a:r>
            <a:r>
              <a:rPr lang="en-US" dirty="0" smtClean="0"/>
              <a:t> planning stage</a:t>
            </a:r>
          </a:p>
          <a:p>
            <a:endParaRPr lang="en-GB" dirty="0"/>
          </a:p>
        </p:txBody>
      </p:sp>
      <p:sp>
        <p:nvSpPr>
          <p:cNvPr id="4" name="Slide Number Placeholder 3"/>
          <p:cNvSpPr>
            <a:spLocks noGrp="1"/>
          </p:cNvSpPr>
          <p:nvPr>
            <p:ph type="sldNum" sz="quarter" idx="10"/>
          </p:nvPr>
        </p:nvSpPr>
        <p:spPr/>
        <p:txBody>
          <a:bodyPr/>
          <a:lstStyle/>
          <a:p>
            <a:fld id="{9102F147-9CB4-4D03-B558-91091FD50341}" type="slidenum">
              <a:rPr lang="en-GB" smtClean="0"/>
              <a:t>58</a:t>
            </a:fld>
            <a:endParaRPr lang="en-GB"/>
          </a:p>
        </p:txBody>
      </p:sp>
    </p:spTree>
    <p:extLst>
      <p:ext uri="{BB962C8B-B14F-4D97-AF65-F5344CB8AC3E}">
        <p14:creationId xmlns:p14="http://schemas.microsoft.com/office/powerpoint/2010/main" val="38015781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 NOTES</a:t>
            </a:r>
          </a:p>
          <a:p>
            <a:endParaRPr lang="en-US" dirty="0" smtClean="0"/>
          </a:p>
          <a:p>
            <a:r>
              <a:rPr lang="en-US" dirty="0" smtClean="0"/>
              <a:t>The</a:t>
            </a:r>
            <a:r>
              <a:rPr lang="en-US" baseline="0" dirty="0" smtClean="0"/>
              <a:t> UNICEF Story is usually about how we </a:t>
            </a:r>
            <a:r>
              <a:rPr lang="en-US" u="sng" baseline="0" dirty="0" smtClean="0"/>
              <a:t>contribute</a:t>
            </a:r>
            <a:r>
              <a:rPr lang="en-US" baseline="0" dirty="0" smtClean="0"/>
              <a:t> to the achievement of results for children. The complexity of actions needed to achieve results is reflected in the Theory of Change.</a:t>
            </a:r>
          </a:p>
          <a:p>
            <a:endParaRPr lang="en-US" baseline="0" dirty="0" smtClean="0"/>
          </a:p>
          <a:p>
            <a:r>
              <a:rPr lang="en-US" baseline="0" dirty="0" smtClean="0"/>
              <a:t>The challenge is to effectively tell the UNICEF Story of contribution without being overly:</a:t>
            </a:r>
          </a:p>
          <a:p>
            <a:r>
              <a:rPr lang="en-US" baseline="0" dirty="0" smtClean="0"/>
              <a:t>&gt;Complex in the analysis of the many factors that have led to change</a:t>
            </a:r>
          </a:p>
          <a:p>
            <a:r>
              <a:rPr lang="en-US" baseline="0" dirty="0" smtClean="0"/>
              <a:t>&gt;Simplistic and failing to recognize the contributions of other actors—especially governments, civil society, other development partners, and families of course</a:t>
            </a:r>
          </a:p>
          <a:p>
            <a:endParaRPr lang="en-US" dirty="0" smtClean="0"/>
          </a:p>
          <a:p>
            <a:r>
              <a:rPr lang="en-US" dirty="0" smtClean="0"/>
              <a:t>To meet these</a:t>
            </a:r>
            <a:r>
              <a:rPr lang="en-US" baseline="0" dirty="0" smtClean="0"/>
              <a:t> challenges, consider two simple tests:</a:t>
            </a:r>
          </a:p>
          <a:p>
            <a:r>
              <a:rPr lang="en-US" baseline="0" dirty="0" smtClean="0"/>
              <a:t>&gt;Will your grandmother understand the report?</a:t>
            </a:r>
          </a:p>
          <a:p>
            <a:r>
              <a:rPr lang="en-US" baseline="0" dirty="0" smtClean="0"/>
              <a:t>&gt;Will government and other institutions feel the report is balanced and fair to their own contribution (remember—your report will be available to them)</a:t>
            </a:r>
          </a:p>
          <a:p>
            <a:endParaRPr lang="en-US" baseline="0" dirty="0" smtClean="0"/>
          </a:p>
          <a:p>
            <a:r>
              <a:rPr lang="en-US" baseline="0" dirty="0" smtClean="0"/>
              <a:t>Be ready to acknowledge there are some instances (especially in humanitarian action) when direct attribution is possible. But challenge participants who hold to UNICEF attribution to consider that even in humanitarian action UNICEF almost always works with other development partners, governments and/or civil society organizations to achieve results.</a:t>
            </a:r>
          </a:p>
          <a:p>
            <a:endParaRPr lang="en-US" dirty="0" smtClean="0"/>
          </a:p>
        </p:txBody>
      </p:sp>
      <p:sp>
        <p:nvSpPr>
          <p:cNvPr id="4" name="Slide Number Placeholder 3"/>
          <p:cNvSpPr>
            <a:spLocks noGrp="1"/>
          </p:cNvSpPr>
          <p:nvPr>
            <p:ph type="sldNum" sz="quarter" idx="10"/>
          </p:nvPr>
        </p:nvSpPr>
        <p:spPr/>
        <p:txBody>
          <a:bodyPr/>
          <a:lstStyle/>
          <a:p>
            <a:fld id="{1291122F-D409-924D-A22D-3501A6504C1A}" type="slidenum">
              <a:rPr lang="en-US" smtClean="0"/>
              <a:t>59</a:t>
            </a:fld>
            <a:endParaRPr lang="en-US"/>
          </a:p>
        </p:txBody>
      </p:sp>
    </p:spTree>
    <p:extLst>
      <p:ext uri="{BB962C8B-B14F-4D97-AF65-F5344CB8AC3E}">
        <p14:creationId xmlns:p14="http://schemas.microsoft.com/office/powerpoint/2010/main" val="17071834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The key elements of the RBM include:</a:t>
            </a:r>
          </a:p>
          <a:p>
            <a:pPr marL="625475" lvl="0" indent="-168275">
              <a:spcBef>
                <a:spcPts val="0"/>
              </a:spcBef>
              <a:spcAft>
                <a:spcPts val="600"/>
              </a:spcAft>
            </a:pPr>
            <a:endParaRPr lang="en-US" sz="1200" b="1" dirty="0" smtClean="0">
              <a:solidFill>
                <a:srgbClr val="000000"/>
              </a:solidFill>
              <a:latin typeface="Arial" panose="020B0604020202020204" pitchFamily="34" charset="0"/>
              <a:cs typeface="Arial" panose="020B0604020202020204" pitchFamily="34" charset="0"/>
            </a:endParaRP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Strategic Planning </a:t>
            </a:r>
            <a:r>
              <a:rPr lang="en-US" sz="1200" dirty="0" smtClean="0">
                <a:solidFill>
                  <a:srgbClr val="000000"/>
                </a:solidFill>
                <a:latin typeface="Arial" panose="020B0604020202020204" pitchFamily="34" charset="0"/>
                <a:cs typeface="Arial" panose="020B0604020202020204" pitchFamily="34" charset="0"/>
              </a:rPr>
              <a:t>—including analysis and prioritization to define areas of intervention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Resource Planning and Budgeting</a:t>
            </a:r>
            <a:endParaRPr lang="en-US" sz="1200" dirty="0" smtClean="0">
              <a:solidFill>
                <a:srgbClr val="000000"/>
              </a:solidFill>
              <a:latin typeface="Arial" panose="020B0604020202020204" pitchFamily="34" charset="0"/>
              <a:cs typeface="Arial" panose="020B0604020202020204" pitchFamily="34" charset="0"/>
            </a:endParaRP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Implementation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Monitoring</a:t>
            </a:r>
            <a:r>
              <a:rPr lang="en-US" sz="1200" dirty="0" smtClean="0">
                <a:solidFill>
                  <a:srgbClr val="000000"/>
                </a:solidFill>
                <a:latin typeface="Arial" panose="020B0604020202020204" pitchFamily="34" charset="0"/>
                <a:cs typeface="Arial" panose="020B0604020202020204" pitchFamily="34" charset="0"/>
              </a:rPr>
              <a:t> </a:t>
            </a:r>
          </a:p>
          <a:p>
            <a:pPr marL="625475" marR="0" indent="-168275" algn="l" defTabSz="457200" rtl="0" eaLnBrk="1" fontAlgn="auto" latinLnBrk="0" hangingPunct="1">
              <a:lnSpc>
                <a:spcPct val="100000"/>
              </a:lnSpc>
              <a:spcBef>
                <a:spcPts val="0"/>
              </a:spcBef>
              <a:spcAft>
                <a:spcPts val="600"/>
              </a:spcAft>
              <a:buClrTx/>
              <a:buSzTx/>
              <a:buFontTx/>
              <a:buNone/>
              <a:tabLst/>
              <a:defRPr/>
            </a:pPr>
            <a:r>
              <a:rPr lang="en-US" sz="1200" b="1" dirty="0" smtClean="0">
                <a:solidFill>
                  <a:srgbClr val="000000"/>
                </a:solidFill>
                <a:latin typeface="Arial" panose="020B0604020202020204" pitchFamily="34" charset="0"/>
                <a:cs typeface="Arial" panose="020B0604020202020204" pitchFamily="34" charset="0"/>
              </a:rPr>
              <a:t>Reporting</a:t>
            </a:r>
            <a:r>
              <a:rPr lang="en-US" sz="1200" dirty="0" smtClean="0">
                <a:solidFill>
                  <a:srgbClr val="000000"/>
                </a:solidFill>
                <a:latin typeface="Arial" panose="020B0604020202020204" pitchFamily="34" charset="0"/>
                <a:cs typeface="Arial" panose="020B0604020202020204" pitchFamily="34" charset="0"/>
              </a:rPr>
              <a:t> for accountability, transparency, advocacy and resource mobilization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Evaluation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Utilization of data, </a:t>
            </a:r>
            <a:r>
              <a:rPr lang="en-US" sz="1200" dirty="0" smtClean="0">
                <a:solidFill>
                  <a:srgbClr val="000000"/>
                </a:solidFill>
                <a:latin typeface="Arial" panose="020B0604020202020204" pitchFamily="34" charset="0"/>
                <a:cs typeface="Arial" panose="020B0604020202020204" pitchFamily="34" charset="0"/>
              </a:rPr>
              <a:t>information and knowledge exchange for deepening a culture of evidence-based decision making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Continuous Change, Adaptability and Learning</a:t>
            </a:r>
            <a:endParaRPr lang="en-US" sz="1200" dirty="0" smtClean="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60</a:t>
            </a:fld>
            <a:endParaRPr lang="en-US" dirty="0"/>
          </a:p>
        </p:txBody>
      </p:sp>
    </p:spTree>
    <p:extLst>
      <p:ext uri="{BB962C8B-B14F-4D97-AF65-F5344CB8AC3E}">
        <p14:creationId xmlns:p14="http://schemas.microsoft.com/office/powerpoint/2010/main" val="206471265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following questions are also quite relevant:</a:t>
            </a:r>
          </a:p>
          <a:p>
            <a:endParaRPr lang="en-US" baseline="0" dirty="0" smtClean="0"/>
          </a:p>
          <a:p>
            <a:pPr marL="174708" indent="-174708">
              <a:buFontTx/>
              <a:buChar char="-"/>
            </a:pPr>
            <a:r>
              <a:rPr lang="en-US" baseline="0" dirty="0" smtClean="0"/>
              <a:t>When do we plan for evaluations and why do we do so?</a:t>
            </a:r>
          </a:p>
          <a:p>
            <a:pPr marL="174708" indent="-174708">
              <a:buFontTx/>
              <a:buChar char="-"/>
            </a:pPr>
            <a:r>
              <a:rPr lang="en-US" baseline="0" dirty="0" smtClean="0"/>
              <a:t>What management issues do we encounter in the conduct of evaluations and use of findings.</a:t>
            </a:r>
            <a:endParaRPr lang="en-US" dirty="0" smtClean="0"/>
          </a:p>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pPr/>
              <a:t>61</a:t>
            </a:fld>
            <a:endParaRPr lang="en-GB"/>
          </a:p>
        </p:txBody>
      </p:sp>
    </p:spTree>
    <p:extLst>
      <p:ext uri="{BB962C8B-B14F-4D97-AF65-F5344CB8AC3E}">
        <p14:creationId xmlns:p14="http://schemas.microsoft.com/office/powerpoint/2010/main" val="17133605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Accountability for results</a:t>
            </a:r>
            <a:endParaRPr lang="en-US" dirty="0" smtClean="0"/>
          </a:p>
          <a:p>
            <a:r>
              <a:rPr lang="en-US" dirty="0" smtClean="0"/>
              <a:t>Evaluations provide an important source of evidence of the achievement of results and institutional performance and serve as a major means of verification for reporting on outcomes and outputs.</a:t>
            </a:r>
          </a:p>
          <a:p>
            <a:r>
              <a:rPr lang="en-US" dirty="0" smtClean="0"/>
              <a:t>Evaluations help UNICEF and its partners better understand if resources are being used effectively and efficiently to improve equity.</a:t>
            </a:r>
          </a:p>
          <a:p>
            <a:r>
              <a:rPr lang="en-US" dirty="0" smtClean="0"/>
              <a:t>To enhance accountability and transparency, evaluations should be conducted by independent experts, be widely shared and be issued as public documents in the public domain.</a:t>
            </a:r>
          </a:p>
          <a:p>
            <a:r>
              <a:rPr lang="en-US" u="sng" dirty="0" smtClean="0"/>
              <a:t>Organizational learning</a:t>
            </a:r>
            <a:endParaRPr lang="en-US" dirty="0" smtClean="0"/>
          </a:p>
          <a:p>
            <a:r>
              <a:rPr lang="en-US" dirty="0" smtClean="0"/>
              <a:t>Evaluations are important contributors to building knowledge and to organizational learning. Knowledge generated through evaluations provide critical input into major decisions that UNICEF and partners must take to improve performance and programming through informing key Country Programme milestones (Mid-Term Review, new Country Programme development, Strategic Moment of Reflection) when important choices must be made; assisting in the re-orientation of a programme due to shifts in the national context; and assessing pilots to determine if an initiative should go to scale. By supporting organizational learning and accountability, evaluation aims to help UNICEF to continually improve its achievement of results.</a:t>
            </a:r>
          </a:p>
          <a:p>
            <a:r>
              <a:rPr lang="en-US" u="sng" dirty="0" smtClean="0"/>
              <a:t>Knowledge generation</a:t>
            </a:r>
          </a:p>
          <a:p>
            <a:pPr defTabSz="931774">
              <a:defRPr/>
            </a:pPr>
            <a:r>
              <a:rPr lang="en-US" dirty="0" smtClean="0"/>
              <a:t>Understanding what works and what does not work and ensuring that lessons learned and emerging good practice are well-disseminated helps accelerate learning which can be introduced into other interventions.</a:t>
            </a:r>
          </a:p>
          <a:p>
            <a:pPr defTabSz="931774">
              <a:defRPr/>
            </a:pPr>
            <a:r>
              <a:rPr lang="en-US" u="sng" dirty="0" smtClean="0"/>
              <a:t>Policy Advocacy</a:t>
            </a:r>
          </a:p>
          <a:p>
            <a:pPr>
              <a:lnSpc>
                <a:spcPct val="80000"/>
              </a:lnSpc>
              <a:defRPr/>
            </a:pPr>
            <a:r>
              <a:rPr lang="en-US" dirty="0" smtClean="0"/>
              <a:t>Knowledge generated through evaluation provides critical information in a timely manner to influence policy decisions to ensure that existing and future policies will enhance equity and improve the well-being of worst-off groups.</a:t>
            </a:r>
          </a:p>
          <a:p>
            <a:pPr>
              <a:lnSpc>
                <a:spcPct val="80000"/>
              </a:lnSpc>
              <a:defRPr/>
            </a:pPr>
            <a:r>
              <a:rPr lang="en-US" dirty="0" smtClean="0"/>
              <a:t>Evaluation provides evidence-based information that has the poten­tial to leverage major partner resources and political commitment for pro-equity programmes and policies.</a:t>
            </a:r>
          </a:p>
          <a:p>
            <a:r>
              <a:rPr lang="en-US" u="sng" dirty="0" smtClean="0"/>
              <a:t>Empowerment</a:t>
            </a:r>
            <a:endParaRPr lang="en-US" dirty="0" smtClean="0"/>
          </a:p>
          <a:p>
            <a:r>
              <a:rPr lang="en-US" dirty="0" smtClean="0"/>
              <a:t>Evaluations should aim to foster winder participation of stakeholders, including worst-off groups. By involving stakeholders in evaluation processes, evaluation can be empowering. It imparts skills, information and self-confidence to enhance the “evaluative thinking” of all. It can also strengthen the capacity of stakeholders to be evidence-based advocates.</a:t>
            </a:r>
          </a:p>
          <a:p>
            <a:r>
              <a:rPr lang="en-US" u="sng" dirty="0" smtClean="0"/>
              <a:t>National capacity development</a:t>
            </a:r>
            <a:endParaRPr lang="en-US" dirty="0" smtClean="0"/>
          </a:p>
          <a:p>
            <a:r>
              <a:rPr lang="en-US" dirty="0" smtClean="0"/>
              <a:t>UNICEF supports national capacity strengthening for monitoring (surveys, administrative data) as well as studies and evaluations, advocating for rigorous methods and compliance with M&amp;E standards.</a:t>
            </a:r>
          </a:p>
          <a:p>
            <a:r>
              <a:rPr lang="en-US" dirty="0" smtClean="0"/>
              <a:t>Countries (specifically, central and local authorities, governmental and civil society organizations) should own and lead their own national M&amp;E systems. </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CF9D7C13-4850-4530-8B39-D0B64118C71D}" type="slidenum">
              <a:rPr lang="en-GB" smtClean="0"/>
              <a:pPr/>
              <a:t>62</a:t>
            </a:fld>
            <a:endParaRPr lang="en-GB"/>
          </a:p>
        </p:txBody>
      </p:sp>
    </p:spTree>
    <p:extLst>
      <p:ext uri="{BB962C8B-B14F-4D97-AF65-F5344CB8AC3E}">
        <p14:creationId xmlns:p14="http://schemas.microsoft.com/office/powerpoint/2010/main" val="9547526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EEB447-72DB-4820-A215-C95E1350A346}" type="slidenum">
              <a:rPr lang="en-US">
                <a:solidFill>
                  <a:prstClr val="black"/>
                </a:solidFill>
              </a:rPr>
              <a:pPr/>
              <a:t>63</a:t>
            </a:fld>
            <a:endParaRPr lang="en-US">
              <a:solidFill>
                <a:prstClr val="black"/>
              </a:solidFill>
            </a:endParaRPr>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th-TH" dirty="0"/>
          </a:p>
        </p:txBody>
      </p:sp>
    </p:spTree>
    <p:extLst>
      <p:ext uri="{BB962C8B-B14F-4D97-AF65-F5344CB8AC3E}">
        <p14:creationId xmlns:p14="http://schemas.microsoft.com/office/powerpoint/2010/main" val="155802408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The key elements of the RBM include:</a:t>
            </a:r>
          </a:p>
          <a:p>
            <a:pPr marL="625475" lvl="0" indent="-168275">
              <a:spcBef>
                <a:spcPts val="0"/>
              </a:spcBef>
              <a:spcAft>
                <a:spcPts val="600"/>
              </a:spcAft>
            </a:pPr>
            <a:endParaRPr lang="en-US" sz="1200" b="1" dirty="0" smtClean="0">
              <a:solidFill>
                <a:srgbClr val="000000"/>
              </a:solidFill>
              <a:latin typeface="Arial" panose="020B0604020202020204" pitchFamily="34" charset="0"/>
              <a:cs typeface="Arial" panose="020B0604020202020204" pitchFamily="34" charset="0"/>
            </a:endParaRP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Strategic Planning </a:t>
            </a:r>
            <a:r>
              <a:rPr lang="en-US" sz="1200" dirty="0" smtClean="0">
                <a:solidFill>
                  <a:srgbClr val="000000"/>
                </a:solidFill>
                <a:latin typeface="Arial" panose="020B0604020202020204" pitchFamily="34" charset="0"/>
                <a:cs typeface="Arial" panose="020B0604020202020204" pitchFamily="34" charset="0"/>
              </a:rPr>
              <a:t>—including analysis and prioritization to define areas of intervention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Resource Planning and Budgeting</a:t>
            </a:r>
            <a:endParaRPr lang="en-US" sz="1200" dirty="0" smtClean="0">
              <a:solidFill>
                <a:srgbClr val="000000"/>
              </a:solidFill>
              <a:latin typeface="Arial" panose="020B0604020202020204" pitchFamily="34" charset="0"/>
              <a:cs typeface="Arial" panose="020B0604020202020204" pitchFamily="34" charset="0"/>
            </a:endParaRP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Implementation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Monitoring</a:t>
            </a:r>
            <a:r>
              <a:rPr lang="en-US" sz="1200" dirty="0" smtClean="0">
                <a:solidFill>
                  <a:srgbClr val="000000"/>
                </a:solidFill>
                <a:latin typeface="Arial" panose="020B0604020202020204" pitchFamily="34" charset="0"/>
                <a:cs typeface="Arial" panose="020B0604020202020204" pitchFamily="34" charset="0"/>
              </a:rPr>
              <a:t> </a:t>
            </a:r>
          </a:p>
          <a:p>
            <a:pPr marL="625475" marR="0" indent="-168275" algn="l" defTabSz="457200" rtl="0" eaLnBrk="1" fontAlgn="auto" latinLnBrk="0" hangingPunct="1">
              <a:lnSpc>
                <a:spcPct val="100000"/>
              </a:lnSpc>
              <a:spcBef>
                <a:spcPts val="0"/>
              </a:spcBef>
              <a:spcAft>
                <a:spcPts val="600"/>
              </a:spcAft>
              <a:buClrTx/>
              <a:buSzTx/>
              <a:buFontTx/>
              <a:buNone/>
              <a:tabLst/>
              <a:defRPr/>
            </a:pPr>
            <a:r>
              <a:rPr lang="en-US" sz="1200" b="1" dirty="0" smtClean="0">
                <a:solidFill>
                  <a:srgbClr val="000000"/>
                </a:solidFill>
                <a:latin typeface="Arial" panose="020B0604020202020204" pitchFamily="34" charset="0"/>
                <a:cs typeface="Arial" panose="020B0604020202020204" pitchFamily="34" charset="0"/>
              </a:rPr>
              <a:t>Reporting</a:t>
            </a:r>
            <a:r>
              <a:rPr lang="en-US" sz="1200" dirty="0" smtClean="0">
                <a:solidFill>
                  <a:srgbClr val="000000"/>
                </a:solidFill>
                <a:latin typeface="Arial" panose="020B0604020202020204" pitchFamily="34" charset="0"/>
                <a:cs typeface="Arial" panose="020B0604020202020204" pitchFamily="34" charset="0"/>
              </a:rPr>
              <a:t> for accountability, transparency, advocacy and resource mobilization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Evaluation</a:t>
            </a:r>
            <a:r>
              <a:rPr lang="en-US" sz="1200" dirty="0" smtClean="0">
                <a:solidFill>
                  <a:srgbClr val="000000"/>
                </a:solidFill>
                <a:latin typeface="Arial" panose="020B0604020202020204" pitchFamily="34" charset="0"/>
                <a:cs typeface="Arial" panose="020B0604020202020204" pitchFamily="34" charset="0"/>
              </a:rPr>
              <a:t> </a:t>
            </a:r>
          </a:p>
          <a:p>
            <a:pPr marL="625475"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Utilization of data, </a:t>
            </a:r>
            <a:r>
              <a:rPr lang="en-US" sz="1200" dirty="0" smtClean="0">
                <a:solidFill>
                  <a:srgbClr val="000000"/>
                </a:solidFill>
                <a:latin typeface="Arial" panose="020B0604020202020204" pitchFamily="34" charset="0"/>
                <a:cs typeface="Arial" panose="020B0604020202020204" pitchFamily="34" charset="0"/>
              </a:rPr>
              <a:t>information and knowledge exchange for deepening a culture of evidence-based decision making </a:t>
            </a:r>
          </a:p>
          <a:p>
            <a:pPr marL="625475" lvl="0" indent="-168275">
              <a:spcBef>
                <a:spcPts val="0"/>
              </a:spcBef>
              <a:spcAft>
                <a:spcPts val="600"/>
              </a:spcAft>
            </a:pPr>
            <a:r>
              <a:rPr lang="en-US" sz="1200" b="1" dirty="0" smtClean="0">
                <a:solidFill>
                  <a:srgbClr val="000000"/>
                </a:solidFill>
                <a:latin typeface="Arial" panose="020B0604020202020204" pitchFamily="34" charset="0"/>
                <a:cs typeface="Arial" panose="020B0604020202020204" pitchFamily="34" charset="0"/>
              </a:rPr>
              <a:t>Continuous Change, Adaptability and Learning</a:t>
            </a:r>
            <a:endParaRPr lang="en-US" sz="1200" dirty="0" smtClean="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64</a:t>
            </a:fld>
            <a:endParaRPr lang="en-US" dirty="0"/>
          </a:p>
        </p:txBody>
      </p:sp>
    </p:spTree>
    <p:extLst>
      <p:ext uri="{BB962C8B-B14F-4D97-AF65-F5344CB8AC3E}">
        <p14:creationId xmlns:p14="http://schemas.microsoft.com/office/powerpoint/2010/main" val="597887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In building a situation analysis</a:t>
            </a:r>
            <a:r>
              <a:rPr lang="en-US" baseline="0" dirty="0">
                <a:latin typeface="Arial" panose="020B0604020202020204" pitchFamily="34" charset="0"/>
                <a:cs typeface="Arial" panose="020B0604020202020204" pitchFamily="34" charset="0"/>
              </a:rPr>
              <a:t> to understand contexts, deprivations, inequities and the realisation of child rights, the determinant framework can be used to strengthen causality by highlighting the causes and consequences of barriers to critical conditions necessary to address inequities and narrow gaps between groups.</a:t>
            </a:r>
          </a:p>
          <a:p>
            <a:endParaRPr lang="en-US" baseline="0" dirty="0">
              <a:latin typeface="Arial" panose="020B0604020202020204" pitchFamily="34" charset="0"/>
              <a:cs typeface="Arial" panose="020B0604020202020204" pitchFamily="34" charset="0"/>
            </a:endParaRPr>
          </a:p>
          <a:p>
            <a:pPr marL="0" indent="0">
              <a:buFont typeface="Arial" pitchFamily="34" charset="0"/>
              <a:buNone/>
            </a:pPr>
            <a:r>
              <a:rPr lang="en-US" dirty="0">
                <a:latin typeface="Arial" panose="020B0604020202020204" pitchFamily="34" charset="0"/>
                <a:cs typeface="Arial" panose="020B0604020202020204" pitchFamily="34" charset="0"/>
              </a:rPr>
              <a:t>Systematically asking the question “who” and “why?”, based on the available data/information will help to move from immediate causes of a situation, to considering the underlying and structural causes of these manifestations as they affect different groups in society. </a:t>
            </a:r>
            <a:endParaRPr lang="en-US" sz="900" dirty="0">
              <a:latin typeface="Arial" panose="020B0604020202020204" pitchFamily="34" charset="0"/>
              <a:cs typeface="Arial" panose="020B0604020202020204" pitchFamily="34" charset="0"/>
            </a:endParaRPr>
          </a:p>
          <a:p>
            <a:pPr defTabSz="465887">
              <a:defRPr/>
            </a:pPr>
            <a:endParaRPr lang="en-US" dirty="0">
              <a:latin typeface="Arial" panose="020B0604020202020204" pitchFamily="34" charset="0"/>
              <a:cs typeface="Arial" panose="020B0604020202020204" pitchFamily="34" charset="0"/>
            </a:endParaRPr>
          </a:p>
          <a:p>
            <a:pPr marL="0" indent="0">
              <a:buFont typeface="Arial" pitchFamily="34" charset="0"/>
              <a:buNone/>
            </a:pPr>
            <a:r>
              <a:rPr lang="en-US" sz="1200" dirty="0">
                <a:latin typeface="Arial" panose="020B0604020202020204" pitchFamily="34" charset="0"/>
                <a:cs typeface="Arial" panose="020B0604020202020204" pitchFamily="34" charset="0"/>
              </a:rPr>
              <a:t>The determinant framework (</a:t>
            </a:r>
            <a:r>
              <a:rPr lang="en-US" sz="1200" dirty="0">
                <a:solidFill>
                  <a:srgbClr val="FF0000"/>
                </a:solidFill>
                <a:latin typeface="Arial" panose="020B0604020202020204" pitchFamily="34" charset="0"/>
                <a:cs typeface="Arial" panose="020B0604020202020204" pitchFamily="34" charset="0"/>
              </a:rPr>
              <a:t>make</a:t>
            </a:r>
            <a:r>
              <a:rPr lang="en-US" sz="1200" baseline="0" dirty="0">
                <a:solidFill>
                  <a:srgbClr val="FF0000"/>
                </a:solidFill>
                <a:latin typeface="Arial" panose="020B0604020202020204" pitchFamily="34" charset="0"/>
                <a:cs typeface="Arial" panose="020B0604020202020204" pitchFamily="34" charset="0"/>
              </a:rPr>
              <a:t> reference to the MoRES ten determinant framework to be distributed as handout</a:t>
            </a:r>
            <a:r>
              <a:rPr lang="en-US" sz="1200" dirty="0">
                <a:latin typeface="Arial" panose="020B0604020202020204" pitchFamily="34" charset="0"/>
                <a:cs typeface="Arial" panose="020B0604020202020204" pitchFamily="34" charset="0"/>
              </a:rPr>
              <a:t>) can be used in developing causality, particularly in analyzing the range of issues likely to have a bearing on deprivations and the causes of inequities.</a:t>
            </a:r>
          </a:p>
          <a:p>
            <a:pPr marL="571500" indent="-571500">
              <a:buFont typeface="Arial" pitchFamily="34" charset="0"/>
              <a:buChar char="•"/>
            </a:pPr>
            <a:endParaRPr lang="en-US" sz="1050" dirty="0">
              <a:latin typeface="Arial" panose="020B0604020202020204" pitchFamily="34" charset="0"/>
              <a:cs typeface="Arial" panose="020B0604020202020204" pitchFamily="34" charset="0"/>
            </a:endParaRPr>
          </a:p>
          <a:p>
            <a:pPr marL="0" indent="0">
              <a:buFont typeface="Arial" pitchFamily="34" charset="0"/>
              <a:buNone/>
            </a:pPr>
            <a:r>
              <a:rPr lang="en-US" sz="1200" dirty="0">
                <a:latin typeface="Arial" panose="020B0604020202020204" pitchFamily="34" charset="0"/>
                <a:cs typeface="Arial" panose="020B0604020202020204" pitchFamily="34" charset="0"/>
              </a:rPr>
              <a:t>Causality enables understanding of the immediate causes of a situation to considering its underlying and structural causes as it affects different groups in society.</a:t>
            </a:r>
          </a:p>
          <a:p>
            <a:pPr marL="0" indent="0">
              <a:buFont typeface="Arial" pitchFamily="34" charset="0"/>
              <a:buNone/>
            </a:pPr>
            <a:r>
              <a:rPr lang="en-GB" sz="1200" dirty="0">
                <a:latin typeface="Arial" panose="020B0604020202020204" pitchFamily="34" charset="0"/>
                <a:cs typeface="Arial" panose="020B0604020202020204" pitchFamily="34" charset="0"/>
              </a:rPr>
              <a:t>Evidence from the analysis of bottlenecks and barriers in achieving desired results should inform the causal analysis</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10ED10C-B48A-4782-97B7-DE370DC99A25}" type="slidenum">
              <a:rPr lang="en-US" smtClean="0"/>
              <a:t>8</a:t>
            </a:fld>
            <a:endParaRPr lang="en-US" dirty="0"/>
          </a:p>
        </p:txBody>
      </p:sp>
    </p:spTree>
    <p:extLst>
      <p:ext uri="{BB962C8B-B14F-4D97-AF65-F5344CB8AC3E}">
        <p14:creationId xmlns:p14="http://schemas.microsoft.com/office/powerpoint/2010/main" val="2259528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Questions to be posed in plenary and solicit feedback</a:t>
            </a:r>
            <a:r>
              <a:rPr lang="en-US" baseline="0" dirty="0" smtClean="0"/>
              <a:t> from participants. </a:t>
            </a:r>
            <a:endParaRPr lang="en-GB" dirty="0"/>
          </a:p>
        </p:txBody>
      </p:sp>
      <p:sp>
        <p:nvSpPr>
          <p:cNvPr id="4" name="Slide Number Placeholder 3"/>
          <p:cNvSpPr>
            <a:spLocks noGrp="1"/>
          </p:cNvSpPr>
          <p:nvPr>
            <p:ph type="sldNum" sz="quarter" idx="10"/>
          </p:nvPr>
        </p:nvSpPr>
        <p:spPr/>
        <p:txBody>
          <a:bodyPr/>
          <a:lstStyle/>
          <a:p>
            <a:fld id="{F10ED10C-B48A-4782-97B7-DE370DC99A25}" type="slidenum">
              <a:rPr lang="en-US" smtClean="0"/>
              <a:t>9</a:t>
            </a:fld>
            <a:endParaRPr lang="en-US" dirty="0"/>
          </a:p>
        </p:txBody>
      </p:sp>
    </p:spTree>
    <p:extLst>
      <p:ext uri="{BB962C8B-B14F-4D97-AF65-F5344CB8AC3E}">
        <p14:creationId xmlns:p14="http://schemas.microsoft.com/office/powerpoint/2010/main" val="3115256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causal analysis allows for different streams of a problem to be examined in-depth. Causes are not linear, but are often a complex interaction of multiple streams that reinforce each other. More immediate causes are often easier to address, while more structural causes are more difficult and often longer-term, but tend to provide more sustainable solutions and results. </a:t>
            </a:r>
          </a:p>
          <a:p>
            <a:endParaRPr lang="en-US" dirty="0"/>
          </a:p>
        </p:txBody>
      </p:sp>
      <p:sp>
        <p:nvSpPr>
          <p:cNvPr id="4" name="Slide Number Placeholder 3"/>
          <p:cNvSpPr>
            <a:spLocks noGrp="1"/>
          </p:cNvSpPr>
          <p:nvPr>
            <p:ph type="sldNum" sz="quarter" idx="10"/>
          </p:nvPr>
        </p:nvSpPr>
        <p:spPr/>
        <p:txBody>
          <a:bodyPr/>
          <a:lstStyle/>
          <a:p>
            <a:fld id="{F10ED10C-B48A-4782-97B7-DE370DC99A25}" type="slidenum">
              <a:rPr lang="en-US" smtClean="0"/>
              <a:t>10</a:t>
            </a:fld>
            <a:endParaRPr lang="en-US" dirty="0"/>
          </a:p>
        </p:txBody>
      </p:sp>
    </p:spTree>
    <p:extLst>
      <p:ext uri="{BB962C8B-B14F-4D97-AF65-F5344CB8AC3E}">
        <p14:creationId xmlns:p14="http://schemas.microsoft.com/office/powerpoint/2010/main" val="1411841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reference to the hand-out</a:t>
            </a:r>
            <a:r>
              <a:rPr lang="en-GB" baseline="0" dirty="0"/>
              <a:t> notes on each of these lenses. </a:t>
            </a:r>
            <a:endParaRPr lang="en-GB" dirty="0"/>
          </a:p>
        </p:txBody>
      </p:sp>
      <p:sp>
        <p:nvSpPr>
          <p:cNvPr id="4" name="Slide Number Placeholder 3"/>
          <p:cNvSpPr>
            <a:spLocks noGrp="1"/>
          </p:cNvSpPr>
          <p:nvPr>
            <p:ph type="sldNum" sz="quarter" idx="10"/>
          </p:nvPr>
        </p:nvSpPr>
        <p:spPr/>
        <p:txBody>
          <a:bodyPr/>
          <a:lstStyle/>
          <a:p>
            <a:fld id="{F10ED10C-B48A-4782-97B7-DE370DC99A25}" type="slidenum">
              <a:rPr lang="en-US" smtClean="0"/>
              <a:t>11</a:t>
            </a:fld>
            <a:endParaRPr lang="en-US" dirty="0"/>
          </a:p>
        </p:txBody>
      </p:sp>
    </p:spTree>
    <p:extLst>
      <p:ext uri="{BB962C8B-B14F-4D97-AF65-F5344CB8AC3E}">
        <p14:creationId xmlns:p14="http://schemas.microsoft.com/office/powerpoint/2010/main" val="2910515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539B7E-47F3-4D31-8B90-1AF536FA4E1B}"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3532423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39B7E-47F3-4D31-8B90-1AF536FA4E1B}"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3693065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39B7E-47F3-4D31-8B90-1AF536FA4E1B}"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2351632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09600" y="6356351"/>
            <a:ext cx="2844800" cy="365125"/>
          </a:xfrm>
          <a:prstGeom prst="rect">
            <a:avLst/>
          </a:prstGeom>
        </p:spPr>
        <p:txBody>
          <a:bodyPr/>
          <a:lstStyle/>
          <a:p>
            <a:fld id="{B75DA0A7-E96A-B34A-9F40-5299E03330B9}" type="datetime1">
              <a:rPr lang="en-US" smtClean="0"/>
              <a:pPr/>
              <a:t>10/6/2017</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18" name="Title 1"/>
          <p:cNvSpPr>
            <a:spLocks noGrp="1"/>
          </p:cNvSpPr>
          <p:nvPr>
            <p:ph type="ctrTitle"/>
          </p:nvPr>
        </p:nvSpPr>
        <p:spPr>
          <a:xfrm>
            <a:off x="1040692" y="306390"/>
            <a:ext cx="100704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1043514" y="1663700"/>
            <a:ext cx="10606615"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79248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sz="1800" dirty="0"/>
          </a:p>
        </p:txBody>
      </p:sp>
      <p:cxnSp>
        <p:nvCxnSpPr>
          <p:cNvPr id="22" name="Straight Connector 21"/>
          <p:cNvCxnSpPr/>
          <p:nvPr userDrawn="1"/>
        </p:nvCxnSpPr>
        <p:spPr>
          <a:xfrm>
            <a:off x="1193800" y="924456"/>
            <a:ext cx="10320867"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7394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0797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8" name="Title 1"/>
          <p:cNvSpPr>
            <a:spLocks noGrp="1"/>
          </p:cNvSpPr>
          <p:nvPr>
            <p:ph type="ctrTitle"/>
          </p:nvPr>
        </p:nvSpPr>
        <p:spPr>
          <a:xfrm>
            <a:off x="1040692" y="306390"/>
            <a:ext cx="100704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9" name="Rectangle 2"/>
          <p:cNvSpPr>
            <a:spLocks noChangeArrowheads="1"/>
          </p:cNvSpPr>
          <p:nvPr userDrawn="1"/>
        </p:nvSpPr>
        <p:spPr bwMode="auto">
          <a:xfrm>
            <a:off x="0" y="1588"/>
            <a:ext cx="79248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sz="1800"/>
          </a:p>
        </p:txBody>
      </p:sp>
      <p:cxnSp>
        <p:nvCxnSpPr>
          <p:cNvPr id="22" name="Straight Connector 21"/>
          <p:cNvCxnSpPr/>
          <p:nvPr userDrawn="1"/>
        </p:nvCxnSpPr>
        <p:spPr>
          <a:xfrm>
            <a:off x="1193800" y="924456"/>
            <a:ext cx="10320867"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0609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09600" y="6356351"/>
            <a:ext cx="2844800" cy="365125"/>
          </a:xfrm>
          <a:prstGeom prst="rect">
            <a:avLst/>
          </a:prstGeom>
        </p:spPr>
        <p:txBody>
          <a:bodyPr/>
          <a:lstStyle/>
          <a:p>
            <a:fld id="{B75DA0A7-E96A-B34A-9F40-5299E03330B9}" type="datetime1">
              <a:rPr lang="en-US" smtClean="0"/>
              <a:pPr/>
              <a:t>10/6/2017</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8" name="Rectangle 2"/>
          <p:cNvSpPr>
            <a:spLocks noChangeArrowheads="1"/>
          </p:cNvSpPr>
          <p:nvPr/>
        </p:nvSpPr>
        <p:spPr bwMode="auto">
          <a:xfrm>
            <a:off x="0" y="0"/>
            <a:ext cx="12192000" cy="1143000"/>
          </a:xfrm>
          <a:prstGeom prst="rect">
            <a:avLst/>
          </a:prstGeom>
          <a:solidFill>
            <a:schemeClr val="accent1"/>
          </a:solidFill>
          <a:ln w="9525">
            <a:noFill/>
            <a:miter lim="800000"/>
            <a:headEnd/>
            <a:tailEnd/>
          </a:ln>
        </p:spPr>
        <p:txBody>
          <a:bodyPr wrap="none" anchor="ctr">
            <a:prstTxWarp prst="textNoShape">
              <a:avLst/>
            </a:prstTxWarp>
          </a:bodyPr>
          <a:lstStyle/>
          <a:p>
            <a:endParaRPr lang="en-US" sz="1800"/>
          </a:p>
        </p:txBody>
      </p:sp>
      <p:sp>
        <p:nvSpPr>
          <p:cNvPr id="18" name="Title 1"/>
          <p:cNvSpPr>
            <a:spLocks noGrp="1"/>
          </p:cNvSpPr>
          <p:nvPr>
            <p:ph type="ctrTitle"/>
          </p:nvPr>
        </p:nvSpPr>
        <p:spPr>
          <a:xfrm>
            <a:off x="773291" y="407988"/>
            <a:ext cx="10363200" cy="506413"/>
          </a:xfrm>
          <a:prstGeom prst="rect">
            <a:avLst/>
          </a:prstGeom>
        </p:spPr>
        <p:txBody>
          <a:bodyPr/>
          <a:lstStyle>
            <a:lvl1pPr algn="l">
              <a:defRPr sz="2800" b="1">
                <a:solidFill>
                  <a:schemeClr val="bg1"/>
                </a:solidFill>
                <a:latin typeface="+mj-lt"/>
                <a:cs typeface="Arial"/>
              </a:defRPr>
            </a:lvl1pPr>
          </a:lstStyle>
          <a:p>
            <a:r>
              <a:rPr lang="en-US"/>
              <a:t>Click to edit Master title style</a:t>
            </a:r>
            <a:endParaRPr lang="en-US" dirty="0"/>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772586" y="1663700"/>
            <a:ext cx="10606615"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672159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8" name="Title 1"/>
          <p:cNvSpPr>
            <a:spLocks noGrp="1"/>
          </p:cNvSpPr>
          <p:nvPr>
            <p:ph type="ctrTitle"/>
          </p:nvPr>
        </p:nvSpPr>
        <p:spPr>
          <a:xfrm>
            <a:off x="1040692" y="306390"/>
            <a:ext cx="100704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9" name="Rectangle 2"/>
          <p:cNvSpPr>
            <a:spLocks noChangeArrowheads="1"/>
          </p:cNvSpPr>
          <p:nvPr userDrawn="1"/>
        </p:nvSpPr>
        <p:spPr bwMode="auto">
          <a:xfrm>
            <a:off x="0" y="1588"/>
            <a:ext cx="792480" cy="6856412"/>
          </a:xfrm>
          <a:prstGeom prst="rect">
            <a:avLst/>
          </a:prstGeom>
          <a:solidFill>
            <a:srgbClr val="0099FF"/>
          </a:solidFill>
          <a:ln w="9525">
            <a:noFill/>
            <a:miter lim="800000"/>
            <a:headEnd/>
            <a:tailEnd/>
          </a:ln>
        </p:spPr>
        <p:txBody>
          <a:bodyPr wrap="none" anchor="ctr">
            <a:prstTxWarp prst="textNoShape">
              <a:avLst/>
            </a:prstTxWarp>
          </a:bodyPr>
          <a:lstStyle/>
          <a:p>
            <a:pPr defTabSz="457200"/>
            <a:endParaRPr lang="en-US" sz="1800">
              <a:solidFill>
                <a:prstClr val="black"/>
              </a:solidFill>
            </a:endParaRPr>
          </a:p>
        </p:txBody>
      </p:sp>
      <p:cxnSp>
        <p:nvCxnSpPr>
          <p:cNvPr id="22" name="Straight Connector 21"/>
          <p:cNvCxnSpPr/>
          <p:nvPr userDrawn="1"/>
        </p:nvCxnSpPr>
        <p:spPr>
          <a:xfrm>
            <a:off x="1193800" y="924456"/>
            <a:ext cx="10320867"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801548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18" name="Title 1"/>
          <p:cNvSpPr>
            <a:spLocks noGrp="1"/>
          </p:cNvSpPr>
          <p:nvPr>
            <p:ph type="ctrTitle"/>
          </p:nvPr>
        </p:nvSpPr>
        <p:spPr>
          <a:xfrm>
            <a:off x="1040692" y="306390"/>
            <a:ext cx="100704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9" name="Rectangle 2"/>
          <p:cNvSpPr>
            <a:spLocks noChangeArrowheads="1"/>
          </p:cNvSpPr>
          <p:nvPr userDrawn="1"/>
        </p:nvSpPr>
        <p:spPr bwMode="auto">
          <a:xfrm>
            <a:off x="0" y="1588"/>
            <a:ext cx="792480" cy="6856412"/>
          </a:xfrm>
          <a:prstGeom prst="rect">
            <a:avLst/>
          </a:prstGeom>
          <a:solidFill>
            <a:srgbClr val="0099FF"/>
          </a:solidFill>
          <a:ln w="9525">
            <a:noFill/>
            <a:miter lim="800000"/>
            <a:headEnd/>
            <a:tailEnd/>
          </a:ln>
        </p:spPr>
        <p:txBody>
          <a:bodyPr wrap="none" anchor="ctr">
            <a:prstTxWarp prst="textNoShape">
              <a:avLst/>
            </a:prstTxWarp>
          </a:bodyPr>
          <a:lstStyle/>
          <a:p>
            <a:pPr defTabSz="457200"/>
            <a:endParaRPr lang="en-US" sz="1800">
              <a:solidFill>
                <a:prstClr val="black"/>
              </a:solidFill>
            </a:endParaRPr>
          </a:p>
        </p:txBody>
      </p:sp>
      <p:cxnSp>
        <p:nvCxnSpPr>
          <p:cNvPr id="22" name="Straight Connector 21"/>
          <p:cNvCxnSpPr/>
          <p:nvPr userDrawn="1"/>
        </p:nvCxnSpPr>
        <p:spPr>
          <a:xfrm>
            <a:off x="1193800" y="924456"/>
            <a:ext cx="10320867"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11175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09600" y="6356351"/>
            <a:ext cx="2844800" cy="365125"/>
          </a:xfrm>
          <a:prstGeom prst="rect">
            <a:avLst/>
          </a:prstGeom>
        </p:spPr>
        <p:txBody>
          <a:bodyPr/>
          <a:lstStyle/>
          <a:p>
            <a:fld id="{B75DA0A7-E96A-B34A-9F40-5299E03330B9}" type="datetime1">
              <a:rPr lang="en-US" smtClean="0"/>
              <a:pPr/>
              <a:t>10/6/2017</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18" name="Title 1"/>
          <p:cNvSpPr>
            <a:spLocks noGrp="1"/>
          </p:cNvSpPr>
          <p:nvPr>
            <p:ph type="ctrTitle"/>
          </p:nvPr>
        </p:nvSpPr>
        <p:spPr>
          <a:xfrm>
            <a:off x="1040692" y="306390"/>
            <a:ext cx="10070400" cy="506413"/>
          </a:xfrm>
          <a:prstGeom prst="rect">
            <a:avLst/>
          </a:prstGeom>
        </p:spPr>
        <p:txBody>
          <a:bodyPr/>
          <a:lstStyle>
            <a:lvl1pPr algn="l">
              <a:defRPr sz="2800" b="0">
                <a:solidFill>
                  <a:srgbClr val="0099FF"/>
                </a:solidFill>
                <a:latin typeface="Arial"/>
                <a:cs typeface="Arial"/>
              </a:defRPr>
            </a:lvl1pPr>
          </a:lstStyle>
          <a:p>
            <a:r>
              <a:rPr lang="en-US" dirty="0"/>
              <a:t>Click to edit Master title style</a:t>
            </a:r>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endParaRPr lang="en-US" dirty="0"/>
          </a:p>
          <a:p>
            <a:fld id="{20E72F2D-B2AC-6244-8A61-4DB2981BEBB5}" type="slidenum">
              <a:rPr lang="en-US" smtClean="0"/>
              <a:pPr/>
              <a:t>‹#›</a:t>
            </a:fld>
            <a:endParaRPr lang="en-US" dirty="0"/>
          </a:p>
          <a:p>
            <a:endParaRPr lang="en-US" dirty="0"/>
          </a:p>
        </p:txBody>
      </p:sp>
      <p:sp>
        <p:nvSpPr>
          <p:cNvPr id="11" name="Text Placeholder 10"/>
          <p:cNvSpPr>
            <a:spLocks noGrp="1"/>
          </p:cNvSpPr>
          <p:nvPr>
            <p:ph type="body" sz="quarter" idx="14"/>
          </p:nvPr>
        </p:nvSpPr>
        <p:spPr>
          <a:xfrm>
            <a:off x="1043514" y="1663700"/>
            <a:ext cx="10606615"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a:t>Click to edit Master text styles</a:t>
            </a:r>
          </a:p>
          <a:p>
            <a:pPr lvl="1"/>
            <a:r>
              <a:rPr lang="en-US" dirty="0"/>
              <a:t>Second level</a:t>
            </a:r>
          </a:p>
        </p:txBody>
      </p:sp>
      <p:sp>
        <p:nvSpPr>
          <p:cNvPr id="9" name="Rectangle 2"/>
          <p:cNvSpPr>
            <a:spLocks noChangeArrowheads="1"/>
          </p:cNvSpPr>
          <p:nvPr userDrawn="1"/>
        </p:nvSpPr>
        <p:spPr bwMode="auto">
          <a:xfrm>
            <a:off x="0" y="1588"/>
            <a:ext cx="792480" cy="6856412"/>
          </a:xfrm>
          <a:prstGeom prst="rect">
            <a:avLst/>
          </a:prstGeom>
          <a:solidFill>
            <a:srgbClr val="0099FF"/>
          </a:solidFill>
          <a:ln w="9525">
            <a:noFill/>
            <a:miter lim="800000"/>
            <a:headEnd/>
            <a:tailEnd/>
          </a:ln>
        </p:spPr>
        <p:txBody>
          <a:bodyPr wrap="none" anchor="ctr">
            <a:prstTxWarp prst="textNoShape">
              <a:avLst/>
            </a:prstTxWarp>
          </a:bodyPr>
          <a:lstStyle/>
          <a:p>
            <a:endParaRPr lang="en-US" sz="1800"/>
          </a:p>
        </p:txBody>
      </p:sp>
      <p:cxnSp>
        <p:nvCxnSpPr>
          <p:cNvPr id="22" name="Straight Connector 21"/>
          <p:cNvCxnSpPr/>
          <p:nvPr userDrawn="1"/>
        </p:nvCxnSpPr>
        <p:spPr>
          <a:xfrm>
            <a:off x="1193800" y="924456"/>
            <a:ext cx="10320867" cy="1588"/>
          </a:xfrm>
          <a:prstGeom prst="line">
            <a:avLst/>
          </a:prstGeom>
          <a:ln w="50800" cap="flat" cmpd="sng" algn="ctr">
            <a:solidFill>
              <a:srgbClr val="0099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1123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39B7E-47F3-4D31-8B90-1AF536FA4E1B}"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977272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539B7E-47F3-4D31-8B90-1AF536FA4E1B}" type="datetimeFigureOut">
              <a:rPr lang="en-US" smtClean="0"/>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917805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539B7E-47F3-4D31-8B90-1AF536FA4E1B}" type="datetimeFigureOut">
              <a:rPr lang="en-US" smtClean="0"/>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2096281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539B7E-47F3-4D31-8B90-1AF536FA4E1B}" type="datetimeFigureOut">
              <a:rPr lang="en-US" smtClean="0"/>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2060131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539B7E-47F3-4D31-8B90-1AF536FA4E1B}" type="datetimeFigureOut">
              <a:rPr lang="en-US" smtClean="0"/>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772527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39B7E-47F3-4D31-8B90-1AF536FA4E1B}" type="datetimeFigureOut">
              <a:rPr lang="en-US" smtClean="0"/>
              <a:t>10/6/2017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1181249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539B7E-47F3-4D31-8B90-1AF536FA4E1B}" type="datetimeFigureOut">
              <a:rPr lang="en-US" smtClean="0"/>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1037147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539B7E-47F3-4D31-8B90-1AF536FA4E1B}" type="datetimeFigureOut">
              <a:rPr lang="en-US" smtClean="0"/>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B0FDD-B0AC-438B-B33A-15993CA725E9}" type="slidenum">
              <a:rPr lang="en-US" smtClean="0"/>
              <a:t>‹#›</a:t>
            </a:fld>
            <a:endParaRPr lang="en-US"/>
          </a:p>
        </p:txBody>
      </p:sp>
    </p:spTree>
    <p:extLst>
      <p:ext uri="{BB962C8B-B14F-4D97-AF65-F5344CB8AC3E}">
        <p14:creationId xmlns:p14="http://schemas.microsoft.com/office/powerpoint/2010/main" val="1601944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539B7E-47F3-4D31-8B90-1AF536FA4E1B}" type="datetimeFigureOut">
              <a:rPr lang="en-US" smtClean="0"/>
              <a:t>10/6/2017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B0FDD-B0AC-438B-B33A-15993CA725E9}" type="slidenum">
              <a:rPr lang="en-US" smtClean="0"/>
              <a:t>‹#›</a:t>
            </a:fld>
            <a:endParaRPr lang="en-US"/>
          </a:p>
        </p:txBody>
      </p:sp>
    </p:spTree>
    <p:extLst>
      <p:ext uri="{BB962C8B-B14F-4D97-AF65-F5344CB8AC3E}">
        <p14:creationId xmlns:p14="http://schemas.microsoft.com/office/powerpoint/2010/main" val="635283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5.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9.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2.xml"/><Relationship Id="rId1" Type="http://schemas.openxmlformats.org/officeDocument/2006/relationships/slideLayout" Target="../slideLayouts/slideLayout1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3.xml"/><Relationship Id="rId1" Type="http://schemas.openxmlformats.org/officeDocument/2006/relationships/slideLayout" Target="../slideLayouts/slideLayout1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5.xml"/><Relationship Id="rId1" Type="http://schemas.openxmlformats.org/officeDocument/2006/relationships/slideLayout" Target="../slideLayouts/slideLayout1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59.xml"/><Relationship Id="rId1" Type="http://schemas.openxmlformats.org/officeDocument/2006/relationships/slideLayout" Target="../slideLayouts/slideLayout1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accent5">
                    <a:lumMod val="50000"/>
                  </a:schemeClr>
                </a:solidFill>
              </a:rPr>
              <a:t>RBM Cycle</a:t>
            </a:r>
            <a:endParaRPr lang="en-US" b="1" dirty="0">
              <a:solidFill>
                <a:schemeClr val="accent5">
                  <a:lumMod val="50000"/>
                </a:schemeClr>
              </a:solidFill>
            </a:endParaRPr>
          </a:p>
        </p:txBody>
      </p:sp>
      <p:sp>
        <p:nvSpPr>
          <p:cNvPr id="3" name="Subtitle 2"/>
          <p:cNvSpPr>
            <a:spLocks noGrp="1"/>
          </p:cNvSpPr>
          <p:nvPr>
            <p:ph type="subTitle" idx="1"/>
          </p:nvPr>
        </p:nvSpPr>
        <p:spPr/>
        <p:txBody>
          <a:bodyPr/>
          <a:lstStyle/>
          <a:p>
            <a:r>
              <a:rPr lang="en-US" b="1" dirty="0" smtClean="0"/>
              <a:t>Key Steps</a:t>
            </a:r>
            <a:endParaRPr lang="en-US" b="1" dirty="0"/>
          </a:p>
        </p:txBody>
      </p:sp>
    </p:spTree>
    <p:extLst>
      <p:ext uri="{BB962C8B-B14F-4D97-AF65-F5344CB8AC3E}">
        <p14:creationId xmlns:p14="http://schemas.microsoft.com/office/powerpoint/2010/main" val="3662222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5354780" y="5540982"/>
            <a:ext cx="4986479" cy="1183283"/>
          </a:xfrm>
          <a:prstGeom prst="roundRect">
            <a:avLst/>
          </a:prstGeom>
          <a:solidFill>
            <a:schemeClr val="accent5">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6"/>
          <p:cNvSpPr>
            <a:spLocks noGrp="1"/>
          </p:cNvSpPr>
          <p:nvPr>
            <p:ph type="ctrTitle"/>
          </p:nvPr>
        </p:nvSpPr>
        <p:spPr/>
        <p:txBody>
          <a:bodyPr/>
          <a:lstStyle/>
          <a:p>
            <a:r>
              <a:rPr lang="en-GB" dirty="0">
                <a:latin typeface="Arial" panose="020B0604020202020204" pitchFamily="34" charset="0"/>
                <a:cs typeface="Arial" panose="020B0604020202020204" pitchFamily="34" charset="0"/>
              </a:rPr>
              <a:t>Template for Developing Causality</a:t>
            </a:r>
          </a:p>
        </p:txBody>
      </p:sp>
      <p:sp>
        <p:nvSpPr>
          <p:cNvPr id="4" name="TextBox 3"/>
          <p:cNvSpPr txBox="1"/>
          <p:nvPr/>
        </p:nvSpPr>
        <p:spPr>
          <a:xfrm>
            <a:off x="2304520" y="1363641"/>
            <a:ext cx="2850061" cy="510778"/>
          </a:xfrm>
          <a:prstGeom prst="roundRect">
            <a:avLst/>
          </a:prstGeom>
          <a:solidFill>
            <a:schemeClr val="accent6">
              <a:lumMod val="60000"/>
              <a:lumOff val="40000"/>
            </a:schemeClr>
          </a:solidFill>
          <a:ln>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en-US" sz="2400" b="1" dirty="0">
              <a:latin typeface="Arial" panose="020B0604020202020204" pitchFamily="34" charset="0"/>
              <a:cs typeface="Arial" panose="020B0604020202020204" pitchFamily="34" charset="0"/>
            </a:endParaRPr>
          </a:p>
        </p:txBody>
      </p:sp>
      <p:sp>
        <p:nvSpPr>
          <p:cNvPr id="5" name="TextBox 4"/>
          <p:cNvSpPr txBox="1"/>
          <p:nvPr/>
        </p:nvSpPr>
        <p:spPr>
          <a:xfrm>
            <a:off x="2304520" y="2841904"/>
            <a:ext cx="2838947" cy="442674"/>
          </a:xfrm>
          <a:prstGeom prst="roundRect">
            <a:avLst/>
          </a:prstGeom>
          <a:solidFill>
            <a:schemeClr val="tx2">
              <a:lumMod val="20000"/>
              <a:lumOff val="80000"/>
            </a:schemeClr>
          </a:solidFill>
          <a:ln>
            <a:solidFill>
              <a:schemeClr val="tx1"/>
            </a:solidFill>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algn="ctr"/>
            <a:endParaRPr lang="en-US" sz="2000" b="1" dirty="0">
              <a:latin typeface="Arial" panose="020B0604020202020204" pitchFamily="34" charset="0"/>
              <a:cs typeface="Arial" panose="020B0604020202020204" pitchFamily="34" charset="0"/>
            </a:endParaRPr>
          </a:p>
        </p:txBody>
      </p:sp>
      <p:sp>
        <p:nvSpPr>
          <p:cNvPr id="6" name="TextBox 5"/>
          <p:cNvSpPr txBox="1"/>
          <p:nvPr/>
        </p:nvSpPr>
        <p:spPr>
          <a:xfrm>
            <a:off x="2304519" y="5802523"/>
            <a:ext cx="2825454" cy="510778"/>
          </a:xfrm>
          <a:prstGeom prst="roundRect">
            <a:avLst/>
          </a:prstGeom>
          <a:solidFill>
            <a:schemeClr val="accent5">
              <a:lumMod val="75000"/>
            </a:schemeClr>
          </a:solidFill>
          <a:ln>
            <a:solidFill>
              <a:schemeClr val="tx1"/>
            </a:solidFill>
          </a:ln>
          <a:effectLst/>
        </p:spPr>
        <p:txBody>
          <a:bodyPr wrap="square">
            <a:spAutoFit/>
          </a:bodyPr>
          <a:lstStyle/>
          <a:p>
            <a:pPr algn="ctr"/>
            <a:endParaRPr lang="en-US" sz="2400" b="1" dirty="0">
              <a:latin typeface="Arial" panose="020B0604020202020204" pitchFamily="34" charset="0"/>
              <a:cs typeface="Arial" panose="020B0604020202020204" pitchFamily="34" charset="0"/>
            </a:endParaRPr>
          </a:p>
        </p:txBody>
      </p:sp>
      <p:sp>
        <p:nvSpPr>
          <p:cNvPr id="12" name="TextBox 11"/>
          <p:cNvSpPr txBox="1">
            <a:spLocks noChangeArrowheads="1"/>
          </p:cNvSpPr>
          <p:nvPr/>
        </p:nvSpPr>
        <p:spPr bwMode="auto">
          <a:xfrm>
            <a:off x="2467864" y="2092182"/>
            <a:ext cx="2036641" cy="400110"/>
          </a:xfrm>
          <a:prstGeom prst="rect">
            <a:avLst/>
          </a:prstGeom>
          <a:noFill/>
          <a:ln w="9525">
            <a:noFill/>
            <a:miter lim="800000"/>
            <a:headEnd/>
            <a:tailEnd/>
          </a:ln>
        </p:spPr>
        <p:txBody>
          <a:bodyPr wrap="square">
            <a:spAutoFit/>
          </a:bodyPr>
          <a:lstStyle/>
          <a:p>
            <a:r>
              <a:rPr lang="es-ES" sz="2000" b="1" dirty="0">
                <a:solidFill>
                  <a:schemeClr val="tx1">
                    <a:lumMod val="65000"/>
                    <a:lumOff val="35000"/>
                  </a:schemeClr>
                </a:solidFill>
                <a:latin typeface="Arial" panose="020B0604020202020204" pitchFamily="34" charset="0"/>
                <a:cs typeface="Arial" panose="020B0604020202020204" pitchFamily="34" charset="0"/>
              </a:rPr>
              <a:t>why? </a:t>
            </a:r>
            <a:r>
              <a:rPr lang="es-ES" sz="2000" b="1" i="1" dirty="0">
                <a:solidFill>
                  <a:schemeClr val="tx1">
                    <a:lumMod val="65000"/>
                    <a:lumOff val="35000"/>
                  </a:schemeClr>
                </a:solidFill>
                <a:latin typeface="Arial" panose="020B0604020202020204" pitchFamily="34" charset="0"/>
                <a:cs typeface="Arial" panose="020B0604020202020204" pitchFamily="34" charset="0"/>
              </a:rPr>
              <a:t>because</a:t>
            </a:r>
            <a:endParaRPr lang="en-US" sz="2000" b="1"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3" name="TextBox 12"/>
          <p:cNvSpPr txBox="1">
            <a:spLocks noChangeArrowheads="1"/>
          </p:cNvSpPr>
          <p:nvPr/>
        </p:nvSpPr>
        <p:spPr bwMode="auto">
          <a:xfrm>
            <a:off x="2467864" y="3570445"/>
            <a:ext cx="2102777" cy="400110"/>
          </a:xfrm>
          <a:prstGeom prst="rect">
            <a:avLst/>
          </a:prstGeom>
          <a:noFill/>
          <a:ln w="9525">
            <a:noFill/>
            <a:miter lim="800000"/>
            <a:headEnd/>
            <a:tailEnd/>
          </a:ln>
        </p:spPr>
        <p:txBody>
          <a:bodyPr wrap="square">
            <a:spAutoFit/>
          </a:bodyPr>
          <a:lstStyle/>
          <a:p>
            <a:r>
              <a:rPr lang="es-ES" sz="2000" b="1" dirty="0" err="1">
                <a:solidFill>
                  <a:schemeClr val="tx1">
                    <a:lumMod val="65000"/>
                    <a:lumOff val="35000"/>
                  </a:schemeClr>
                </a:solidFill>
                <a:latin typeface="Arial" panose="020B0604020202020204" pitchFamily="34" charset="0"/>
                <a:cs typeface="Arial" panose="020B0604020202020204" pitchFamily="34" charset="0"/>
              </a:rPr>
              <a:t>why</a:t>
            </a:r>
            <a:r>
              <a:rPr lang="es-ES" sz="2000" b="1" dirty="0">
                <a:solidFill>
                  <a:schemeClr val="tx1">
                    <a:lumMod val="65000"/>
                    <a:lumOff val="35000"/>
                  </a:schemeClr>
                </a:solidFill>
                <a:latin typeface="Arial" panose="020B0604020202020204" pitchFamily="34" charset="0"/>
                <a:cs typeface="Arial" panose="020B0604020202020204" pitchFamily="34" charset="0"/>
              </a:rPr>
              <a:t>? </a:t>
            </a:r>
            <a:r>
              <a:rPr lang="es-ES" sz="2000" b="1" i="1" dirty="0" err="1">
                <a:solidFill>
                  <a:schemeClr val="tx1">
                    <a:lumMod val="65000"/>
                    <a:lumOff val="35000"/>
                  </a:schemeClr>
                </a:solidFill>
                <a:latin typeface="Arial" panose="020B0604020202020204" pitchFamily="34" charset="0"/>
                <a:cs typeface="Arial" panose="020B0604020202020204" pitchFamily="34" charset="0"/>
              </a:rPr>
              <a:t>because</a:t>
            </a:r>
            <a:endParaRPr lang="en-US" sz="2000" b="1"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TextBox 13"/>
          <p:cNvSpPr txBox="1">
            <a:spLocks noChangeArrowheads="1"/>
          </p:cNvSpPr>
          <p:nvPr/>
        </p:nvSpPr>
        <p:spPr bwMode="auto">
          <a:xfrm>
            <a:off x="2467864" y="5083467"/>
            <a:ext cx="2036641" cy="400110"/>
          </a:xfrm>
          <a:prstGeom prst="rect">
            <a:avLst/>
          </a:prstGeom>
          <a:noFill/>
          <a:ln w="9525">
            <a:noFill/>
            <a:miter lim="800000"/>
            <a:headEnd/>
            <a:tailEnd/>
          </a:ln>
        </p:spPr>
        <p:txBody>
          <a:bodyPr wrap="square">
            <a:spAutoFit/>
          </a:bodyPr>
          <a:lstStyle/>
          <a:p>
            <a:r>
              <a:rPr lang="es-ES" sz="2000" b="1" dirty="0">
                <a:solidFill>
                  <a:schemeClr val="tx1">
                    <a:lumMod val="65000"/>
                    <a:lumOff val="35000"/>
                  </a:schemeClr>
                </a:solidFill>
                <a:latin typeface="Arial" panose="020B0604020202020204" pitchFamily="34" charset="0"/>
                <a:cs typeface="Arial" panose="020B0604020202020204" pitchFamily="34" charset="0"/>
              </a:rPr>
              <a:t>why? </a:t>
            </a:r>
            <a:r>
              <a:rPr lang="es-ES" sz="2000" b="1" i="1" dirty="0">
                <a:solidFill>
                  <a:schemeClr val="tx1">
                    <a:lumMod val="65000"/>
                    <a:lumOff val="35000"/>
                  </a:schemeClr>
                </a:solidFill>
                <a:latin typeface="Arial" panose="020B0604020202020204" pitchFamily="34" charset="0"/>
                <a:cs typeface="Arial" panose="020B0604020202020204" pitchFamily="34" charset="0"/>
              </a:rPr>
              <a:t>because</a:t>
            </a:r>
            <a:endParaRPr lang="en-US" sz="2000" b="1"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5" name="Notched Right Arrow 14"/>
          <p:cNvSpPr/>
          <p:nvPr/>
        </p:nvSpPr>
        <p:spPr>
          <a:xfrm rot="5400000">
            <a:off x="4269207" y="2123648"/>
            <a:ext cx="647700" cy="431800"/>
          </a:xfrm>
          <a:prstGeom prst="notchedRightArrow">
            <a:avLst/>
          </a:prstGeom>
          <a:solidFill>
            <a:schemeClr val="bg1">
              <a:lumMod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latin typeface="Arial" panose="020B0604020202020204" pitchFamily="34" charset="0"/>
              <a:cs typeface="Arial" panose="020B0604020202020204" pitchFamily="34" charset="0"/>
            </a:endParaRPr>
          </a:p>
        </p:txBody>
      </p:sp>
      <p:sp>
        <p:nvSpPr>
          <p:cNvPr id="16" name="Notched Right Arrow 15"/>
          <p:cNvSpPr/>
          <p:nvPr/>
        </p:nvSpPr>
        <p:spPr>
          <a:xfrm rot="5400000">
            <a:off x="4282887" y="3610310"/>
            <a:ext cx="647700" cy="431800"/>
          </a:xfrm>
          <a:prstGeom prst="notchedRightArrow">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latin typeface="Arial" panose="020B0604020202020204" pitchFamily="34" charset="0"/>
              <a:cs typeface="Arial" panose="020B0604020202020204" pitchFamily="34" charset="0"/>
            </a:endParaRPr>
          </a:p>
        </p:txBody>
      </p:sp>
      <p:sp>
        <p:nvSpPr>
          <p:cNvPr id="17" name="Notched Right Arrow 16"/>
          <p:cNvSpPr/>
          <p:nvPr/>
        </p:nvSpPr>
        <p:spPr>
          <a:xfrm rot="5400000">
            <a:off x="4280546" y="5067622"/>
            <a:ext cx="647700" cy="431800"/>
          </a:xfrm>
          <a:prstGeom prst="notchedRightArrow">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dirty="0">
              <a:solidFill>
                <a:prstClr val="white"/>
              </a:solidFill>
              <a:latin typeface="Arial" panose="020B0604020202020204" pitchFamily="34" charset="0"/>
              <a:cs typeface="Arial" panose="020B0604020202020204" pitchFamily="34" charset="0"/>
            </a:endParaRPr>
          </a:p>
        </p:txBody>
      </p:sp>
      <p:sp>
        <p:nvSpPr>
          <p:cNvPr id="18" name="TextBox 17"/>
          <p:cNvSpPr txBox="1"/>
          <p:nvPr/>
        </p:nvSpPr>
        <p:spPr>
          <a:xfrm>
            <a:off x="2304519" y="4320167"/>
            <a:ext cx="2854824" cy="510778"/>
          </a:xfrm>
          <a:prstGeom prst="roundRect">
            <a:avLst/>
          </a:prstGeom>
          <a:solidFill>
            <a:schemeClr val="tx2">
              <a:lumMod val="40000"/>
              <a:lumOff val="60000"/>
            </a:schemeClr>
          </a:solidFill>
          <a:ln>
            <a:solidFill>
              <a:schemeClr val="tx1"/>
            </a:solid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pPr algn="ctr"/>
            <a:endParaRPr lang="en-US" sz="2400" b="1" dirty="0">
              <a:latin typeface="Arial" panose="020B0604020202020204" pitchFamily="34" charset="0"/>
              <a:cs typeface="Arial" panose="020B0604020202020204" pitchFamily="34" charset="0"/>
            </a:endParaRPr>
          </a:p>
        </p:txBody>
      </p:sp>
      <p:sp>
        <p:nvSpPr>
          <p:cNvPr id="2" name="TextBox 1"/>
          <p:cNvSpPr txBox="1"/>
          <p:nvPr/>
        </p:nvSpPr>
        <p:spPr>
          <a:xfrm>
            <a:off x="5449945" y="5601708"/>
            <a:ext cx="4917611" cy="1015663"/>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Social organization, policies, inequitable distribution of resources, governance, political issues, culture</a:t>
            </a:r>
            <a:endParaRPr lang="en-US" sz="2000" b="1" dirty="0">
              <a:latin typeface="Arial" panose="020B0604020202020204" pitchFamily="34" charset="0"/>
              <a:cs typeface="Arial" panose="020B0604020202020204" pitchFamily="34" charset="0"/>
            </a:endParaRPr>
          </a:p>
        </p:txBody>
      </p:sp>
      <p:sp>
        <p:nvSpPr>
          <p:cNvPr id="23" name="Rounded Rectangle 22"/>
          <p:cNvSpPr/>
          <p:nvPr/>
        </p:nvSpPr>
        <p:spPr>
          <a:xfrm>
            <a:off x="5354779" y="1073753"/>
            <a:ext cx="4986479" cy="1183283"/>
          </a:xfrm>
          <a:prstGeom prst="roundRect">
            <a:avLst/>
          </a:prstGeom>
          <a:solidFill>
            <a:schemeClr val="accent6">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ounded Rectangle 23"/>
          <p:cNvSpPr/>
          <p:nvPr/>
        </p:nvSpPr>
        <p:spPr>
          <a:xfrm>
            <a:off x="5354780" y="2591484"/>
            <a:ext cx="4986479" cy="1183283"/>
          </a:xfrm>
          <a:prstGeom prst="roundRect">
            <a:avLst/>
          </a:prstGeom>
          <a:solidFill>
            <a:schemeClr val="tx2">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ounded Rectangle 24"/>
          <p:cNvSpPr/>
          <p:nvPr/>
        </p:nvSpPr>
        <p:spPr>
          <a:xfrm>
            <a:off x="5354780" y="4066233"/>
            <a:ext cx="4986479" cy="1183283"/>
          </a:xfrm>
          <a:prstGeom prst="roundRect">
            <a:avLst/>
          </a:prstGeom>
          <a:solidFill>
            <a:schemeClr val="tx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s-ES" sz="2000" b="1" dirty="0" err="1">
                <a:solidFill>
                  <a:schemeClr val="tx1"/>
                </a:solidFill>
                <a:latin typeface="Arial" panose="020B0604020202020204" pitchFamily="34" charset="0"/>
                <a:cs typeface="Arial" panose="020B0604020202020204" pitchFamily="34" charset="0"/>
              </a:rPr>
              <a:t>Shortfalls</a:t>
            </a:r>
            <a:r>
              <a:rPr lang="es-ES" sz="2000" b="1" dirty="0">
                <a:solidFill>
                  <a:schemeClr val="tx1"/>
                </a:solidFill>
                <a:latin typeface="Arial" panose="020B0604020202020204" pitchFamily="34" charset="0"/>
                <a:cs typeface="Arial" panose="020B0604020202020204" pitchFamily="34" charset="0"/>
              </a:rPr>
              <a:t> in social </a:t>
            </a:r>
            <a:r>
              <a:rPr lang="es-ES" sz="2000" b="1" dirty="0" err="1">
                <a:solidFill>
                  <a:schemeClr val="tx1"/>
                </a:solidFill>
                <a:latin typeface="Arial" panose="020B0604020202020204" pitchFamily="34" charset="0"/>
                <a:cs typeface="Arial" panose="020B0604020202020204" pitchFamily="34" charset="0"/>
              </a:rPr>
              <a:t>services</a:t>
            </a:r>
            <a:r>
              <a:rPr lang="es-ES" sz="2000" b="1" dirty="0">
                <a:solidFill>
                  <a:schemeClr val="tx1"/>
                </a:solidFill>
                <a:latin typeface="Arial" panose="020B0604020202020204" pitchFamily="34" charset="0"/>
                <a:cs typeface="Arial" panose="020B0604020202020204" pitchFamily="34" charset="0"/>
              </a:rPr>
              <a:t>, </a:t>
            </a:r>
          </a:p>
          <a:p>
            <a:r>
              <a:rPr lang="es-ES" sz="2000" b="1" dirty="0" err="1">
                <a:solidFill>
                  <a:schemeClr val="tx1"/>
                </a:solidFill>
                <a:latin typeface="Arial" panose="020B0604020202020204" pitchFamily="34" charset="0"/>
                <a:cs typeface="Arial" panose="020B0604020202020204" pitchFamily="34" charset="0"/>
              </a:rPr>
              <a:t>lack</a:t>
            </a:r>
            <a:r>
              <a:rPr lang="es-ES" sz="2000" b="1" dirty="0">
                <a:solidFill>
                  <a:schemeClr val="tx1"/>
                </a:solidFill>
                <a:latin typeface="Arial" panose="020B0604020202020204" pitchFamily="34" charset="0"/>
                <a:cs typeface="Arial" panose="020B0604020202020204" pitchFamily="34" charset="0"/>
              </a:rPr>
              <a:t> of </a:t>
            </a:r>
            <a:r>
              <a:rPr lang="es-ES" sz="2000" b="1" dirty="0" err="1">
                <a:solidFill>
                  <a:schemeClr val="tx1"/>
                </a:solidFill>
                <a:latin typeface="Arial" panose="020B0604020202020204" pitchFamily="34" charset="0"/>
                <a:cs typeface="Arial" panose="020B0604020202020204" pitchFamily="34" charset="0"/>
              </a:rPr>
              <a:t>access</a:t>
            </a:r>
            <a:r>
              <a:rPr lang="es-ES" sz="2000" b="1" dirty="0">
                <a:solidFill>
                  <a:schemeClr val="tx1"/>
                </a:solidFill>
                <a:latin typeface="Arial" panose="020B0604020202020204" pitchFamily="34" charset="0"/>
                <a:cs typeface="Arial" panose="020B0604020202020204" pitchFamily="34" charset="0"/>
              </a:rPr>
              <a:t>, </a:t>
            </a:r>
            <a:r>
              <a:rPr lang="es-ES" sz="2000" b="1" dirty="0" err="1">
                <a:solidFill>
                  <a:schemeClr val="tx1"/>
                </a:solidFill>
                <a:latin typeface="Arial" panose="020B0604020202020204" pitchFamily="34" charset="0"/>
                <a:cs typeface="Arial" panose="020B0604020202020204" pitchFamily="34" charset="0"/>
              </a:rPr>
              <a:t>harmful</a:t>
            </a:r>
            <a:r>
              <a:rPr lang="es-ES" sz="2000" b="1" dirty="0">
                <a:solidFill>
                  <a:schemeClr val="tx1"/>
                </a:solidFill>
                <a:latin typeface="Arial" panose="020B0604020202020204" pitchFamily="34" charset="0"/>
                <a:cs typeface="Arial" panose="020B0604020202020204" pitchFamily="34" charset="0"/>
              </a:rPr>
              <a:t> </a:t>
            </a:r>
            <a:r>
              <a:rPr lang="es-ES" sz="2000" b="1" dirty="0" err="1">
                <a:solidFill>
                  <a:schemeClr val="tx1"/>
                </a:solidFill>
                <a:latin typeface="Arial" panose="020B0604020202020204" pitchFamily="34" charset="0"/>
                <a:cs typeface="Arial" panose="020B0604020202020204" pitchFamily="34" charset="0"/>
              </a:rPr>
              <a:t>beliefs</a:t>
            </a:r>
            <a:r>
              <a:rPr lang="es-ES" sz="2000" b="1" dirty="0">
                <a:solidFill>
                  <a:schemeClr val="tx1"/>
                </a:solidFill>
                <a:latin typeface="Arial" panose="020B0604020202020204" pitchFamily="34" charset="0"/>
                <a:cs typeface="Arial" panose="020B0604020202020204" pitchFamily="34" charset="0"/>
              </a:rPr>
              <a:t>, </a:t>
            </a:r>
            <a:r>
              <a:rPr lang="es-ES" sz="2000" b="1" dirty="0" err="1">
                <a:solidFill>
                  <a:schemeClr val="tx1"/>
                </a:solidFill>
                <a:latin typeface="Arial" panose="020B0604020202020204" pitchFamily="34" charset="0"/>
                <a:cs typeface="Arial" panose="020B0604020202020204" pitchFamily="34" charset="0"/>
              </a:rPr>
              <a:t>practices</a:t>
            </a:r>
            <a:endParaRPr lang="en-US" sz="2000" b="1" dirty="0">
              <a:solidFill>
                <a:schemeClr val="tx1"/>
              </a:solidFill>
              <a:latin typeface="Arial" panose="020B0604020202020204" pitchFamily="34" charset="0"/>
              <a:cs typeface="Arial" panose="020B0604020202020204" pitchFamily="34" charset="0"/>
            </a:endParaRPr>
          </a:p>
        </p:txBody>
      </p:sp>
      <p:sp>
        <p:nvSpPr>
          <p:cNvPr id="27" name="TextBox 26"/>
          <p:cNvSpPr txBox="1"/>
          <p:nvPr/>
        </p:nvSpPr>
        <p:spPr>
          <a:xfrm>
            <a:off x="5449945" y="2765985"/>
            <a:ext cx="4915069" cy="707886"/>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Near and direct cause, </a:t>
            </a:r>
          </a:p>
          <a:p>
            <a:r>
              <a:rPr lang="es-ES" sz="2000" b="1" dirty="0">
                <a:latin typeface="Arial" panose="020B0604020202020204" pitchFamily="34" charset="0"/>
                <a:cs typeface="Arial" panose="020B0604020202020204" pitchFamily="34" charset="0"/>
              </a:rPr>
              <a:t>most obvious link</a:t>
            </a:r>
            <a:endParaRPr lang="en-US" sz="2000" b="1" dirty="0">
              <a:latin typeface="Arial" panose="020B0604020202020204" pitchFamily="34" charset="0"/>
              <a:cs typeface="Arial" panose="020B0604020202020204" pitchFamily="34" charset="0"/>
            </a:endParaRPr>
          </a:p>
        </p:txBody>
      </p:sp>
      <p:sp>
        <p:nvSpPr>
          <p:cNvPr id="28" name="TextBox 27"/>
          <p:cNvSpPr txBox="1"/>
          <p:nvPr/>
        </p:nvSpPr>
        <p:spPr>
          <a:xfrm>
            <a:off x="5449944" y="1265087"/>
            <a:ext cx="4760856" cy="707886"/>
          </a:xfrm>
          <a:prstGeom prst="rect">
            <a:avLst/>
          </a:prstGeom>
          <a:noFill/>
          <a:ln w="3175">
            <a:noFill/>
          </a:ln>
        </p:spPr>
        <p:txBody>
          <a:bodyPr wrap="square" rtlCol="0">
            <a:spAutoFit/>
          </a:bodyPr>
          <a:lstStyle/>
          <a:p>
            <a:r>
              <a:rPr lang="en-US" sz="2000" b="1" dirty="0">
                <a:latin typeface="Arial" panose="020B0604020202020204" pitchFamily="34" charset="0"/>
                <a:cs typeface="Arial" panose="020B0604020202020204" pitchFamily="34" charset="0"/>
              </a:rPr>
              <a:t>Negative outcome, a right not respected, protected or fulfilled</a:t>
            </a:r>
          </a:p>
        </p:txBody>
      </p:sp>
      <p:sp>
        <p:nvSpPr>
          <p:cNvPr id="29" name="TextBox 28"/>
          <p:cNvSpPr txBox="1"/>
          <p:nvPr/>
        </p:nvSpPr>
        <p:spPr>
          <a:xfrm>
            <a:off x="2304520" y="4320167"/>
            <a:ext cx="2838946"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Underlying causes</a:t>
            </a:r>
            <a:endParaRPr lang="en-US" sz="2000" b="1" dirty="0">
              <a:latin typeface="Arial" panose="020B0604020202020204" pitchFamily="34" charset="0"/>
              <a:cs typeface="Arial" panose="020B0604020202020204" pitchFamily="34" charset="0"/>
            </a:endParaRPr>
          </a:p>
        </p:txBody>
      </p:sp>
      <p:sp>
        <p:nvSpPr>
          <p:cNvPr id="30" name="TextBox 29"/>
          <p:cNvSpPr txBox="1"/>
          <p:nvPr/>
        </p:nvSpPr>
        <p:spPr>
          <a:xfrm>
            <a:off x="2467864" y="1388635"/>
            <a:ext cx="2528137"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Key Deprivation</a:t>
            </a:r>
            <a:endParaRPr lang="en-US" sz="2000" b="1" dirty="0">
              <a:latin typeface="Arial" panose="020B0604020202020204" pitchFamily="34" charset="0"/>
              <a:cs typeface="Arial" panose="020B0604020202020204" pitchFamily="34" charset="0"/>
            </a:endParaRPr>
          </a:p>
        </p:txBody>
      </p:sp>
      <p:sp>
        <p:nvSpPr>
          <p:cNvPr id="31" name="TextBox 30"/>
          <p:cNvSpPr txBox="1"/>
          <p:nvPr/>
        </p:nvSpPr>
        <p:spPr>
          <a:xfrm>
            <a:off x="2387334" y="2874273"/>
            <a:ext cx="2608667"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Immediate causes</a:t>
            </a:r>
            <a:endParaRPr lang="en-US" sz="2000" b="1" dirty="0">
              <a:latin typeface="Arial" panose="020B0604020202020204" pitchFamily="34" charset="0"/>
              <a:cs typeface="Arial" panose="020B0604020202020204" pitchFamily="34" charset="0"/>
            </a:endParaRPr>
          </a:p>
        </p:txBody>
      </p:sp>
      <p:sp>
        <p:nvSpPr>
          <p:cNvPr id="32" name="Rectangle 31"/>
          <p:cNvSpPr/>
          <p:nvPr/>
        </p:nvSpPr>
        <p:spPr>
          <a:xfrm>
            <a:off x="2577671" y="5827079"/>
            <a:ext cx="2335896" cy="400110"/>
          </a:xfrm>
          <a:prstGeom prst="rect">
            <a:avLst/>
          </a:prstGeom>
        </p:spPr>
        <p:txBody>
          <a:bodyPr wrap="none">
            <a:spAutoFit/>
          </a:bodyPr>
          <a:lstStyle/>
          <a:p>
            <a:pPr algn="ctr"/>
            <a:r>
              <a:rPr lang="es-ES" sz="2000" b="1" dirty="0">
                <a:latin typeface="Arial" panose="020B0604020202020204" pitchFamily="34" charset="0"/>
                <a:cs typeface="Arial" panose="020B0604020202020204" pitchFamily="34" charset="0"/>
              </a:rPr>
              <a:t>Structural causes</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4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1000"/>
                                        <p:tgtEl>
                                          <p:spTgt spid="14"/>
                                        </p:tgtEl>
                                      </p:cBhvr>
                                    </p:animEffect>
                                    <p:anim calcmode="lin" valueType="num">
                                      <p:cBhvr>
                                        <p:cTn id="76" dur="1000" fill="hold"/>
                                        <p:tgtEl>
                                          <p:spTgt spid="14"/>
                                        </p:tgtEl>
                                        <p:attrNameLst>
                                          <p:attrName>ppt_x</p:attrName>
                                        </p:attrNameLst>
                                      </p:cBhvr>
                                      <p:tavLst>
                                        <p:tav tm="0">
                                          <p:val>
                                            <p:strVal val="#ppt_x"/>
                                          </p:val>
                                        </p:tav>
                                        <p:tav tm="100000">
                                          <p:val>
                                            <p:strVal val="#ppt_x"/>
                                          </p:val>
                                        </p:tav>
                                      </p:tavLst>
                                    </p:anim>
                                    <p:anim calcmode="lin" valueType="num">
                                      <p:cBhvr>
                                        <p:cTn id="7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fade">
                                      <p:cBhvr>
                                        <p:cTn id="85" dur="500"/>
                                        <p:tgtEl>
                                          <p:spTgt spid="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fade">
                                      <p:cBhvr>
                                        <p:cTn id="88" dur="500"/>
                                        <p:tgtEl>
                                          <p:spTgt spid="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animBg="1"/>
      <p:bldP spid="5" grpId="0" animBg="1"/>
      <p:bldP spid="6" grpId="0" animBg="1"/>
      <p:bldP spid="12" grpId="0"/>
      <p:bldP spid="13" grpId="0"/>
      <p:bldP spid="14" grpId="0"/>
      <p:bldP spid="15" grpId="0" animBg="1"/>
      <p:bldP spid="16" grpId="0" animBg="1"/>
      <p:bldP spid="17" grpId="0" animBg="1"/>
      <p:bldP spid="18" grpId="0" animBg="1"/>
      <p:bldP spid="2" grpId="0"/>
      <p:bldP spid="23" grpId="0" animBg="1"/>
      <p:bldP spid="24" grpId="0" animBg="1"/>
      <p:bldP spid="25" grpId="0" animBg="1"/>
      <p:bldP spid="27" grpId="0"/>
      <p:bldP spid="28" grpId="0"/>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p:cNvPicPr>
            <a:picLocks noChangeAspect="1"/>
          </p:cNvPicPr>
          <p:nvPr/>
        </p:nvPicPr>
        <p:blipFill>
          <a:blip r:embed="rId3"/>
          <a:stretch>
            <a:fillRect/>
          </a:stretch>
        </p:blipFill>
        <p:spPr>
          <a:xfrm>
            <a:off x="3202850" y="1365671"/>
            <a:ext cx="681506" cy="4978651"/>
          </a:xfrm>
          <a:prstGeom prst="rect">
            <a:avLst/>
          </a:prstGeom>
        </p:spPr>
      </p:pic>
      <p:sp>
        <p:nvSpPr>
          <p:cNvPr id="2" name="Title 1"/>
          <p:cNvSpPr>
            <a:spLocks noGrp="1"/>
          </p:cNvSpPr>
          <p:nvPr>
            <p:ph type="ctrTitle"/>
          </p:nvPr>
        </p:nvSpPr>
        <p:spPr/>
        <p:txBody>
          <a:bodyPr/>
          <a:lstStyle/>
          <a:p>
            <a:r>
              <a:rPr lang="en-GB" dirty="0"/>
              <a:t>Lenses to develop causality</a:t>
            </a:r>
          </a:p>
        </p:txBody>
      </p:sp>
      <p:sp>
        <p:nvSpPr>
          <p:cNvPr id="9" name="Rectangle 8"/>
          <p:cNvSpPr/>
          <p:nvPr/>
        </p:nvSpPr>
        <p:spPr>
          <a:xfrm>
            <a:off x="4876799" y="1613885"/>
            <a:ext cx="2178424" cy="461665"/>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Human rights</a:t>
            </a:r>
          </a:p>
        </p:txBody>
      </p:sp>
      <p:grpSp>
        <p:nvGrpSpPr>
          <p:cNvPr id="10" name="Group 9"/>
          <p:cNvGrpSpPr/>
          <p:nvPr/>
        </p:nvGrpSpPr>
        <p:grpSpPr>
          <a:xfrm>
            <a:off x="3922301" y="2452811"/>
            <a:ext cx="2169216" cy="735264"/>
            <a:chOff x="11770156" y="4770919"/>
            <a:chExt cx="2169216" cy="735264"/>
          </a:xfrm>
        </p:grpSpPr>
        <p:pic>
          <p:nvPicPr>
            <p:cNvPr id="11" name="Picture 8" descr="http://static.tumblr.com/8f32443caf12a03ca78c17d9a265688b/gjgkcqp/AzMn5u6dw/tumblr_static_d1nl79t3o9c88oo8gw0ss0o04.jpg"/>
            <p:cNvPicPr>
              <a:picLocks noChangeAspect="1" noChangeArrowheads="1"/>
            </p:cNvPicPr>
            <p:nvPr/>
          </p:nvPicPr>
          <p:blipFill>
            <a:blip r:embed="rId4"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1770156" y="4770919"/>
              <a:ext cx="919080" cy="73526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2727181" y="4898756"/>
              <a:ext cx="1212191" cy="461665"/>
            </a:xfrm>
            <a:prstGeom prst="rect">
              <a:avLst/>
            </a:prstGeom>
          </p:spPr>
          <p:txBody>
            <a:bodyPr wrap="none">
              <a:spAutoFit/>
            </a:bodyPr>
            <a:lstStyle/>
            <a:p>
              <a:r>
                <a:rPr lang="en-US" sz="2400" dirty="0">
                  <a:latin typeface="Arial" panose="020B0604020202020204" pitchFamily="34" charset="0"/>
                  <a:cs typeface="Arial" panose="020B0604020202020204" pitchFamily="34" charset="0"/>
                </a:rPr>
                <a:t>Gender</a:t>
              </a:r>
            </a:p>
          </p:txBody>
        </p:sp>
      </p:grpSp>
      <p:grpSp>
        <p:nvGrpSpPr>
          <p:cNvPr id="14" name="Group 13"/>
          <p:cNvGrpSpPr/>
          <p:nvPr/>
        </p:nvGrpSpPr>
        <p:grpSpPr>
          <a:xfrm>
            <a:off x="4002608" y="3463397"/>
            <a:ext cx="2380262" cy="717450"/>
            <a:chOff x="11644381" y="4903337"/>
            <a:chExt cx="2380262" cy="717450"/>
          </a:xfrm>
        </p:grpSpPr>
        <p:pic>
          <p:nvPicPr>
            <p:cNvPr id="15" name="Picture 6" descr="http://www.sustainablecitiesinstitute.org/Images/SCI/Icons/200by200/EquityEngagement.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644381" y="4903337"/>
              <a:ext cx="717450" cy="71745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2533777" y="5036999"/>
              <a:ext cx="1490866" cy="461665"/>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Equity</a:t>
              </a:r>
              <a:endParaRPr lang="en-US" sz="2000" dirty="0">
                <a:latin typeface="Arial" panose="020B0604020202020204" pitchFamily="34" charset="0"/>
                <a:cs typeface="Arial" panose="020B0604020202020204" pitchFamily="34" charset="0"/>
              </a:endParaRPr>
            </a:p>
          </p:txBody>
        </p:sp>
      </p:grpSp>
      <p:sp>
        <p:nvSpPr>
          <p:cNvPr id="26" name="Left Arrow 25"/>
          <p:cNvSpPr/>
          <p:nvPr/>
        </p:nvSpPr>
        <p:spPr>
          <a:xfrm>
            <a:off x="2872807" y="1364297"/>
            <a:ext cx="728496" cy="4980024"/>
          </a:xfrm>
          <a:prstGeom prst="leftArrow">
            <a:avLst>
              <a:gd name="adj1" fmla="val 100000"/>
              <a:gd name="adj2" fmla="val 50000"/>
            </a:avLst>
          </a:prstGeom>
          <a:gradFill>
            <a:gsLst>
              <a:gs pos="0">
                <a:srgbClr val="0099FF"/>
              </a:gs>
              <a:gs pos="100000">
                <a:srgbClr val="0099FF"/>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ounded Rectangle 26"/>
          <p:cNvSpPr/>
          <p:nvPr/>
        </p:nvSpPr>
        <p:spPr>
          <a:xfrm>
            <a:off x="3857918" y="1364297"/>
            <a:ext cx="4362719" cy="846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Rounded Rectangle 27"/>
          <p:cNvSpPr/>
          <p:nvPr/>
        </p:nvSpPr>
        <p:spPr>
          <a:xfrm>
            <a:off x="3867776" y="2388481"/>
            <a:ext cx="4352861" cy="846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ounded Rectangle 28"/>
          <p:cNvSpPr/>
          <p:nvPr/>
        </p:nvSpPr>
        <p:spPr>
          <a:xfrm>
            <a:off x="3867776" y="3452195"/>
            <a:ext cx="4352861" cy="846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p:cNvSpPr/>
          <p:nvPr/>
        </p:nvSpPr>
        <p:spPr>
          <a:xfrm>
            <a:off x="3857918" y="4465579"/>
            <a:ext cx="4362718" cy="846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4879325" y="4482760"/>
            <a:ext cx="3421993" cy="830997"/>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Ten determinants of the coverage of services</a:t>
            </a:r>
          </a:p>
        </p:txBody>
      </p:sp>
      <p:sp>
        <p:nvSpPr>
          <p:cNvPr id="32" name="Rounded Rectangle 31"/>
          <p:cNvSpPr/>
          <p:nvPr/>
        </p:nvSpPr>
        <p:spPr>
          <a:xfrm>
            <a:off x="3857918" y="5498321"/>
            <a:ext cx="4362719" cy="846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3" name="Picture 12" descr="https://centurybizsolutions.net/wp-content/uploads/2015/10/credit-card-processing-risk.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22302" y="5536688"/>
            <a:ext cx="800613" cy="769267"/>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p:nvSpPr>
        <p:spPr>
          <a:xfrm>
            <a:off x="4876799" y="5666265"/>
            <a:ext cx="953284" cy="461665"/>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Risks</a:t>
            </a:r>
            <a:endParaRPr lang="en-US" sz="2000" dirty="0">
              <a:latin typeface="Arial" panose="020B0604020202020204" pitchFamily="34" charset="0"/>
              <a:cs typeface="Arial" panose="020B0604020202020204" pitchFamily="34" charset="0"/>
            </a:endParaRPr>
          </a:p>
        </p:txBody>
      </p:sp>
      <p:pic>
        <p:nvPicPr>
          <p:cNvPr id="36" name="Picture 35"/>
          <p:cNvPicPr>
            <a:picLocks noChangeAspect="1"/>
          </p:cNvPicPr>
          <p:nvPr/>
        </p:nvPicPr>
        <p:blipFill>
          <a:blip r:embed="rId7"/>
          <a:stretch>
            <a:fillRect/>
          </a:stretch>
        </p:blipFill>
        <p:spPr>
          <a:xfrm>
            <a:off x="3973588" y="1429582"/>
            <a:ext cx="732374" cy="757201"/>
          </a:xfrm>
          <a:prstGeom prst="rect">
            <a:avLst/>
          </a:prstGeom>
        </p:spPr>
      </p:pic>
      <p:sp>
        <p:nvSpPr>
          <p:cNvPr id="37" name="Rounded Rectangle 36"/>
          <p:cNvSpPr/>
          <p:nvPr/>
        </p:nvSpPr>
        <p:spPr>
          <a:xfrm>
            <a:off x="4002608" y="4558755"/>
            <a:ext cx="663956" cy="679004"/>
          </a:xfrm>
          <a:prstGeom prst="roundRect">
            <a:avLst/>
          </a:prstGeom>
          <a:solidFill>
            <a:srgbClr val="FFFF00"/>
          </a:solidFill>
          <a:ln>
            <a:no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8" name="Rectangle 37"/>
          <p:cNvSpPr/>
          <p:nvPr/>
        </p:nvSpPr>
        <p:spPr>
          <a:xfrm>
            <a:off x="3944942" y="4529873"/>
            <a:ext cx="755335" cy="707886"/>
          </a:xfrm>
          <a:prstGeom prst="rect">
            <a:avLst/>
          </a:prstGeom>
          <a:noFill/>
        </p:spPr>
        <p:txBody>
          <a:bodyPr wrap="none" lIns="91440" tIns="45720" rIns="91440" bIns="45720">
            <a:spAutoFit/>
          </a:bodyPr>
          <a:lstStyle/>
          <a:p>
            <a:pPr algn="ctr"/>
            <a:r>
              <a:rPr lang="en-US" sz="4000" dirty="0">
                <a:ln w="0"/>
                <a:solidFill>
                  <a:schemeClr val="tx1">
                    <a:lumMod val="65000"/>
                    <a:lumOff val="3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10</a:t>
            </a:r>
          </a:p>
        </p:txBody>
      </p:sp>
      <p:sp>
        <p:nvSpPr>
          <p:cNvPr id="44" name="Rectangle 43"/>
          <p:cNvSpPr/>
          <p:nvPr/>
        </p:nvSpPr>
        <p:spPr>
          <a:xfrm rot="16200000">
            <a:off x="1704895" y="3523109"/>
            <a:ext cx="3120504" cy="59802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800" dirty="0">
                <a:solidFill>
                  <a:schemeClr val="bg1"/>
                </a:solidFill>
                <a:latin typeface="Arial" panose="020B0604020202020204" pitchFamily="34" charset="0"/>
                <a:cs typeface="Arial" panose="020B0604020202020204" pitchFamily="34" charset="0"/>
              </a:rPr>
              <a:t>LENSES</a:t>
            </a:r>
          </a:p>
        </p:txBody>
      </p:sp>
    </p:spTree>
    <p:extLst>
      <p:ext uri="{BB962C8B-B14F-4D97-AF65-F5344CB8AC3E}">
        <p14:creationId xmlns:p14="http://schemas.microsoft.com/office/powerpoint/2010/main" val="791059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4709699" y="5408910"/>
            <a:ext cx="1906633" cy="1183283"/>
          </a:xfrm>
          <a:prstGeom prst="roundRect">
            <a:avLst/>
          </a:prstGeom>
          <a:solidFill>
            <a:schemeClr val="accent5">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6"/>
          <p:cNvSpPr>
            <a:spLocks noGrp="1"/>
          </p:cNvSpPr>
          <p:nvPr>
            <p:ph type="ctrTitle"/>
          </p:nvPr>
        </p:nvSpPr>
        <p:spPr/>
        <p:txBody>
          <a:bodyPr/>
          <a:lstStyle/>
          <a:p>
            <a:r>
              <a:rPr lang="en-GB" dirty="0" smtClean="0">
                <a:latin typeface="Arial" panose="020B0604020202020204" pitchFamily="34" charset="0"/>
                <a:cs typeface="Arial" panose="020B0604020202020204" pitchFamily="34" charset="0"/>
              </a:rPr>
              <a:t>Sample</a:t>
            </a:r>
            <a:endParaRPr lang="en-GB" dirty="0">
              <a:latin typeface="Arial" panose="020B0604020202020204" pitchFamily="34" charset="0"/>
              <a:cs typeface="Arial" panose="020B0604020202020204" pitchFamily="34" charset="0"/>
            </a:endParaRPr>
          </a:p>
        </p:txBody>
      </p:sp>
      <p:sp>
        <p:nvSpPr>
          <p:cNvPr id="4" name="TextBox 3"/>
          <p:cNvSpPr txBox="1"/>
          <p:nvPr/>
        </p:nvSpPr>
        <p:spPr>
          <a:xfrm>
            <a:off x="2163357" y="1338647"/>
            <a:ext cx="2372785" cy="510778"/>
          </a:xfrm>
          <a:prstGeom prst="roundRect">
            <a:avLst/>
          </a:prstGeom>
          <a:solidFill>
            <a:schemeClr val="accent6">
              <a:lumMod val="60000"/>
              <a:lumOff val="40000"/>
            </a:schemeClr>
          </a:solidFill>
          <a:ln>
            <a:solidFill>
              <a:schemeClr val="tx1"/>
            </a:solid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en-US" sz="2400" b="1" dirty="0">
              <a:latin typeface="Arial" panose="020B0604020202020204" pitchFamily="34" charset="0"/>
              <a:cs typeface="Arial" panose="020B0604020202020204" pitchFamily="34" charset="0"/>
            </a:endParaRPr>
          </a:p>
        </p:txBody>
      </p:sp>
      <p:sp>
        <p:nvSpPr>
          <p:cNvPr id="5" name="TextBox 4"/>
          <p:cNvSpPr txBox="1"/>
          <p:nvPr/>
        </p:nvSpPr>
        <p:spPr>
          <a:xfrm>
            <a:off x="2163357" y="2816910"/>
            <a:ext cx="2372785" cy="510778"/>
          </a:xfrm>
          <a:prstGeom prst="roundRect">
            <a:avLst/>
          </a:prstGeom>
          <a:solidFill>
            <a:schemeClr val="tx2">
              <a:lumMod val="20000"/>
              <a:lumOff val="80000"/>
            </a:schemeClr>
          </a:solidFill>
          <a:ln>
            <a:solidFill>
              <a:schemeClr val="tx1"/>
            </a:solidFill>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algn="ctr"/>
            <a:endParaRPr lang="en-US" sz="2400" b="1" dirty="0">
              <a:latin typeface="Arial" panose="020B0604020202020204" pitchFamily="34" charset="0"/>
              <a:cs typeface="Arial" panose="020B0604020202020204" pitchFamily="34" charset="0"/>
            </a:endParaRPr>
          </a:p>
        </p:txBody>
      </p:sp>
      <p:sp>
        <p:nvSpPr>
          <p:cNvPr id="6" name="TextBox 5"/>
          <p:cNvSpPr txBox="1"/>
          <p:nvPr/>
        </p:nvSpPr>
        <p:spPr>
          <a:xfrm>
            <a:off x="2163357" y="5777529"/>
            <a:ext cx="2372785" cy="510778"/>
          </a:xfrm>
          <a:prstGeom prst="roundRect">
            <a:avLst/>
          </a:prstGeom>
          <a:solidFill>
            <a:schemeClr val="accent5">
              <a:lumMod val="75000"/>
            </a:schemeClr>
          </a:solidFill>
          <a:ln>
            <a:solidFill>
              <a:schemeClr val="tx1"/>
            </a:solidFill>
          </a:ln>
          <a:effectLst/>
        </p:spPr>
        <p:txBody>
          <a:bodyPr wrap="square">
            <a:spAutoFit/>
          </a:bodyPr>
          <a:lstStyle/>
          <a:p>
            <a:pPr algn="ctr"/>
            <a:endParaRPr lang="en-US" sz="2400" b="1" dirty="0">
              <a:latin typeface="Arial" panose="020B0604020202020204" pitchFamily="34" charset="0"/>
              <a:cs typeface="Arial" panose="020B0604020202020204" pitchFamily="34" charset="0"/>
            </a:endParaRPr>
          </a:p>
        </p:txBody>
      </p:sp>
      <p:sp>
        <p:nvSpPr>
          <p:cNvPr id="15" name="Notched Right Arrow 14"/>
          <p:cNvSpPr/>
          <p:nvPr/>
        </p:nvSpPr>
        <p:spPr>
          <a:xfrm rot="5400000">
            <a:off x="3025898" y="2146981"/>
            <a:ext cx="647700" cy="431800"/>
          </a:xfrm>
          <a:prstGeom prst="notchedRightArrow">
            <a:avLst/>
          </a:prstGeom>
          <a:solidFill>
            <a:schemeClr val="bg1">
              <a:lumMod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latin typeface="Arial" panose="020B0604020202020204" pitchFamily="34" charset="0"/>
              <a:cs typeface="Arial" panose="020B0604020202020204" pitchFamily="34" charset="0"/>
            </a:endParaRPr>
          </a:p>
        </p:txBody>
      </p:sp>
      <p:sp>
        <p:nvSpPr>
          <p:cNvPr id="16" name="Notched Right Arrow 15"/>
          <p:cNvSpPr/>
          <p:nvPr/>
        </p:nvSpPr>
        <p:spPr>
          <a:xfrm rot="5400000">
            <a:off x="3025898" y="3586300"/>
            <a:ext cx="647700" cy="431800"/>
          </a:xfrm>
          <a:prstGeom prst="notchedRightArrow">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latin typeface="Arial" panose="020B0604020202020204" pitchFamily="34" charset="0"/>
              <a:cs typeface="Arial" panose="020B0604020202020204" pitchFamily="34" charset="0"/>
            </a:endParaRPr>
          </a:p>
        </p:txBody>
      </p:sp>
      <p:sp>
        <p:nvSpPr>
          <p:cNvPr id="17" name="Notched Right Arrow 16"/>
          <p:cNvSpPr/>
          <p:nvPr/>
        </p:nvSpPr>
        <p:spPr>
          <a:xfrm rot="5400000">
            <a:off x="3021602" y="5101461"/>
            <a:ext cx="647700" cy="431800"/>
          </a:xfrm>
          <a:prstGeom prst="notchedRightArrow">
            <a:avLst/>
          </a:prstGeom>
          <a:solidFill>
            <a:schemeClr val="bg1">
              <a:lumMod val="5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dirty="0">
              <a:solidFill>
                <a:prstClr val="white"/>
              </a:solidFill>
              <a:latin typeface="Arial" panose="020B0604020202020204" pitchFamily="34" charset="0"/>
              <a:cs typeface="Arial" panose="020B0604020202020204" pitchFamily="34" charset="0"/>
            </a:endParaRPr>
          </a:p>
        </p:txBody>
      </p:sp>
      <p:sp>
        <p:nvSpPr>
          <p:cNvPr id="18" name="TextBox 17"/>
          <p:cNvSpPr txBox="1"/>
          <p:nvPr/>
        </p:nvSpPr>
        <p:spPr>
          <a:xfrm>
            <a:off x="2163357" y="4295174"/>
            <a:ext cx="2372785" cy="715089"/>
          </a:xfrm>
          <a:prstGeom prst="roundRect">
            <a:avLst/>
          </a:prstGeom>
          <a:solidFill>
            <a:schemeClr val="accent1">
              <a:lumMod val="60000"/>
              <a:lumOff val="40000"/>
            </a:schemeClr>
          </a:solidFill>
          <a:ln>
            <a:solidFill>
              <a:schemeClr val="tx1"/>
            </a:solidFill>
          </a:ln>
          <a:effectLst/>
        </p:spPr>
        <p:style>
          <a:lnRef idx="1">
            <a:schemeClr val="accent6"/>
          </a:lnRef>
          <a:fillRef idx="2">
            <a:schemeClr val="accent6"/>
          </a:fillRef>
          <a:effectRef idx="1">
            <a:schemeClr val="accent6"/>
          </a:effectRef>
          <a:fontRef idx="minor">
            <a:schemeClr val="dk1"/>
          </a:fontRef>
        </p:style>
        <p:txBody>
          <a:bodyPr wrap="square">
            <a:spAutoFit/>
          </a:bodyPr>
          <a:lstStyle/>
          <a:p>
            <a:r>
              <a:rPr lang="es-ES" b="1" dirty="0" err="1" smtClean="0">
                <a:cs typeface="Arial" panose="020B0604020202020204" pitchFamily="34" charset="0"/>
              </a:rPr>
              <a:t>Under</a:t>
            </a:r>
            <a:r>
              <a:rPr lang="es-ES" b="1" dirty="0" err="1">
                <a:cs typeface="Arial" panose="020B0604020202020204" pitchFamily="34" charset="0"/>
              </a:rPr>
              <a:t>-</a:t>
            </a:r>
            <a:r>
              <a:rPr lang="es-ES" b="1" dirty="0" err="1" smtClean="0">
                <a:cs typeface="Arial" panose="020B0604020202020204" pitchFamily="34" charset="0"/>
              </a:rPr>
              <a:t>lying</a:t>
            </a:r>
            <a:r>
              <a:rPr lang="es-ES" b="1" dirty="0" smtClean="0">
                <a:cs typeface="Arial" panose="020B0604020202020204" pitchFamily="34" charset="0"/>
              </a:rPr>
              <a:t> </a:t>
            </a:r>
            <a:r>
              <a:rPr lang="es-ES" b="1" dirty="0">
                <a:cs typeface="Arial" panose="020B0604020202020204" pitchFamily="34" charset="0"/>
              </a:rPr>
              <a:t>causes</a:t>
            </a:r>
          </a:p>
          <a:p>
            <a:endParaRPr lang="en-US" b="1" dirty="0">
              <a:cs typeface="Arial" panose="020B0604020202020204" pitchFamily="34" charset="0"/>
            </a:endParaRPr>
          </a:p>
        </p:txBody>
      </p:sp>
      <p:sp>
        <p:nvSpPr>
          <p:cNvPr id="2" name="TextBox 1"/>
          <p:cNvSpPr txBox="1"/>
          <p:nvPr/>
        </p:nvSpPr>
        <p:spPr>
          <a:xfrm>
            <a:off x="4678057" y="5476749"/>
            <a:ext cx="1969915" cy="1077218"/>
          </a:xfrm>
          <a:prstGeom prst="rect">
            <a:avLst/>
          </a:prstGeom>
          <a:noFill/>
        </p:spPr>
        <p:txBody>
          <a:bodyPr wrap="square" rtlCol="0">
            <a:spAutoFit/>
          </a:bodyPr>
          <a:lstStyle/>
          <a:p>
            <a:pPr algn="ctr" eaLnBrk="0" latinLnBrk="1" hangingPunct="0">
              <a:defRPr/>
            </a:pPr>
            <a:r>
              <a:rPr lang="en-US" sz="1600" b="1" dirty="0">
                <a:solidFill>
                  <a:prstClr val="black"/>
                </a:solidFill>
                <a:cs typeface="Arial" panose="020B0604020202020204" pitchFamily="34" charset="0"/>
              </a:rPr>
              <a:t>Lack of legal </a:t>
            </a:r>
          </a:p>
          <a:p>
            <a:pPr algn="ctr" eaLnBrk="0" latinLnBrk="1" hangingPunct="0">
              <a:defRPr/>
            </a:pPr>
            <a:r>
              <a:rPr lang="en-US" sz="1600" b="1" dirty="0">
                <a:solidFill>
                  <a:prstClr val="black"/>
                </a:solidFill>
                <a:cs typeface="Arial" panose="020B0604020202020204" pitchFamily="34" charset="0"/>
              </a:rPr>
              <a:t>structure/</a:t>
            </a:r>
          </a:p>
          <a:p>
            <a:pPr algn="ctr" eaLnBrk="0" latinLnBrk="1" hangingPunct="0">
              <a:defRPr/>
            </a:pPr>
            <a:r>
              <a:rPr lang="en-US" sz="1600" b="1" dirty="0">
                <a:solidFill>
                  <a:prstClr val="black"/>
                </a:solidFill>
                <a:cs typeface="Arial" panose="020B0604020202020204" pitchFamily="34" charset="0"/>
              </a:rPr>
              <a:t>framework for</a:t>
            </a:r>
          </a:p>
          <a:p>
            <a:pPr algn="ctr" eaLnBrk="0" latinLnBrk="1" hangingPunct="0">
              <a:defRPr/>
            </a:pPr>
            <a:r>
              <a:rPr lang="en-US" sz="1600" b="1" dirty="0">
                <a:solidFill>
                  <a:prstClr val="black"/>
                </a:solidFill>
                <a:cs typeface="Arial" panose="020B0604020202020204" pitchFamily="34" charset="0"/>
              </a:rPr>
              <a:t>birth registration</a:t>
            </a:r>
          </a:p>
        </p:txBody>
      </p:sp>
      <p:sp>
        <p:nvSpPr>
          <p:cNvPr id="23" name="Rounded Rectangle 22"/>
          <p:cNvSpPr/>
          <p:nvPr/>
        </p:nvSpPr>
        <p:spPr>
          <a:xfrm>
            <a:off x="5354781" y="1119158"/>
            <a:ext cx="4986479" cy="996125"/>
          </a:xfrm>
          <a:prstGeom prst="roundRect">
            <a:avLst/>
          </a:prstGeom>
          <a:solidFill>
            <a:schemeClr val="accent6">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ounded Rectangle 23"/>
          <p:cNvSpPr/>
          <p:nvPr/>
        </p:nvSpPr>
        <p:spPr>
          <a:xfrm>
            <a:off x="5354780" y="2529270"/>
            <a:ext cx="2542143" cy="1100097"/>
          </a:xfrm>
          <a:prstGeom prst="roundRect">
            <a:avLst/>
          </a:prstGeom>
          <a:solidFill>
            <a:schemeClr val="tx2">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ounded Rectangle 24"/>
          <p:cNvSpPr/>
          <p:nvPr/>
        </p:nvSpPr>
        <p:spPr>
          <a:xfrm>
            <a:off x="4569030" y="3997315"/>
            <a:ext cx="1239055" cy="1100651"/>
          </a:xfrm>
          <a:prstGeom prst="roundRect">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TextBox 26"/>
          <p:cNvSpPr txBox="1"/>
          <p:nvPr/>
        </p:nvSpPr>
        <p:spPr>
          <a:xfrm>
            <a:off x="5390068" y="2679483"/>
            <a:ext cx="2409226" cy="923330"/>
          </a:xfrm>
          <a:prstGeom prst="rect">
            <a:avLst/>
          </a:prstGeom>
          <a:noFill/>
        </p:spPr>
        <p:txBody>
          <a:bodyPr wrap="square" rtlCol="0">
            <a:spAutoFit/>
          </a:bodyPr>
          <a:lstStyle/>
          <a:p>
            <a:pPr algn="ctr" eaLnBrk="0" latinLnBrk="1" hangingPunct="0">
              <a:defRPr/>
            </a:pPr>
            <a:r>
              <a:rPr lang="en-US" b="1" dirty="0">
                <a:solidFill>
                  <a:prstClr val="black"/>
                </a:solidFill>
                <a:cs typeface="Arial" panose="020B0604020202020204" pitchFamily="34" charset="0"/>
              </a:rPr>
              <a:t>Lack of motivation</a:t>
            </a:r>
          </a:p>
          <a:p>
            <a:pPr algn="ctr" eaLnBrk="0" latinLnBrk="1" hangingPunct="0">
              <a:defRPr/>
            </a:pPr>
            <a:r>
              <a:rPr lang="en-US" b="1" dirty="0">
                <a:solidFill>
                  <a:prstClr val="black"/>
                </a:solidFill>
                <a:cs typeface="Arial" panose="020B0604020202020204" pitchFamily="34" charset="0"/>
              </a:rPr>
              <a:t>by parents to register</a:t>
            </a:r>
          </a:p>
          <a:p>
            <a:pPr algn="ctr" eaLnBrk="0" latinLnBrk="1" hangingPunct="0">
              <a:defRPr/>
            </a:pPr>
            <a:r>
              <a:rPr lang="en-US" b="1" dirty="0">
                <a:solidFill>
                  <a:prstClr val="black"/>
                </a:solidFill>
                <a:cs typeface="Arial" panose="020B0604020202020204" pitchFamily="34" charset="0"/>
              </a:rPr>
              <a:t>their children</a:t>
            </a:r>
          </a:p>
        </p:txBody>
      </p:sp>
      <p:sp>
        <p:nvSpPr>
          <p:cNvPr id="28" name="TextBox 27"/>
          <p:cNvSpPr txBox="1"/>
          <p:nvPr/>
        </p:nvSpPr>
        <p:spPr>
          <a:xfrm>
            <a:off x="5426191" y="1181940"/>
            <a:ext cx="4915069" cy="784830"/>
          </a:xfrm>
          <a:prstGeom prst="rect">
            <a:avLst/>
          </a:prstGeom>
          <a:noFill/>
          <a:ln w="3175">
            <a:noFill/>
          </a:ln>
        </p:spPr>
        <p:txBody>
          <a:bodyPr wrap="square" rtlCol="0">
            <a:spAutoFit/>
          </a:bodyPr>
          <a:lstStyle/>
          <a:p>
            <a:pPr algn="ctr" eaLnBrk="0" latinLnBrk="1" hangingPunct="0">
              <a:spcBef>
                <a:spcPct val="50000"/>
              </a:spcBef>
              <a:defRPr/>
            </a:pPr>
            <a:r>
              <a:rPr lang="en-US" b="1" dirty="0">
                <a:solidFill>
                  <a:prstClr val="black"/>
                </a:solidFill>
                <a:cs typeface="Arial" panose="020B0604020202020204" pitchFamily="34" charset="0"/>
              </a:rPr>
              <a:t>Low rate of birth registration</a:t>
            </a:r>
          </a:p>
          <a:p>
            <a:pPr algn="ctr" eaLnBrk="0" latinLnBrk="1" hangingPunct="0">
              <a:spcBef>
                <a:spcPct val="50000"/>
              </a:spcBef>
              <a:defRPr/>
            </a:pPr>
            <a:r>
              <a:rPr lang="en-US" b="1" dirty="0">
                <a:solidFill>
                  <a:prstClr val="black"/>
                </a:solidFill>
                <a:cs typeface="Arial" panose="020B0604020202020204" pitchFamily="34" charset="0"/>
              </a:rPr>
              <a:t>More than 90% of children remain unregistered</a:t>
            </a:r>
          </a:p>
        </p:txBody>
      </p:sp>
      <p:sp>
        <p:nvSpPr>
          <p:cNvPr id="30" name="TextBox 29"/>
          <p:cNvSpPr txBox="1"/>
          <p:nvPr/>
        </p:nvSpPr>
        <p:spPr>
          <a:xfrm>
            <a:off x="2326701" y="1363641"/>
            <a:ext cx="1920633"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Deprivation</a:t>
            </a:r>
            <a:endParaRPr lang="en-US" sz="2000" b="1" dirty="0">
              <a:latin typeface="Arial" panose="020B0604020202020204" pitchFamily="34" charset="0"/>
              <a:cs typeface="Arial" panose="020B0604020202020204" pitchFamily="34" charset="0"/>
            </a:endParaRPr>
          </a:p>
        </p:txBody>
      </p:sp>
      <p:sp>
        <p:nvSpPr>
          <p:cNvPr id="31" name="TextBox 30"/>
          <p:cNvSpPr txBox="1"/>
          <p:nvPr/>
        </p:nvSpPr>
        <p:spPr>
          <a:xfrm>
            <a:off x="2130663" y="2853784"/>
            <a:ext cx="2405479"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Immediate causes</a:t>
            </a:r>
            <a:endParaRPr lang="en-US" sz="2000" b="1" dirty="0">
              <a:latin typeface="Arial" panose="020B0604020202020204" pitchFamily="34" charset="0"/>
              <a:cs typeface="Arial" panose="020B0604020202020204" pitchFamily="34" charset="0"/>
            </a:endParaRPr>
          </a:p>
        </p:txBody>
      </p:sp>
      <p:sp>
        <p:nvSpPr>
          <p:cNvPr id="32" name="Rectangle 31"/>
          <p:cNvSpPr/>
          <p:nvPr/>
        </p:nvSpPr>
        <p:spPr>
          <a:xfrm>
            <a:off x="2115998" y="5828770"/>
            <a:ext cx="2335896" cy="400110"/>
          </a:xfrm>
          <a:prstGeom prst="rect">
            <a:avLst/>
          </a:prstGeom>
        </p:spPr>
        <p:txBody>
          <a:bodyPr wrap="none">
            <a:spAutoFit/>
          </a:bodyPr>
          <a:lstStyle/>
          <a:p>
            <a:pPr algn="ctr"/>
            <a:r>
              <a:rPr lang="es-ES" sz="2000" b="1" dirty="0">
                <a:latin typeface="Arial" panose="020B0604020202020204" pitchFamily="34" charset="0"/>
                <a:cs typeface="Arial" panose="020B0604020202020204" pitchFamily="34" charset="0"/>
              </a:rPr>
              <a:t>Structural causes</a:t>
            </a:r>
            <a:endParaRPr lang="en-US" sz="2000" b="1" dirty="0">
              <a:latin typeface="Arial" panose="020B0604020202020204" pitchFamily="34" charset="0"/>
              <a:cs typeface="Arial" panose="020B0604020202020204" pitchFamily="34" charset="0"/>
            </a:endParaRPr>
          </a:p>
        </p:txBody>
      </p:sp>
      <p:sp>
        <p:nvSpPr>
          <p:cNvPr id="33" name="Rounded Rectangle 32"/>
          <p:cNvSpPr/>
          <p:nvPr/>
        </p:nvSpPr>
        <p:spPr>
          <a:xfrm>
            <a:off x="8059271" y="2553280"/>
            <a:ext cx="2356301" cy="1092333"/>
          </a:xfrm>
          <a:prstGeom prst="roundRect">
            <a:avLst/>
          </a:prstGeom>
          <a:solidFill>
            <a:schemeClr val="tx2">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TextBox 33"/>
          <p:cNvSpPr txBox="1"/>
          <p:nvPr/>
        </p:nvSpPr>
        <p:spPr>
          <a:xfrm>
            <a:off x="8211227" y="2655100"/>
            <a:ext cx="2130033" cy="923330"/>
          </a:xfrm>
          <a:prstGeom prst="rect">
            <a:avLst/>
          </a:prstGeom>
          <a:noFill/>
        </p:spPr>
        <p:txBody>
          <a:bodyPr wrap="square" rtlCol="0">
            <a:spAutoFit/>
          </a:bodyPr>
          <a:lstStyle/>
          <a:p>
            <a:pPr algn="ctr" eaLnBrk="0" latinLnBrk="1" hangingPunct="0">
              <a:defRPr/>
            </a:pPr>
            <a:r>
              <a:rPr lang="en-US" b="1" dirty="0">
                <a:solidFill>
                  <a:prstClr val="black"/>
                </a:solidFill>
                <a:cs typeface="Arial" panose="020B0604020202020204" pitchFamily="34" charset="0"/>
              </a:rPr>
              <a:t>Inadequate </a:t>
            </a:r>
          </a:p>
          <a:p>
            <a:pPr algn="ctr" eaLnBrk="0" latinLnBrk="1" hangingPunct="0">
              <a:defRPr/>
            </a:pPr>
            <a:r>
              <a:rPr lang="en-US" b="1" dirty="0">
                <a:solidFill>
                  <a:prstClr val="black"/>
                </a:solidFill>
                <a:cs typeface="Arial" panose="020B0604020202020204" pitchFamily="34" charset="0"/>
              </a:rPr>
              <a:t>“reinforcement”</a:t>
            </a:r>
          </a:p>
          <a:p>
            <a:pPr algn="ctr" eaLnBrk="0" latinLnBrk="1" hangingPunct="0">
              <a:defRPr/>
            </a:pPr>
            <a:r>
              <a:rPr lang="en-US" b="1" dirty="0">
                <a:solidFill>
                  <a:prstClr val="black"/>
                </a:solidFill>
                <a:cs typeface="Arial" panose="020B0604020202020204" pitchFamily="34" charset="0"/>
              </a:rPr>
              <a:t>to register births</a:t>
            </a:r>
          </a:p>
        </p:txBody>
      </p:sp>
      <p:sp>
        <p:nvSpPr>
          <p:cNvPr id="35" name="Rounded Rectangle 34"/>
          <p:cNvSpPr/>
          <p:nvPr/>
        </p:nvSpPr>
        <p:spPr>
          <a:xfrm>
            <a:off x="7323139" y="3995882"/>
            <a:ext cx="1576286" cy="1118858"/>
          </a:xfrm>
          <a:prstGeom prst="roundRect">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Rounded Rectangle 35"/>
          <p:cNvSpPr/>
          <p:nvPr/>
        </p:nvSpPr>
        <p:spPr>
          <a:xfrm>
            <a:off x="5858316" y="3995882"/>
            <a:ext cx="1406002" cy="1118954"/>
          </a:xfrm>
          <a:prstGeom prst="roundRect">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ounded Rectangle 36"/>
          <p:cNvSpPr/>
          <p:nvPr/>
        </p:nvSpPr>
        <p:spPr>
          <a:xfrm>
            <a:off x="8953957" y="3986835"/>
            <a:ext cx="1661218" cy="1111131"/>
          </a:xfrm>
          <a:prstGeom prst="roundRect">
            <a:avLst/>
          </a:prstGeom>
          <a:solidFill>
            <a:schemeClr val="accent1">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4538313" y="4136686"/>
            <a:ext cx="1347850" cy="738664"/>
          </a:xfrm>
          <a:prstGeom prst="rect">
            <a:avLst/>
          </a:prstGeom>
          <a:noFill/>
        </p:spPr>
        <p:txBody>
          <a:bodyPr wrap="square" rtlCol="0">
            <a:spAutoFit/>
          </a:bodyPr>
          <a:lstStyle/>
          <a:p>
            <a:pPr algn="ctr" eaLnBrk="0" latinLnBrk="1" hangingPunct="0">
              <a:defRPr/>
            </a:pPr>
            <a:r>
              <a:rPr lang="en-US" sz="1400" b="1" dirty="0">
                <a:solidFill>
                  <a:prstClr val="black"/>
                </a:solidFill>
                <a:cs typeface="Arial" panose="020B0604020202020204" pitchFamily="34" charset="0"/>
              </a:rPr>
              <a:t>Costly birth</a:t>
            </a:r>
          </a:p>
          <a:p>
            <a:pPr algn="ctr" eaLnBrk="0" latinLnBrk="1" hangingPunct="0">
              <a:defRPr/>
            </a:pPr>
            <a:r>
              <a:rPr lang="en-US" sz="1400" b="1" dirty="0">
                <a:solidFill>
                  <a:prstClr val="black"/>
                </a:solidFill>
                <a:cs typeface="Arial" panose="020B0604020202020204" pitchFamily="34" charset="0"/>
              </a:rPr>
              <a:t>registration </a:t>
            </a:r>
          </a:p>
          <a:p>
            <a:pPr algn="ctr" eaLnBrk="0" latinLnBrk="1" hangingPunct="0">
              <a:defRPr/>
            </a:pPr>
            <a:r>
              <a:rPr lang="en-US" sz="1400" b="1" dirty="0">
                <a:solidFill>
                  <a:prstClr val="black"/>
                </a:solidFill>
                <a:cs typeface="Arial" panose="020B0604020202020204" pitchFamily="34" charset="0"/>
              </a:rPr>
              <a:t>procedure</a:t>
            </a:r>
          </a:p>
        </p:txBody>
      </p:sp>
      <p:sp>
        <p:nvSpPr>
          <p:cNvPr id="38" name="TextBox 37"/>
          <p:cNvSpPr txBox="1"/>
          <p:nvPr/>
        </p:nvSpPr>
        <p:spPr>
          <a:xfrm>
            <a:off x="5919319" y="3997734"/>
            <a:ext cx="1445167" cy="1169551"/>
          </a:xfrm>
          <a:prstGeom prst="rect">
            <a:avLst/>
          </a:prstGeom>
          <a:noFill/>
        </p:spPr>
        <p:txBody>
          <a:bodyPr wrap="square" rtlCol="0">
            <a:spAutoFit/>
          </a:bodyPr>
          <a:lstStyle/>
          <a:p>
            <a:pPr algn="ctr" eaLnBrk="0" latinLnBrk="1" hangingPunct="0">
              <a:defRPr/>
            </a:pPr>
            <a:r>
              <a:rPr lang="en-US" sz="1400" b="1" dirty="0">
                <a:solidFill>
                  <a:prstClr val="black"/>
                </a:solidFill>
                <a:cs typeface="Arial" panose="020B0604020202020204" pitchFamily="34" charset="0"/>
              </a:rPr>
              <a:t>Lack of </a:t>
            </a:r>
          </a:p>
          <a:p>
            <a:pPr algn="ctr" eaLnBrk="0" latinLnBrk="1" hangingPunct="0">
              <a:defRPr/>
            </a:pPr>
            <a:r>
              <a:rPr lang="en-US" sz="1400" b="1" dirty="0">
                <a:solidFill>
                  <a:prstClr val="black"/>
                </a:solidFill>
                <a:cs typeface="Arial" panose="020B0604020202020204" pitchFamily="34" charset="0"/>
              </a:rPr>
              <a:t>awareness of </a:t>
            </a:r>
          </a:p>
          <a:p>
            <a:pPr algn="ctr" eaLnBrk="0" latinLnBrk="1" hangingPunct="0">
              <a:defRPr/>
            </a:pPr>
            <a:r>
              <a:rPr lang="en-US" sz="1400" b="1" dirty="0">
                <a:solidFill>
                  <a:prstClr val="black"/>
                </a:solidFill>
                <a:cs typeface="Arial" panose="020B0604020202020204" pitchFamily="34" charset="0"/>
              </a:rPr>
              <a:t>the importance </a:t>
            </a:r>
          </a:p>
          <a:p>
            <a:pPr algn="ctr" eaLnBrk="0" latinLnBrk="1" hangingPunct="0">
              <a:defRPr/>
            </a:pPr>
            <a:r>
              <a:rPr lang="en-US" sz="1400" b="1" dirty="0">
                <a:solidFill>
                  <a:prstClr val="black"/>
                </a:solidFill>
                <a:cs typeface="Arial" panose="020B0604020202020204" pitchFamily="34" charset="0"/>
              </a:rPr>
              <a:t>of birth </a:t>
            </a:r>
          </a:p>
          <a:p>
            <a:pPr algn="ctr" eaLnBrk="0" latinLnBrk="1" hangingPunct="0">
              <a:defRPr/>
            </a:pPr>
            <a:r>
              <a:rPr lang="en-US" sz="1400" b="1" dirty="0">
                <a:solidFill>
                  <a:prstClr val="black"/>
                </a:solidFill>
                <a:cs typeface="Arial" panose="020B0604020202020204" pitchFamily="34" charset="0"/>
              </a:rPr>
              <a:t>registration</a:t>
            </a:r>
          </a:p>
        </p:txBody>
      </p:sp>
      <p:sp>
        <p:nvSpPr>
          <p:cNvPr id="39" name="TextBox 38"/>
          <p:cNvSpPr txBox="1"/>
          <p:nvPr/>
        </p:nvSpPr>
        <p:spPr>
          <a:xfrm>
            <a:off x="7237702" y="4100501"/>
            <a:ext cx="1682065" cy="1015663"/>
          </a:xfrm>
          <a:prstGeom prst="rect">
            <a:avLst/>
          </a:prstGeom>
          <a:noFill/>
        </p:spPr>
        <p:txBody>
          <a:bodyPr wrap="square" rtlCol="0">
            <a:spAutoFit/>
          </a:bodyPr>
          <a:lstStyle/>
          <a:p>
            <a:pPr algn="ctr" eaLnBrk="0" latinLnBrk="1" hangingPunct="0">
              <a:defRPr/>
            </a:pPr>
            <a:r>
              <a:rPr lang="en-US" sz="1500" b="1" dirty="0">
                <a:solidFill>
                  <a:prstClr val="black"/>
                </a:solidFill>
                <a:cs typeface="Arial" panose="020B0604020202020204" pitchFamily="34" charset="0"/>
              </a:rPr>
              <a:t>Lack of positive</a:t>
            </a:r>
          </a:p>
          <a:p>
            <a:pPr algn="ctr" eaLnBrk="0" latinLnBrk="1" hangingPunct="0">
              <a:defRPr/>
            </a:pPr>
            <a:r>
              <a:rPr lang="en-US" sz="1500" b="1" dirty="0">
                <a:solidFill>
                  <a:prstClr val="black"/>
                </a:solidFill>
                <a:cs typeface="Arial" panose="020B0604020202020204" pitchFamily="34" charset="0"/>
              </a:rPr>
              <a:t>and negative</a:t>
            </a:r>
          </a:p>
          <a:p>
            <a:pPr algn="ctr" eaLnBrk="0" latinLnBrk="1" hangingPunct="0">
              <a:defRPr/>
            </a:pPr>
            <a:r>
              <a:rPr lang="en-US" sz="1500" b="1" dirty="0">
                <a:solidFill>
                  <a:prstClr val="black"/>
                </a:solidFill>
                <a:cs typeface="Arial" panose="020B0604020202020204" pitchFamily="34" charset="0"/>
              </a:rPr>
              <a:t>incentives of </a:t>
            </a:r>
          </a:p>
          <a:p>
            <a:pPr algn="ctr" eaLnBrk="0" latinLnBrk="1" hangingPunct="0">
              <a:defRPr/>
            </a:pPr>
            <a:r>
              <a:rPr lang="en-US" sz="1500" b="1" dirty="0">
                <a:solidFill>
                  <a:prstClr val="black"/>
                </a:solidFill>
                <a:cs typeface="Arial" panose="020B0604020202020204" pitchFamily="34" charset="0"/>
              </a:rPr>
              <a:t>staff</a:t>
            </a:r>
          </a:p>
        </p:txBody>
      </p:sp>
      <p:sp>
        <p:nvSpPr>
          <p:cNvPr id="40" name="TextBox 39"/>
          <p:cNvSpPr txBox="1"/>
          <p:nvPr/>
        </p:nvSpPr>
        <p:spPr>
          <a:xfrm>
            <a:off x="8877708" y="4078338"/>
            <a:ext cx="1918831" cy="1000274"/>
          </a:xfrm>
          <a:prstGeom prst="rect">
            <a:avLst/>
          </a:prstGeom>
          <a:noFill/>
        </p:spPr>
        <p:txBody>
          <a:bodyPr wrap="square" rtlCol="0">
            <a:spAutoFit/>
          </a:bodyPr>
          <a:lstStyle/>
          <a:p>
            <a:pPr algn="ctr" eaLnBrk="0" latinLnBrk="1" hangingPunct="0">
              <a:defRPr/>
            </a:pPr>
            <a:r>
              <a:rPr lang="en-US" sz="1400" b="1" dirty="0">
                <a:solidFill>
                  <a:prstClr val="black"/>
                </a:solidFill>
                <a:cs typeface="Arial" panose="020B0604020202020204" pitchFamily="34" charset="0"/>
              </a:rPr>
              <a:t>Inadequate training </a:t>
            </a:r>
          </a:p>
          <a:p>
            <a:pPr algn="ctr" eaLnBrk="0" latinLnBrk="1" hangingPunct="0">
              <a:defRPr/>
            </a:pPr>
            <a:r>
              <a:rPr lang="en-US" sz="1500" b="1" dirty="0">
                <a:solidFill>
                  <a:prstClr val="black"/>
                </a:solidFill>
                <a:cs typeface="Arial" panose="020B0604020202020204" pitchFamily="34" charset="0"/>
              </a:rPr>
              <a:t>of staff for </a:t>
            </a:r>
          </a:p>
          <a:p>
            <a:pPr algn="ctr" eaLnBrk="0" latinLnBrk="1" hangingPunct="0">
              <a:defRPr/>
            </a:pPr>
            <a:r>
              <a:rPr lang="en-US" sz="1500" b="1" dirty="0">
                <a:solidFill>
                  <a:prstClr val="black"/>
                </a:solidFill>
                <a:cs typeface="Arial" panose="020B0604020202020204" pitchFamily="34" charset="0"/>
              </a:rPr>
              <a:t>birth registration</a:t>
            </a:r>
          </a:p>
          <a:p>
            <a:pPr algn="ctr" eaLnBrk="0" latinLnBrk="1" hangingPunct="0">
              <a:defRPr/>
            </a:pPr>
            <a:r>
              <a:rPr lang="en-US" sz="1500" b="1" dirty="0">
                <a:solidFill>
                  <a:prstClr val="black"/>
                </a:solidFill>
                <a:cs typeface="Arial" panose="020B0604020202020204" pitchFamily="34" charset="0"/>
              </a:rPr>
              <a:t>procedure/system</a:t>
            </a:r>
          </a:p>
        </p:txBody>
      </p:sp>
      <p:sp>
        <p:nvSpPr>
          <p:cNvPr id="43" name="Rounded Rectangle 42"/>
          <p:cNvSpPr/>
          <p:nvPr/>
        </p:nvSpPr>
        <p:spPr>
          <a:xfrm>
            <a:off x="6697016" y="5403144"/>
            <a:ext cx="1906633" cy="1183283"/>
          </a:xfrm>
          <a:prstGeom prst="roundRect">
            <a:avLst/>
          </a:prstGeom>
          <a:solidFill>
            <a:schemeClr val="accent5">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TextBox 43"/>
          <p:cNvSpPr txBox="1"/>
          <p:nvPr/>
        </p:nvSpPr>
        <p:spPr>
          <a:xfrm>
            <a:off x="6690685" y="5599860"/>
            <a:ext cx="1996071" cy="830997"/>
          </a:xfrm>
          <a:prstGeom prst="rect">
            <a:avLst/>
          </a:prstGeom>
          <a:noFill/>
        </p:spPr>
        <p:txBody>
          <a:bodyPr wrap="square" rtlCol="0">
            <a:spAutoFit/>
          </a:bodyPr>
          <a:lstStyle/>
          <a:p>
            <a:pPr algn="ctr" eaLnBrk="0" latinLnBrk="1" hangingPunct="0">
              <a:defRPr/>
            </a:pPr>
            <a:r>
              <a:rPr lang="en-US" sz="1600" b="1" dirty="0">
                <a:solidFill>
                  <a:prstClr val="black"/>
                </a:solidFill>
                <a:cs typeface="Arial" panose="020B0604020202020204" pitchFamily="34" charset="0"/>
              </a:rPr>
              <a:t>Birth registration not a priority for </a:t>
            </a:r>
          </a:p>
          <a:p>
            <a:pPr algn="ctr" eaLnBrk="0" latinLnBrk="1" hangingPunct="0">
              <a:defRPr/>
            </a:pPr>
            <a:r>
              <a:rPr lang="en-US" sz="1600" b="1" dirty="0">
                <a:solidFill>
                  <a:prstClr val="black"/>
                </a:solidFill>
                <a:cs typeface="Arial" panose="020B0604020202020204" pitchFamily="34" charset="0"/>
              </a:rPr>
              <a:t>government</a:t>
            </a:r>
          </a:p>
        </p:txBody>
      </p:sp>
      <p:sp>
        <p:nvSpPr>
          <p:cNvPr id="45" name="Rounded Rectangle 44"/>
          <p:cNvSpPr/>
          <p:nvPr/>
        </p:nvSpPr>
        <p:spPr>
          <a:xfrm>
            <a:off x="8679343" y="5408910"/>
            <a:ext cx="1906633" cy="1183283"/>
          </a:xfrm>
          <a:prstGeom prst="roundRect">
            <a:avLst/>
          </a:prstGeom>
          <a:solidFill>
            <a:schemeClr val="accent5">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TextBox 45"/>
          <p:cNvSpPr txBox="1"/>
          <p:nvPr/>
        </p:nvSpPr>
        <p:spPr>
          <a:xfrm>
            <a:off x="8671928" y="5548890"/>
            <a:ext cx="1906634" cy="830997"/>
          </a:xfrm>
          <a:prstGeom prst="rect">
            <a:avLst/>
          </a:prstGeom>
          <a:noFill/>
        </p:spPr>
        <p:txBody>
          <a:bodyPr wrap="square" rtlCol="0">
            <a:spAutoFit/>
          </a:bodyPr>
          <a:lstStyle/>
          <a:p>
            <a:pPr algn="ctr" eaLnBrk="0" latinLnBrk="1" hangingPunct="0">
              <a:defRPr/>
            </a:pPr>
            <a:r>
              <a:rPr lang="en-US" sz="1600" b="1" dirty="0">
                <a:solidFill>
                  <a:prstClr val="black"/>
                </a:solidFill>
                <a:cs typeface="Arial" panose="020B0604020202020204" pitchFamily="34" charset="0"/>
              </a:rPr>
              <a:t>Poor budget </a:t>
            </a:r>
          </a:p>
          <a:p>
            <a:pPr algn="ctr" eaLnBrk="0" latinLnBrk="1" hangingPunct="0">
              <a:defRPr/>
            </a:pPr>
            <a:r>
              <a:rPr lang="en-US" sz="1600" b="1" dirty="0">
                <a:solidFill>
                  <a:prstClr val="black"/>
                </a:solidFill>
                <a:cs typeface="Arial" panose="020B0604020202020204" pitchFamily="34" charset="0"/>
              </a:rPr>
              <a:t>allocation for </a:t>
            </a:r>
          </a:p>
          <a:p>
            <a:pPr algn="ctr" eaLnBrk="0" latinLnBrk="1" hangingPunct="0">
              <a:defRPr/>
            </a:pPr>
            <a:r>
              <a:rPr lang="en-US" sz="1600" b="1" dirty="0">
                <a:solidFill>
                  <a:prstClr val="black"/>
                </a:solidFill>
                <a:cs typeface="Arial" panose="020B0604020202020204" pitchFamily="34" charset="0"/>
              </a:rPr>
              <a:t>birth registration</a:t>
            </a:r>
          </a:p>
        </p:txBody>
      </p:sp>
      <p:sp>
        <p:nvSpPr>
          <p:cNvPr id="57" name="Up Arrow 56"/>
          <p:cNvSpPr/>
          <p:nvPr/>
        </p:nvSpPr>
        <p:spPr>
          <a:xfrm>
            <a:off x="9081507" y="2007120"/>
            <a:ext cx="311827" cy="455414"/>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Up Arrow 57"/>
          <p:cNvSpPr/>
          <p:nvPr/>
        </p:nvSpPr>
        <p:spPr>
          <a:xfrm>
            <a:off x="6443579" y="1995024"/>
            <a:ext cx="311827" cy="455414"/>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Up Arrow 58"/>
          <p:cNvSpPr/>
          <p:nvPr/>
        </p:nvSpPr>
        <p:spPr>
          <a:xfrm rot="3024314">
            <a:off x="5134722" y="3545762"/>
            <a:ext cx="311827" cy="497375"/>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Up Arrow 59"/>
          <p:cNvSpPr/>
          <p:nvPr/>
        </p:nvSpPr>
        <p:spPr>
          <a:xfrm>
            <a:off x="6450932" y="3615873"/>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Up Arrow 60"/>
          <p:cNvSpPr/>
          <p:nvPr/>
        </p:nvSpPr>
        <p:spPr>
          <a:xfrm rot="1853887">
            <a:off x="8009875" y="3651690"/>
            <a:ext cx="327752" cy="407182"/>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Up Arrow 62"/>
          <p:cNvSpPr/>
          <p:nvPr/>
        </p:nvSpPr>
        <p:spPr>
          <a:xfrm>
            <a:off x="9680542" y="3723008"/>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Up Arrow 63"/>
          <p:cNvSpPr/>
          <p:nvPr/>
        </p:nvSpPr>
        <p:spPr>
          <a:xfrm>
            <a:off x="5087700" y="5058476"/>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Up Arrow 64"/>
          <p:cNvSpPr/>
          <p:nvPr/>
        </p:nvSpPr>
        <p:spPr>
          <a:xfrm>
            <a:off x="5925006" y="5063681"/>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Up Arrow 65"/>
          <p:cNvSpPr/>
          <p:nvPr/>
        </p:nvSpPr>
        <p:spPr>
          <a:xfrm>
            <a:off x="6953975" y="5076666"/>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Up Arrow 66"/>
          <p:cNvSpPr/>
          <p:nvPr/>
        </p:nvSpPr>
        <p:spPr>
          <a:xfrm>
            <a:off x="8119189" y="5106768"/>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Up Arrow 67"/>
          <p:cNvSpPr/>
          <p:nvPr/>
        </p:nvSpPr>
        <p:spPr>
          <a:xfrm>
            <a:off x="8933617" y="5067820"/>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Up Arrow 68"/>
          <p:cNvSpPr/>
          <p:nvPr/>
        </p:nvSpPr>
        <p:spPr>
          <a:xfrm>
            <a:off x="9987864" y="5067819"/>
            <a:ext cx="311827" cy="321737"/>
          </a:xfrm>
          <a:prstGeom prst="up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TextBox 69"/>
          <p:cNvSpPr txBox="1"/>
          <p:nvPr/>
        </p:nvSpPr>
        <p:spPr>
          <a:xfrm>
            <a:off x="2162449" y="6489497"/>
            <a:ext cx="2576959" cy="338554"/>
          </a:xfrm>
          <a:prstGeom prst="rect">
            <a:avLst/>
          </a:prstGeom>
          <a:noFill/>
        </p:spPr>
        <p:txBody>
          <a:bodyPr wrap="square" rtlCol="0">
            <a:spAutoFit/>
          </a:bodyPr>
          <a:lstStyle/>
          <a:p>
            <a:r>
              <a:rPr lang="en-US" sz="1600" i="1" dirty="0">
                <a:solidFill>
                  <a:prstClr val="black"/>
                </a:solidFill>
                <a:latin typeface="Arial" panose="020B0604020202020204" pitchFamily="34" charset="0"/>
                <a:cs typeface="Arial" panose="020B0604020202020204" pitchFamily="34" charset="0"/>
              </a:rPr>
              <a:t>Ethiopia, 2012</a:t>
            </a:r>
          </a:p>
        </p:txBody>
      </p:sp>
    </p:spTree>
    <p:extLst>
      <p:ext uri="{BB962C8B-B14F-4D97-AF65-F5344CB8AC3E}">
        <p14:creationId xmlns:p14="http://schemas.microsoft.com/office/powerpoint/2010/main" val="4130510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1000"/>
                                        <p:tgtEl>
                                          <p:spTgt spid="58"/>
                                        </p:tgtEl>
                                      </p:cBhvr>
                                    </p:animEffect>
                                    <p:anim calcmode="lin" valueType="num">
                                      <p:cBhvr>
                                        <p:cTn id="47" dur="1000" fill="hold"/>
                                        <p:tgtEl>
                                          <p:spTgt spid="58"/>
                                        </p:tgtEl>
                                        <p:attrNameLst>
                                          <p:attrName>ppt_x</p:attrName>
                                        </p:attrNameLst>
                                      </p:cBhvr>
                                      <p:tavLst>
                                        <p:tav tm="0">
                                          <p:val>
                                            <p:strVal val="#ppt_x"/>
                                          </p:val>
                                        </p:tav>
                                        <p:tav tm="100000">
                                          <p:val>
                                            <p:strVal val="#ppt_x"/>
                                          </p:val>
                                        </p:tav>
                                      </p:tavLst>
                                    </p:anim>
                                    <p:anim calcmode="lin" valueType="num">
                                      <p:cBhvr>
                                        <p:cTn id="48" dur="1000" fill="hold"/>
                                        <p:tgtEl>
                                          <p:spTgt spid="5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1000"/>
                                        <p:tgtEl>
                                          <p:spTgt spid="57"/>
                                        </p:tgtEl>
                                      </p:cBhvr>
                                    </p:animEffect>
                                    <p:anim calcmode="lin" valueType="num">
                                      <p:cBhvr>
                                        <p:cTn id="52" dur="1000" fill="hold"/>
                                        <p:tgtEl>
                                          <p:spTgt spid="57"/>
                                        </p:tgtEl>
                                        <p:attrNameLst>
                                          <p:attrName>ppt_x</p:attrName>
                                        </p:attrNameLst>
                                      </p:cBhvr>
                                      <p:tavLst>
                                        <p:tav tm="0">
                                          <p:val>
                                            <p:strVal val="#ppt_x"/>
                                          </p:val>
                                        </p:tav>
                                        <p:tav tm="100000">
                                          <p:val>
                                            <p:strVal val="#ppt_x"/>
                                          </p:val>
                                        </p:tav>
                                      </p:tavLst>
                                    </p:anim>
                                    <p:anim calcmode="lin" valueType="num">
                                      <p:cBhvr>
                                        <p:cTn id="53"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500"/>
                                        <p:tgtEl>
                                          <p:spTgt spid="1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500"/>
                                        <p:tgtEl>
                                          <p:spTgt spid="2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500"/>
                                        <p:tgtEl>
                                          <p:spTgt spid="4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500"/>
                                        <p:tgtEl>
                                          <p:spTgt spid="37"/>
                                        </p:tgtEl>
                                      </p:cBhvr>
                                    </p:animEffect>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fade">
                                      <p:cBhvr>
                                        <p:cTn id="96" dur="1000"/>
                                        <p:tgtEl>
                                          <p:spTgt spid="59"/>
                                        </p:tgtEl>
                                      </p:cBhvr>
                                    </p:animEffect>
                                    <p:anim calcmode="lin" valueType="num">
                                      <p:cBhvr>
                                        <p:cTn id="97" dur="1000" fill="hold"/>
                                        <p:tgtEl>
                                          <p:spTgt spid="59"/>
                                        </p:tgtEl>
                                        <p:attrNameLst>
                                          <p:attrName>ppt_x</p:attrName>
                                        </p:attrNameLst>
                                      </p:cBhvr>
                                      <p:tavLst>
                                        <p:tav tm="0">
                                          <p:val>
                                            <p:strVal val="#ppt_x"/>
                                          </p:val>
                                        </p:tav>
                                        <p:tav tm="100000">
                                          <p:val>
                                            <p:strVal val="#ppt_x"/>
                                          </p:val>
                                        </p:tav>
                                      </p:tavLst>
                                    </p:anim>
                                    <p:anim calcmode="lin" valueType="num">
                                      <p:cBhvr>
                                        <p:cTn id="98" dur="1000" fill="hold"/>
                                        <p:tgtEl>
                                          <p:spTgt spid="5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fade">
                                      <p:cBhvr>
                                        <p:cTn id="101" dur="1000"/>
                                        <p:tgtEl>
                                          <p:spTgt spid="60"/>
                                        </p:tgtEl>
                                      </p:cBhvr>
                                    </p:animEffect>
                                    <p:anim calcmode="lin" valueType="num">
                                      <p:cBhvr>
                                        <p:cTn id="102" dur="1000" fill="hold"/>
                                        <p:tgtEl>
                                          <p:spTgt spid="60"/>
                                        </p:tgtEl>
                                        <p:attrNameLst>
                                          <p:attrName>ppt_x</p:attrName>
                                        </p:attrNameLst>
                                      </p:cBhvr>
                                      <p:tavLst>
                                        <p:tav tm="0">
                                          <p:val>
                                            <p:strVal val="#ppt_x"/>
                                          </p:val>
                                        </p:tav>
                                        <p:tav tm="100000">
                                          <p:val>
                                            <p:strVal val="#ppt_x"/>
                                          </p:val>
                                        </p:tav>
                                      </p:tavLst>
                                    </p:anim>
                                    <p:anim calcmode="lin" valueType="num">
                                      <p:cBhvr>
                                        <p:cTn id="103" dur="1000" fill="hold"/>
                                        <p:tgtEl>
                                          <p:spTgt spid="60"/>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1000"/>
                                        <p:tgtEl>
                                          <p:spTgt spid="61"/>
                                        </p:tgtEl>
                                      </p:cBhvr>
                                    </p:animEffect>
                                    <p:anim calcmode="lin" valueType="num">
                                      <p:cBhvr>
                                        <p:cTn id="107" dur="1000" fill="hold"/>
                                        <p:tgtEl>
                                          <p:spTgt spid="61"/>
                                        </p:tgtEl>
                                        <p:attrNameLst>
                                          <p:attrName>ppt_x</p:attrName>
                                        </p:attrNameLst>
                                      </p:cBhvr>
                                      <p:tavLst>
                                        <p:tav tm="0">
                                          <p:val>
                                            <p:strVal val="#ppt_x"/>
                                          </p:val>
                                        </p:tav>
                                        <p:tav tm="100000">
                                          <p:val>
                                            <p:strVal val="#ppt_x"/>
                                          </p:val>
                                        </p:tav>
                                      </p:tavLst>
                                    </p:anim>
                                    <p:anim calcmode="lin" valueType="num">
                                      <p:cBhvr>
                                        <p:cTn id="108" dur="1000" fill="hold"/>
                                        <p:tgtEl>
                                          <p:spTgt spid="6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63"/>
                                        </p:tgtEl>
                                        <p:attrNameLst>
                                          <p:attrName>style.visibility</p:attrName>
                                        </p:attrNameLst>
                                      </p:cBhvr>
                                      <p:to>
                                        <p:strVal val="visible"/>
                                      </p:to>
                                    </p:set>
                                    <p:animEffect transition="in" filter="fade">
                                      <p:cBhvr>
                                        <p:cTn id="111" dur="1000"/>
                                        <p:tgtEl>
                                          <p:spTgt spid="63"/>
                                        </p:tgtEl>
                                      </p:cBhvr>
                                    </p:animEffect>
                                    <p:anim calcmode="lin" valueType="num">
                                      <p:cBhvr>
                                        <p:cTn id="112" dur="1000" fill="hold"/>
                                        <p:tgtEl>
                                          <p:spTgt spid="63"/>
                                        </p:tgtEl>
                                        <p:attrNameLst>
                                          <p:attrName>ppt_x</p:attrName>
                                        </p:attrNameLst>
                                      </p:cBhvr>
                                      <p:tavLst>
                                        <p:tav tm="0">
                                          <p:val>
                                            <p:strVal val="#ppt_x"/>
                                          </p:val>
                                        </p:tav>
                                        <p:tav tm="100000">
                                          <p:val>
                                            <p:strVal val="#ppt_x"/>
                                          </p:val>
                                        </p:tav>
                                      </p:tavLst>
                                    </p:anim>
                                    <p:anim calcmode="lin" valueType="num">
                                      <p:cBhvr>
                                        <p:cTn id="113"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17"/>
                                        </p:tgtEl>
                                        <p:attrNameLst>
                                          <p:attrName>style.visibility</p:attrName>
                                        </p:attrNameLst>
                                      </p:cBhvr>
                                      <p:to>
                                        <p:strVal val="visible"/>
                                      </p:to>
                                    </p:set>
                                    <p:animEffect transition="in" filter="fade">
                                      <p:cBhvr>
                                        <p:cTn id="118" dur="1000"/>
                                        <p:tgtEl>
                                          <p:spTgt spid="17"/>
                                        </p:tgtEl>
                                      </p:cBhvr>
                                    </p:animEffect>
                                    <p:anim calcmode="lin" valueType="num">
                                      <p:cBhvr>
                                        <p:cTn id="119" dur="1000" fill="hold"/>
                                        <p:tgtEl>
                                          <p:spTgt spid="17"/>
                                        </p:tgtEl>
                                        <p:attrNameLst>
                                          <p:attrName>ppt_x</p:attrName>
                                        </p:attrNameLst>
                                      </p:cBhvr>
                                      <p:tavLst>
                                        <p:tav tm="0">
                                          <p:val>
                                            <p:strVal val="#ppt_x"/>
                                          </p:val>
                                        </p:tav>
                                        <p:tav tm="100000">
                                          <p:val>
                                            <p:strVal val="#ppt_x"/>
                                          </p:val>
                                        </p:tav>
                                      </p:tavLst>
                                    </p:anim>
                                    <p:anim calcmode="lin" valueType="num">
                                      <p:cBhvr>
                                        <p:cTn id="12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500"/>
                                        <p:tgtEl>
                                          <p:spTgt spid="32"/>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
                                        </p:tgtEl>
                                        <p:attrNameLst>
                                          <p:attrName>style.visibility</p:attrName>
                                        </p:attrNameLst>
                                      </p:cBhvr>
                                      <p:to>
                                        <p:strVal val="visible"/>
                                      </p:to>
                                    </p:set>
                                    <p:animEffect transition="in" filter="fade">
                                      <p:cBhvr>
                                        <p:cTn id="128" dur="500"/>
                                        <p:tgtEl>
                                          <p:spTgt spid="6"/>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2"/>
                                        </p:tgtEl>
                                        <p:attrNameLst>
                                          <p:attrName>style.visibility</p:attrName>
                                        </p:attrNameLst>
                                      </p:cBhvr>
                                      <p:to>
                                        <p:strVal val="visible"/>
                                      </p:to>
                                    </p:set>
                                    <p:animEffect transition="in" filter="fade">
                                      <p:cBhvr>
                                        <p:cTn id="133" dur="500"/>
                                        <p:tgtEl>
                                          <p:spTgt spid="2"/>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20"/>
                                        </p:tgtEl>
                                        <p:attrNameLst>
                                          <p:attrName>style.visibility</p:attrName>
                                        </p:attrNameLst>
                                      </p:cBhvr>
                                      <p:to>
                                        <p:strVal val="visible"/>
                                      </p:to>
                                    </p:set>
                                    <p:animEffect transition="in" filter="fade">
                                      <p:cBhvr>
                                        <p:cTn id="136" dur="500"/>
                                        <p:tgtEl>
                                          <p:spTgt spid="2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4"/>
                                        </p:tgtEl>
                                        <p:attrNameLst>
                                          <p:attrName>style.visibility</p:attrName>
                                        </p:attrNameLst>
                                      </p:cBhvr>
                                      <p:to>
                                        <p:strVal val="visible"/>
                                      </p:to>
                                    </p:set>
                                    <p:animEffect transition="in" filter="fade">
                                      <p:cBhvr>
                                        <p:cTn id="139" dur="500"/>
                                        <p:tgtEl>
                                          <p:spTgt spid="44"/>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500"/>
                                        <p:tgtEl>
                                          <p:spTgt spid="43"/>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45"/>
                                        </p:tgtEl>
                                        <p:attrNameLst>
                                          <p:attrName>style.visibility</p:attrName>
                                        </p:attrNameLst>
                                      </p:cBhvr>
                                      <p:to>
                                        <p:strVal val="visible"/>
                                      </p:to>
                                    </p:set>
                                    <p:animEffect transition="in" filter="fade">
                                      <p:cBhvr>
                                        <p:cTn id="148" dur="500"/>
                                        <p:tgtEl>
                                          <p:spTgt spid="45"/>
                                        </p:tgtEl>
                                      </p:cBhvr>
                                    </p:animEffect>
                                  </p:childTnLst>
                                </p:cTn>
                              </p:par>
                            </p:childTnLst>
                          </p:cTn>
                        </p:par>
                      </p:childTnLst>
                    </p:cTn>
                  </p:par>
                  <p:par>
                    <p:cTn id="149" fill="hold">
                      <p:stCondLst>
                        <p:cond delay="indefinite"/>
                      </p:stCondLst>
                      <p:childTnLst>
                        <p:par>
                          <p:cTn id="150" fill="hold">
                            <p:stCondLst>
                              <p:cond delay="0"/>
                            </p:stCondLst>
                            <p:childTnLst>
                              <p:par>
                                <p:cTn id="151" presetID="42" presetClass="entr" presetSubtype="0" fill="hold" grpId="0" nodeType="clickEffect">
                                  <p:stCondLst>
                                    <p:cond delay="0"/>
                                  </p:stCondLst>
                                  <p:childTnLst>
                                    <p:set>
                                      <p:cBhvr>
                                        <p:cTn id="152" dur="1" fill="hold">
                                          <p:stCondLst>
                                            <p:cond delay="0"/>
                                          </p:stCondLst>
                                        </p:cTn>
                                        <p:tgtEl>
                                          <p:spTgt spid="64"/>
                                        </p:tgtEl>
                                        <p:attrNameLst>
                                          <p:attrName>style.visibility</p:attrName>
                                        </p:attrNameLst>
                                      </p:cBhvr>
                                      <p:to>
                                        <p:strVal val="visible"/>
                                      </p:to>
                                    </p:set>
                                    <p:animEffect transition="in" filter="fade">
                                      <p:cBhvr>
                                        <p:cTn id="153" dur="1000"/>
                                        <p:tgtEl>
                                          <p:spTgt spid="64"/>
                                        </p:tgtEl>
                                      </p:cBhvr>
                                    </p:animEffect>
                                    <p:anim calcmode="lin" valueType="num">
                                      <p:cBhvr>
                                        <p:cTn id="154" dur="1000" fill="hold"/>
                                        <p:tgtEl>
                                          <p:spTgt spid="64"/>
                                        </p:tgtEl>
                                        <p:attrNameLst>
                                          <p:attrName>ppt_x</p:attrName>
                                        </p:attrNameLst>
                                      </p:cBhvr>
                                      <p:tavLst>
                                        <p:tav tm="0">
                                          <p:val>
                                            <p:strVal val="#ppt_x"/>
                                          </p:val>
                                        </p:tav>
                                        <p:tav tm="100000">
                                          <p:val>
                                            <p:strVal val="#ppt_x"/>
                                          </p:val>
                                        </p:tav>
                                      </p:tavLst>
                                    </p:anim>
                                    <p:anim calcmode="lin" valueType="num">
                                      <p:cBhvr>
                                        <p:cTn id="155" dur="1000" fill="hold"/>
                                        <p:tgtEl>
                                          <p:spTgt spid="64"/>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65"/>
                                        </p:tgtEl>
                                        <p:attrNameLst>
                                          <p:attrName>style.visibility</p:attrName>
                                        </p:attrNameLst>
                                      </p:cBhvr>
                                      <p:to>
                                        <p:strVal val="visible"/>
                                      </p:to>
                                    </p:set>
                                    <p:animEffect transition="in" filter="fade">
                                      <p:cBhvr>
                                        <p:cTn id="158" dur="1000"/>
                                        <p:tgtEl>
                                          <p:spTgt spid="65"/>
                                        </p:tgtEl>
                                      </p:cBhvr>
                                    </p:animEffect>
                                    <p:anim calcmode="lin" valueType="num">
                                      <p:cBhvr>
                                        <p:cTn id="159" dur="1000" fill="hold"/>
                                        <p:tgtEl>
                                          <p:spTgt spid="65"/>
                                        </p:tgtEl>
                                        <p:attrNameLst>
                                          <p:attrName>ppt_x</p:attrName>
                                        </p:attrNameLst>
                                      </p:cBhvr>
                                      <p:tavLst>
                                        <p:tav tm="0">
                                          <p:val>
                                            <p:strVal val="#ppt_x"/>
                                          </p:val>
                                        </p:tav>
                                        <p:tav tm="100000">
                                          <p:val>
                                            <p:strVal val="#ppt_x"/>
                                          </p:val>
                                        </p:tav>
                                      </p:tavLst>
                                    </p:anim>
                                    <p:anim calcmode="lin" valueType="num">
                                      <p:cBhvr>
                                        <p:cTn id="160" dur="1000" fill="hold"/>
                                        <p:tgtEl>
                                          <p:spTgt spid="65"/>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66"/>
                                        </p:tgtEl>
                                        <p:attrNameLst>
                                          <p:attrName>style.visibility</p:attrName>
                                        </p:attrNameLst>
                                      </p:cBhvr>
                                      <p:to>
                                        <p:strVal val="visible"/>
                                      </p:to>
                                    </p:set>
                                    <p:animEffect transition="in" filter="fade">
                                      <p:cBhvr>
                                        <p:cTn id="163" dur="1000"/>
                                        <p:tgtEl>
                                          <p:spTgt spid="66"/>
                                        </p:tgtEl>
                                      </p:cBhvr>
                                    </p:animEffect>
                                    <p:anim calcmode="lin" valueType="num">
                                      <p:cBhvr>
                                        <p:cTn id="164" dur="1000" fill="hold"/>
                                        <p:tgtEl>
                                          <p:spTgt spid="66"/>
                                        </p:tgtEl>
                                        <p:attrNameLst>
                                          <p:attrName>ppt_x</p:attrName>
                                        </p:attrNameLst>
                                      </p:cBhvr>
                                      <p:tavLst>
                                        <p:tav tm="0">
                                          <p:val>
                                            <p:strVal val="#ppt_x"/>
                                          </p:val>
                                        </p:tav>
                                        <p:tav tm="100000">
                                          <p:val>
                                            <p:strVal val="#ppt_x"/>
                                          </p:val>
                                        </p:tav>
                                      </p:tavLst>
                                    </p:anim>
                                    <p:anim calcmode="lin" valueType="num">
                                      <p:cBhvr>
                                        <p:cTn id="165" dur="1000" fill="hold"/>
                                        <p:tgtEl>
                                          <p:spTgt spid="66"/>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67"/>
                                        </p:tgtEl>
                                        <p:attrNameLst>
                                          <p:attrName>style.visibility</p:attrName>
                                        </p:attrNameLst>
                                      </p:cBhvr>
                                      <p:to>
                                        <p:strVal val="visible"/>
                                      </p:to>
                                    </p:set>
                                    <p:animEffect transition="in" filter="fade">
                                      <p:cBhvr>
                                        <p:cTn id="168" dur="1000"/>
                                        <p:tgtEl>
                                          <p:spTgt spid="67"/>
                                        </p:tgtEl>
                                      </p:cBhvr>
                                    </p:animEffect>
                                    <p:anim calcmode="lin" valueType="num">
                                      <p:cBhvr>
                                        <p:cTn id="169" dur="1000" fill="hold"/>
                                        <p:tgtEl>
                                          <p:spTgt spid="67"/>
                                        </p:tgtEl>
                                        <p:attrNameLst>
                                          <p:attrName>ppt_x</p:attrName>
                                        </p:attrNameLst>
                                      </p:cBhvr>
                                      <p:tavLst>
                                        <p:tav tm="0">
                                          <p:val>
                                            <p:strVal val="#ppt_x"/>
                                          </p:val>
                                        </p:tav>
                                        <p:tav tm="100000">
                                          <p:val>
                                            <p:strVal val="#ppt_x"/>
                                          </p:val>
                                        </p:tav>
                                      </p:tavLst>
                                    </p:anim>
                                    <p:anim calcmode="lin" valueType="num">
                                      <p:cBhvr>
                                        <p:cTn id="170" dur="1000" fill="hold"/>
                                        <p:tgtEl>
                                          <p:spTgt spid="67"/>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68"/>
                                        </p:tgtEl>
                                        <p:attrNameLst>
                                          <p:attrName>style.visibility</p:attrName>
                                        </p:attrNameLst>
                                      </p:cBhvr>
                                      <p:to>
                                        <p:strVal val="visible"/>
                                      </p:to>
                                    </p:set>
                                    <p:animEffect transition="in" filter="fade">
                                      <p:cBhvr>
                                        <p:cTn id="173" dur="1000"/>
                                        <p:tgtEl>
                                          <p:spTgt spid="68"/>
                                        </p:tgtEl>
                                      </p:cBhvr>
                                    </p:animEffect>
                                    <p:anim calcmode="lin" valueType="num">
                                      <p:cBhvr>
                                        <p:cTn id="174" dur="1000" fill="hold"/>
                                        <p:tgtEl>
                                          <p:spTgt spid="68"/>
                                        </p:tgtEl>
                                        <p:attrNameLst>
                                          <p:attrName>ppt_x</p:attrName>
                                        </p:attrNameLst>
                                      </p:cBhvr>
                                      <p:tavLst>
                                        <p:tav tm="0">
                                          <p:val>
                                            <p:strVal val="#ppt_x"/>
                                          </p:val>
                                        </p:tav>
                                        <p:tav tm="100000">
                                          <p:val>
                                            <p:strVal val="#ppt_x"/>
                                          </p:val>
                                        </p:tav>
                                      </p:tavLst>
                                    </p:anim>
                                    <p:anim calcmode="lin" valueType="num">
                                      <p:cBhvr>
                                        <p:cTn id="175" dur="1000" fill="hold"/>
                                        <p:tgtEl>
                                          <p:spTgt spid="68"/>
                                        </p:tgtEl>
                                        <p:attrNameLst>
                                          <p:attrName>ppt_y</p:attrName>
                                        </p:attrNameLst>
                                      </p:cBhvr>
                                      <p:tavLst>
                                        <p:tav tm="0">
                                          <p:val>
                                            <p:strVal val="#ppt_y+.1"/>
                                          </p:val>
                                        </p:tav>
                                        <p:tav tm="100000">
                                          <p:val>
                                            <p:strVal val="#ppt_y"/>
                                          </p:val>
                                        </p:tav>
                                      </p:tavLst>
                                    </p:anim>
                                  </p:childTnLst>
                                </p:cTn>
                              </p:par>
                              <p:par>
                                <p:cTn id="176" presetID="42" presetClass="entr" presetSubtype="0" fill="hold" grpId="0" nodeType="withEffect">
                                  <p:stCondLst>
                                    <p:cond delay="0"/>
                                  </p:stCondLst>
                                  <p:childTnLst>
                                    <p:set>
                                      <p:cBhvr>
                                        <p:cTn id="177" dur="1" fill="hold">
                                          <p:stCondLst>
                                            <p:cond delay="0"/>
                                          </p:stCondLst>
                                        </p:cTn>
                                        <p:tgtEl>
                                          <p:spTgt spid="69"/>
                                        </p:tgtEl>
                                        <p:attrNameLst>
                                          <p:attrName>style.visibility</p:attrName>
                                        </p:attrNameLst>
                                      </p:cBhvr>
                                      <p:to>
                                        <p:strVal val="visible"/>
                                      </p:to>
                                    </p:set>
                                    <p:animEffect transition="in" filter="fade">
                                      <p:cBhvr>
                                        <p:cTn id="178" dur="1000"/>
                                        <p:tgtEl>
                                          <p:spTgt spid="69"/>
                                        </p:tgtEl>
                                      </p:cBhvr>
                                    </p:animEffect>
                                    <p:anim calcmode="lin" valueType="num">
                                      <p:cBhvr>
                                        <p:cTn id="179" dur="1000" fill="hold"/>
                                        <p:tgtEl>
                                          <p:spTgt spid="69"/>
                                        </p:tgtEl>
                                        <p:attrNameLst>
                                          <p:attrName>ppt_x</p:attrName>
                                        </p:attrNameLst>
                                      </p:cBhvr>
                                      <p:tavLst>
                                        <p:tav tm="0">
                                          <p:val>
                                            <p:strVal val="#ppt_x"/>
                                          </p:val>
                                        </p:tav>
                                        <p:tav tm="100000">
                                          <p:val>
                                            <p:strVal val="#ppt_x"/>
                                          </p:val>
                                        </p:tav>
                                      </p:tavLst>
                                    </p:anim>
                                    <p:anim calcmode="lin" valueType="num">
                                      <p:cBhvr>
                                        <p:cTn id="180"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animBg="1"/>
      <p:bldP spid="5" grpId="0" animBg="1"/>
      <p:bldP spid="6" grpId="0" animBg="1"/>
      <p:bldP spid="15" grpId="0" animBg="1"/>
      <p:bldP spid="16" grpId="0" animBg="1"/>
      <p:bldP spid="17" grpId="0" animBg="1"/>
      <p:bldP spid="18" grpId="0" animBg="1"/>
      <p:bldP spid="2" grpId="0"/>
      <p:bldP spid="23" grpId="0" animBg="1"/>
      <p:bldP spid="24" grpId="0" animBg="1"/>
      <p:bldP spid="25" grpId="0" animBg="1"/>
      <p:bldP spid="27" grpId="0"/>
      <p:bldP spid="28" grpId="0"/>
      <p:bldP spid="30" grpId="0"/>
      <p:bldP spid="31" grpId="0"/>
      <p:bldP spid="32" grpId="0"/>
      <p:bldP spid="33" grpId="0" animBg="1"/>
      <p:bldP spid="34" grpId="0"/>
      <p:bldP spid="35" grpId="0" animBg="1"/>
      <p:bldP spid="36" grpId="0" animBg="1"/>
      <p:bldP spid="37" grpId="0" animBg="1"/>
      <p:bldP spid="10" grpId="0"/>
      <p:bldP spid="38" grpId="0"/>
      <p:bldP spid="39" grpId="0"/>
      <p:bldP spid="40" grpId="0"/>
      <p:bldP spid="43" grpId="0" animBg="1"/>
      <p:bldP spid="44" grpId="0"/>
      <p:bldP spid="45" grpId="0" animBg="1"/>
      <p:bldP spid="46" grpId="0"/>
      <p:bldP spid="57" grpId="0" animBg="1"/>
      <p:bldP spid="58" grpId="0" animBg="1"/>
      <p:bldP spid="59" grpId="0" animBg="1"/>
      <p:bldP spid="60" grpId="0" animBg="1"/>
      <p:bldP spid="61" grpId="0" animBg="1"/>
      <p:bldP spid="63" grpId="0" animBg="1"/>
      <p:bldP spid="64" grpId="0" animBg="1"/>
      <p:bldP spid="65" grpId="0" animBg="1"/>
      <p:bldP spid="66" grpId="0" animBg="1"/>
      <p:bldP spid="67" grpId="0" animBg="1"/>
      <p:bldP spid="68" grpId="0" animBg="1"/>
      <p:bldP spid="6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2244335" y="2547041"/>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r>
              <a:rPr lang="en-US" sz="2400" dirty="0">
                <a:latin typeface="Arial" panose="020B0604020202020204" pitchFamily="34" charset="0"/>
                <a:cs typeface="Arial" panose="020B0604020202020204" pitchFamily="34" charset="0"/>
              </a:rPr>
              <a:t>This will generally include:</a:t>
            </a:r>
          </a:p>
        </p:txBody>
      </p:sp>
      <p:sp>
        <p:nvSpPr>
          <p:cNvPr id="8" name="Rectangle 7"/>
          <p:cNvSpPr/>
          <p:nvPr/>
        </p:nvSpPr>
        <p:spPr>
          <a:xfrm>
            <a:off x="3026717" y="1037633"/>
            <a:ext cx="6831106" cy="1317768"/>
          </a:xfrm>
          <a:prstGeom prst="rect">
            <a:avLst/>
          </a:prstGeom>
          <a:solidFill>
            <a:schemeClr val="tx2">
              <a:lumMod val="20000"/>
              <a:lumOff val="80000"/>
            </a:schemeClr>
          </a:solid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 name="Rectangle 2"/>
          <p:cNvSpPr/>
          <p:nvPr/>
        </p:nvSpPr>
        <p:spPr>
          <a:xfrm>
            <a:off x="3180995" y="1131745"/>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to 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achieved 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achieved</a:t>
            </a:r>
          </a:p>
        </p:txBody>
      </p:sp>
      <p:sp>
        <p:nvSpPr>
          <p:cNvPr id="10" name="Rectangle 9"/>
          <p:cNvSpPr/>
          <p:nvPr/>
        </p:nvSpPr>
        <p:spPr>
          <a:xfrm>
            <a:off x="2748811" y="3210043"/>
            <a:ext cx="7109014" cy="856260"/>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Understanding the Causes of deprivations and Prioritizing issues to be addressed by UNICEF Action </a:t>
            </a:r>
          </a:p>
        </p:txBody>
      </p:sp>
      <p:sp>
        <p:nvSpPr>
          <p:cNvPr id="11" name="Rectangle 10"/>
          <p:cNvSpPr/>
          <p:nvPr/>
        </p:nvSpPr>
        <p:spPr>
          <a:xfrm>
            <a:off x="2748809" y="4152452"/>
            <a:ext cx="7109014" cy="769292"/>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Theory of Change (ToC) for the problem or deprivation</a:t>
            </a:r>
          </a:p>
        </p:txBody>
      </p:sp>
      <p:sp>
        <p:nvSpPr>
          <p:cNvPr id="12" name="Rectangle 11"/>
          <p:cNvSpPr/>
          <p:nvPr/>
        </p:nvSpPr>
        <p:spPr>
          <a:xfrm>
            <a:off x="2748809" y="5007893"/>
            <a:ext cx="7109016"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 </a:t>
            </a:r>
            <a:r>
              <a:rPr lang="en-US" sz="2000" dirty="0">
                <a:solidFill>
                  <a:srgbClr val="0099FF"/>
                </a:solidFill>
                <a:latin typeface="Arial" panose="020B0604020202020204" pitchFamily="34" charset="0"/>
                <a:cs typeface="Arial" panose="020B0604020202020204" pitchFamily="34" charset="0"/>
              </a:rPr>
              <a:t>Results Framework</a:t>
            </a:r>
          </a:p>
        </p:txBody>
      </p:sp>
      <p:pic>
        <p:nvPicPr>
          <p:cNvPr id="4" name="Picture 3"/>
          <p:cNvPicPr>
            <a:picLocks noChangeAspect="1"/>
          </p:cNvPicPr>
          <p:nvPr/>
        </p:nvPicPr>
        <p:blipFill>
          <a:blip r:embed="rId3"/>
          <a:stretch>
            <a:fillRect/>
          </a:stretch>
        </p:blipFill>
        <p:spPr>
          <a:xfrm>
            <a:off x="1905000" y="1295400"/>
            <a:ext cx="1044578" cy="862496"/>
          </a:xfrm>
          <a:prstGeom prst="rect">
            <a:avLst/>
          </a:prstGeom>
        </p:spPr>
      </p:pic>
      <p:sp>
        <p:nvSpPr>
          <p:cNvPr id="19" name="Rectangle 18"/>
          <p:cNvSpPr/>
          <p:nvPr/>
        </p:nvSpPr>
        <p:spPr>
          <a:xfrm>
            <a:off x="2748809" y="5885101"/>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solidFill>
                  <a:srgbClr val="0099FF"/>
                </a:solidFill>
                <a:latin typeface="Arial" panose="020B0604020202020204" pitchFamily="34" charset="0"/>
                <a:cs typeface="Arial" panose="020B0604020202020204" pitchFamily="34" charset="0"/>
              </a:rPr>
              <a:t>Budgeting </a:t>
            </a:r>
            <a:r>
              <a:rPr lang="en-US" sz="2000" dirty="0">
                <a:latin typeface="Arial" panose="020B0604020202020204" pitchFamily="34" charset="0"/>
                <a:cs typeface="Arial" panose="020B0604020202020204" pitchFamily="34" charset="0"/>
              </a:rPr>
              <a:t>for Results</a:t>
            </a:r>
          </a:p>
        </p:txBody>
      </p:sp>
      <p:sp>
        <p:nvSpPr>
          <p:cNvPr id="23" name="Oval 22"/>
          <p:cNvSpPr/>
          <p:nvPr/>
        </p:nvSpPr>
        <p:spPr>
          <a:xfrm>
            <a:off x="2175656" y="340871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1</a:t>
            </a:r>
          </a:p>
        </p:txBody>
      </p:sp>
      <p:sp>
        <p:nvSpPr>
          <p:cNvPr id="24" name="Oval 23"/>
          <p:cNvSpPr/>
          <p:nvPr/>
        </p:nvSpPr>
        <p:spPr>
          <a:xfrm>
            <a:off x="2173350" y="5157215"/>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3</a:t>
            </a:r>
          </a:p>
        </p:txBody>
      </p:sp>
      <p:sp>
        <p:nvSpPr>
          <p:cNvPr id="25" name="Oval 24"/>
          <p:cNvSpPr/>
          <p:nvPr/>
        </p:nvSpPr>
        <p:spPr>
          <a:xfrm>
            <a:off x="2175654" y="430849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2175654" y="6041147"/>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4</a:t>
            </a:r>
          </a:p>
        </p:txBody>
      </p:sp>
      <p:sp>
        <p:nvSpPr>
          <p:cNvPr id="15"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16" name="Text Box 27"/>
          <p:cNvSpPr txBox="1">
            <a:spLocks noChangeArrowheads="1"/>
          </p:cNvSpPr>
          <p:nvPr/>
        </p:nvSpPr>
        <p:spPr bwMode="auto">
          <a:xfrm>
            <a:off x="2010000" y="76200"/>
            <a:ext cx="3590290" cy="707886"/>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tabLst>
                <a:tab pos="87313" algn="l"/>
              </a:tabLst>
            </a:pPr>
            <a:r>
              <a:rPr lang="en-GB" sz="2800" b="1" dirty="0">
                <a:solidFill>
                  <a:schemeClr val="bg1"/>
                </a:solidFill>
                <a:latin typeface="Arial" panose="020B0604020202020204" pitchFamily="34" charset="0"/>
                <a:cs typeface="Arial" panose="020B0604020202020204" pitchFamily="34" charset="0"/>
              </a:rPr>
              <a:t>Strategic Planning</a:t>
            </a:r>
          </a:p>
        </p:txBody>
      </p:sp>
    </p:spTree>
    <p:extLst>
      <p:ext uri="{BB962C8B-B14F-4D97-AF65-F5344CB8AC3E}">
        <p14:creationId xmlns:p14="http://schemas.microsoft.com/office/powerpoint/2010/main" val="2636728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175164" y="228601"/>
            <a:ext cx="71212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a:solidFill>
                  <a:schemeClr val="bg1"/>
                </a:solidFill>
                <a:latin typeface="Arial" panose="020B0604020202020204" pitchFamily="34" charset="0"/>
                <a:cs typeface="Arial" panose="020B0604020202020204" pitchFamily="34" charset="0"/>
              </a:rPr>
              <a:t>Understanding the Theory of Change Approach</a:t>
            </a:r>
          </a:p>
        </p:txBody>
      </p:sp>
      <p:sp>
        <p:nvSpPr>
          <p:cNvPr id="28" name="Text Placeholder 2"/>
          <p:cNvSpPr txBox="1">
            <a:spLocks/>
          </p:cNvSpPr>
          <p:nvPr/>
        </p:nvSpPr>
        <p:spPr>
          <a:xfrm>
            <a:off x="2331899" y="4311650"/>
            <a:ext cx="8487900" cy="50927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buNone/>
            </a:pPr>
            <a:endParaRPr lang="en-US" sz="2000" dirty="0">
              <a:latin typeface="Arial" panose="020B0604020202020204" pitchFamily="34" charset="0"/>
              <a:cs typeface="Arial" panose="020B0604020202020204" pitchFamily="34" charset="0"/>
            </a:endParaRPr>
          </a:p>
        </p:txBody>
      </p:sp>
      <p:sp>
        <p:nvSpPr>
          <p:cNvPr id="11" name="Rectangle 10"/>
          <p:cNvSpPr/>
          <p:nvPr/>
        </p:nvSpPr>
        <p:spPr>
          <a:xfrm>
            <a:off x="2568151" y="1378320"/>
            <a:ext cx="7061876" cy="1791016"/>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A structured thinking process that allows groups to turn their theories or hypotheses about what needs to change and how into a “causal or </a:t>
            </a:r>
            <a:r>
              <a:rPr lang="en-US" sz="2400" b="1" dirty="0">
                <a:solidFill>
                  <a:srgbClr val="0099FF"/>
                </a:solidFill>
                <a:latin typeface="Arial" panose="020B0604020202020204" pitchFamily="34" charset="0"/>
                <a:cs typeface="Arial" panose="020B0604020202020204" pitchFamily="34" charset="0"/>
              </a:rPr>
              <a:t>change pathway</a:t>
            </a:r>
            <a:r>
              <a:rPr lang="en-US" sz="2400" dirty="0">
                <a:latin typeface="Arial" panose="020B0604020202020204" pitchFamily="34" charset="0"/>
                <a:cs typeface="Arial" panose="020B0604020202020204" pitchFamily="34" charset="0"/>
              </a:rPr>
              <a:t>”</a:t>
            </a:r>
          </a:p>
        </p:txBody>
      </p:sp>
      <p:sp>
        <p:nvSpPr>
          <p:cNvPr id="13" name="Rectangle 12"/>
          <p:cNvSpPr/>
          <p:nvPr/>
        </p:nvSpPr>
        <p:spPr>
          <a:xfrm>
            <a:off x="2574329" y="3952762"/>
            <a:ext cx="7055698" cy="1862978"/>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A </a:t>
            </a:r>
            <a:r>
              <a:rPr lang="en-US" sz="2400" b="1" dirty="0">
                <a:solidFill>
                  <a:srgbClr val="0099FF"/>
                </a:solidFill>
                <a:latin typeface="Arial" panose="020B0604020202020204" pitchFamily="34" charset="0"/>
                <a:cs typeface="Arial" panose="020B0604020202020204" pitchFamily="34" charset="0"/>
              </a:rPr>
              <a:t>representation</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of how results will be achieved in a development undertaking and the markers that will permit measurement of whether or not a policy, programme or project remains on track. </a:t>
            </a:r>
          </a:p>
        </p:txBody>
      </p:sp>
      <p:pic>
        <p:nvPicPr>
          <p:cNvPr id="12" name="Picture 11"/>
          <p:cNvPicPr>
            <a:picLocks noChangeAspect="1"/>
          </p:cNvPicPr>
          <p:nvPr/>
        </p:nvPicPr>
        <p:blipFill>
          <a:blip r:embed="rId3"/>
          <a:stretch>
            <a:fillRect/>
          </a:stretch>
        </p:blipFill>
        <p:spPr>
          <a:xfrm>
            <a:off x="1828800" y="1979416"/>
            <a:ext cx="572910" cy="588824"/>
          </a:xfrm>
          <a:prstGeom prst="rect">
            <a:avLst/>
          </a:prstGeom>
        </p:spPr>
      </p:pic>
      <p:pic>
        <p:nvPicPr>
          <p:cNvPr id="14" name="Picture 13"/>
          <p:cNvPicPr>
            <a:picLocks noChangeAspect="1"/>
          </p:cNvPicPr>
          <p:nvPr/>
        </p:nvPicPr>
        <p:blipFill>
          <a:blip r:embed="rId3"/>
          <a:stretch>
            <a:fillRect/>
          </a:stretch>
        </p:blipFill>
        <p:spPr>
          <a:xfrm>
            <a:off x="1828800" y="4589839"/>
            <a:ext cx="572910" cy="588824"/>
          </a:xfrm>
          <a:prstGeom prst="rect">
            <a:avLst/>
          </a:prstGeom>
        </p:spPr>
      </p:pic>
    </p:spTree>
    <p:extLst>
      <p:ext uri="{BB962C8B-B14F-4D97-AF65-F5344CB8AC3E}">
        <p14:creationId xmlns:p14="http://schemas.microsoft.com/office/powerpoint/2010/main" val="23999253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175164" y="228601"/>
            <a:ext cx="7121236" cy="461665"/>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400" b="1" dirty="0">
                <a:solidFill>
                  <a:schemeClr val="bg1"/>
                </a:solidFill>
                <a:latin typeface="Arial" panose="020B0604020202020204" pitchFamily="34" charset="0"/>
                <a:cs typeface="Arial" panose="020B0604020202020204" pitchFamily="34" charset="0"/>
              </a:rPr>
              <a:t>Understanding the Theory of Change Approach</a:t>
            </a:r>
          </a:p>
        </p:txBody>
      </p:sp>
      <p:sp>
        <p:nvSpPr>
          <p:cNvPr id="28" name="Text Placeholder 2"/>
          <p:cNvSpPr txBox="1">
            <a:spLocks/>
          </p:cNvSpPr>
          <p:nvPr/>
        </p:nvSpPr>
        <p:spPr>
          <a:xfrm>
            <a:off x="2278863" y="4311650"/>
            <a:ext cx="8487900" cy="50927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buNone/>
            </a:pPr>
            <a:endParaRPr lang="en-US" sz="2000" dirty="0">
              <a:latin typeface="Arial" panose="020B0604020202020204" pitchFamily="34" charset="0"/>
              <a:cs typeface="Arial" panose="020B0604020202020204" pitchFamily="34" charset="0"/>
            </a:endParaRPr>
          </a:p>
        </p:txBody>
      </p:sp>
      <p:sp>
        <p:nvSpPr>
          <p:cNvPr id="14" name="Rectangle 13"/>
          <p:cNvSpPr/>
          <p:nvPr/>
        </p:nvSpPr>
        <p:spPr>
          <a:xfrm>
            <a:off x="2732903" y="3254990"/>
            <a:ext cx="7055698" cy="1328605"/>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Simply put…….“</a:t>
            </a:r>
            <a:r>
              <a:rPr lang="en-US" sz="2400" i="1" dirty="0">
                <a:latin typeface="Arial" panose="020B0604020202020204" pitchFamily="34" charset="0"/>
                <a:cs typeface="Arial" panose="020B0604020202020204" pitchFamily="34" charset="0"/>
              </a:rPr>
              <a:t>If X happens, then Y should happen</a:t>
            </a:r>
            <a:r>
              <a:rPr lang="en-US" sz="2400" dirty="0">
                <a:latin typeface="Arial" panose="020B0604020202020204" pitchFamily="34" charset="0"/>
                <a:cs typeface="Arial" panose="020B0604020202020204" pitchFamily="34" charset="0"/>
              </a:rPr>
              <a:t>”, </a:t>
            </a:r>
            <a:r>
              <a:rPr lang="en-US" sz="2400" b="1" dirty="0">
                <a:solidFill>
                  <a:srgbClr val="0099FF"/>
                </a:solidFill>
                <a:latin typeface="Arial" panose="020B0604020202020204" pitchFamily="34" charset="0"/>
                <a:cs typeface="Arial" panose="020B0604020202020204" pitchFamily="34" charset="0"/>
              </a:rPr>
              <a:t>because</a:t>
            </a:r>
            <a:r>
              <a:rPr lang="en-US" sz="2400" dirty="0">
                <a:latin typeface="Arial" panose="020B0604020202020204" pitchFamily="34" charset="0"/>
                <a:cs typeface="Arial" panose="020B0604020202020204" pitchFamily="34" charset="0"/>
              </a:rPr>
              <a:t>…</a:t>
            </a:r>
          </a:p>
        </p:txBody>
      </p:sp>
      <p:sp>
        <p:nvSpPr>
          <p:cNvPr id="15" name="Rectangle 14"/>
          <p:cNvSpPr/>
          <p:nvPr/>
        </p:nvSpPr>
        <p:spPr>
          <a:xfrm>
            <a:off x="2732903" y="5152499"/>
            <a:ext cx="7055698" cy="1281842"/>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Explains  </a:t>
            </a:r>
            <a:r>
              <a:rPr lang="en-US" sz="2400" b="1" dirty="0">
                <a:solidFill>
                  <a:srgbClr val="0099FF"/>
                </a:solidFill>
                <a:latin typeface="Arial" panose="020B0604020202020204" pitchFamily="34" charset="0"/>
                <a:cs typeface="Arial" panose="020B0604020202020204" pitchFamily="34" charset="0"/>
              </a:rPr>
              <a:t>what</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results will be achieved and </a:t>
            </a:r>
            <a:r>
              <a:rPr lang="en-US" sz="2400" b="1" dirty="0">
                <a:solidFill>
                  <a:srgbClr val="0099FF"/>
                </a:solidFill>
                <a:latin typeface="Arial" panose="020B0604020202020204" pitchFamily="34" charset="0"/>
                <a:cs typeface="Arial" panose="020B0604020202020204" pitchFamily="34" charset="0"/>
              </a:rPr>
              <a:t>how</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one level of results, such as outputs, leads to another level of results – outcomes</a:t>
            </a:r>
          </a:p>
        </p:txBody>
      </p:sp>
      <p:sp>
        <p:nvSpPr>
          <p:cNvPr id="27" name="Rectangle 26"/>
          <p:cNvSpPr/>
          <p:nvPr/>
        </p:nvSpPr>
        <p:spPr>
          <a:xfrm>
            <a:off x="2732903" y="1481114"/>
            <a:ext cx="7055698" cy="1166870"/>
          </a:xfrm>
          <a:prstGeom prst="rect">
            <a:avLst/>
          </a:prstGeom>
          <a:solidFill>
            <a:schemeClr val="bg1">
              <a:lumMod val="95000"/>
            </a:schemeClr>
          </a:solidFill>
          <a:ln>
            <a:solidFill>
              <a:schemeClr val="bg1">
                <a:lumMod val="85000"/>
              </a:schemeClr>
            </a:solidFill>
          </a:ln>
        </p:spPr>
        <p:txBody>
          <a:bodyPr wrap="square" anchor="ctr">
            <a:noAutofit/>
          </a:bodyPr>
          <a:lstStyle/>
          <a:p>
            <a:pPr>
              <a:spcBef>
                <a:spcPts val="1200"/>
              </a:spcBef>
            </a:pPr>
            <a:r>
              <a:rPr lang="en-US" sz="2400" dirty="0">
                <a:latin typeface="Arial" panose="020B0604020202020204" pitchFamily="34" charset="0"/>
                <a:cs typeface="Arial" panose="020B0604020202020204" pitchFamily="34" charset="0"/>
              </a:rPr>
              <a:t>A set of and </a:t>
            </a:r>
            <a:r>
              <a:rPr lang="en-US" sz="2400" b="1" dirty="0">
                <a:solidFill>
                  <a:srgbClr val="0099FF"/>
                </a:solidFill>
                <a:latin typeface="Arial" panose="020B0604020202020204" pitchFamily="34" charset="0"/>
                <a:cs typeface="Arial" panose="020B0604020202020204" pitchFamily="34" charset="0"/>
              </a:rPr>
              <a:t>critical</a:t>
            </a:r>
            <a:r>
              <a:rPr lang="en-US" sz="2400" dirty="0">
                <a:solidFill>
                  <a:srgbClr val="0099FF"/>
                </a:solidFill>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assumptions that make up a causal pathway of change forms the basis of the program design.</a:t>
            </a:r>
          </a:p>
        </p:txBody>
      </p:sp>
      <p:pic>
        <p:nvPicPr>
          <p:cNvPr id="2" name="Picture 1"/>
          <p:cNvPicPr>
            <a:picLocks noChangeAspect="1"/>
          </p:cNvPicPr>
          <p:nvPr/>
        </p:nvPicPr>
        <p:blipFill>
          <a:blip r:embed="rId3"/>
          <a:stretch>
            <a:fillRect/>
          </a:stretch>
        </p:blipFill>
        <p:spPr>
          <a:xfrm>
            <a:off x="2085824" y="1787216"/>
            <a:ext cx="572910" cy="588824"/>
          </a:xfrm>
          <a:prstGeom prst="rect">
            <a:avLst/>
          </a:prstGeom>
        </p:spPr>
      </p:pic>
      <p:pic>
        <p:nvPicPr>
          <p:cNvPr id="17" name="Picture 16"/>
          <p:cNvPicPr>
            <a:picLocks noChangeAspect="1"/>
          </p:cNvPicPr>
          <p:nvPr/>
        </p:nvPicPr>
        <p:blipFill>
          <a:blip r:embed="rId3"/>
          <a:stretch>
            <a:fillRect/>
          </a:stretch>
        </p:blipFill>
        <p:spPr>
          <a:xfrm>
            <a:off x="2085824" y="3584589"/>
            <a:ext cx="572910" cy="588824"/>
          </a:xfrm>
          <a:prstGeom prst="rect">
            <a:avLst/>
          </a:prstGeom>
        </p:spPr>
      </p:pic>
      <p:pic>
        <p:nvPicPr>
          <p:cNvPr id="18" name="Picture 17"/>
          <p:cNvPicPr>
            <a:picLocks noChangeAspect="1"/>
          </p:cNvPicPr>
          <p:nvPr/>
        </p:nvPicPr>
        <p:blipFill>
          <a:blip r:embed="rId3"/>
          <a:stretch>
            <a:fillRect/>
          </a:stretch>
        </p:blipFill>
        <p:spPr>
          <a:xfrm>
            <a:off x="2085824" y="5499008"/>
            <a:ext cx="572910" cy="588824"/>
          </a:xfrm>
          <a:prstGeom prst="rect">
            <a:avLst/>
          </a:prstGeom>
        </p:spPr>
      </p:pic>
    </p:spTree>
    <p:extLst>
      <p:ext uri="{BB962C8B-B14F-4D97-AF65-F5344CB8AC3E}">
        <p14:creationId xmlns:p14="http://schemas.microsoft.com/office/powerpoint/2010/main" val="1465611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p>
        </p:txBody>
      </p:sp>
      <p:sp>
        <p:nvSpPr>
          <p:cNvPr id="30" name="Text Box 27"/>
          <p:cNvSpPr txBox="1">
            <a:spLocks noChangeArrowheads="1"/>
          </p:cNvSpPr>
          <p:nvPr/>
        </p:nvSpPr>
        <p:spPr bwMode="auto">
          <a:xfrm>
            <a:off x="2116944" y="19559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Purpose</a:t>
            </a:r>
            <a:endParaRPr lang="en-GB" sz="3200" b="1" dirty="0">
              <a:solidFill>
                <a:schemeClr val="bg1"/>
              </a:solidFill>
              <a:latin typeface="Arial" panose="020B0604020202020204" pitchFamily="34" charset="0"/>
              <a:cs typeface="Arial" panose="020B0604020202020204" pitchFamily="34" charset="0"/>
            </a:endParaRPr>
          </a:p>
        </p:txBody>
      </p:sp>
      <p:sp>
        <p:nvSpPr>
          <p:cNvPr id="11" name="Rectangle 10"/>
          <p:cNvSpPr/>
          <p:nvPr/>
        </p:nvSpPr>
        <p:spPr>
          <a:xfrm>
            <a:off x="2568151" y="1109990"/>
            <a:ext cx="7055698" cy="914400"/>
          </a:xfrm>
          <a:prstGeom prst="rect">
            <a:avLst/>
          </a:prstGeom>
          <a:solidFill>
            <a:schemeClr val="bg1">
              <a:lumMod val="85000"/>
            </a:schemeClr>
          </a:solidFill>
        </p:spPr>
        <p:txBody>
          <a:bodyPr wrap="square" anchor="ctr">
            <a:noAutofit/>
          </a:bodyPr>
          <a:lstStyle/>
          <a:p>
            <a:pPr>
              <a:spcBef>
                <a:spcPts val="1200"/>
              </a:spcBef>
            </a:pPr>
            <a:r>
              <a:rPr lang="en-GB" sz="2200" dirty="0">
                <a:latin typeface="Arial" panose="020B0604020202020204" pitchFamily="34" charset="0"/>
                <a:cs typeface="Arial" panose="020B0604020202020204" pitchFamily="34" charset="0"/>
              </a:rPr>
              <a:t>Essential to good RBM, as ToCs help organisations map the processes that contribute to desired change</a:t>
            </a:r>
          </a:p>
        </p:txBody>
      </p:sp>
      <p:sp>
        <p:nvSpPr>
          <p:cNvPr id="12" name="Rectangle 11"/>
          <p:cNvSpPr/>
          <p:nvPr/>
        </p:nvSpPr>
        <p:spPr>
          <a:xfrm>
            <a:off x="2568151" y="2144575"/>
            <a:ext cx="7055698" cy="914400"/>
          </a:xfrm>
          <a:prstGeom prst="rect">
            <a:avLst/>
          </a:prstGeom>
          <a:solidFill>
            <a:schemeClr val="bg1">
              <a:lumMod val="85000"/>
            </a:schemeClr>
          </a:solidFill>
        </p:spPr>
        <p:txBody>
          <a:bodyPr wrap="square" anchor="ctr">
            <a:noAutofit/>
          </a:bodyPr>
          <a:lstStyle/>
          <a:p>
            <a:pPr>
              <a:spcBef>
                <a:spcPts val="1200"/>
              </a:spcBef>
            </a:pPr>
            <a:r>
              <a:rPr lang="en-US" sz="2200" dirty="0">
                <a:latin typeface="Arial" panose="020B0604020202020204" pitchFamily="34" charset="0"/>
                <a:cs typeface="Arial" panose="020B0604020202020204" pitchFamily="34" charset="0"/>
              </a:rPr>
              <a:t>Presents an easy-to-understand </a:t>
            </a:r>
            <a:r>
              <a:rPr lang="en-US" sz="2200" b="1" dirty="0">
                <a:solidFill>
                  <a:srgbClr val="0099FF"/>
                </a:solidFill>
                <a:latin typeface="Arial" panose="020B0604020202020204" pitchFamily="34" charset="0"/>
                <a:cs typeface="Arial" panose="020B0604020202020204" pitchFamily="34" charset="0"/>
              </a:rPr>
              <a:t>vision</a:t>
            </a:r>
            <a:r>
              <a:rPr lang="en-US" sz="2200" dirty="0">
                <a:solidFill>
                  <a:srgbClr val="0099FF"/>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of how a desired result will be achieved</a:t>
            </a:r>
          </a:p>
        </p:txBody>
      </p:sp>
      <p:sp>
        <p:nvSpPr>
          <p:cNvPr id="13" name="Rectangle 12"/>
          <p:cNvSpPr/>
          <p:nvPr/>
        </p:nvSpPr>
        <p:spPr>
          <a:xfrm>
            <a:off x="2568151" y="3179160"/>
            <a:ext cx="7055698" cy="914400"/>
          </a:xfrm>
          <a:prstGeom prst="rect">
            <a:avLst/>
          </a:prstGeom>
          <a:solidFill>
            <a:schemeClr val="bg1">
              <a:lumMod val="85000"/>
            </a:schemeClr>
          </a:solidFill>
        </p:spPr>
        <p:txBody>
          <a:bodyPr wrap="square" anchor="ctr">
            <a:noAutofit/>
          </a:bodyPr>
          <a:lstStyle/>
          <a:p>
            <a:pPr>
              <a:spcBef>
                <a:spcPts val="1200"/>
              </a:spcBef>
            </a:pPr>
            <a:r>
              <a:rPr lang="en-US" sz="2200" dirty="0">
                <a:latin typeface="Arial" panose="020B0604020202020204" pitchFamily="34" charset="0"/>
                <a:cs typeface="Arial" panose="020B0604020202020204" pitchFamily="34" charset="0"/>
              </a:rPr>
              <a:t>Presents a logical and realistic change </a:t>
            </a:r>
            <a:r>
              <a:rPr lang="en-US" sz="2200" b="1" dirty="0">
                <a:solidFill>
                  <a:srgbClr val="0099FF"/>
                </a:solidFill>
                <a:latin typeface="Arial" panose="020B0604020202020204" pitchFamily="34" charset="0"/>
                <a:cs typeface="Arial" panose="020B0604020202020204" pitchFamily="34" charset="0"/>
              </a:rPr>
              <a:t>pathway</a:t>
            </a:r>
            <a:r>
              <a:rPr lang="en-US" sz="2200" dirty="0">
                <a:solidFill>
                  <a:srgbClr val="0099FF"/>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which guides the development of annual plans and activities</a:t>
            </a:r>
          </a:p>
        </p:txBody>
      </p:sp>
      <p:sp>
        <p:nvSpPr>
          <p:cNvPr id="21" name="Rectangle 20"/>
          <p:cNvSpPr/>
          <p:nvPr/>
        </p:nvSpPr>
        <p:spPr>
          <a:xfrm>
            <a:off x="2568151" y="4213745"/>
            <a:ext cx="7055698" cy="914400"/>
          </a:xfrm>
          <a:prstGeom prst="rect">
            <a:avLst/>
          </a:prstGeom>
          <a:solidFill>
            <a:schemeClr val="bg1">
              <a:lumMod val="85000"/>
            </a:schemeClr>
          </a:solidFill>
        </p:spPr>
        <p:txBody>
          <a:bodyPr wrap="square" anchor="ctr">
            <a:noAutofit/>
          </a:bodyPr>
          <a:lstStyle/>
          <a:p>
            <a:pPr>
              <a:spcBef>
                <a:spcPts val="1200"/>
              </a:spcBef>
            </a:pPr>
            <a:r>
              <a:rPr lang="en-US" sz="2200" b="1" dirty="0">
                <a:solidFill>
                  <a:srgbClr val="0099FF"/>
                </a:solidFill>
                <a:latin typeface="Arial" panose="020B0604020202020204" pitchFamily="34" charset="0"/>
                <a:cs typeface="Arial" panose="020B0604020202020204" pitchFamily="34" charset="0"/>
              </a:rPr>
              <a:t>Test</a:t>
            </a:r>
            <a:r>
              <a:rPr lang="en-US" sz="2200" b="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and demonstrate the programme logic</a:t>
            </a:r>
          </a:p>
        </p:txBody>
      </p:sp>
      <p:sp>
        <p:nvSpPr>
          <p:cNvPr id="22" name="Rectangle 21"/>
          <p:cNvSpPr/>
          <p:nvPr/>
        </p:nvSpPr>
        <p:spPr>
          <a:xfrm>
            <a:off x="2568151" y="5248330"/>
            <a:ext cx="7055698" cy="914400"/>
          </a:xfrm>
          <a:prstGeom prst="rect">
            <a:avLst/>
          </a:prstGeom>
          <a:solidFill>
            <a:schemeClr val="bg1">
              <a:lumMod val="85000"/>
            </a:schemeClr>
          </a:solidFill>
        </p:spPr>
        <p:txBody>
          <a:bodyPr wrap="square" anchor="ctr">
            <a:noAutofit/>
          </a:bodyPr>
          <a:lstStyle/>
          <a:p>
            <a:pPr>
              <a:spcBef>
                <a:spcPts val="1200"/>
              </a:spcBef>
            </a:pPr>
            <a:r>
              <a:rPr lang="en-US" sz="2200" dirty="0">
                <a:latin typeface="Arial" panose="020B0604020202020204" pitchFamily="34" charset="0"/>
                <a:cs typeface="Arial" panose="020B0604020202020204" pitchFamily="34" charset="0"/>
              </a:rPr>
              <a:t>Essential tool for effective </a:t>
            </a:r>
            <a:r>
              <a:rPr lang="en-US" sz="2200" b="1" dirty="0">
                <a:solidFill>
                  <a:srgbClr val="0099FF"/>
                </a:solidFill>
                <a:latin typeface="Arial" panose="020B0604020202020204" pitchFamily="34" charset="0"/>
                <a:cs typeface="Arial" panose="020B0604020202020204" pitchFamily="34" charset="0"/>
              </a:rPr>
              <a:t>monitoring</a:t>
            </a:r>
            <a:r>
              <a:rPr lang="en-US" sz="2200" dirty="0">
                <a:solidFill>
                  <a:srgbClr val="0099FF"/>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and </a:t>
            </a:r>
            <a:r>
              <a:rPr lang="en-US" sz="2200" b="1" dirty="0">
                <a:solidFill>
                  <a:srgbClr val="0099FF"/>
                </a:solidFill>
                <a:latin typeface="Arial" panose="020B0604020202020204" pitchFamily="34" charset="0"/>
                <a:cs typeface="Arial" panose="020B0604020202020204" pitchFamily="34" charset="0"/>
              </a:rPr>
              <a:t>evaluation</a:t>
            </a:r>
          </a:p>
        </p:txBody>
      </p:sp>
      <p:pic>
        <p:nvPicPr>
          <p:cNvPr id="24"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1" y="1328262"/>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2334474"/>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3369059"/>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4403644"/>
            <a:ext cx="534603" cy="53460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5438229"/>
            <a:ext cx="534603" cy="534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55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03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2438400" y="918066"/>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spcBef>
                <a:spcPts val="0"/>
              </a:spcBef>
              <a:buNone/>
            </a:pPr>
            <a:r>
              <a:rPr lang="en-US" sz="2400" b="1" dirty="0">
                <a:latin typeface="Arial" panose="020B0604020202020204" pitchFamily="34" charset="0"/>
                <a:cs typeface="Arial" panose="020B0604020202020204" pitchFamily="34" charset="0"/>
              </a:rPr>
              <a:t>Articulation of a vision for change</a:t>
            </a:r>
          </a:p>
        </p:txBody>
      </p:sp>
      <p:sp>
        <p:nvSpPr>
          <p:cNvPr id="36" name="Rectangle 9"/>
          <p:cNvSpPr/>
          <p:nvPr/>
        </p:nvSpPr>
        <p:spPr>
          <a:xfrm>
            <a:off x="2743200" y="1830165"/>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FUTURE DESIRED SITUATION</a:t>
            </a:r>
          </a:p>
        </p:txBody>
      </p:sp>
      <p:sp>
        <p:nvSpPr>
          <p:cNvPr id="41" name="Rectangle 20"/>
          <p:cNvSpPr/>
          <p:nvPr/>
        </p:nvSpPr>
        <p:spPr>
          <a:xfrm>
            <a:off x="2743201" y="6116274"/>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10" name="Oval 9"/>
          <p:cNvSpPr/>
          <p:nvPr/>
        </p:nvSpPr>
        <p:spPr>
          <a:xfrm>
            <a:off x="1676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1</a:t>
            </a:r>
          </a:p>
        </p:txBody>
      </p:sp>
      <p:cxnSp>
        <p:nvCxnSpPr>
          <p:cNvPr id="3" name="Straight Connector 2"/>
          <p:cNvCxnSpPr/>
          <p:nvPr/>
        </p:nvCxnSpPr>
        <p:spPr>
          <a:xfrm>
            <a:off x="2476500" y="1524000"/>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8868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86000" y="199843"/>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2141625" y="1082738"/>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None/>
            </a:pPr>
            <a:r>
              <a:rPr lang="en-US" sz="2400" b="1" dirty="0">
                <a:latin typeface="Arial" panose="020B0604020202020204" pitchFamily="34" charset="0"/>
                <a:cs typeface="Arial" panose="020B0604020202020204" pitchFamily="34" charset="0"/>
              </a:rPr>
              <a:t>Identification of necessary conditions for change</a:t>
            </a:r>
          </a:p>
        </p:txBody>
      </p:sp>
      <p:sp>
        <p:nvSpPr>
          <p:cNvPr id="32" name="Left Arrow 19"/>
          <p:cNvSpPr/>
          <p:nvPr/>
        </p:nvSpPr>
        <p:spPr>
          <a:xfrm rot="5400000">
            <a:off x="5883300" y="2644384"/>
            <a:ext cx="463918" cy="343319"/>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sz="1600" b="1" dirty="0">
              <a:solidFill>
                <a:schemeClr val="bg1"/>
              </a:solidFill>
            </a:endParaRPr>
          </a:p>
        </p:txBody>
      </p:sp>
      <p:sp>
        <p:nvSpPr>
          <p:cNvPr id="33" name="Left Arrow 19"/>
          <p:cNvSpPr/>
          <p:nvPr/>
        </p:nvSpPr>
        <p:spPr>
          <a:xfrm rot="5400000">
            <a:off x="8234197" y="2662404"/>
            <a:ext cx="463918" cy="320713"/>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sz="1600" b="1" dirty="0">
              <a:solidFill>
                <a:schemeClr val="bg1"/>
              </a:solidFill>
            </a:endParaRPr>
          </a:p>
        </p:txBody>
      </p:sp>
      <p:sp>
        <p:nvSpPr>
          <p:cNvPr id="34" name="Left Arrow 19"/>
          <p:cNvSpPr/>
          <p:nvPr/>
        </p:nvSpPr>
        <p:spPr>
          <a:xfrm rot="5400000">
            <a:off x="3534786" y="2630698"/>
            <a:ext cx="463916" cy="37068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sz="1600" b="1" dirty="0">
              <a:solidFill>
                <a:schemeClr val="bg1"/>
              </a:solidFill>
            </a:endParaRPr>
          </a:p>
        </p:txBody>
      </p:sp>
      <p:sp>
        <p:nvSpPr>
          <p:cNvPr id="38" name="Rectangle 14"/>
          <p:cNvSpPr/>
          <p:nvPr/>
        </p:nvSpPr>
        <p:spPr>
          <a:xfrm>
            <a:off x="2739681" y="3079262"/>
            <a:ext cx="1883539" cy="1492738"/>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- 1 </a:t>
            </a:r>
          </a:p>
        </p:txBody>
      </p:sp>
      <p:sp>
        <p:nvSpPr>
          <p:cNvPr id="39" name="Rectangle 16"/>
          <p:cNvSpPr/>
          <p:nvPr/>
        </p:nvSpPr>
        <p:spPr>
          <a:xfrm>
            <a:off x="5079274" y="3082460"/>
            <a:ext cx="1883539" cy="148954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- 2 </a:t>
            </a:r>
          </a:p>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40" name="Rectangle 17"/>
          <p:cNvSpPr/>
          <p:nvPr/>
        </p:nvSpPr>
        <p:spPr>
          <a:xfrm>
            <a:off x="7418867" y="3082460"/>
            <a:ext cx="1874014" cy="148954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- 3 </a:t>
            </a:r>
          </a:p>
        </p:txBody>
      </p:sp>
      <p:sp>
        <p:nvSpPr>
          <p:cNvPr id="16" name="Oval 15"/>
          <p:cNvSpPr/>
          <p:nvPr/>
        </p:nvSpPr>
        <p:spPr>
          <a:xfrm>
            <a:off x="1649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2</a:t>
            </a:r>
          </a:p>
        </p:txBody>
      </p:sp>
      <p:cxnSp>
        <p:nvCxnSpPr>
          <p:cNvPr id="17" name="Straight Connector 16"/>
          <p:cNvCxnSpPr/>
          <p:nvPr/>
        </p:nvCxnSpPr>
        <p:spPr>
          <a:xfrm>
            <a:off x="2514600" y="1799813"/>
            <a:ext cx="7467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Rectangle 9"/>
          <p:cNvSpPr/>
          <p:nvPr/>
        </p:nvSpPr>
        <p:spPr>
          <a:xfrm>
            <a:off x="2739680" y="1963216"/>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FUTURE DESIRED SITUATION</a:t>
            </a:r>
          </a:p>
        </p:txBody>
      </p:sp>
      <p:sp>
        <p:nvSpPr>
          <p:cNvPr id="19" name="Rectangle 20"/>
          <p:cNvSpPr/>
          <p:nvPr/>
        </p:nvSpPr>
        <p:spPr>
          <a:xfrm>
            <a:off x="2743201" y="6116274"/>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2" name="Right Brace 1"/>
          <p:cNvSpPr/>
          <p:nvPr/>
        </p:nvSpPr>
        <p:spPr>
          <a:xfrm>
            <a:off x="9188778" y="2528970"/>
            <a:ext cx="457128" cy="3587302"/>
          </a:xfrm>
          <a:prstGeom prst="rightBrace">
            <a:avLst>
              <a:gd name="adj1" fmla="val 8333"/>
              <a:gd name="adj2" fmla="val 4975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Rectangle 2"/>
          <p:cNvSpPr/>
          <p:nvPr/>
        </p:nvSpPr>
        <p:spPr>
          <a:xfrm rot="5400000">
            <a:off x="8062050" y="3828049"/>
            <a:ext cx="4114801" cy="878305"/>
          </a:xfrm>
          <a:prstGeom prst="rect">
            <a:avLst/>
          </a:prstGeom>
          <a:gradFill>
            <a:gsLst>
              <a:gs pos="100000">
                <a:schemeClr val="accent1">
                  <a:tint val="100000"/>
                  <a:shade val="100000"/>
                  <a:satMod val="13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latin typeface="Arial" panose="020B0604020202020204" pitchFamily="34" charset="0"/>
                <a:cs typeface="Arial" panose="020B0604020202020204" pitchFamily="34" charset="0"/>
              </a:rPr>
              <a:t>Hypotheses </a:t>
            </a:r>
            <a:r>
              <a:rPr lang="en-US" sz="2000" dirty="0">
                <a:latin typeface="Arial" panose="020B0604020202020204" pitchFamily="34" charset="0"/>
                <a:cs typeface="Arial" panose="020B0604020202020204" pitchFamily="34" charset="0"/>
              </a:rPr>
              <a:t>of how change </a:t>
            </a:r>
          </a:p>
          <a:p>
            <a:pPr algn="ctr"/>
            <a:r>
              <a:rPr lang="en-US" sz="2000" dirty="0">
                <a:latin typeface="Arial" panose="020B0604020202020204" pitchFamily="34" charset="0"/>
                <a:cs typeface="Arial" panose="020B0604020202020204" pitchFamily="34" charset="0"/>
              </a:rPr>
              <a:t>is likely to happen</a:t>
            </a:r>
          </a:p>
        </p:txBody>
      </p:sp>
    </p:spTree>
    <p:extLst>
      <p:ext uri="{BB962C8B-B14F-4D97-AF65-F5344CB8AC3E}">
        <p14:creationId xmlns:p14="http://schemas.microsoft.com/office/powerpoint/2010/main" val="32776822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03738" y="164029"/>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a:t>
            </a:r>
          </a:p>
        </p:txBody>
      </p:sp>
      <p:sp>
        <p:nvSpPr>
          <p:cNvPr id="27" name="Oval 26"/>
          <p:cNvSpPr/>
          <p:nvPr/>
        </p:nvSpPr>
        <p:spPr>
          <a:xfrm>
            <a:off x="1649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3</a:t>
            </a:r>
          </a:p>
        </p:txBody>
      </p:sp>
      <p:sp>
        <p:nvSpPr>
          <p:cNvPr id="29" name="Text Placeholder 2"/>
          <p:cNvSpPr txBox="1">
            <a:spLocks/>
          </p:cNvSpPr>
          <p:nvPr/>
        </p:nvSpPr>
        <p:spPr>
          <a:xfrm>
            <a:off x="2397583" y="913335"/>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None/>
            </a:pPr>
            <a:r>
              <a:rPr lang="en-US" sz="2400" b="1" dirty="0">
                <a:latin typeface="Arial" panose="020B0604020202020204" pitchFamily="34" charset="0"/>
                <a:cs typeface="Arial" panose="020B0604020202020204" pitchFamily="34" charset="0"/>
              </a:rPr>
              <a:t>Identification of actions to create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conditions for change</a:t>
            </a:r>
          </a:p>
        </p:txBody>
      </p:sp>
      <p:cxnSp>
        <p:nvCxnSpPr>
          <p:cNvPr id="31" name="Straight Connector 30"/>
          <p:cNvCxnSpPr/>
          <p:nvPr/>
        </p:nvCxnSpPr>
        <p:spPr>
          <a:xfrm>
            <a:off x="2727526" y="1740187"/>
            <a:ext cx="7162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Rectangle 9"/>
          <p:cNvSpPr/>
          <p:nvPr/>
        </p:nvSpPr>
        <p:spPr>
          <a:xfrm>
            <a:off x="2971800"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FUTURE DESIRED SITUATION</a:t>
            </a:r>
          </a:p>
        </p:txBody>
      </p:sp>
      <p:sp>
        <p:nvSpPr>
          <p:cNvPr id="47" name="Rectangle 20"/>
          <p:cNvSpPr/>
          <p:nvPr/>
        </p:nvSpPr>
        <p:spPr>
          <a:xfrm>
            <a:off x="2970558" y="6115032"/>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sp>
        <p:nvSpPr>
          <p:cNvPr id="28" name="Left Arrow 19"/>
          <p:cNvSpPr/>
          <p:nvPr/>
        </p:nvSpPr>
        <p:spPr>
          <a:xfrm rot="5400000">
            <a:off x="3780607" y="3567331"/>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2" name="Rectangle 14"/>
          <p:cNvSpPr/>
          <p:nvPr/>
        </p:nvSpPr>
        <p:spPr>
          <a:xfrm>
            <a:off x="2970558" y="3962401"/>
            <a:ext cx="1883539" cy="691327"/>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Short term change - 1</a:t>
            </a:r>
          </a:p>
        </p:txBody>
      </p:sp>
      <p:sp>
        <p:nvSpPr>
          <p:cNvPr id="33" name="Rectangle 16"/>
          <p:cNvSpPr/>
          <p:nvPr/>
        </p:nvSpPr>
        <p:spPr>
          <a:xfrm>
            <a:off x="5362681" y="3933218"/>
            <a:ext cx="1883539" cy="710030"/>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Short term change - 2</a:t>
            </a:r>
          </a:p>
        </p:txBody>
      </p:sp>
      <p:sp>
        <p:nvSpPr>
          <p:cNvPr id="34" name="Rectangle 17"/>
          <p:cNvSpPr/>
          <p:nvPr/>
        </p:nvSpPr>
        <p:spPr>
          <a:xfrm>
            <a:off x="7547161" y="3962401"/>
            <a:ext cx="1874014" cy="708163"/>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Short term change - 3</a:t>
            </a:r>
          </a:p>
        </p:txBody>
      </p:sp>
      <p:sp>
        <p:nvSpPr>
          <p:cNvPr id="36" name="TextBox 35"/>
          <p:cNvSpPr txBox="1"/>
          <p:nvPr/>
        </p:nvSpPr>
        <p:spPr>
          <a:xfrm>
            <a:off x="5466251" y="5029200"/>
            <a:ext cx="1676401"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Activities</a:t>
            </a:r>
          </a:p>
        </p:txBody>
      </p:sp>
      <p:sp>
        <p:nvSpPr>
          <p:cNvPr id="41" name="TextBox 40"/>
          <p:cNvSpPr txBox="1"/>
          <p:nvPr/>
        </p:nvSpPr>
        <p:spPr>
          <a:xfrm>
            <a:off x="3183888" y="5029200"/>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Activities</a:t>
            </a:r>
          </a:p>
        </p:txBody>
      </p:sp>
      <p:sp>
        <p:nvSpPr>
          <p:cNvPr id="48" name="TextBox 47"/>
          <p:cNvSpPr txBox="1"/>
          <p:nvPr/>
        </p:nvSpPr>
        <p:spPr>
          <a:xfrm>
            <a:off x="7719375" y="5029200"/>
            <a:ext cx="1676401"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Activities</a:t>
            </a:r>
          </a:p>
        </p:txBody>
      </p:sp>
      <p:sp>
        <p:nvSpPr>
          <p:cNvPr id="49" name="TextBox 48"/>
          <p:cNvSpPr txBox="1"/>
          <p:nvPr/>
        </p:nvSpPr>
        <p:spPr>
          <a:xfrm>
            <a:off x="4155652" y="5637742"/>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Activities</a:t>
            </a:r>
          </a:p>
        </p:txBody>
      </p:sp>
      <p:sp>
        <p:nvSpPr>
          <p:cNvPr id="50" name="TextBox 49"/>
          <p:cNvSpPr txBox="1"/>
          <p:nvPr/>
        </p:nvSpPr>
        <p:spPr>
          <a:xfrm>
            <a:off x="6785161" y="5639742"/>
            <a:ext cx="1524000" cy="338554"/>
          </a:xfrm>
          <a:prstGeom prst="rect">
            <a:avLst/>
          </a:prstGeom>
          <a:solidFill>
            <a:schemeClr val="bg1">
              <a:lumMod val="75000"/>
            </a:schemeClr>
          </a:solidFill>
          <a:ln w="19050">
            <a:solidFill>
              <a:schemeClr val="bg2">
                <a:lumMod val="75000"/>
              </a:schemeClr>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Activities</a:t>
            </a:r>
          </a:p>
        </p:txBody>
      </p:sp>
      <p:sp>
        <p:nvSpPr>
          <p:cNvPr id="55" name="Left Arrow 19"/>
          <p:cNvSpPr/>
          <p:nvPr/>
        </p:nvSpPr>
        <p:spPr>
          <a:xfrm rot="5400000">
            <a:off x="6053993" y="3587804"/>
            <a:ext cx="399671" cy="315662"/>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6" name="Left Arrow 19"/>
          <p:cNvSpPr/>
          <p:nvPr/>
        </p:nvSpPr>
        <p:spPr>
          <a:xfrm rot="5400000">
            <a:off x="3705571" y="2375878"/>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7" name="Left Arrow 19"/>
          <p:cNvSpPr/>
          <p:nvPr/>
        </p:nvSpPr>
        <p:spPr>
          <a:xfrm rot="5400000">
            <a:off x="6053992" y="2330491"/>
            <a:ext cx="399671" cy="391861"/>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58" name="Left Arrow 19"/>
          <p:cNvSpPr/>
          <p:nvPr/>
        </p:nvSpPr>
        <p:spPr>
          <a:xfrm rot="5400000">
            <a:off x="8311313" y="2363988"/>
            <a:ext cx="399671" cy="403973"/>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6" name="Left Arrow 19"/>
          <p:cNvSpPr/>
          <p:nvPr/>
        </p:nvSpPr>
        <p:spPr>
          <a:xfrm rot="5400000">
            <a:off x="8228975" y="3563353"/>
            <a:ext cx="399671" cy="398424"/>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7" name="Left Arrow 19"/>
          <p:cNvSpPr/>
          <p:nvPr/>
        </p:nvSpPr>
        <p:spPr>
          <a:xfrm rot="5400000">
            <a:off x="3705571" y="4642149"/>
            <a:ext cx="399671"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8" name="Left Arrow 19"/>
          <p:cNvSpPr/>
          <p:nvPr/>
        </p:nvSpPr>
        <p:spPr>
          <a:xfrm rot="5400000">
            <a:off x="5972364" y="4661360"/>
            <a:ext cx="399671" cy="30480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9" name="Left Arrow 19"/>
          <p:cNvSpPr/>
          <p:nvPr/>
        </p:nvSpPr>
        <p:spPr>
          <a:xfrm rot="5400000">
            <a:off x="8143223" y="4697482"/>
            <a:ext cx="399671" cy="30480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0" name="Left Arrow 19"/>
          <p:cNvSpPr/>
          <p:nvPr/>
        </p:nvSpPr>
        <p:spPr>
          <a:xfrm rot="5400000">
            <a:off x="4420079" y="5342247"/>
            <a:ext cx="399671" cy="24823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1" name="Left Arrow 19"/>
          <p:cNvSpPr/>
          <p:nvPr/>
        </p:nvSpPr>
        <p:spPr>
          <a:xfrm rot="5400000">
            <a:off x="5428889" y="5344014"/>
            <a:ext cx="399671" cy="32495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2" name="Left Arrow 19"/>
          <p:cNvSpPr/>
          <p:nvPr/>
        </p:nvSpPr>
        <p:spPr>
          <a:xfrm rot="5400000">
            <a:off x="6814640" y="5314069"/>
            <a:ext cx="399671" cy="312951"/>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3" name="Left Arrow 19"/>
          <p:cNvSpPr/>
          <p:nvPr/>
        </p:nvSpPr>
        <p:spPr>
          <a:xfrm rot="5400000">
            <a:off x="8044081" y="5366406"/>
            <a:ext cx="399671" cy="276167"/>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5" name="Rectangle 14"/>
          <p:cNvSpPr/>
          <p:nvPr/>
        </p:nvSpPr>
        <p:spPr>
          <a:xfrm>
            <a:off x="2970558" y="2700994"/>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- 1 </a:t>
            </a:r>
          </a:p>
        </p:txBody>
      </p:sp>
      <p:sp>
        <p:nvSpPr>
          <p:cNvPr id="37" name="Rectangle 14"/>
          <p:cNvSpPr/>
          <p:nvPr/>
        </p:nvSpPr>
        <p:spPr>
          <a:xfrm>
            <a:off x="5281985" y="2709367"/>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- 2 </a:t>
            </a:r>
          </a:p>
        </p:txBody>
      </p:sp>
      <p:sp>
        <p:nvSpPr>
          <p:cNvPr id="38" name="Rectangle 14"/>
          <p:cNvSpPr/>
          <p:nvPr/>
        </p:nvSpPr>
        <p:spPr>
          <a:xfrm>
            <a:off x="7615805" y="2757912"/>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- 3 </a:t>
            </a:r>
          </a:p>
          <a:p>
            <a:pPr algn="ctr"/>
            <a:r>
              <a:rPr lang="en-US" sz="1600" b="1" dirty="0">
                <a:solidFill>
                  <a:schemeClr val="tx1"/>
                </a:solidFill>
                <a:latin typeface="Arial" panose="020B0604020202020204" pitchFamily="34" charset="0"/>
                <a:cs typeface="Arial" panose="020B0604020202020204" pitchFamily="34" charset="0"/>
              </a:rPr>
              <a:t> </a:t>
            </a:r>
          </a:p>
        </p:txBody>
      </p:sp>
      <p:sp>
        <p:nvSpPr>
          <p:cNvPr id="42" name="TextBox 41"/>
          <p:cNvSpPr txBox="1"/>
          <p:nvPr/>
        </p:nvSpPr>
        <p:spPr>
          <a:xfrm rot="16200000">
            <a:off x="6027906" y="1404042"/>
            <a:ext cx="400110" cy="2337458"/>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a:latin typeface="Arial" pitchFamily="34" charset="0"/>
                <a:cs typeface="Arial" pitchFamily="34" charset="0"/>
              </a:rPr>
              <a:t>Assumptions and </a:t>
            </a:r>
            <a:r>
              <a:rPr lang="fr-BE" sz="1400" b="1" dirty="0">
                <a:latin typeface="Arial" pitchFamily="34" charset="0"/>
                <a:cs typeface="Arial" pitchFamily="34" charset="0"/>
              </a:rPr>
              <a:t>Risks</a:t>
            </a:r>
          </a:p>
        </p:txBody>
      </p:sp>
      <p:sp>
        <p:nvSpPr>
          <p:cNvPr id="43" name="TextBox 42"/>
          <p:cNvSpPr txBox="1"/>
          <p:nvPr/>
        </p:nvSpPr>
        <p:spPr>
          <a:xfrm rot="16200000">
            <a:off x="6074138" y="3675217"/>
            <a:ext cx="400110" cy="2296724"/>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a:latin typeface="Arial" pitchFamily="34" charset="0"/>
                <a:cs typeface="Arial" pitchFamily="34" charset="0"/>
              </a:rPr>
              <a:t>Assumptions and </a:t>
            </a:r>
            <a:r>
              <a:rPr lang="fr-BE" sz="1400" b="1" dirty="0">
                <a:latin typeface="Arial" pitchFamily="34" charset="0"/>
                <a:cs typeface="Arial" pitchFamily="34" charset="0"/>
              </a:rPr>
              <a:t>Risks</a:t>
            </a:r>
          </a:p>
        </p:txBody>
      </p:sp>
      <p:sp>
        <p:nvSpPr>
          <p:cNvPr id="44" name="TextBox 43"/>
          <p:cNvSpPr txBox="1"/>
          <p:nvPr/>
        </p:nvSpPr>
        <p:spPr>
          <a:xfrm rot="16200000">
            <a:off x="6053771" y="2583490"/>
            <a:ext cx="400110" cy="2337458"/>
          </a:xfrm>
          <a:prstGeom prst="rect">
            <a:avLst/>
          </a:prstGeom>
          <a:solidFill>
            <a:srgbClr val="FFFF00">
              <a:alpha val="60000"/>
            </a:srgbClr>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FR" sz="1400" b="1" dirty="0">
                <a:latin typeface="Arial" pitchFamily="34" charset="0"/>
                <a:cs typeface="Arial" pitchFamily="34" charset="0"/>
              </a:rPr>
              <a:t>Assumptions and </a:t>
            </a:r>
            <a:r>
              <a:rPr lang="fr-BE" sz="1400" b="1" dirty="0">
                <a:latin typeface="Arial" pitchFamily="34" charset="0"/>
                <a:cs typeface="Arial" pitchFamily="34" charset="0"/>
              </a:rPr>
              <a:t>Risks</a:t>
            </a:r>
          </a:p>
        </p:txBody>
      </p:sp>
      <p:sp>
        <p:nvSpPr>
          <p:cNvPr id="2" name="Left Brace 1"/>
          <p:cNvSpPr/>
          <p:nvPr/>
        </p:nvSpPr>
        <p:spPr>
          <a:xfrm>
            <a:off x="2314558" y="2372716"/>
            <a:ext cx="550004" cy="360358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p:cNvSpPr txBox="1"/>
          <p:nvPr/>
        </p:nvSpPr>
        <p:spPr>
          <a:xfrm>
            <a:off x="1700063" y="2145565"/>
            <a:ext cx="615553" cy="3969467"/>
          </a:xfrm>
          <a:prstGeom prst="rect">
            <a:avLst/>
          </a:prstGeom>
          <a:noFill/>
        </p:spPr>
        <p:txBody>
          <a:bodyPr vert="vert270" wrap="square" rtlCol="0">
            <a:spAutoFit/>
          </a:bodyPr>
          <a:lstStyle/>
          <a:p>
            <a:r>
              <a:rPr lang="en-US" sz="2800" dirty="0">
                <a:solidFill>
                  <a:srgbClr val="0099FF"/>
                </a:solidFill>
                <a:latin typeface="Arial" panose="020B0604020202020204" pitchFamily="34" charset="0"/>
                <a:cs typeface="Arial" panose="020B0604020202020204" pitchFamily="34" charset="0"/>
              </a:rPr>
              <a:t>Conditions for change</a:t>
            </a:r>
          </a:p>
        </p:txBody>
      </p:sp>
    </p:spTree>
    <p:extLst>
      <p:ext uri="{BB962C8B-B14F-4D97-AF65-F5344CB8AC3E}">
        <p14:creationId xmlns:p14="http://schemas.microsoft.com/office/powerpoint/2010/main" val="88309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799607" y="812803"/>
          <a:ext cx="8592777" cy="5782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ctrTitle"/>
          </p:nvPr>
        </p:nvSpPr>
        <p:spPr>
          <a:prstGeom prst="rect">
            <a:avLst/>
          </a:prstGeom>
        </p:spPr>
        <p:txBody>
          <a:bodyPr>
            <a:noAutofit/>
          </a:bodyPr>
          <a:lstStyle/>
          <a:p>
            <a:r>
              <a:rPr lang="en-US" dirty="0" smtClean="0">
                <a:latin typeface="Arial" panose="020B0604020202020204" pitchFamily="34" charset="0"/>
                <a:cs typeface="Arial" panose="020B0604020202020204" pitchFamily="34" charset="0"/>
              </a:rPr>
              <a:t>Key Elements of RBM</a:t>
            </a:r>
            <a:endParaRPr lang="en-US" dirty="0">
              <a:latin typeface="Arial" panose="020B0604020202020204" pitchFamily="34" charset="0"/>
              <a:cs typeface="Arial" panose="020B0604020202020204" pitchFamily="34" charset="0"/>
            </a:endParaRPr>
          </a:p>
        </p:txBody>
      </p:sp>
      <p:sp>
        <p:nvSpPr>
          <p:cNvPr id="2" name="Rounded Rectangle 1"/>
          <p:cNvSpPr/>
          <p:nvPr/>
        </p:nvSpPr>
        <p:spPr>
          <a:xfrm>
            <a:off x="7771504" y="3191685"/>
            <a:ext cx="1842423" cy="1164913"/>
          </a:xfrm>
          <a:prstGeom prst="roundRect">
            <a:avLst/>
          </a:prstGeom>
          <a:solidFill>
            <a:srgbClr val="F7941D"/>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Strategic Planning</a:t>
            </a:r>
          </a:p>
        </p:txBody>
      </p:sp>
      <p:sp>
        <p:nvSpPr>
          <p:cNvPr id="12" name="Rounded Rectangle 11"/>
          <p:cNvSpPr/>
          <p:nvPr/>
        </p:nvSpPr>
        <p:spPr>
          <a:xfrm>
            <a:off x="5056669" y="3160553"/>
            <a:ext cx="1936378" cy="1164913"/>
          </a:xfrm>
          <a:prstGeom prst="roundRect">
            <a:avLst/>
          </a:prstGeom>
          <a:solidFill>
            <a:schemeClr val="bg2">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Programme </a:t>
            </a:r>
          </a:p>
          <a:p>
            <a:pPr algn="ctr"/>
            <a:r>
              <a:rPr lang="en-US" sz="2200" b="1" dirty="0">
                <a:latin typeface="Arial" panose="020B0604020202020204" pitchFamily="34" charset="0"/>
                <a:cs typeface="Arial" panose="020B0604020202020204" pitchFamily="34" charset="0"/>
              </a:rPr>
              <a:t>Re-Design for Results</a:t>
            </a:r>
          </a:p>
        </p:txBody>
      </p:sp>
      <p:cxnSp>
        <p:nvCxnSpPr>
          <p:cNvPr id="28" name="Curved Connector 27"/>
          <p:cNvCxnSpPr/>
          <p:nvPr/>
        </p:nvCxnSpPr>
        <p:spPr>
          <a:xfrm flipV="1">
            <a:off x="4701988"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35" name="Minus 34"/>
          <p:cNvSpPr/>
          <p:nvPr/>
        </p:nvSpPr>
        <p:spPr>
          <a:xfrm>
            <a:off x="4276165" y="3585883"/>
            <a:ext cx="851647" cy="448235"/>
          </a:xfrm>
          <a:prstGeom prst="mathMinus">
            <a:avLst>
              <a:gd name="adj1" fmla="val 35520"/>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6" name="Minus 35"/>
          <p:cNvSpPr/>
          <p:nvPr/>
        </p:nvSpPr>
        <p:spPr>
          <a:xfrm>
            <a:off x="6921904" y="3488558"/>
            <a:ext cx="822456" cy="614833"/>
          </a:xfrm>
          <a:prstGeom prst="mathMinus">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7" name="Down Arrow 36"/>
          <p:cNvSpPr/>
          <p:nvPr/>
        </p:nvSpPr>
        <p:spPr>
          <a:xfrm>
            <a:off x="5853949" y="2393576"/>
            <a:ext cx="367553" cy="798108"/>
          </a:xfrm>
          <a:prstGeom prst="downArrow">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16" name="Curved Connector 15"/>
          <p:cNvCxnSpPr/>
          <p:nvPr/>
        </p:nvCxnSpPr>
        <p:spPr>
          <a:xfrm flipH="1" flipV="1">
            <a:off x="6113576"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057025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Callout 1 8"/>
          <p:cNvSpPr/>
          <p:nvPr/>
        </p:nvSpPr>
        <p:spPr>
          <a:xfrm>
            <a:off x="1524000" y="2480790"/>
            <a:ext cx="1234864" cy="435085"/>
          </a:xfrm>
          <a:prstGeom prst="borderCallout1">
            <a:avLst>
              <a:gd name="adj1" fmla="val 98358"/>
              <a:gd name="adj2" fmla="val 75307"/>
              <a:gd name="adj3" fmla="val 609255"/>
              <a:gd name="adj4" fmla="val 411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CONTEXT</a:t>
            </a:r>
          </a:p>
        </p:txBody>
      </p:sp>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175164" y="22860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a:t>
            </a:r>
          </a:p>
        </p:txBody>
      </p:sp>
      <p:sp>
        <p:nvSpPr>
          <p:cNvPr id="12" name="Text Placeholder 2"/>
          <p:cNvSpPr txBox="1">
            <a:spLocks/>
          </p:cNvSpPr>
          <p:nvPr/>
        </p:nvSpPr>
        <p:spPr>
          <a:xfrm>
            <a:off x="2388117" y="964151"/>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None/>
            </a:pPr>
            <a:r>
              <a:rPr lang="en-US" sz="2400" b="1" dirty="0">
                <a:latin typeface="Arial" panose="020B0604020202020204" pitchFamily="34" charset="0"/>
                <a:cs typeface="Arial" panose="020B0604020202020204" pitchFamily="34" charset="0"/>
              </a:rPr>
              <a:t>Articulation of </a:t>
            </a:r>
            <a:r>
              <a:rPr lang="en-US" sz="2400" b="1" dirty="0" smtClean="0">
                <a:latin typeface="Arial" panose="020B0604020202020204" pitchFamily="34" charset="0"/>
                <a:cs typeface="Arial" panose="020B0604020202020204" pitchFamily="34" charset="0"/>
              </a:rPr>
              <a:t>Interventions which contribute </a:t>
            </a:r>
            <a:r>
              <a:rPr lang="en-US" sz="2400" b="1" dirty="0">
                <a:latin typeface="Arial" panose="020B0604020202020204" pitchFamily="34" charset="0"/>
                <a:cs typeface="Arial" panose="020B0604020202020204" pitchFamily="34" charset="0"/>
              </a:rPr>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to the change effort</a:t>
            </a:r>
          </a:p>
        </p:txBody>
      </p:sp>
      <p:sp>
        <p:nvSpPr>
          <p:cNvPr id="27" name="Oval 26"/>
          <p:cNvSpPr/>
          <p:nvPr/>
        </p:nvSpPr>
        <p:spPr>
          <a:xfrm>
            <a:off x="1649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4</a:t>
            </a:r>
          </a:p>
        </p:txBody>
      </p:sp>
      <p:sp>
        <p:nvSpPr>
          <p:cNvPr id="47" name="Rectangle 9"/>
          <p:cNvSpPr/>
          <p:nvPr/>
        </p:nvSpPr>
        <p:spPr>
          <a:xfrm>
            <a:off x="2952908" y="1828800"/>
            <a:ext cx="6553200"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FUTURE DESIRED SITUATION</a:t>
            </a:r>
          </a:p>
        </p:txBody>
      </p:sp>
      <p:sp>
        <p:nvSpPr>
          <p:cNvPr id="48" name="Rectangle 20"/>
          <p:cNvSpPr/>
          <p:nvPr/>
        </p:nvSpPr>
        <p:spPr>
          <a:xfrm>
            <a:off x="2962277" y="6257639"/>
            <a:ext cx="6553199"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800" b="1" dirty="0">
                <a:latin typeface="Arial" panose="020B0604020202020204" pitchFamily="34" charset="0"/>
                <a:cs typeface="Arial" panose="020B0604020202020204" pitchFamily="34" charset="0"/>
              </a:rPr>
              <a:t>CURRENT SITUATION</a:t>
            </a:r>
          </a:p>
        </p:txBody>
      </p:sp>
      <p:cxnSp>
        <p:nvCxnSpPr>
          <p:cNvPr id="55" name="Straight Connector 54"/>
          <p:cNvCxnSpPr/>
          <p:nvPr/>
        </p:nvCxnSpPr>
        <p:spPr>
          <a:xfrm>
            <a:off x="2514600" y="1828800"/>
            <a:ext cx="7543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3283527" y="3636706"/>
            <a:ext cx="2107684" cy="22271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FFFF00"/>
                </a:solidFill>
                <a:latin typeface="Arial" panose="020B0604020202020204" pitchFamily="34" charset="0"/>
                <a:cs typeface="Arial" panose="020B0604020202020204" pitchFamily="34" charset="0"/>
              </a:rPr>
              <a:t> </a:t>
            </a:r>
            <a:r>
              <a:rPr lang="en-US" sz="2000" b="1" dirty="0">
                <a:solidFill>
                  <a:srgbClr val="FFFF00"/>
                </a:solidFill>
                <a:latin typeface="Arial" panose="020B0604020202020204" pitchFamily="34" charset="0"/>
                <a:cs typeface="Arial" panose="020B0604020202020204" pitchFamily="34" charset="0"/>
              </a:rPr>
              <a:t>Implementation Strategies</a:t>
            </a:r>
            <a:r>
              <a:rPr lang="en-US" sz="2000" b="1" dirty="0">
                <a:latin typeface="Arial" panose="020B0604020202020204" pitchFamily="34" charset="0"/>
                <a:cs typeface="Arial" panose="020B0604020202020204" pitchFamily="34" charset="0"/>
              </a:rPr>
              <a:t/>
            </a:r>
            <a:br>
              <a:rPr lang="en-US" sz="2000" b="1"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that serve to achieve desired situation</a:t>
            </a:r>
          </a:p>
        </p:txBody>
      </p:sp>
      <p:sp>
        <p:nvSpPr>
          <p:cNvPr id="45" name="Rectangle 44"/>
          <p:cNvSpPr/>
          <p:nvPr/>
        </p:nvSpPr>
        <p:spPr>
          <a:xfrm>
            <a:off x="8001000" y="3623303"/>
            <a:ext cx="1868606" cy="22017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FFFF00"/>
                </a:solidFill>
                <a:latin typeface="Arial" panose="020B0604020202020204" pitchFamily="34" charset="0"/>
                <a:cs typeface="Arial" panose="020B0604020202020204" pitchFamily="34" charset="0"/>
              </a:rPr>
              <a:t>Synergies</a:t>
            </a:r>
          </a:p>
          <a:p>
            <a:pPr algn="ctr"/>
            <a:r>
              <a:rPr lang="en-US" sz="2000" dirty="0">
                <a:solidFill>
                  <a:schemeClr val="bg1"/>
                </a:solidFill>
                <a:latin typeface="Arial" panose="020B0604020202020204" pitchFamily="34" charset="0"/>
                <a:cs typeface="Arial" panose="020B0604020202020204" pitchFamily="34" charset="0"/>
              </a:rPr>
              <a:t>Between programme areas</a:t>
            </a:r>
          </a:p>
          <a:p>
            <a:pPr algn="ctr"/>
            <a:endParaRPr lang="en-US" dirty="0"/>
          </a:p>
        </p:txBody>
      </p:sp>
      <p:sp>
        <p:nvSpPr>
          <p:cNvPr id="46" name="Rectangle 45"/>
          <p:cNvSpPr/>
          <p:nvPr/>
        </p:nvSpPr>
        <p:spPr>
          <a:xfrm>
            <a:off x="5608844" y="3623303"/>
            <a:ext cx="2152492" cy="2227104"/>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FFFF00"/>
                </a:solidFill>
                <a:latin typeface="Arial" panose="020B0604020202020204" pitchFamily="34" charset="0"/>
                <a:cs typeface="Arial" panose="020B0604020202020204" pitchFamily="34" charset="0"/>
              </a:rPr>
              <a:t>Partnerships</a:t>
            </a:r>
          </a:p>
          <a:p>
            <a:pPr algn="ctr"/>
            <a:r>
              <a:rPr lang="en-US" sz="2000" dirty="0">
                <a:solidFill>
                  <a:schemeClr val="bg1"/>
                </a:solidFill>
                <a:latin typeface="Arial" panose="020B0604020202020204" pitchFamily="34" charset="0"/>
                <a:cs typeface="Arial" panose="020B0604020202020204" pitchFamily="34" charset="0"/>
              </a:rPr>
              <a:t>Contribution of other partners to achieve desired</a:t>
            </a:r>
          </a:p>
          <a:p>
            <a:pPr algn="ctr"/>
            <a:r>
              <a:rPr lang="en-US" sz="2000" dirty="0">
                <a:solidFill>
                  <a:schemeClr val="bg1"/>
                </a:solidFill>
                <a:latin typeface="Arial" panose="020B0604020202020204" pitchFamily="34" charset="0"/>
                <a:cs typeface="Arial" panose="020B0604020202020204" pitchFamily="34" charset="0"/>
              </a:rPr>
              <a:t>situation</a:t>
            </a:r>
          </a:p>
        </p:txBody>
      </p:sp>
      <p:sp>
        <p:nvSpPr>
          <p:cNvPr id="6" name="Isosceles Triangle 5"/>
          <p:cNvSpPr/>
          <p:nvPr/>
        </p:nvSpPr>
        <p:spPr>
          <a:xfrm>
            <a:off x="3283527" y="2509035"/>
            <a:ext cx="6471594" cy="740263"/>
          </a:xfrm>
          <a:prstGeom prst="triangle">
            <a:avLst>
              <a:gd name="adj" fmla="val 49774"/>
            </a:avLst>
          </a:prstGeom>
          <a:gradFill>
            <a:gsLst>
              <a:gs pos="0">
                <a:schemeClr val="accent1"/>
              </a:gs>
              <a:gs pos="100000">
                <a:srgbClr val="00B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FFFF00"/>
                </a:solidFill>
              </a:rPr>
              <a:t>CHANGE</a:t>
            </a:r>
          </a:p>
        </p:txBody>
      </p:sp>
      <p:sp>
        <p:nvSpPr>
          <p:cNvPr id="7" name="Right Arrow 6"/>
          <p:cNvSpPr/>
          <p:nvPr/>
        </p:nvSpPr>
        <p:spPr>
          <a:xfrm>
            <a:off x="1524000" y="3035314"/>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t>RISKS</a:t>
            </a:r>
          </a:p>
        </p:txBody>
      </p:sp>
      <p:sp>
        <p:nvSpPr>
          <p:cNvPr id="19" name="Right Arrow 18"/>
          <p:cNvSpPr/>
          <p:nvPr/>
        </p:nvSpPr>
        <p:spPr>
          <a:xfrm>
            <a:off x="1524000" y="3931986"/>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ASSUMP-TIONS</a:t>
            </a:r>
          </a:p>
        </p:txBody>
      </p:sp>
      <p:sp>
        <p:nvSpPr>
          <p:cNvPr id="20" name="Right Arrow 19"/>
          <p:cNvSpPr/>
          <p:nvPr/>
        </p:nvSpPr>
        <p:spPr>
          <a:xfrm>
            <a:off x="1524000" y="4883334"/>
            <a:ext cx="1752600" cy="1066800"/>
          </a:xfrm>
          <a:prstGeom prst="rightArrow">
            <a:avLst/>
          </a:prstGeom>
          <a:gradFill>
            <a:gsLst>
              <a:gs pos="100000">
                <a:srgbClr val="333399"/>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OPPORTU-NITIES</a:t>
            </a:r>
          </a:p>
        </p:txBody>
      </p:sp>
    </p:spTree>
    <p:extLst>
      <p:ext uri="{BB962C8B-B14F-4D97-AF65-F5344CB8AC3E}">
        <p14:creationId xmlns:p14="http://schemas.microsoft.com/office/powerpoint/2010/main" val="3157594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1798465" y="990600"/>
            <a:ext cx="8643393" cy="5791200"/>
          </a:xfrm>
        </p:spPr>
        <p:txBody>
          <a:bodyPr/>
          <a:lstStyle/>
          <a:p>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Strategies </a:t>
            </a:r>
            <a:r>
              <a:rPr lang="en-US" sz="2000" b="1" dirty="0">
                <a:latin typeface="Arial" panose="020B0604020202020204" pitchFamily="34" charset="0"/>
                <a:cs typeface="Arial" panose="020B0604020202020204" pitchFamily="34" charset="0"/>
              </a:rPr>
              <a:t>are key to building theories of change as they provide broad direction for how change happens, and directly influence the types of activities and interventions needed to achieve results.</a:t>
            </a:r>
          </a:p>
          <a:p>
            <a:pPr marL="0" indent="0">
              <a:buNone/>
            </a:pPr>
            <a:endParaRPr lang="en-US" sz="2000" b="1" dirty="0">
              <a:latin typeface="Arial" panose="020B0604020202020204" pitchFamily="34" charset="0"/>
              <a:cs typeface="Arial" panose="020B0604020202020204" pitchFamily="34" charset="0"/>
            </a:endParaRPr>
          </a:p>
          <a:p>
            <a:r>
              <a:rPr lang="en-US" sz="2000" b="1" dirty="0">
                <a:latin typeface="Arial" panose="020B0604020202020204" pitchFamily="34" charset="0"/>
                <a:cs typeface="Arial" panose="020B0604020202020204" pitchFamily="34" charset="0"/>
              </a:rPr>
              <a:t>The choice of strategy(</a:t>
            </a:r>
            <a:r>
              <a:rPr lang="en-US" sz="2000" b="1" dirty="0" err="1">
                <a:latin typeface="Arial" pitchFamily="34" charset="0"/>
                <a:cs typeface="Arial" panose="020B0604020202020204" pitchFamily="34" charset="0"/>
              </a:rPr>
              <a:t>ies</a:t>
            </a:r>
            <a:r>
              <a:rPr lang="en-US" sz="2000" b="1" dirty="0">
                <a:latin typeface="Arial" pitchFamily="34" charset="0"/>
                <a:cs typeface="Arial" panose="020B0604020202020204" pitchFamily="34" charset="0"/>
              </a:rPr>
              <a:t>) is based on:</a:t>
            </a:r>
          </a:p>
          <a:p>
            <a:pPr lvl="1">
              <a:buFont typeface="Courier New" panose="02070309020205020404" pitchFamily="49" charset="0"/>
              <a:buChar char="o"/>
            </a:pPr>
            <a:r>
              <a:rPr lang="en-US" sz="2000" b="1" dirty="0" smtClean="0">
                <a:latin typeface="Arial" pitchFamily="34" charset="0"/>
                <a:cs typeface="Arial" panose="020B0604020202020204" pitchFamily="34" charset="0"/>
              </a:rPr>
              <a:t>Awareness </a:t>
            </a:r>
            <a:r>
              <a:rPr lang="en-US" sz="2000" b="1" dirty="0">
                <a:latin typeface="Arial" pitchFamily="34" charset="0"/>
                <a:cs typeface="Arial" panose="020B0604020202020204" pitchFamily="34" charset="0"/>
              </a:rPr>
              <a:t>of how change is really achieved in the local context, including risks</a:t>
            </a:r>
          </a:p>
          <a:p>
            <a:pPr lvl="1">
              <a:buFont typeface="Courier New" panose="02070309020205020404" pitchFamily="49" charset="0"/>
              <a:buChar char="o"/>
            </a:pPr>
            <a:r>
              <a:rPr lang="en-US" sz="2000" b="1" dirty="0">
                <a:latin typeface="Arial" pitchFamily="34" charset="0"/>
                <a:cs typeface="Arial" panose="020B0604020202020204" pitchFamily="34" charset="0"/>
              </a:rPr>
              <a:t>Considerations of effectiveness, sustainability, and availability of </a:t>
            </a:r>
            <a:r>
              <a:rPr lang="en-US" sz="2000" b="1" dirty="0" smtClean="0">
                <a:latin typeface="Arial" pitchFamily="34" charset="0"/>
                <a:cs typeface="Arial" panose="020B0604020202020204" pitchFamily="34" charset="0"/>
              </a:rPr>
              <a:t>human </a:t>
            </a:r>
            <a:r>
              <a:rPr lang="en-US" sz="2000" b="1" dirty="0">
                <a:latin typeface="Arial" pitchFamily="34" charset="0"/>
                <a:cs typeface="Arial" panose="020B0604020202020204" pitchFamily="34" charset="0"/>
              </a:rPr>
              <a:t>and financial resources</a:t>
            </a:r>
          </a:p>
          <a:p>
            <a:pPr lvl="1">
              <a:buFont typeface="Courier New" panose="02070309020205020404" pitchFamily="49" charset="0"/>
              <a:buChar char="o"/>
            </a:pPr>
            <a:endParaRPr lang="en-US" sz="2000" dirty="0">
              <a:latin typeface="Arial" pitchFamily="34" charset="0"/>
              <a:cs typeface="Arial" panose="020B0604020202020204" pitchFamily="34" charset="0"/>
            </a:endParaRPr>
          </a:p>
          <a:p>
            <a:endParaRPr lang="en-US" sz="2000" dirty="0"/>
          </a:p>
          <a:p>
            <a:endParaRPr lang="en-US" sz="2000" dirty="0">
              <a:latin typeface="Arial" pitchFamily="34" charset="0"/>
            </a:endParaRPr>
          </a:p>
          <a:p>
            <a:pPr marL="0" indent="0">
              <a:buNone/>
            </a:pPr>
            <a:endParaRPr lang="en-US" sz="2000" i="1" dirty="0"/>
          </a:p>
        </p:txBody>
      </p:sp>
      <p:sp>
        <p:nvSpPr>
          <p:cNvPr id="5"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2" name="Title 1"/>
          <p:cNvSpPr>
            <a:spLocks noGrp="1"/>
          </p:cNvSpPr>
          <p:nvPr>
            <p:ph type="title"/>
          </p:nvPr>
        </p:nvSpPr>
        <p:spPr>
          <a:xfrm>
            <a:off x="1771426" y="0"/>
            <a:ext cx="8667974" cy="914400"/>
          </a:xfrm>
        </p:spPr>
        <p:txBody>
          <a:bodyPr/>
          <a:lstStyle/>
          <a:p>
            <a:r>
              <a:rPr lang="en-US" sz="3600" b="1" dirty="0">
                <a:solidFill>
                  <a:schemeClr val="bg1"/>
                </a:solidFill>
              </a:rPr>
              <a:t>Identifying </a:t>
            </a:r>
            <a:r>
              <a:rPr lang="en-US" sz="3600" b="1" dirty="0" smtClean="0">
                <a:solidFill>
                  <a:schemeClr val="bg1"/>
                </a:solidFill>
              </a:rPr>
              <a:t>Strategies</a:t>
            </a:r>
            <a:endParaRPr lang="en-US" sz="3600" b="1" dirty="0">
              <a:solidFill>
                <a:schemeClr val="bg1"/>
              </a:solidFill>
            </a:endParaRPr>
          </a:p>
        </p:txBody>
      </p:sp>
    </p:spTree>
    <p:extLst>
      <p:ext uri="{BB962C8B-B14F-4D97-AF65-F5344CB8AC3E}">
        <p14:creationId xmlns:p14="http://schemas.microsoft.com/office/powerpoint/2010/main" val="17842968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2872850" y="1600200"/>
            <a:ext cx="6482545" cy="4343400"/>
          </a:xfrm>
        </p:spPr>
        <p:txBody>
          <a:bodyPr/>
          <a:lstStyle/>
          <a:p>
            <a:pPr lvl="1">
              <a:buFont typeface="Courier New" panose="02070309020205020404" pitchFamily="49" charset="0"/>
              <a:buChar char="o"/>
            </a:pPr>
            <a:endParaRPr lang="en-US" sz="1500" dirty="0">
              <a:latin typeface="Arial" pitchFamily="34" charset="0"/>
              <a:cs typeface="Arial" panose="020B0604020202020204" pitchFamily="34" charset="0"/>
            </a:endParaRPr>
          </a:p>
          <a:p>
            <a:r>
              <a:rPr lang="en-US" sz="2400" b="1" u="sng" dirty="0" smtClean="0">
                <a:latin typeface="Arial" pitchFamily="34" charset="0"/>
                <a:cs typeface="Arial" panose="020B0604020202020204" pitchFamily="34" charset="0"/>
              </a:rPr>
              <a:t>See EXAMPLE</a:t>
            </a:r>
            <a:r>
              <a:rPr lang="en-US" sz="1500" dirty="0" smtClean="0">
                <a:latin typeface="Arial" pitchFamily="34" charset="0"/>
                <a:cs typeface="Arial" panose="020B0604020202020204" pitchFamily="34" charset="0"/>
              </a:rPr>
              <a:t>: </a:t>
            </a:r>
            <a:r>
              <a:rPr lang="en-US" sz="2000" b="1" dirty="0" smtClean="0">
                <a:latin typeface="Arial" pitchFamily="34" charset="0"/>
                <a:cs typeface="Arial" panose="020B0604020202020204" pitchFamily="34" charset="0"/>
              </a:rPr>
              <a:t>Strategies for UNICEF Strategic Plan 2018-2021</a:t>
            </a:r>
            <a:r>
              <a:rPr lang="en-US" sz="2000" b="1" dirty="0">
                <a:latin typeface="Arial" pitchFamily="34" charset="0"/>
                <a:cs typeface="Arial" panose="020B0604020202020204" pitchFamily="34" charset="0"/>
              </a:rPr>
              <a:t>: </a:t>
            </a:r>
          </a:p>
          <a:p>
            <a:endParaRPr lang="en-US" sz="2000" b="1" dirty="0">
              <a:latin typeface="Arial" pitchFamily="34" charset="0"/>
              <a:cs typeface="Arial" panose="020B0604020202020204" pitchFamily="34" charset="0"/>
            </a:endParaRPr>
          </a:p>
          <a:p>
            <a:endParaRPr lang="en-US" sz="1500" dirty="0"/>
          </a:p>
          <a:p>
            <a:endParaRPr lang="en-US" sz="1500" dirty="0">
              <a:latin typeface="Arial" pitchFamily="34" charset="0"/>
            </a:endParaRPr>
          </a:p>
          <a:p>
            <a:pPr marL="0" indent="0">
              <a:buNone/>
            </a:pPr>
            <a:endParaRPr lang="en-US" sz="1500" i="1" dirty="0"/>
          </a:p>
        </p:txBody>
      </p:sp>
      <p:sp>
        <p:nvSpPr>
          <p:cNvPr id="6" name="Rectangle 5"/>
          <p:cNvSpPr/>
          <p:nvPr/>
        </p:nvSpPr>
        <p:spPr>
          <a:xfrm>
            <a:off x="2872850" y="3169920"/>
            <a:ext cx="6480701" cy="3124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b="1" dirty="0">
                <a:solidFill>
                  <a:schemeClr val="tx1"/>
                </a:solidFill>
                <a:latin typeface="Arial" pitchFamily="34" charset="0"/>
                <a:cs typeface="Arial" panose="020B0604020202020204" pitchFamily="34" charset="0"/>
              </a:rPr>
              <a:t>Programming excellence- holistic approach/ winning support for cause of children/ developing and leveraging resources/ harnessing the power of business and markets for children/ United Nations working together/ Fostering innovations for children/ Harnessing the power of evidence as a driver of change</a:t>
            </a:r>
          </a:p>
        </p:txBody>
      </p:sp>
      <p:sp>
        <p:nvSpPr>
          <p:cNvPr id="5" name="Rectangle 21"/>
          <p:cNvSpPr>
            <a:spLocks noChangeArrowheads="1"/>
          </p:cNvSpPr>
          <p:nvPr/>
        </p:nvSpPr>
        <p:spPr bwMode="auto">
          <a:xfrm>
            <a:off x="2667000" y="857250"/>
            <a:ext cx="6858000" cy="685800"/>
          </a:xfrm>
          <a:prstGeom prst="rect">
            <a:avLst/>
          </a:prstGeom>
          <a:solidFill>
            <a:srgbClr val="0099FF"/>
          </a:solidFill>
          <a:ln w="9525">
            <a:noFill/>
            <a:miter lim="800000"/>
            <a:headEnd/>
            <a:tailEnd/>
          </a:ln>
        </p:spPr>
        <p:txBody>
          <a:bodyPr wrap="none" anchor="ctr">
            <a:prstTxWarp prst="textNoShape">
              <a:avLst/>
            </a:prstTxWarp>
          </a:bodyPr>
          <a:lstStyle/>
          <a:p>
            <a:endParaRPr lang="en-US" sz="1350" b="1" dirty="0">
              <a:solidFill>
                <a:schemeClr val="bg1"/>
              </a:solidFill>
            </a:endParaRPr>
          </a:p>
        </p:txBody>
      </p:sp>
      <p:sp>
        <p:nvSpPr>
          <p:cNvPr id="2" name="Title 1"/>
          <p:cNvSpPr>
            <a:spLocks noGrp="1"/>
          </p:cNvSpPr>
          <p:nvPr>
            <p:ph type="title"/>
          </p:nvPr>
        </p:nvSpPr>
        <p:spPr>
          <a:xfrm>
            <a:off x="2852570" y="857250"/>
            <a:ext cx="6500981" cy="685800"/>
          </a:xfrm>
        </p:spPr>
        <p:txBody>
          <a:bodyPr/>
          <a:lstStyle/>
          <a:p>
            <a:r>
              <a:rPr lang="en-US" sz="2700" b="1" dirty="0">
                <a:solidFill>
                  <a:schemeClr val="bg1"/>
                </a:solidFill>
              </a:rPr>
              <a:t>Identifying </a:t>
            </a:r>
            <a:r>
              <a:rPr lang="en-US" sz="2700" b="1" dirty="0" smtClean="0">
                <a:solidFill>
                  <a:schemeClr val="bg1"/>
                </a:solidFill>
              </a:rPr>
              <a:t>Strategies</a:t>
            </a:r>
            <a:endParaRPr lang="en-US" sz="2700" b="1" dirty="0">
              <a:solidFill>
                <a:schemeClr val="bg1"/>
              </a:solidFill>
            </a:endParaRPr>
          </a:p>
        </p:txBody>
      </p:sp>
    </p:spTree>
    <p:extLst>
      <p:ext uri="{BB962C8B-B14F-4D97-AF65-F5344CB8AC3E}">
        <p14:creationId xmlns:p14="http://schemas.microsoft.com/office/powerpoint/2010/main" val="42323449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6146" name="Rectangle 2"/>
          <p:cNvSpPr>
            <a:spLocks noGrp="1" noChangeArrowheads="1"/>
          </p:cNvSpPr>
          <p:nvPr>
            <p:ph type="ctrTitle" idx="4294967295"/>
          </p:nvPr>
        </p:nvSpPr>
        <p:spPr>
          <a:xfrm>
            <a:off x="1600200" y="203994"/>
            <a:ext cx="4800600" cy="506412"/>
          </a:xfrm>
          <a:prstGeom prst="rect">
            <a:avLst/>
          </a:prstGeom>
          <a:noFill/>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3200" b="1" dirty="0">
                <a:solidFill>
                  <a:schemeClr val="bg1"/>
                </a:solidFill>
              </a:rPr>
              <a:t>Defining Assumptions</a:t>
            </a:r>
          </a:p>
        </p:txBody>
      </p:sp>
      <p:sp>
        <p:nvSpPr>
          <p:cNvPr id="6147" name="Rectangle 3"/>
          <p:cNvSpPr>
            <a:spLocks noGrp="1" noChangeArrowheads="1"/>
          </p:cNvSpPr>
          <p:nvPr>
            <p:ph type="body" sz="quarter" idx="4294967295"/>
          </p:nvPr>
        </p:nvSpPr>
        <p:spPr>
          <a:xfrm>
            <a:off x="1905000" y="1295400"/>
            <a:ext cx="8077200" cy="5410200"/>
          </a:xfrm>
          <a:prstGeom prst="rect">
            <a:avLst/>
          </a:prstGeom>
          <a:noFill/>
          <a:ln/>
        </p:spPr>
        <p:txBody>
          <a:bodyPr/>
          <a:lstStyle/>
          <a:p>
            <a:pPr marL="0"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sz="2400" b="1" dirty="0">
                <a:latin typeface="Arial" panose="020B0604020202020204" pitchFamily="34" charset="0"/>
                <a:cs typeface="Arial" panose="020B0604020202020204" pitchFamily="34" charset="0"/>
              </a:rPr>
              <a:t>Assumptions </a:t>
            </a:r>
            <a:r>
              <a:rPr lang="en-US" sz="2400" dirty="0">
                <a:latin typeface="Arial" panose="020B0604020202020204" pitchFamily="34" charset="0"/>
                <a:cs typeface="Arial" panose="020B0604020202020204" pitchFamily="34" charset="0"/>
              </a:rPr>
              <a:t>are variables or factors which </a:t>
            </a:r>
            <a:r>
              <a:rPr lang="en-US" sz="2400" u="sng" dirty="0">
                <a:latin typeface="Arial" panose="020B0604020202020204" pitchFamily="34" charset="0"/>
                <a:cs typeface="Arial" panose="020B0604020202020204" pitchFamily="34" charset="0"/>
              </a:rPr>
              <a:t>need to be in place</a:t>
            </a:r>
            <a:r>
              <a:rPr lang="en-US" sz="2400" dirty="0">
                <a:latin typeface="Arial" panose="020B0604020202020204" pitchFamily="34" charset="0"/>
                <a:cs typeface="Arial" panose="020B0604020202020204" pitchFamily="34" charset="0"/>
              </a:rPr>
              <a:t> for a result to be achieved</a:t>
            </a:r>
          </a:p>
          <a:p>
            <a:pPr marL="0"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400" dirty="0">
              <a:latin typeface="Arial" panose="020B0604020202020204" pitchFamily="34" charset="0"/>
              <a:cs typeface="Arial" panose="020B0604020202020204" pitchFamily="34" charset="0"/>
            </a:endParaRPr>
          </a:p>
          <a:p>
            <a:pPr marL="0"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400" dirty="0">
                <a:latin typeface="Arial" panose="020B0604020202020204" pitchFamily="34" charset="0"/>
                <a:ea typeface="굴림" pitchFamily="50" charset="-127"/>
                <a:cs typeface="Arial" panose="020B0604020202020204" pitchFamily="34" charset="0"/>
              </a:rPr>
              <a:t>Examples:</a:t>
            </a:r>
          </a:p>
          <a:p>
            <a:pPr lvl="1" indent="-342900">
              <a:spcBef>
                <a:spcPts val="0"/>
              </a:spcBef>
              <a:spcAft>
                <a:spcPts val="1200"/>
              </a:spcAft>
              <a:buClr>
                <a:srgbClr val="000000"/>
              </a:buClr>
              <a:buFont typeface="Courier New" panose="02070309020205020404" pitchFamily="49" charset="0"/>
              <a:buChar char="o"/>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dirty="0">
                <a:latin typeface="Arial" panose="020B0604020202020204" pitchFamily="34" charset="0"/>
                <a:ea typeface="굴림" pitchFamily="50" charset="-127"/>
                <a:cs typeface="Arial" panose="020B0604020202020204" pitchFamily="34" charset="0"/>
              </a:rPr>
              <a:t>Other partners will successfully implement their own plans</a:t>
            </a:r>
          </a:p>
          <a:p>
            <a:pPr lvl="1" indent="-342900">
              <a:spcBef>
                <a:spcPts val="0"/>
              </a:spcBef>
              <a:spcAft>
                <a:spcPts val="1200"/>
              </a:spcAft>
              <a:buClr>
                <a:srgbClr val="000000"/>
              </a:buClr>
              <a:buFont typeface="Courier New" panose="02070309020205020404" pitchFamily="49" charset="0"/>
              <a:buChar char="o"/>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dirty="0">
                <a:latin typeface="Arial" panose="020B0604020202020204" pitchFamily="34" charset="0"/>
                <a:ea typeface="굴림" pitchFamily="50" charset="-127"/>
                <a:cs typeface="Arial" panose="020B0604020202020204" pitchFamily="34" charset="0"/>
              </a:rPr>
              <a:t>The national economy will improve as predicted</a:t>
            </a:r>
          </a:p>
          <a:p>
            <a:pPr lvl="1" indent="-342900">
              <a:spcBef>
                <a:spcPts val="0"/>
              </a:spcBef>
              <a:spcAft>
                <a:spcPts val="1200"/>
              </a:spcAft>
              <a:buClr>
                <a:srgbClr val="000000"/>
              </a:buClr>
              <a:buFont typeface="Courier New" panose="02070309020205020404" pitchFamily="49" charset="0"/>
              <a:buChar char="o"/>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dirty="0">
                <a:latin typeface="Arial" panose="020B0604020202020204" pitchFamily="34" charset="0"/>
                <a:ea typeface="굴림" pitchFamily="50" charset="-127"/>
                <a:cs typeface="Arial" panose="020B0604020202020204" pitchFamily="34" charset="0"/>
              </a:rPr>
              <a:t>Donors will provide needed OR funding to UNICEF</a:t>
            </a:r>
          </a:p>
          <a:p>
            <a:pPr marL="400050" lvl="1" indent="0">
              <a:spcBef>
                <a:spcPts val="0"/>
              </a:spcBef>
              <a:spcAft>
                <a:spcPts val="1200"/>
              </a:spcAft>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dirty="0">
              <a:ea typeface="굴림" pitchFamily="50" charset="-127"/>
            </a:endParaRPr>
          </a:p>
        </p:txBody>
      </p:sp>
    </p:spTree>
    <p:extLst>
      <p:ext uri="{BB962C8B-B14F-4D97-AF65-F5344CB8AC3E}">
        <p14:creationId xmlns:p14="http://schemas.microsoft.com/office/powerpoint/2010/main" val="1861332223"/>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8195" name="Rectangle 3"/>
          <p:cNvSpPr>
            <a:spLocks noGrp="1" noChangeArrowheads="1"/>
          </p:cNvSpPr>
          <p:nvPr>
            <p:ph type="body" sz="quarter" idx="4294967295"/>
          </p:nvPr>
        </p:nvSpPr>
        <p:spPr>
          <a:xfrm>
            <a:off x="1790700" y="914400"/>
            <a:ext cx="8610600" cy="5943601"/>
          </a:xfrm>
          <a:prstGeom prst="rect">
            <a:avLst/>
          </a:prstGeom>
          <a:noFill/>
          <a:ln/>
        </p:spPr>
        <p:txBody>
          <a:bodyPr/>
          <a:lstStyle/>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sz="2000" b="1" dirty="0">
                <a:latin typeface="Arial" panose="020B0604020202020204" pitchFamily="34" charset="0"/>
                <a:cs typeface="Arial" panose="020B0604020202020204" pitchFamily="34" charset="0"/>
              </a:rPr>
              <a:t>Risks </a:t>
            </a:r>
            <a:endParaRPr lang="en-US" sz="2000" dirty="0">
              <a:latin typeface="Arial" panose="020B0604020202020204" pitchFamily="34" charset="0"/>
              <a:cs typeface="Arial" panose="020B0604020202020204" pitchFamily="34" charset="0"/>
            </a:endParaRPr>
          </a:p>
          <a:p>
            <a:pPr marL="288925" indent="-288925">
              <a:spcBef>
                <a:spcPts val="17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a:latin typeface="Arial" panose="020B0604020202020204" pitchFamily="34" charset="0"/>
                <a:ea typeface="굴림" pitchFamily="50" charset="-127"/>
                <a:cs typeface="Arial" panose="020B0604020202020204" pitchFamily="34" charset="0"/>
              </a:rPr>
              <a:t>A potential event or occurrence that could </a:t>
            </a:r>
            <a:r>
              <a:rPr lang="en-US" altLang="ko-KR" sz="2000" u="sng" dirty="0">
                <a:solidFill>
                  <a:srgbClr val="FF0000"/>
                </a:solidFill>
                <a:latin typeface="Arial" panose="020B0604020202020204" pitchFamily="34" charset="0"/>
                <a:ea typeface="굴림" pitchFamily="50" charset="-127"/>
                <a:cs typeface="Arial" panose="020B0604020202020204" pitchFamily="34" charset="0"/>
              </a:rPr>
              <a:t>adversely</a:t>
            </a:r>
            <a:r>
              <a:rPr lang="en-US" altLang="ko-KR" sz="2000" dirty="0">
                <a:latin typeface="Arial" panose="020B0604020202020204" pitchFamily="34" charset="0"/>
                <a:ea typeface="굴림" pitchFamily="50" charset="-127"/>
                <a:cs typeface="Arial" panose="020B0604020202020204" pitchFamily="34" charset="0"/>
              </a:rPr>
              <a:t> affect the achievement of a desired result</a:t>
            </a:r>
          </a:p>
          <a:p>
            <a:pPr marL="0" indent="0">
              <a:spcBef>
                <a:spcPts val="6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a:latin typeface="Arial" panose="020B0604020202020204" pitchFamily="34" charset="0"/>
                <a:ea typeface="굴림" pitchFamily="50" charset="-127"/>
                <a:cs typeface="Arial" panose="020B0604020202020204" pitchFamily="34" charset="0"/>
              </a:rPr>
              <a:t>Examples:</a:t>
            </a:r>
          </a:p>
          <a:p>
            <a:pPr marL="688975" lvl="1" indent="-288925">
              <a:spcBef>
                <a:spcPts val="6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a:latin typeface="Arial" panose="020B0604020202020204" pitchFamily="34" charset="0"/>
                <a:ea typeface="굴림" pitchFamily="50" charset="-127"/>
                <a:cs typeface="Arial" panose="020B0604020202020204" pitchFamily="34" charset="0"/>
              </a:rPr>
              <a:t>Natural disasters, Conflict, Economic collapse</a:t>
            </a:r>
          </a:p>
          <a:p>
            <a:pPr marL="400050" lvl="1" indent="0">
              <a:spcBef>
                <a:spcPts val="6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1050" dirty="0">
              <a:latin typeface="Arial" panose="020B0604020202020204" pitchFamily="34" charset="0"/>
              <a:ea typeface="굴림" pitchFamily="50" charset="-127"/>
              <a:cs typeface="Arial" panose="020B0604020202020204" pitchFamily="34" charset="0"/>
            </a:endParaRPr>
          </a:p>
          <a:p>
            <a:pPr marL="288925" indent="-288925">
              <a:spcBef>
                <a:spcPts val="17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r>
              <a:rPr lang="en-US" altLang="ko-KR" sz="2000" dirty="0">
                <a:latin typeface="Arial" panose="020B0604020202020204" pitchFamily="34" charset="0"/>
                <a:ea typeface="굴림" pitchFamily="50" charset="-127"/>
                <a:cs typeface="Arial" panose="020B0604020202020204" pitchFamily="34" charset="0"/>
              </a:rPr>
              <a:t>Risks are identified and classified according to 1) the likelihood of occurring, 2) their likely impact when they occur which is in turn influenced by the level of vulnerability and capacity to adequately respond.</a:t>
            </a:r>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sz="2000" b="1" u="sng" dirty="0"/>
          </a:p>
          <a:p>
            <a:pPr marL="0" indent="0">
              <a:spcBef>
                <a:spcPts val="1700"/>
              </a:spcBef>
              <a:buClr>
                <a:srgbClr val="000000"/>
              </a:buClr>
              <a:buNone/>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2000" u="sng" dirty="0">
              <a:latin typeface="Arial" panose="020B0604020202020204" pitchFamily="34" charset="0"/>
              <a:ea typeface="굴림" pitchFamily="50" charset="-127"/>
              <a:cs typeface="Arial" panose="020B0604020202020204" pitchFamily="34" charset="0"/>
            </a:endParaRPr>
          </a:p>
          <a:p>
            <a:pPr marL="288925" indent="-288925">
              <a:spcBef>
                <a:spcPts val="1200"/>
              </a:spcBef>
              <a:buClr>
                <a:srgbClr val="000000"/>
              </a:buClr>
              <a:buFont typeface="Wingdings" pitchFamily="2" charset="2"/>
              <a:buChar char="§"/>
              <a:tabLst>
                <a:tab pos="858838" algn="l"/>
                <a:tab pos="1773238" algn="l"/>
                <a:tab pos="2687638" algn="l"/>
                <a:tab pos="3602038" algn="l"/>
                <a:tab pos="4516438" algn="l"/>
                <a:tab pos="5430838" algn="l"/>
                <a:tab pos="6345238" algn="l"/>
                <a:tab pos="7259638" algn="l"/>
                <a:tab pos="8174038" algn="l"/>
                <a:tab pos="9088438" algn="l"/>
                <a:tab pos="10002838" algn="l"/>
              </a:tabLst>
            </a:pPr>
            <a:endParaRPr lang="en-US" altLang="ko-KR" sz="800" dirty="0">
              <a:latin typeface="Arial" panose="020B0604020202020204" pitchFamily="34" charset="0"/>
              <a:ea typeface="굴림" pitchFamily="50" charset="-127"/>
              <a:cs typeface="Arial" panose="020B0604020202020204" pitchFamily="34" charset="0"/>
            </a:endParaRPr>
          </a:p>
        </p:txBody>
      </p:sp>
      <p:sp>
        <p:nvSpPr>
          <p:cNvPr id="7" name="Rectangle 2"/>
          <p:cNvSpPr>
            <a:spLocks noGrp="1" noChangeArrowheads="1"/>
          </p:cNvSpPr>
          <p:nvPr>
            <p:ph type="ctrTitle" idx="4294967295"/>
          </p:nvPr>
        </p:nvSpPr>
        <p:spPr>
          <a:xfrm>
            <a:off x="1447800" y="203994"/>
            <a:ext cx="3810000" cy="506413"/>
          </a:xfrm>
          <a:prstGeom prst="rect">
            <a:avLst/>
          </a:prstGeom>
          <a:noFill/>
          <a:ln/>
        </p:spPr>
        <p:txBody>
          <a:bodyPr>
            <a:no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ko-KR" sz="2800" b="1" dirty="0">
                <a:solidFill>
                  <a:schemeClr val="bg1"/>
                </a:solidFill>
                <a:latin typeface="Arial" panose="020B0604020202020204" pitchFamily="34" charset="0"/>
                <a:cs typeface="Arial" panose="020B0604020202020204" pitchFamily="34" charset="0"/>
              </a:rPr>
              <a:t>Defining Risks</a:t>
            </a:r>
          </a:p>
        </p:txBody>
      </p:sp>
      <p:sp>
        <p:nvSpPr>
          <p:cNvPr id="11" name="Rectangle 10"/>
          <p:cNvSpPr/>
          <p:nvPr/>
        </p:nvSpPr>
        <p:spPr>
          <a:xfrm>
            <a:off x="3086100" y="4404360"/>
            <a:ext cx="6019800" cy="99060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p>
          <a:p>
            <a:pPr algn="ctr"/>
            <a:r>
              <a:rPr lang="en-US" b="1" dirty="0"/>
              <a:t>Risk Formula</a:t>
            </a:r>
          </a:p>
          <a:p>
            <a:pPr algn="ctr"/>
            <a:r>
              <a:rPr lang="en-US" b="1" u="sng" dirty="0"/>
              <a:t>Shocks or Stresses x Exposure x Vulnerability</a:t>
            </a:r>
          </a:p>
          <a:p>
            <a:pPr algn="ctr"/>
            <a:r>
              <a:rPr lang="en-US" b="1" dirty="0"/>
              <a:t>Capacity</a:t>
            </a:r>
          </a:p>
          <a:p>
            <a:pPr algn="ctr"/>
            <a:endParaRPr lang="en-US" dirty="0"/>
          </a:p>
        </p:txBody>
      </p:sp>
    </p:spTree>
    <p:extLst>
      <p:ext uri="{BB962C8B-B14F-4D97-AF65-F5344CB8AC3E}">
        <p14:creationId xmlns:p14="http://schemas.microsoft.com/office/powerpoint/2010/main" val="2202073752"/>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03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2438400" y="918066"/>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ts val="0"/>
              </a:spcBef>
              <a:buNone/>
            </a:pPr>
            <a:r>
              <a:rPr lang="en-US" sz="2400" b="1" dirty="0">
                <a:latin typeface="Arial" panose="020B0604020202020204" pitchFamily="34" charset="0"/>
                <a:cs typeface="Arial" panose="020B0604020202020204" pitchFamily="34" charset="0"/>
              </a:rPr>
              <a:t>Articulation of a vision for change</a:t>
            </a:r>
          </a:p>
        </p:txBody>
      </p:sp>
      <p:sp>
        <p:nvSpPr>
          <p:cNvPr id="36" name="Rectangle 9"/>
          <p:cNvSpPr/>
          <p:nvPr/>
        </p:nvSpPr>
        <p:spPr>
          <a:xfrm>
            <a:off x="2476500" y="1830165"/>
            <a:ext cx="7086600" cy="916387"/>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 in no longer practiced in country X</a:t>
            </a:r>
          </a:p>
        </p:txBody>
      </p:sp>
      <p:sp>
        <p:nvSpPr>
          <p:cNvPr id="41" name="Rectangle 20"/>
          <p:cNvSpPr/>
          <p:nvPr/>
        </p:nvSpPr>
        <p:spPr>
          <a:xfrm>
            <a:off x="2476500" y="5410200"/>
            <a:ext cx="7086600" cy="1143000"/>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Pervasive practice of open defecation, with many adverse consequences for children’s health </a:t>
            </a:r>
          </a:p>
        </p:txBody>
      </p:sp>
      <p:sp>
        <p:nvSpPr>
          <p:cNvPr id="10" name="Oval 9"/>
          <p:cNvSpPr/>
          <p:nvPr/>
        </p:nvSpPr>
        <p:spPr>
          <a:xfrm>
            <a:off x="1676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1</a:t>
            </a:r>
          </a:p>
        </p:txBody>
      </p:sp>
      <p:cxnSp>
        <p:nvCxnSpPr>
          <p:cNvPr id="3" name="Straight Connector 2"/>
          <p:cNvCxnSpPr/>
          <p:nvPr/>
        </p:nvCxnSpPr>
        <p:spPr>
          <a:xfrm>
            <a:off x="2476500" y="1524000"/>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33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03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2438400" y="918066"/>
            <a:ext cx="7391400"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spcBef>
                <a:spcPts val="0"/>
              </a:spcBef>
              <a:buNone/>
            </a:pPr>
            <a:r>
              <a:rPr lang="en-US" sz="2400" b="1" dirty="0">
                <a:latin typeface="Arial" panose="020B0604020202020204" pitchFamily="34" charset="0"/>
                <a:cs typeface="Arial" panose="020B0604020202020204" pitchFamily="34" charset="0"/>
              </a:rPr>
              <a:t>Identification of necessary conditions for change</a:t>
            </a:r>
          </a:p>
        </p:txBody>
      </p:sp>
      <p:sp>
        <p:nvSpPr>
          <p:cNvPr id="36" name="Rectangle 9"/>
          <p:cNvSpPr/>
          <p:nvPr/>
        </p:nvSpPr>
        <p:spPr>
          <a:xfrm>
            <a:off x="2438401" y="1903824"/>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 no longer practiced</a:t>
            </a:r>
          </a:p>
        </p:txBody>
      </p:sp>
      <p:sp>
        <p:nvSpPr>
          <p:cNvPr id="41" name="Rectangle 20"/>
          <p:cNvSpPr/>
          <p:nvPr/>
        </p:nvSpPr>
        <p:spPr>
          <a:xfrm>
            <a:off x="2438401" y="6248401"/>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a:t>
            </a:r>
          </a:p>
        </p:txBody>
      </p:sp>
      <p:sp>
        <p:nvSpPr>
          <p:cNvPr id="10" name="Oval 9"/>
          <p:cNvSpPr/>
          <p:nvPr/>
        </p:nvSpPr>
        <p:spPr>
          <a:xfrm>
            <a:off x="1676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2</a:t>
            </a:r>
          </a:p>
        </p:txBody>
      </p:sp>
      <p:cxnSp>
        <p:nvCxnSpPr>
          <p:cNvPr id="3" name="Straight Connector 2"/>
          <p:cNvCxnSpPr/>
          <p:nvPr/>
        </p:nvCxnSpPr>
        <p:spPr>
          <a:xfrm>
            <a:off x="2474115" y="1627852"/>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 name="Rectangle 14"/>
          <p:cNvSpPr/>
          <p:nvPr/>
        </p:nvSpPr>
        <p:spPr>
          <a:xfrm>
            <a:off x="2128294" y="2934072"/>
            <a:ext cx="2371300" cy="1771702"/>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The practice of defecating in the open is considered harmful by individuals and communities</a:t>
            </a:r>
          </a:p>
        </p:txBody>
      </p:sp>
      <p:sp>
        <p:nvSpPr>
          <p:cNvPr id="13" name="Rectangle 14"/>
          <p:cNvSpPr/>
          <p:nvPr/>
        </p:nvSpPr>
        <p:spPr>
          <a:xfrm>
            <a:off x="4813948" y="2921520"/>
            <a:ext cx="2044053" cy="1771702"/>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Latrines and other sanitary options are accepted and regularly used</a:t>
            </a:r>
          </a:p>
        </p:txBody>
      </p:sp>
      <p:sp>
        <p:nvSpPr>
          <p:cNvPr id="14" name="Rectangle 14"/>
          <p:cNvSpPr/>
          <p:nvPr/>
        </p:nvSpPr>
        <p:spPr>
          <a:xfrm>
            <a:off x="7172354" y="2934072"/>
            <a:ext cx="2962247" cy="175915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Availability of sanitation facilities that meet acceptable standards and in line with demand from households and communities</a:t>
            </a:r>
          </a:p>
        </p:txBody>
      </p:sp>
    </p:spTree>
    <p:extLst>
      <p:ext uri="{BB962C8B-B14F-4D97-AF65-F5344CB8AC3E}">
        <p14:creationId xmlns:p14="http://schemas.microsoft.com/office/powerpoint/2010/main" val="415041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03739" y="164812"/>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 (example)</a:t>
            </a:r>
          </a:p>
        </p:txBody>
      </p:sp>
      <p:sp>
        <p:nvSpPr>
          <p:cNvPr id="10" name="Oval 9"/>
          <p:cNvSpPr/>
          <p:nvPr/>
        </p:nvSpPr>
        <p:spPr>
          <a:xfrm>
            <a:off x="1676400" y="1079212"/>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3</a:t>
            </a:r>
          </a:p>
        </p:txBody>
      </p:sp>
      <p:cxnSp>
        <p:nvCxnSpPr>
          <p:cNvPr id="3" name="Straight Connector 2"/>
          <p:cNvCxnSpPr/>
          <p:nvPr/>
        </p:nvCxnSpPr>
        <p:spPr>
          <a:xfrm>
            <a:off x="2474115" y="1967514"/>
            <a:ext cx="70866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Rectangle 9"/>
          <p:cNvSpPr/>
          <p:nvPr/>
        </p:nvSpPr>
        <p:spPr>
          <a:xfrm>
            <a:off x="2456257" y="2060846"/>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 no longer practiced</a:t>
            </a:r>
          </a:p>
        </p:txBody>
      </p:sp>
      <p:sp>
        <p:nvSpPr>
          <p:cNvPr id="11" name="Rectangle 20"/>
          <p:cNvSpPr/>
          <p:nvPr/>
        </p:nvSpPr>
        <p:spPr>
          <a:xfrm>
            <a:off x="2438401" y="6248401"/>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a:t>
            </a:r>
          </a:p>
        </p:txBody>
      </p:sp>
      <p:sp>
        <p:nvSpPr>
          <p:cNvPr id="13" name="Text Placeholder 2"/>
          <p:cNvSpPr txBox="1">
            <a:spLocks/>
          </p:cNvSpPr>
          <p:nvPr/>
        </p:nvSpPr>
        <p:spPr>
          <a:xfrm>
            <a:off x="2438401" y="1028064"/>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None/>
            </a:pPr>
            <a:r>
              <a:rPr lang="en-US" sz="2400" b="1" dirty="0">
                <a:latin typeface="Arial" panose="020B0604020202020204" pitchFamily="34" charset="0"/>
                <a:cs typeface="Arial" panose="020B0604020202020204" pitchFamily="34" charset="0"/>
              </a:rPr>
              <a:t>Identification of actions to create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conditions for change</a:t>
            </a:r>
          </a:p>
        </p:txBody>
      </p:sp>
      <p:sp>
        <p:nvSpPr>
          <p:cNvPr id="18" name="Rectangle 14"/>
          <p:cNvSpPr/>
          <p:nvPr/>
        </p:nvSpPr>
        <p:spPr>
          <a:xfrm>
            <a:off x="2438401" y="4541245"/>
            <a:ext cx="1883539" cy="1512162"/>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Households and communities are aware of the negative consequences of open defecation</a:t>
            </a:r>
          </a:p>
        </p:txBody>
      </p:sp>
      <p:sp>
        <p:nvSpPr>
          <p:cNvPr id="19" name="Rectangle 14"/>
          <p:cNvSpPr/>
          <p:nvPr/>
        </p:nvSpPr>
        <p:spPr>
          <a:xfrm>
            <a:off x="2456256" y="2715714"/>
            <a:ext cx="1888088" cy="50662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0" name="Rectangle 14"/>
          <p:cNvSpPr/>
          <p:nvPr/>
        </p:nvSpPr>
        <p:spPr>
          <a:xfrm>
            <a:off x="7690483" y="2724069"/>
            <a:ext cx="1888088" cy="527841"/>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1" name="Rectangle 14"/>
          <p:cNvSpPr/>
          <p:nvPr/>
        </p:nvSpPr>
        <p:spPr>
          <a:xfrm>
            <a:off x="5027512" y="2744424"/>
            <a:ext cx="1888088" cy="508150"/>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endParaRPr lang="en-US" sz="1600" b="1" dirty="0">
              <a:solidFill>
                <a:schemeClr val="tx1"/>
              </a:solidFill>
              <a:latin typeface="Arial" panose="020B0604020202020204" pitchFamily="34" charset="0"/>
              <a:cs typeface="Arial" panose="020B0604020202020204" pitchFamily="34" charset="0"/>
            </a:endParaRPr>
          </a:p>
        </p:txBody>
      </p:sp>
      <p:sp>
        <p:nvSpPr>
          <p:cNvPr id="22" name="Rectangle 14"/>
          <p:cNvSpPr/>
          <p:nvPr/>
        </p:nvSpPr>
        <p:spPr>
          <a:xfrm>
            <a:off x="5043251" y="4540752"/>
            <a:ext cx="1883539" cy="1525061"/>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Community demand for improved sanitation facilities</a:t>
            </a:r>
          </a:p>
        </p:txBody>
      </p:sp>
      <p:sp>
        <p:nvSpPr>
          <p:cNvPr id="25" name="Rectangle 14"/>
          <p:cNvSpPr/>
          <p:nvPr/>
        </p:nvSpPr>
        <p:spPr>
          <a:xfrm>
            <a:off x="7649881" y="4526054"/>
            <a:ext cx="1883539" cy="1470710"/>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Donor and partners make significant investments in sanitation</a:t>
            </a:r>
          </a:p>
        </p:txBody>
      </p:sp>
      <p:sp>
        <p:nvSpPr>
          <p:cNvPr id="28" name="TextBox 27"/>
          <p:cNvSpPr txBox="1"/>
          <p:nvPr/>
        </p:nvSpPr>
        <p:spPr>
          <a:xfrm rot="16200000">
            <a:off x="3967392" y="2341159"/>
            <a:ext cx="923330" cy="3085000"/>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BE" sz="1600" b="1" dirty="0">
                <a:latin typeface="Arial" pitchFamily="34" charset="0"/>
                <a:cs typeface="Arial" pitchFamily="34" charset="0"/>
              </a:rPr>
              <a:t>Assumption: community leaders  are willing to promote healthy sanitation options </a:t>
            </a:r>
          </a:p>
        </p:txBody>
      </p:sp>
      <p:sp>
        <p:nvSpPr>
          <p:cNvPr id="29" name="TextBox 28"/>
          <p:cNvSpPr txBox="1"/>
          <p:nvPr/>
        </p:nvSpPr>
        <p:spPr>
          <a:xfrm rot="16200000">
            <a:off x="7500899" y="2352421"/>
            <a:ext cx="677108" cy="2971043"/>
          </a:xfrm>
          <a:prstGeom prst="rect">
            <a:avLst/>
          </a:prstGeom>
          <a:solidFill>
            <a:srgbClr val="FFFF00"/>
          </a:solidFill>
          <a:ln>
            <a:solidFill>
              <a:srgbClr val="FFFF00"/>
            </a:solidFill>
          </a:ln>
        </p:spPr>
        <p:style>
          <a:lnRef idx="2">
            <a:schemeClr val="accent2"/>
          </a:lnRef>
          <a:fillRef idx="1">
            <a:schemeClr val="lt1"/>
          </a:fillRef>
          <a:effectRef idx="0">
            <a:schemeClr val="accent2"/>
          </a:effectRef>
          <a:fontRef idx="minor">
            <a:schemeClr val="dk1"/>
          </a:fontRef>
        </p:style>
        <p:txBody>
          <a:bodyPr vert="vert" wrap="square" rtlCol="0">
            <a:spAutoFit/>
          </a:bodyPr>
          <a:lstStyle/>
          <a:p>
            <a:pPr algn="ctr"/>
            <a:r>
              <a:rPr lang="fr-BE" sz="1600" b="1" dirty="0">
                <a:latin typeface="Arial" pitchFamily="34" charset="0"/>
                <a:cs typeface="Arial" pitchFamily="34" charset="0"/>
              </a:rPr>
              <a:t>Risk: donors may prioritize other areas</a:t>
            </a:r>
          </a:p>
        </p:txBody>
      </p:sp>
      <p:sp>
        <p:nvSpPr>
          <p:cNvPr id="17" name="Left Arrow 19"/>
          <p:cNvSpPr/>
          <p:nvPr/>
        </p:nvSpPr>
        <p:spPr>
          <a:xfrm rot="5400000">
            <a:off x="3709174" y="3162076"/>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4" name="Left Arrow 19"/>
          <p:cNvSpPr/>
          <p:nvPr/>
        </p:nvSpPr>
        <p:spPr>
          <a:xfrm rot="5400000">
            <a:off x="3494427" y="431345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6" name="Left Arrow 19"/>
          <p:cNvSpPr/>
          <p:nvPr/>
        </p:nvSpPr>
        <p:spPr>
          <a:xfrm rot="5400000">
            <a:off x="7937986" y="3198361"/>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27" name="Left Arrow 19"/>
          <p:cNvSpPr/>
          <p:nvPr/>
        </p:nvSpPr>
        <p:spPr>
          <a:xfrm rot="5400000">
            <a:off x="5457022" y="315055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1" name="Left Arrow 19"/>
          <p:cNvSpPr/>
          <p:nvPr/>
        </p:nvSpPr>
        <p:spPr>
          <a:xfrm rot="5400000">
            <a:off x="5389313" y="426141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32" name="Left Arrow 19"/>
          <p:cNvSpPr/>
          <p:nvPr/>
        </p:nvSpPr>
        <p:spPr>
          <a:xfrm rot="5400000">
            <a:off x="7770177" y="4196280"/>
            <a:ext cx="399671" cy="350418"/>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Tree>
    <p:extLst>
      <p:ext uri="{BB962C8B-B14F-4D97-AF65-F5344CB8AC3E}">
        <p14:creationId xmlns:p14="http://schemas.microsoft.com/office/powerpoint/2010/main" val="290645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28" grpId="0" animBg="1"/>
      <p:bldP spid="2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175164" y="228600"/>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 (example)</a:t>
            </a:r>
          </a:p>
        </p:txBody>
      </p:sp>
      <p:sp>
        <p:nvSpPr>
          <p:cNvPr id="12" name="Text Placeholder 2"/>
          <p:cNvSpPr txBox="1">
            <a:spLocks/>
          </p:cNvSpPr>
          <p:nvPr/>
        </p:nvSpPr>
        <p:spPr>
          <a:xfrm>
            <a:off x="2388117" y="964151"/>
            <a:ext cx="8213551" cy="82578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None/>
            </a:pPr>
            <a:r>
              <a:rPr lang="en-US" sz="2400" b="1" dirty="0">
                <a:latin typeface="Arial" panose="020B0604020202020204" pitchFamily="34" charset="0"/>
                <a:cs typeface="Arial" panose="020B0604020202020204" pitchFamily="34" charset="0"/>
              </a:rPr>
              <a:t>Articulation of UNICEF’s contribution </a:t>
            </a:r>
            <a:br>
              <a:rPr lang="en-US"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to the change effort</a:t>
            </a:r>
          </a:p>
        </p:txBody>
      </p:sp>
      <p:sp>
        <p:nvSpPr>
          <p:cNvPr id="27" name="Oval 26"/>
          <p:cNvSpPr/>
          <p:nvPr/>
        </p:nvSpPr>
        <p:spPr>
          <a:xfrm>
            <a:off x="1649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4</a:t>
            </a:r>
          </a:p>
        </p:txBody>
      </p:sp>
      <p:cxnSp>
        <p:nvCxnSpPr>
          <p:cNvPr id="55" name="Straight Connector 54"/>
          <p:cNvCxnSpPr/>
          <p:nvPr/>
        </p:nvCxnSpPr>
        <p:spPr>
          <a:xfrm>
            <a:off x="2514600" y="1828800"/>
            <a:ext cx="7543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2388116" y="2819400"/>
            <a:ext cx="2488684" cy="3200400"/>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solidFill>
                <a:srgbClr val="FFFF00"/>
              </a:solidFill>
              <a:latin typeface="Arial" panose="020B0604020202020204" pitchFamily="34" charset="0"/>
              <a:cs typeface="Arial" panose="020B0604020202020204" pitchFamily="34" charset="0"/>
            </a:endParaRPr>
          </a:p>
          <a:p>
            <a:pPr algn="ctr"/>
            <a:endParaRPr lang="en-US" b="1" dirty="0">
              <a:solidFill>
                <a:srgbClr val="FFFF00"/>
              </a:solidFill>
              <a:latin typeface="Arial" panose="020B0604020202020204" pitchFamily="34" charset="0"/>
              <a:cs typeface="Arial" panose="020B0604020202020204" pitchFamily="34" charset="0"/>
            </a:endParaRPr>
          </a:p>
          <a:p>
            <a:pPr algn="ctr"/>
            <a:r>
              <a:rPr lang="en-US" b="1" dirty="0" smtClean="0">
                <a:solidFill>
                  <a:srgbClr val="FFFF00"/>
                </a:solidFill>
                <a:latin typeface="Arial" panose="020B0604020202020204" pitchFamily="34" charset="0"/>
                <a:cs typeface="Arial" panose="020B0604020202020204" pitchFamily="34" charset="0"/>
              </a:rPr>
              <a:t>Implementation Strategies</a:t>
            </a:r>
          </a:p>
          <a:p>
            <a:pPr algn="ctr"/>
            <a:r>
              <a:rPr lang="en-US" b="1" dirty="0">
                <a:latin typeface="Arial" panose="020B0604020202020204" pitchFamily="34" charset="0"/>
                <a:cs typeface="Arial" panose="020B0604020202020204" pitchFamily="34" charset="0"/>
              </a:rPr>
              <a:t/>
            </a:r>
            <a:br>
              <a:rPr lang="en-US" b="1" dirty="0">
                <a:latin typeface="Arial" panose="020B0604020202020204" pitchFamily="34" charset="0"/>
                <a:cs typeface="Arial" panose="020B0604020202020204" pitchFamily="34" charset="0"/>
              </a:rPr>
            </a:br>
            <a:r>
              <a:rPr lang="en-US" b="1" dirty="0">
                <a:solidFill>
                  <a:schemeClr val="tx1"/>
                </a:solidFill>
                <a:latin typeface="Arial" pitchFamily="34" charset="0"/>
                <a:cs typeface="Arial" panose="020B0604020202020204" pitchFamily="34" charset="0"/>
              </a:rPr>
              <a:t>H</a:t>
            </a:r>
            <a:r>
              <a:rPr lang="en-US" b="1" dirty="0" smtClean="0">
                <a:solidFill>
                  <a:schemeClr val="tx1"/>
                </a:solidFill>
                <a:latin typeface="Arial" pitchFamily="34" charset="0"/>
                <a:cs typeface="Arial" panose="020B0604020202020204" pitchFamily="34" charset="0"/>
              </a:rPr>
              <a:t>olistic approach/ / leveraging resources/ harnessing the power of markets for children/  Fostering innovations for children</a:t>
            </a:r>
          </a:p>
          <a:p>
            <a:pPr algn="ctr"/>
            <a:r>
              <a:rPr lang="en-US" b="1" dirty="0">
                <a:latin typeface="Arial" panose="020B0604020202020204" pitchFamily="34" charset="0"/>
                <a:cs typeface="Arial" panose="020B0604020202020204" pitchFamily="34" charset="0"/>
              </a:rPr>
              <a:t/>
            </a:r>
            <a:br>
              <a:rPr lang="en-US" b="1" dirty="0">
                <a:latin typeface="Arial" panose="020B0604020202020204" pitchFamily="34" charset="0"/>
                <a:cs typeface="Arial" panose="020B0604020202020204" pitchFamily="34" charset="0"/>
              </a:rPr>
            </a:br>
            <a:endParaRPr lang="en-US" b="1" dirty="0">
              <a:latin typeface="Arial" panose="020B0604020202020204" pitchFamily="34" charset="0"/>
              <a:cs typeface="Arial" panose="020B0604020202020204" pitchFamily="34" charset="0"/>
            </a:endParaRPr>
          </a:p>
        </p:txBody>
      </p:sp>
      <p:sp>
        <p:nvSpPr>
          <p:cNvPr id="45" name="Rectangle 44"/>
          <p:cNvSpPr/>
          <p:nvPr/>
        </p:nvSpPr>
        <p:spPr>
          <a:xfrm>
            <a:off x="7808794" y="2819400"/>
            <a:ext cx="2630606" cy="3200400"/>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rgbClr val="FFFF00"/>
                </a:solidFill>
                <a:latin typeface="Arial" panose="020B0604020202020204" pitchFamily="34" charset="0"/>
                <a:cs typeface="Arial" panose="020B0604020202020204" pitchFamily="34" charset="0"/>
              </a:rPr>
              <a:t>Synergies</a:t>
            </a:r>
          </a:p>
          <a:p>
            <a:pPr algn="ctr"/>
            <a:r>
              <a:rPr lang="en-US" b="1" dirty="0">
                <a:solidFill>
                  <a:schemeClr val="bg1"/>
                </a:solidFill>
                <a:latin typeface="Arial" panose="020B0604020202020204" pitchFamily="34" charset="0"/>
                <a:cs typeface="Arial" panose="020B0604020202020204" pitchFamily="34" charset="0"/>
              </a:rPr>
              <a:t/>
            </a:r>
            <a:br>
              <a:rPr lang="en-US" b="1" dirty="0">
                <a:solidFill>
                  <a:schemeClr val="bg1"/>
                </a:solidFill>
                <a:latin typeface="Arial" panose="020B0604020202020204" pitchFamily="34" charset="0"/>
                <a:cs typeface="Arial" panose="020B0604020202020204" pitchFamily="34" charset="0"/>
              </a:rPr>
            </a:br>
            <a:r>
              <a:rPr lang="en-US" b="1" dirty="0">
                <a:solidFill>
                  <a:schemeClr val="bg1"/>
                </a:solidFill>
                <a:latin typeface="Arial" panose="020B0604020202020204" pitchFamily="34" charset="0"/>
                <a:cs typeface="Arial" panose="020B0604020202020204" pitchFamily="34" charset="0"/>
              </a:rPr>
              <a:t>Health:</a:t>
            </a:r>
            <a:r>
              <a:rPr lang="en-US" dirty="0">
                <a:solidFill>
                  <a:schemeClr val="bg1"/>
                </a:solidFill>
                <a:latin typeface="Arial" panose="020B0604020202020204" pitchFamily="34" charset="0"/>
                <a:cs typeface="Arial" panose="020B0604020202020204" pitchFamily="34" charset="0"/>
              </a:rPr>
              <a:t> advocacy re. latrine use</a:t>
            </a:r>
          </a:p>
          <a:p>
            <a:pPr algn="ctr"/>
            <a:r>
              <a:rPr lang="en-US" b="1" dirty="0">
                <a:solidFill>
                  <a:schemeClr val="bg1"/>
                </a:solidFill>
                <a:latin typeface="Arial" panose="020B0604020202020204" pitchFamily="34" charset="0"/>
                <a:cs typeface="Arial" panose="020B0604020202020204" pitchFamily="34" charset="0"/>
              </a:rPr>
              <a:t/>
            </a:r>
            <a:br>
              <a:rPr lang="en-US" b="1" dirty="0">
                <a:solidFill>
                  <a:schemeClr val="bg1"/>
                </a:solidFill>
                <a:latin typeface="Arial" panose="020B0604020202020204" pitchFamily="34" charset="0"/>
                <a:cs typeface="Arial" panose="020B0604020202020204" pitchFamily="34" charset="0"/>
              </a:rPr>
            </a:br>
            <a:r>
              <a:rPr lang="en-US" b="1" dirty="0">
                <a:solidFill>
                  <a:schemeClr val="bg1"/>
                </a:solidFill>
                <a:latin typeface="Arial" panose="020B0604020202020204" pitchFamily="34" charset="0"/>
                <a:cs typeface="Arial" panose="020B0604020202020204" pitchFamily="34" charset="0"/>
              </a:rPr>
              <a:t>Education: </a:t>
            </a:r>
            <a:r>
              <a:rPr lang="en-US" dirty="0">
                <a:solidFill>
                  <a:schemeClr val="bg1"/>
                </a:solidFill>
                <a:latin typeface="Arial" panose="020B0604020202020204" pitchFamily="34" charset="0"/>
                <a:cs typeface="Arial" panose="020B0604020202020204" pitchFamily="34" charset="0"/>
              </a:rPr>
              <a:t>promoting latrine use in schools</a:t>
            </a:r>
          </a:p>
          <a:p>
            <a:pPr algn="ctr"/>
            <a:endParaRPr lang="en-US" sz="2000" dirty="0">
              <a:solidFill>
                <a:schemeClr val="bg1"/>
              </a:solidFill>
              <a:latin typeface="Arial" panose="020B0604020202020204" pitchFamily="34" charset="0"/>
              <a:cs typeface="Arial" panose="020B0604020202020204" pitchFamily="34" charset="0"/>
            </a:endParaRPr>
          </a:p>
          <a:p>
            <a:pPr algn="ctr"/>
            <a:endParaRPr lang="en-US" dirty="0"/>
          </a:p>
        </p:txBody>
      </p:sp>
      <p:sp>
        <p:nvSpPr>
          <p:cNvPr id="46" name="Rectangle 45"/>
          <p:cNvSpPr/>
          <p:nvPr/>
        </p:nvSpPr>
        <p:spPr>
          <a:xfrm>
            <a:off x="5076051" y="2819400"/>
            <a:ext cx="2533492" cy="3200400"/>
          </a:xfrm>
          <a:prstGeom prst="rect">
            <a:avLst/>
          </a:prstGeom>
          <a:gradFill>
            <a:gsLst>
              <a:gs pos="0">
                <a:srgbClr val="333399"/>
              </a:gs>
              <a:gs pos="100000">
                <a:schemeClr val="accent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rgbClr val="FFFF00"/>
                </a:solidFill>
                <a:latin typeface="Arial" panose="020B0604020202020204" pitchFamily="34" charset="0"/>
                <a:cs typeface="Arial" panose="020B0604020202020204" pitchFamily="34" charset="0"/>
              </a:rPr>
              <a:t>Partnerships</a:t>
            </a:r>
          </a:p>
          <a:p>
            <a:pPr algn="ctr"/>
            <a:r>
              <a:rPr lang="en-US" sz="1600" dirty="0">
                <a:latin typeface="Arial" panose="020B0604020202020204" pitchFamily="34" charset="0"/>
                <a:cs typeface="Arial" panose="020B0604020202020204" pitchFamily="34" charset="0"/>
              </a:rPr>
              <a:t/>
            </a:r>
            <a:br>
              <a:rPr lang="en-US" sz="1600" dirty="0">
                <a:latin typeface="Arial" panose="020B0604020202020204" pitchFamily="34" charset="0"/>
                <a:cs typeface="Arial" panose="020B0604020202020204" pitchFamily="34" charset="0"/>
              </a:rPr>
            </a:br>
            <a:r>
              <a:rPr lang="en-US" sz="1600" b="1" dirty="0">
                <a:latin typeface="Arial" panose="020B0604020202020204" pitchFamily="34" charset="0"/>
                <a:cs typeface="Arial" panose="020B0604020202020204" pitchFamily="34" charset="0"/>
              </a:rPr>
              <a:t>Government: </a:t>
            </a:r>
            <a:r>
              <a:rPr lang="en-US" sz="1600" dirty="0">
                <a:latin typeface="Arial" panose="020B0604020202020204" pitchFamily="34" charset="0"/>
                <a:cs typeface="Arial" panose="020B0604020202020204" pitchFamily="34" charset="0"/>
              </a:rPr>
              <a:t>investments in sanitation</a:t>
            </a:r>
            <a:br>
              <a:rPr lang="en-US" sz="1600" dirty="0">
                <a:latin typeface="Arial" panose="020B0604020202020204" pitchFamily="34" charset="0"/>
                <a:cs typeface="Arial" panose="020B0604020202020204" pitchFamily="34" charset="0"/>
              </a:rPr>
            </a:br>
            <a:endParaRPr lang="en-US" sz="1600" dirty="0">
              <a:latin typeface="Arial" panose="020B0604020202020204" pitchFamily="34" charset="0"/>
              <a:cs typeface="Arial" panose="020B0604020202020204" pitchFamily="34" charset="0"/>
            </a:endParaRPr>
          </a:p>
          <a:p>
            <a:pPr algn="ctr"/>
            <a:r>
              <a:rPr lang="en-US" sz="1600" b="1" dirty="0">
                <a:latin typeface="Arial" panose="020B0604020202020204" pitchFamily="34" charset="0"/>
                <a:cs typeface="Arial" panose="020B0604020202020204" pitchFamily="34" charset="0"/>
              </a:rPr>
              <a:t>UN Agencies: </a:t>
            </a:r>
            <a:r>
              <a:rPr lang="en-US" sz="1600" dirty="0">
                <a:latin typeface="Arial" panose="020B0604020202020204" pitchFamily="34" charset="0"/>
                <a:cs typeface="Arial" panose="020B0604020202020204" pitchFamily="34" charset="0"/>
              </a:rPr>
              <a:t>emergency preparedness</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 </a:t>
            </a:r>
          </a:p>
          <a:p>
            <a:pPr algn="ctr"/>
            <a:r>
              <a:rPr lang="en-US" sz="1600" b="1" dirty="0">
                <a:latin typeface="Arial" panose="020B0604020202020204" pitchFamily="34" charset="0"/>
                <a:cs typeface="Arial" panose="020B0604020202020204" pitchFamily="34" charset="0"/>
              </a:rPr>
              <a:t>International and local NGOs: </a:t>
            </a:r>
            <a:r>
              <a:rPr lang="en-US" sz="1600" dirty="0">
                <a:latin typeface="Arial" panose="020B0604020202020204" pitchFamily="34" charset="0"/>
                <a:cs typeface="Arial" panose="020B0604020202020204" pitchFamily="34" charset="0"/>
              </a:rPr>
              <a:t>awareness raising on health benefits of latrines </a:t>
            </a:r>
          </a:p>
        </p:txBody>
      </p:sp>
      <p:sp>
        <p:nvSpPr>
          <p:cNvPr id="13" name="Rectangle 9"/>
          <p:cNvSpPr/>
          <p:nvPr/>
        </p:nvSpPr>
        <p:spPr>
          <a:xfrm>
            <a:off x="2514601" y="1995610"/>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 no longer practiced</a:t>
            </a:r>
          </a:p>
        </p:txBody>
      </p:sp>
      <p:sp>
        <p:nvSpPr>
          <p:cNvPr id="14" name="Rectangle 20"/>
          <p:cNvSpPr/>
          <p:nvPr/>
        </p:nvSpPr>
        <p:spPr>
          <a:xfrm>
            <a:off x="2438401" y="6248401"/>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a:t>
            </a:r>
          </a:p>
        </p:txBody>
      </p:sp>
    </p:spTree>
    <p:extLst>
      <p:ext uri="{BB962C8B-B14F-4D97-AF65-F5344CB8AC3E}">
        <p14:creationId xmlns:p14="http://schemas.microsoft.com/office/powerpoint/2010/main" val="78207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203738" y="164029"/>
            <a:ext cx="7121236" cy="52322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2800" b="1" dirty="0">
                <a:solidFill>
                  <a:schemeClr val="bg1"/>
                </a:solidFill>
                <a:latin typeface="Arial" panose="020B0604020202020204" pitchFamily="34" charset="0"/>
                <a:cs typeface="Arial" panose="020B0604020202020204" pitchFamily="34" charset="0"/>
              </a:rPr>
              <a:t>Creating a Theory of Change (example)</a:t>
            </a:r>
          </a:p>
        </p:txBody>
      </p:sp>
      <p:sp>
        <p:nvSpPr>
          <p:cNvPr id="27" name="Oval 26"/>
          <p:cNvSpPr/>
          <p:nvPr/>
        </p:nvSpPr>
        <p:spPr>
          <a:xfrm>
            <a:off x="1649036" y="1110033"/>
            <a:ext cx="548640" cy="548640"/>
          </a:xfrm>
          <a:prstGeom prst="ellipse">
            <a:avLst/>
          </a:prstGeom>
          <a:solidFill>
            <a:srgbClr val="0099FF"/>
          </a:solidFill>
          <a:ln w="31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Arial" panose="020B0604020202020204" pitchFamily="34" charset="0"/>
                <a:cs typeface="Arial" panose="020B0604020202020204" pitchFamily="34" charset="0"/>
              </a:rPr>
              <a:t>5</a:t>
            </a:r>
          </a:p>
        </p:txBody>
      </p:sp>
      <p:sp>
        <p:nvSpPr>
          <p:cNvPr id="29" name="Text Placeholder 2"/>
          <p:cNvSpPr txBox="1">
            <a:spLocks/>
          </p:cNvSpPr>
          <p:nvPr/>
        </p:nvSpPr>
        <p:spPr>
          <a:xfrm>
            <a:off x="2178455" y="1107622"/>
            <a:ext cx="8213551" cy="73358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None/>
            </a:pPr>
            <a:r>
              <a:rPr lang="en-US" sz="2400" b="1" dirty="0">
                <a:latin typeface="Arial" panose="020B0604020202020204" pitchFamily="34" charset="0"/>
                <a:cs typeface="Arial" panose="020B0604020202020204" pitchFamily="34" charset="0"/>
              </a:rPr>
              <a:t>Iteration and bringing it together</a:t>
            </a:r>
          </a:p>
        </p:txBody>
      </p:sp>
      <p:cxnSp>
        <p:nvCxnSpPr>
          <p:cNvPr id="31" name="Straight Connector 30"/>
          <p:cNvCxnSpPr/>
          <p:nvPr/>
        </p:nvCxnSpPr>
        <p:spPr>
          <a:xfrm>
            <a:off x="2727526" y="1740187"/>
            <a:ext cx="71628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2972943" y="5093654"/>
            <a:ext cx="1866430" cy="830997"/>
          </a:xfrm>
          <a:prstGeom prst="rect">
            <a:avLst/>
          </a:prstGeom>
          <a:solidFill>
            <a:schemeClr val="bg1">
              <a:lumMod val="85000"/>
            </a:schemeClr>
          </a:solidFill>
          <a:ln w="19050">
            <a:solidFill>
              <a:schemeClr val="bg2">
                <a:lumMod val="75000"/>
              </a:schemeClr>
            </a:solidFill>
          </a:ln>
        </p:spPr>
        <p:txBody>
          <a:bodyPr wrap="square" rtlCol="0">
            <a:spAutoFit/>
          </a:bodyPr>
          <a:lstStyle/>
          <a:p>
            <a:pPr algn="ctr"/>
            <a:r>
              <a:rPr lang="en-US" sz="1600" b="1" dirty="0">
                <a:latin typeface="Arial" panose="020B0604020202020204" pitchFamily="34" charset="0"/>
                <a:cs typeface="Arial" panose="020B0604020202020204" pitchFamily="34" charset="0"/>
              </a:rPr>
              <a:t/>
            </a:r>
            <a:br>
              <a:rPr lang="en-US" sz="1600" b="1" dirty="0">
                <a:latin typeface="Arial" panose="020B0604020202020204" pitchFamily="34" charset="0"/>
                <a:cs typeface="Arial" panose="020B0604020202020204" pitchFamily="34" charset="0"/>
              </a:rPr>
            </a:br>
            <a:r>
              <a:rPr lang="en-US" sz="1600" b="1" dirty="0">
                <a:latin typeface="Arial" panose="020B0604020202020204" pitchFamily="34" charset="0"/>
                <a:cs typeface="Arial" panose="020B0604020202020204" pitchFamily="34" charset="0"/>
              </a:rPr>
              <a:t>Strategies</a:t>
            </a:r>
          </a:p>
          <a:p>
            <a:pPr algn="ctr"/>
            <a:endParaRPr lang="en-US" sz="1600" b="1" dirty="0">
              <a:latin typeface="Arial" panose="020B0604020202020204" pitchFamily="34" charset="0"/>
              <a:cs typeface="Arial" panose="020B0604020202020204" pitchFamily="34" charset="0"/>
            </a:endParaRPr>
          </a:p>
        </p:txBody>
      </p:sp>
      <p:sp>
        <p:nvSpPr>
          <p:cNvPr id="39" name="Left Brace 38"/>
          <p:cNvSpPr/>
          <p:nvPr/>
        </p:nvSpPr>
        <p:spPr>
          <a:xfrm>
            <a:off x="1856802" y="1841204"/>
            <a:ext cx="633780" cy="4754802"/>
          </a:xfrm>
          <a:prstGeom prst="leftBrace">
            <a:avLst>
              <a:gd name="adj1" fmla="val 22894"/>
              <a:gd name="adj2" fmla="val 51839"/>
            </a:avLst>
          </a:prstGeom>
          <a:noFill/>
          <a:ln w="31750">
            <a:solidFill>
              <a:srgbClr val="00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TextBox 39"/>
          <p:cNvSpPr txBox="1"/>
          <p:nvPr/>
        </p:nvSpPr>
        <p:spPr>
          <a:xfrm>
            <a:off x="1562902" y="2732877"/>
            <a:ext cx="615553" cy="2812308"/>
          </a:xfrm>
          <a:prstGeom prst="rect">
            <a:avLst/>
          </a:prstGeom>
          <a:noFill/>
        </p:spPr>
        <p:txBody>
          <a:bodyPr vert="vert270" wrap="square" rtlCol="0">
            <a:spAutoFit/>
          </a:bodyPr>
          <a:lstStyle/>
          <a:p>
            <a:r>
              <a:rPr lang="en-US" sz="2800" dirty="0">
                <a:solidFill>
                  <a:srgbClr val="0099FF"/>
                </a:solidFill>
                <a:latin typeface="Arial" panose="020B0604020202020204" pitchFamily="34" charset="0"/>
                <a:cs typeface="Arial" panose="020B0604020202020204" pitchFamily="34" charset="0"/>
              </a:rPr>
              <a:t>Write a Narrative</a:t>
            </a:r>
          </a:p>
        </p:txBody>
      </p:sp>
      <p:sp>
        <p:nvSpPr>
          <p:cNvPr id="53" name="Line Callout 2 52"/>
          <p:cNvSpPr/>
          <p:nvPr/>
        </p:nvSpPr>
        <p:spPr>
          <a:xfrm>
            <a:off x="5131774" y="3594450"/>
            <a:ext cx="5145293" cy="1058692"/>
          </a:xfrm>
          <a:prstGeom prst="borderCallout2">
            <a:avLst>
              <a:gd name="adj1" fmla="val 32407"/>
              <a:gd name="adj2" fmla="val -237"/>
              <a:gd name="adj3" fmla="val 23327"/>
              <a:gd name="adj4" fmla="val -12954"/>
              <a:gd name="adj5" fmla="val 22995"/>
              <a:gd name="adj6" fmla="val -2796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a:solidFill>
                  <a:schemeClr val="tx1"/>
                </a:solidFill>
                <a:latin typeface="Arial" panose="020B0604020202020204" pitchFamily="34" charset="0"/>
                <a:cs typeface="Arial" panose="020B0604020202020204" pitchFamily="34" charset="0"/>
              </a:rPr>
              <a:t>IF communities are aware of the negative consequences of open defecation, THEN they will consider it a harmful practice</a:t>
            </a:r>
          </a:p>
        </p:txBody>
      </p:sp>
      <p:sp>
        <p:nvSpPr>
          <p:cNvPr id="62" name="Left Arrow 19"/>
          <p:cNvSpPr/>
          <p:nvPr/>
        </p:nvSpPr>
        <p:spPr>
          <a:xfrm rot="5400000">
            <a:off x="3462023" y="4691650"/>
            <a:ext cx="405328" cy="372344"/>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4" name="Left Arrow 19"/>
          <p:cNvSpPr/>
          <p:nvPr/>
        </p:nvSpPr>
        <p:spPr>
          <a:xfrm rot="5400000">
            <a:off x="3557045" y="2425288"/>
            <a:ext cx="454349"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65" name="Left Arrow 19"/>
          <p:cNvSpPr/>
          <p:nvPr/>
        </p:nvSpPr>
        <p:spPr>
          <a:xfrm rot="5400000">
            <a:off x="3461820" y="3640272"/>
            <a:ext cx="434859" cy="343220"/>
          </a:xfrm>
          <a:prstGeom prst="leftArrow">
            <a:avLst/>
          </a:prstGeom>
          <a:solidFill>
            <a:srgbClr val="0099FF"/>
          </a:solid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prstTxWarp prst="textNoShape">
              <a:avLst/>
            </a:prstTxWarp>
          </a:bodyPr>
          <a:lstStyle/>
          <a:p>
            <a:endParaRPr lang="en-US" b="1">
              <a:solidFill>
                <a:schemeClr val="bg1"/>
              </a:solidFill>
            </a:endParaRPr>
          </a:p>
        </p:txBody>
      </p:sp>
      <p:sp>
        <p:nvSpPr>
          <p:cNvPr id="74" name="Line Callout 2 73"/>
          <p:cNvSpPr/>
          <p:nvPr/>
        </p:nvSpPr>
        <p:spPr>
          <a:xfrm>
            <a:off x="5131770" y="4871836"/>
            <a:ext cx="5145296" cy="1023191"/>
          </a:xfrm>
          <a:prstGeom prst="borderCallout2">
            <a:avLst>
              <a:gd name="adj1" fmla="val 41629"/>
              <a:gd name="adj2" fmla="val -171"/>
              <a:gd name="adj3" fmla="val 2260"/>
              <a:gd name="adj4" fmla="val -9866"/>
              <a:gd name="adj5" fmla="val 1070"/>
              <a:gd name="adj6" fmla="val -2823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a:solidFill>
                  <a:schemeClr val="tx1"/>
                </a:solidFill>
                <a:latin typeface="Arial" panose="020B0604020202020204" pitchFamily="34" charset="0"/>
                <a:cs typeface="Arial" panose="020B0604020202020204" pitchFamily="34" charset="0"/>
              </a:rPr>
              <a:t>IF UNICEF conducts awareness raising sessions, THEN communities will be aware of the negative consequences of open defecation</a:t>
            </a:r>
          </a:p>
        </p:txBody>
      </p:sp>
      <p:sp>
        <p:nvSpPr>
          <p:cNvPr id="75" name="Line Callout 2 74"/>
          <p:cNvSpPr/>
          <p:nvPr/>
        </p:nvSpPr>
        <p:spPr>
          <a:xfrm>
            <a:off x="5131772" y="2553815"/>
            <a:ext cx="5145295" cy="821942"/>
          </a:xfrm>
          <a:prstGeom prst="borderCallout2">
            <a:avLst>
              <a:gd name="adj1" fmla="val 48271"/>
              <a:gd name="adj2" fmla="val -117"/>
              <a:gd name="adj3" fmla="val 18323"/>
              <a:gd name="adj4" fmla="val -9470"/>
              <a:gd name="adj5" fmla="val 16481"/>
              <a:gd name="adj6" fmla="val -23834"/>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IF open defecation is considered harmful, THEN open defecation is no longer practiced</a:t>
            </a:r>
          </a:p>
        </p:txBody>
      </p:sp>
      <p:sp>
        <p:nvSpPr>
          <p:cNvPr id="77" name="Rectangle 14"/>
          <p:cNvSpPr/>
          <p:nvPr/>
        </p:nvSpPr>
        <p:spPr>
          <a:xfrm>
            <a:off x="2926199" y="2807038"/>
            <a:ext cx="1883539" cy="866755"/>
          </a:xfrm>
          <a:prstGeom prst="rect">
            <a:avLst/>
          </a:prstGeom>
          <a:solidFill>
            <a:srgbClr val="FBC293"/>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solidFill>
                  <a:schemeClr val="tx1"/>
                </a:solidFill>
                <a:latin typeface="Arial" panose="020B0604020202020204" pitchFamily="34" charset="0"/>
                <a:cs typeface="Arial" panose="020B0604020202020204" pitchFamily="34" charset="0"/>
              </a:rPr>
              <a:t>Medium term change - 1 </a:t>
            </a:r>
          </a:p>
        </p:txBody>
      </p:sp>
      <p:sp>
        <p:nvSpPr>
          <p:cNvPr id="79" name="Rectangle 14"/>
          <p:cNvSpPr/>
          <p:nvPr/>
        </p:nvSpPr>
        <p:spPr>
          <a:xfrm>
            <a:off x="2909090" y="4035784"/>
            <a:ext cx="1883539" cy="691327"/>
          </a:xfrm>
          <a:prstGeom prst="rect">
            <a:avLst/>
          </a:prstGeom>
          <a:solidFill>
            <a:schemeClr val="accent1">
              <a:lumMod val="60000"/>
              <a:lumOff val="40000"/>
            </a:schemeClr>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1600" b="1" dirty="0">
                <a:latin typeface="Arial" panose="020B0604020202020204" pitchFamily="34" charset="0"/>
                <a:cs typeface="Arial" panose="020B0604020202020204" pitchFamily="34" charset="0"/>
              </a:rPr>
              <a:t>Short term change - 1</a:t>
            </a:r>
          </a:p>
        </p:txBody>
      </p:sp>
      <p:sp>
        <p:nvSpPr>
          <p:cNvPr id="22" name="Rectangle 9"/>
          <p:cNvSpPr/>
          <p:nvPr/>
        </p:nvSpPr>
        <p:spPr>
          <a:xfrm>
            <a:off x="2520101" y="1858591"/>
            <a:ext cx="7122315" cy="565754"/>
          </a:xfrm>
          <a:prstGeom prst="rect">
            <a:avLst/>
          </a:prstGeom>
          <a:solidFill>
            <a:srgbClr val="009740"/>
          </a:solidFill>
          <a:ln w="12700"/>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 no longer practiced</a:t>
            </a:r>
          </a:p>
        </p:txBody>
      </p:sp>
      <p:sp>
        <p:nvSpPr>
          <p:cNvPr id="24" name="Rectangle 20"/>
          <p:cNvSpPr/>
          <p:nvPr/>
        </p:nvSpPr>
        <p:spPr>
          <a:xfrm>
            <a:off x="2438401" y="6248401"/>
            <a:ext cx="7122314" cy="513127"/>
          </a:xfrm>
          <a:prstGeom prst="rect">
            <a:avLst/>
          </a:prstGeom>
          <a:solidFill>
            <a:srgbClr val="333399"/>
          </a:solidFill>
          <a:ln w="12700"/>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tlCol="0" anchor="ctr"/>
          <a:lstStyle/>
          <a:p>
            <a:pPr algn="ctr"/>
            <a:r>
              <a:rPr lang="en-US" sz="2400" b="1" dirty="0">
                <a:latin typeface="Arial" panose="020B0604020202020204" pitchFamily="34" charset="0"/>
                <a:cs typeface="Arial" panose="020B0604020202020204" pitchFamily="34" charset="0"/>
              </a:rPr>
              <a:t>Open defecation</a:t>
            </a:r>
          </a:p>
        </p:txBody>
      </p:sp>
    </p:spTree>
    <p:extLst>
      <p:ext uri="{BB962C8B-B14F-4D97-AF65-F5344CB8AC3E}">
        <p14:creationId xmlns:p14="http://schemas.microsoft.com/office/powerpoint/2010/main" val="381948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latin typeface="Arial" panose="020B0604020202020204" pitchFamily="34" charset="0"/>
                <a:cs typeface="Arial" panose="020B0604020202020204" pitchFamily="34" charset="0"/>
              </a:rPr>
              <a:t>Evidence &amp; Analysis</a:t>
            </a:r>
            <a:br>
              <a:rPr lang="en-US" b="1" dirty="0" smtClean="0">
                <a:effectLst/>
                <a:latin typeface="Arial" panose="020B0604020202020204" pitchFamily="34" charset="0"/>
                <a:cs typeface="Arial" panose="020B0604020202020204" pitchFamily="34" charset="0"/>
              </a:rPr>
            </a:br>
            <a:endParaRPr lang="en-US" dirty="0"/>
          </a:p>
        </p:txBody>
      </p:sp>
      <p:sp>
        <p:nvSpPr>
          <p:cNvPr id="3" name="Content Placeholder 2"/>
          <p:cNvSpPr>
            <a:spLocks noGrp="1"/>
          </p:cNvSpPr>
          <p:nvPr>
            <p:ph idx="1"/>
          </p:nvPr>
        </p:nvSpPr>
        <p:spPr/>
        <p:txBody>
          <a:bodyPr/>
          <a:lstStyle/>
          <a:p>
            <a:r>
              <a:rPr lang="en-US" b="1" dirty="0" smtClean="0"/>
              <a:t>Identifying deprivations:</a:t>
            </a:r>
          </a:p>
          <a:p>
            <a:pPr marL="0" indent="0">
              <a:buNone/>
            </a:pPr>
            <a:endParaRPr lang="en-US" b="1" dirty="0" smtClean="0"/>
          </a:p>
          <a:p>
            <a:pPr lvl="1"/>
            <a:endParaRPr lang="en-US" b="1" dirty="0"/>
          </a:p>
        </p:txBody>
      </p:sp>
      <p:sp>
        <p:nvSpPr>
          <p:cNvPr id="4" name="Rectangle 3"/>
          <p:cNvSpPr/>
          <p:nvPr/>
        </p:nvSpPr>
        <p:spPr>
          <a:xfrm>
            <a:off x="838200" y="2411730"/>
            <a:ext cx="8785860" cy="289829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400" b="1" dirty="0" smtClean="0">
                <a:solidFill>
                  <a:schemeClr val="tx1"/>
                </a:solidFill>
              </a:rPr>
              <a:t>Who is being deprived of their rights?</a:t>
            </a:r>
          </a:p>
          <a:p>
            <a:pPr lvl="1"/>
            <a:r>
              <a:rPr lang="en-US" sz="2400" b="1" dirty="0" smtClean="0">
                <a:solidFill>
                  <a:schemeClr val="tx1"/>
                </a:solidFill>
              </a:rPr>
              <a:t>How many are they?</a:t>
            </a:r>
          </a:p>
          <a:p>
            <a:pPr lvl="1"/>
            <a:r>
              <a:rPr lang="en-US" sz="2400" b="1" dirty="0" smtClean="0">
                <a:solidFill>
                  <a:schemeClr val="tx1"/>
                </a:solidFill>
              </a:rPr>
              <a:t>What is their profile </a:t>
            </a:r>
            <a:r>
              <a:rPr lang="en-US" sz="2400" i="1" dirty="0" smtClean="0">
                <a:solidFill>
                  <a:schemeClr val="tx1"/>
                </a:solidFill>
              </a:rPr>
              <a:t>(male/ female/ ethnicity, economic/ education/ </a:t>
            </a:r>
            <a:r>
              <a:rPr lang="en-US" sz="2400" i="1" dirty="0" err="1" smtClean="0">
                <a:solidFill>
                  <a:schemeClr val="tx1"/>
                </a:solidFill>
              </a:rPr>
              <a:t>etc</a:t>
            </a:r>
            <a:r>
              <a:rPr lang="en-US" sz="2400" i="1" dirty="0" smtClean="0">
                <a:solidFill>
                  <a:schemeClr val="tx1"/>
                </a:solidFill>
              </a:rPr>
              <a:t>)</a:t>
            </a:r>
          </a:p>
          <a:p>
            <a:pPr lvl="1"/>
            <a:r>
              <a:rPr lang="en-US" sz="2400" b="1" dirty="0" smtClean="0">
                <a:solidFill>
                  <a:schemeClr val="tx1"/>
                </a:solidFill>
              </a:rPr>
              <a:t>Where are they located?</a:t>
            </a:r>
          </a:p>
          <a:p>
            <a:pPr lvl="1"/>
            <a:r>
              <a:rPr lang="en-US" sz="2400" b="1" dirty="0" smtClean="0">
                <a:solidFill>
                  <a:schemeClr val="tx1"/>
                </a:solidFill>
              </a:rPr>
              <a:t>What other deprivations are they suffering from?</a:t>
            </a:r>
          </a:p>
          <a:p>
            <a:pPr lvl="1"/>
            <a:r>
              <a:rPr lang="en-US" sz="2400" b="1" dirty="0" smtClean="0">
                <a:solidFill>
                  <a:schemeClr val="tx1"/>
                </a:solidFill>
              </a:rPr>
              <a:t>What are the patterns of deprivations – getting better or worse</a:t>
            </a:r>
          </a:p>
        </p:txBody>
      </p:sp>
    </p:spTree>
    <p:extLst>
      <p:ext uri="{BB962C8B-B14F-4D97-AF65-F5344CB8AC3E}">
        <p14:creationId xmlns:p14="http://schemas.microsoft.com/office/powerpoint/2010/main" val="2751151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1"/>
          <p:cNvSpPr>
            <a:spLocks noChangeArrowheads="1"/>
          </p:cNvSpPr>
          <p:nvPr/>
        </p:nvSpPr>
        <p:spPr bwMode="auto">
          <a:xfrm>
            <a:off x="1524000" y="0"/>
            <a:ext cx="9144000" cy="914400"/>
          </a:xfrm>
          <a:prstGeom prst="rect">
            <a:avLst/>
          </a:prstGeom>
          <a:solidFill>
            <a:srgbClr val="0099FF"/>
          </a:solidFill>
          <a:ln w="9525">
            <a:noFill/>
            <a:miter lim="800000"/>
            <a:headEnd/>
            <a:tailEnd/>
          </a:ln>
        </p:spPr>
        <p:txBody>
          <a:bodyPr wrap="none" anchor="ctr">
            <a:prstTxWarp prst="textNoShape">
              <a:avLst/>
            </a:prstTxWarp>
          </a:bodyPr>
          <a:lstStyle/>
          <a:p>
            <a:endParaRPr lang="en-US" b="1" dirty="0">
              <a:solidFill>
                <a:schemeClr val="bg1"/>
              </a:solidFill>
            </a:endParaRPr>
          </a:p>
        </p:txBody>
      </p:sp>
      <p:sp>
        <p:nvSpPr>
          <p:cNvPr id="30" name="Text Box 27"/>
          <p:cNvSpPr txBox="1">
            <a:spLocks noChangeArrowheads="1"/>
          </p:cNvSpPr>
          <p:nvPr/>
        </p:nvSpPr>
        <p:spPr bwMode="auto">
          <a:xfrm>
            <a:off x="2175164" y="228600"/>
            <a:ext cx="7121236" cy="523220"/>
          </a:xfrm>
          <a:prstGeom prst="rect">
            <a:avLst/>
          </a:prstGeom>
          <a:noFill/>
          <a:ln w="9525">
            <a:noFill/>
            <a:miter lim="800000"/>
            <a:headEnd/>
            <a:tailEnd/>
          </a:ln>
        </p:spPr>
        <p:txBody>
          <a:bodyPr wrap="square">
            <a:prstTxWarp prst="textNoShape">
              <a:avLst/>
            </a:prstTxWarp>
            <a:spAutoFit/>
          </a:bodyPr>
          <a:lstStyle/>
          <a:p>
            <a:r>
              <a:rPr lang="en-GB" sz="2800" b="1" dirty="0">
                <a:solidFill>
                  <a:schemeClr val="bg1"/>
                </a:solidFill>
                <a:latin typeface="Arial" panose="020B0604020202020204" pitchFamily="34" charset="0"/>
                <a:cs typeface="Arial" panose="020B0604020202020204" pitchFamily="34" charset="0"/>
              </a:rPr>
              <a:t>Distinguishing </a:t>
            </a:r>
            <a:r>
              <a:rPr lang="en-GB" sz="2800" b="1" dirty="0" err="1">
                <a:solidFill>
                  <a:schemeClr val="bg1"/>
                </a:solidFill>
                <a:latin typeface="Arial" panose="020B0604020202020204" pitchFamily="34" charset="0"/>
                <a:cs typeface="Arial" panose="020B0604020202020204" pitchFamily="34" charset="0"/>
              </a:rPr>
              <a:t>ToC</a:t>
            </a:r>
            <a:r>
              <a:rPr lang="en-GB" sz="2800" b="1" dirty="0">
                <a:solidFill>
                  <a:schemeClr val="bg1"/>
                </a:solidFill>
                <a:latin typeface="Arial" panose="020B0604020202020204" pitchFamily="34" charset="0"/>
                <a:cs typeface="Arial" panose="020B0604020202020204" pitchFamily="34" charset="0"/>
              </a:rPr>
              <a:t> from </a:t>
            </a:r>
            <a:r>
              <a:rPr lang="en-GB" sz="2800" b="1" dirty="0" err="1">
                <a:solidFill>
                  <a:schemeClr val="bg1"/>
                </a:solidFill>
                <a:latin typeface="Arial" panose="020B0604020202020204" pitchFamily="34" charset="0"/>
                <a:cs typeface="Arial" panose="020B0604020202020204" pitchFamily="34" charset="0"/>
              </a:rPr>
              <a:t>Logframes</a:t>
            </a:r>
            <a:endParaRPr lang="en-US" sz="2500" b="1" dirty="0">
              <a:solidFill>
                <a:schemeClr val="bg1"/>
              </a:solidFill>
              <a:latin typeface="Arial" panose="020B0604020202020204" pitchFamily="34" charset="0"/>
              <a:cs typeface="Arial" panose="020B0604020202020204" pitchFamily="34" charset="0"/>
            </a:endParaRPr>
          </a:p>
        </p:txBody>
      </p:sp>
      <p:graphicFrame>
        <p:nvGraphicFramePr>
          <p:cNvPr id="13" name="Table 1"/>
          <p:cNvGraphicFramePr>
            <a:graphicFrameLocks noGrp="1"/>
          </p:cNvGraphicFramePr>
          <p:nvPr>
            <p:extLst/>
          </p:nvPr>
        </p:nvGraphicFramePr>
        <p:xfrm>
          <a:off x="2175164" y="1600200"/>
          <a:ext cx="7848600" cy="4375362"/>
        </p:xfrm>
        <a:graphic>
          <a:graphicData uri="http://schemas.openxmlformats.org/drawingml/2006/table">
            <a:tbl>
              <a:tblPr firstRow="1" bandRow="1">
                <a:tableStyleId>{5C22544A-7EE6-4342-B048-85BDC9FD1C3A}</a:tableStyleId>
              </a:tblPr>
              <a:tblGrid>
                <a:gridCol w="3848100"/>
                <a:gridCol w="4000500"/>
              </a:tblGrid>
              <a:tr h="553366">
                <a:tc>
                  <a:txBody>
                    <a:bodyPr/>
                    <a:lstStyle/>
                    <a:p>
                      <a:pPr marL="0" marR="0">
                        <a:lnSpc>
                          <a:spcPct val="115000"/>
                        </a:lnSpc>
                        <a:spcBef>
                          <a:spcPts val="0"/>
                        </a:spcBef>
                        <a:spcAft>
                          <a:spcPts val="1000"/>
                        </a:spcAft>
                      </a:pPr>
                      <a:r>
                        <a:rPr lang="en-GB" sz="2400" dirty="0">
                          <a:solidFill>
                            <a:schemeClr val="tx1"/>
                          </a:solidFill>
                          <a:effectLst/>
                          <a:latin typeface="Arial" panose="020B0604020202020204" pitchFamily="34" charset="0"/>
                          <a:cs typeface="Arial" panose="020B0604020202020204" pitchFamily="34" charset="0"/>
                        </a:rPr>
                        <a:t>Theory of Change</a:t>
                      </a:r>
                      <a:endPar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2400" dirty="0">
                          <a:solidFill>
                            <a:schemeClr val="tx1"/>
                          </a:solidFill>
                          <a:effectLst/>
                          <a:latin typeface="Arial" panose="020B0604020202020204" pitchFamily="34" charset="0"/>
                          <a:cs typeface="Arial" panose="020B0604020202020204" pitchFamily="34" charset="0"/>
                        </a:rPr>
                        <a:t>Logical Framework</a:t>
                      </a:r>
                      <a:endPar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B w="28575" cap="flat" cmpd="sng" algn="ctr">
                      <a:solidFill>
                        <a:srgbClr val="0099FF"/>
                      </a:solidFill>
                      <a:prstDash val="solid"/>
                      <a:round/>
                      <a:headEnd type="none" w="med" len="med"/>
                      <a:tailEnd type="none" w="med" len="med"/>
                    </a:lnB>
                    <a:solidFill>
                      <a:schemeClr val="bg1"/>
                    </a:solidFill>
                  </a:tcPr>
                </a:tc>
              </a:tr>
              <a:tr h="529800">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Critical thinking</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Representation</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r>
              <a:tr h="799763">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Pathways of change</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Lists relevant programme components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r>
              <a:tr h="929321">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Explanation of </a:t>
                      </a:r>
                      <a:r>
                        <a:rPr lang="en-US" sz="2000" b="1" dirty="0">
                          <a:effectLst/>
                          <a:latin typeface="Arial" panose="020B0604020202020204" pitchFamily="34" charset="0"/>
                          <a:cs typeface="Arial" panose="020B0604020202020204" pitchFamily="34" charset="0"/>
                        </a:rPr>
                        <a:t>how</a:t>
                      </a:r>
                      <a:r>
                        <a:rPr lang="en-US" sz="2000" dirty="0">
                          <a:effectLst/>
                          <a:latin typeface="Arial" panose="020B0604020202020204" pitchFamily="34" charset="0"/>
                          <a:cs typeface="Arial" panose="020B0604020202020204" pitchFamily="34" charset="0"/>
                        </a:rPr>
                        <a:t> and </a:t>
                      </a:r>
                      <a:r>
                        <a:rPr lang="en-US" sz="2000" b="1" dirty="0">
                          <a:effectLst/>
                          <a:latin typeface="Arial" panose="020B0604020202020204" pitchFamily="34" charset="0"/>
                          <a:cs typeface="Arial" panose="020B0604020202020204" pitchFamily="34" charset="0"/>
                        </a:rPr>
                        <a:t>why</a:t>
                      </a:r>
                      <a:r>
                        <a:rPr lang="en-US" sz="2000" dirty="0">
                          <a:effectLst/>
                          <a:latin typeface="Arial" panose="020B0604020202020204" pitchFamily="34" charset="0"/>
                          <a:cs typeface="Arial" panose="020B0604020202020204" pitchFamily="34" charset="0"/>
                        </a:rPr>
                        <a:t> change occurs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Description of change elements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r>
              <a:tr h="929321">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Adaptive and iterative relationships and influences</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Linear and predictable </a:t>
                      </a:r>
                      <a:r>
                        <a:rPr lang="en-US" sz="2000" dirty="0" smtClean="0">
                          <a:effectLst/>
                          <a:latin typeface="Arial" panose="020B0604020202020204" pitchFamily="34" charset="0"/>
                          <a:cs typeface="Arial" panose="020B0604020202020204" pitchFamily="34" charset="0"/>
                        </a:rPr>
                        <a:t>cause-effect </a:t>
                      </a:r>
                      <a:r>
                        <a:rPr lang="en-US" sz="2000" dirty="0">
                          <a:effectLst/>
                          <a:latin typeface="Arial" panose="020B0604020202020204" pitchFamily="34" charset="0"/>
                          <a:cs typeface="Arial" panose="020B0604020202020204" pitchFamily="34" charset="0"/>
                        </a:rPr>
                        <a:t>relationship</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r>
              <a:tr h="633791">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Articulates a strategic vision</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pPr marL="0" marR="0">
                        <a:lnSpc>
                          <a:spcPct val="115000"/>
                        </a:lnSpc>
                        <a:spcBef>
                          <a:spcPts val="0"/>
                        </a:spcBef>
                        <a:spcAft>
                          <a:spcPts val="1000"/>
                        </a:spcAft>
                      </a:pPr>
                      <a:r>
                        <a:rPr lang="en-US" sz="2000" dirty="0">
                          <a:effectLst/>
                          <a:latin typeface="Arial" panose="020B0604020202020204" pitchFamily="34" charset="0"/>
                          <a:cs typeface="Arial" panose="020B0604020202020204" pitchFamily="34" charset="0"/>
                        </a:rPr>
                        <a:t>Project management tool</a:t>
                      </a:r>
                      <a:endParaRPr lang="en-US" sz="2000" dirty="0">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solidFill>
                      <a:srgbClr val="B9E3FF"/>
                    </a:solidFill>
                  </a:tcPr>
                </a:tc>
              </a:tr>
            </a:tbl>
          </a:graphicData>
        </a:graphic>
      </p:graphicFrame>
    </p:spTree>
    <p:extLst>
      <p:ext uri="{BB962C8B-B14F-4D97-AF65-F5344CB8AC3E}">
        <p14:creationId xmlns:p14="http://schemas.microsoft.com/office/powerpoint/2010/main" val="5184945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2516628" y="2675906"/>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r>
              <a:rPr lang="en-US" sz="2400" dirty="0">
                <a:latin typeface="Arial" panose="020B0604020202020204" pitchFamily="34" charset="0"/>
                <a:cs typeface="Arial" panose="020B0604020202020204" pitchFamily="34" charset="0"/>
              </a:rPr>
              <a:t>This will generally include:</a:t>
            </a:r>
          </a:p>
        </p:txBody>
      </p:sp>
      <p:sp>
        <p:nvSpPr>
          <p:cNvPr id="9" name="Title 8"/>
          <p:cNvSpPr>
            <a:spLocks noGrp="1"/>
          </p:cNvSpPr>
          <p:nvPr>
            <p:ph type="ctrTitle"/>
          </p:nvPr>
        </p:nvSpPr>
        <p:spPr/>
        <p:txBody>
          <a:bodyPr/>
          <a:lstStyle/>
          <a:p>
            <a:r>
              <a:rPr lang="en-GB" dirty="0"/>
              <a:t>Strategic Planning</a:t>
            </a:r>
          </a:p>
        </p:txBody>
      </p:sp>
      <p:sp>
        <p:nvSpPr>
          <p:cNvPr id="8" name="Rectangle 7"/>
          <p:cNvSpPr/>
          <p:nvPr/>
        </p:nvSpPr>
        <p:spPr>
          <a:xfrm>
            <a:off x="3299010" y="1166498"/>
            <a:ext cx="6831106" cy="1317768"/>
          </a:xfrm>
          <a:prstGeom prst="rect">
            <a:avLst/>
          </a:prstGeom>
          <a:no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 name="Rectangle 2"/>
          <p:cNvSpPr/>
          <p:nvPr/>
        </p:nvSpPr>
        <p:spPr>
          <a:xfrm>
            <a:off x="3453288" y="1260610"/>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to 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achieved 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achieved</a:t>
            </a:r>
          </a:p>
        </p:txBody>
      </p:sp>
      <p:sp>
        <p:nvSpPr>
          <p:cNvPr id="10" name="Rectangle 9"/>
          <p:cNvSpPr/>
          <p:nvPr/>
        </p:nvSpPr>
        <p:spPr>
          <a:xfrm>
            <a:off x="3021104" y="3338908"/>
            <a:ext cx="7109014" cy="856260"/>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latin typeface="Arial" panose="020B0604020202020204" pitchFamily="34" charset="0"/>
                <a:cs typeface="Arial" panose="020B0604020202020204" pitchFamily="34" charset="0"/>
              </a:rPr>
              <a:t>Understanding the </a:t>
            </a:r>
            <a:r>
              <a:rPr lang="en-US" sz="2000" dirty="0">
                <a:solidFill>
                  <a:srgbClr val="0099FF"/>
                </a:solidFill>
                <a:latin typeface="Arial" panose="020B0604020202020204" pitchFamily="34" charset="0"/>
                <a:cs typeface="Arial" panose="020B0604020202020204" pitchFamily="34" charset="0"/>
              </a:rPr>
              <a:t>Causes</a:t>
            </a:r>
            <a:r>
              <a:rPr lang="en-US" sz="2000" dirty="0">
                <a:latin typeface="Arial" panose="020B0604020202020204" pitchFamily="34" charset="0"/>
                <a:cs typeface="Arial" panose="020B0604020202020204" pitchFamily="34" charset="0"/>
              </a:rPr>
              <a:t> of deprivations and </a:t>
            </a:r>
            <a:r>
              <a:rPr lang="en-US" sz="2000" dirty="0">
                <a:solidFill>
                  <a:srgbClr val="0099FF"/>
                </a:solidFill>
                <a:latin typeface="Arial" panose="020B0604020202020204" pitchFamily="34" charset="0"/>
                <a:cs typeface="Arial" panose="020B0604020202020204" pitchFamily="34" charset="0"/>
              </a:rPr>
              <a:t>Prioritizing</a:t>
            </a:r>
            <a:r>
              <a:rPr lang="en-US" sz="2000" dirty="0">
                <a:latin typeface="Arial" panose="020B0604020202020204" pitchFamily="34" charset="0"/>
                <a:cs typeface="Arial" panose="020B0604020202020204" pitchFamily="34" charset="0"/>
              </a:rPr>
              <a:t> issues to be addressed by UNICEF Action </a:t>
            </a:r>
          </a:p>
        </p:txBody>
      </p:sp>
      <p:sp>
        <p:nvSpPr>
          <p:cNvPr id="11" name="Rectangle 10"/>
          <p:cNvSpPr/>
          <p:nvPr/>
        </p:nvSpPr>
        <p:spPr>
          <a:xfrm>
            <a:off x="3021102" y="4281317"/>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a:t>
            </a:r>
            <a:r>
              <a:rPr lang="en-US" sz="2000" dirty="0">
                <a:solidFill>
                  <a:srgbClr val="0099FF"/>
                </a:solidFill>
                <a:latin typeface="Arial" panose="020B0604020202020204" pitchFamily="34" charset="0"/>
                <a:cs typeface="Arial" panose="020B0604020202020204" pitchFamily="34" charset="0"/>
              </a:rPr>
              <a:t>Theory of Change </a:t>
            </a:r>
            <a:r>
              <a:rPr lang="en-US" sz="2000" dirty="0">
                <a:latin typeface="Arial" panose="020B0604020202020204" pitchFamily="34" charset="0"/>
                <a:cs typeface="Arial" panose="020B0604020202020204" pitchFamily="34" charset="0"/>
              </a:rPr>
              <a:t>(ToC)</a:t>
            </a:r>
            <a:r>
              <a:rPr lang="en-US" sz="2000" dirty="0">
                <a:solidFill>
                  <a:srgbClr val="FF000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for the problem or deprivation</a:t>
            </a:r>
          </a:p>
        </p:txBody>
      </p:sp>
      <p:sp>
        <p:nvSpPr>
          <p:cNvPr id="12" name="Rectangle 11"/>
          <p:cNvSpPr/>
          <p:nvPr/>
        </p:nvSpPr>
        <p:spPr>
          <a:xfrm>
            <a:off x="3021102" y="5136758"/>
            <a:ext cx="7109016" cy="769292"/>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 </a:t>
            </a:r>
            <a:r>
              <a:rPr lang="en-US" sz="2000" dirty="0">
                <a:solidFill>
                  <a:srgbClr val="0099FF"/>
                </a:solidFill>
                <a:latin typeface="Arial" panose="020B0604020202020204" pitchFamily="34" charset="0"/>
                <a:cs typeface="Arial" panose="020B0604020202020204" pitchFamily="34" charset="0"/>
              </a:rPr>
              <a:t>Results Framework</a:t>
            </a:r>
          </a:p>
        </p:txBody>
      </p:sp>
      <p:pic>
        <p:nvPicPr>
          <p:cNvPr id="4" name="Picture 3"/>
          <p:cNvPicPr>
            <a:picLocks noChangeAspect="1"/>
          </p:cNvPicPr>
          <p:nvPr/>
        </p:nvPicPr>
        <p:blipFill>
          <a:blip r:embed="rId3"/>
          <a:stretch>
            <a:fillRect/>
          </a:stretch>
        </p:blipFill>
        <p:spPr>
          <a:xfrm>
            <a:off x="2177293" y="1424265"/>
            <a:ext cx="1044578" cy="862496"/>
          </a:xfrm>
          <a:prstGeom prst="rect">
            <a:avLst/>
          </a:prstGeom>
        </p:spPr>
      </p:pic>
      <p:sp>
        <p:nvSpPr>
          <p:cNvPr id="19" name="Rectangle 18"/>
          <p:cNvSpPr/>
          <p:nvPr/>
        </p:nvSpPr>
        <p:spPr>
          <a:xfrm>
            <a:off x="3021102" y="6013966"/>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solidFill>
                  <a:srgbClr val="0099FF"/>
                </a:solidFill>
                <a:latin typeface="Arial" panose="020B0604020202020204" pitchFamily="34" charset="0"/>
                <a:cs typeface="Arial" panose="020B0604020202020204" pitchFamily="34" charset="0"/>
              </a:rPr>
              <a:t>Budgeting </a:t>
            </a:r>
            <a:r>
              <a:rPr lang="en-US" sz="2000" dirty="0">
                <a:latin typeface="Arial" panose="020B0604020202020204" pitchFamily="34" charset="0"/>
                <a:cs typeface="Arial" panose="020B0604020202020204" pitchFamily="34" charset="0"/>
              </a:rPr>
              <a:t>for Results</a:t>
            </a:r>
          </a:p>
        </p:txBody>
      </p:sp>
      <p:sp>
        <p:nvSpPr>
          <p:cNvPr id="23" name="Oval 22"/>
          <p:cNvSpPr/>
          <p:nvPr/>
        </p:nvSpPr>
        <p:spPr>
          <a:xfrm>
            <a:off x="2447949" y="3537583"/>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1</a:t>
            </a:r>
          </a:p>
        </p:txBody>
      </p:sp>
      <p:sp>
        <p:nvSpPr>
          <p:cNvPr id="24" name="Oval 23"/>
          <p:cNvSpPr/>
          <p:nvPr/>
        </p:nvSpPr>
        <p:spPr>
          <a:xfrm>
            <a:off x="2445643" y="5286080"/>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3</a:t>
            </a:r>
          </a:p>
        </p:txBody>
      </p:sp>
      <p:sp>
        <p:nvSpPr>
          <p:cNvPr id="25" name="Oval 24"/>
          <p:cNvSpPr/>
          <p:nvPr/>
        </p:nvSpPr>
        <p:spPr>
          <a:xfrm>
            <a:off x="2447947" y="4437363"/>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2447947" y="6170012"/>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29821709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p:txBody>
          <a:bodyPr>
            <a:normAutofit/>
          </a:bodyPr>
          <a:lstStyle/>
          <a:p>
            <a:r>
              <a:rPr lang="en-US" sz="2700" dirty="0">
                <a:latin typeface="Arial" panose="020B0604020202020204" pitchFamily="34" charset="0"/>
                <a:cs typeface="Arial" panose="020B0604020202020204" pitchFamily="34" charset="0"/>
              </a:rPr>
              <a:t>What is a result?</a:t>
            </a:r>
          </a:p>
        </p:txBody>
      </p:sp>
      <p:sp>
        <p:nvSpPr>
          <p:cNvPr id="3" name="Rectangle 2"/>
          <p:cNvSpPr txBox="1">
            <a:spLocks noChangeArrowheads="1"/>
          </p:cNvSpPr>
          <p:nvPr/>
        </p:nvSpPr>
        <p:spPr>
          <a:xfrm>
            <a:off x="2743201" y="1012968"/>
            <a:ext cx="6509278" cy="1753680"/>
          </a:xfrm>
          <a:prstGeom prst="rect">
            <a:avLst/>
          </a:prstGeom>
          <a:solidFill>
            <a:srgbClr val="0070C0"/>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chemeClr val="bg1"/>
                </a:solidFill>
                <a:latin typeface="Arial" panose="020B0604020202020204" pitchFamily="34" charset="0"/>
                <a:cs typeface="Arial" panose="020B0604020202020204" pitchFamily="34" charset="0"/>
              </a:rPr>
              <a:t>A result is a </a:t>
            </a:r>
            <a:r>
              <a:rPr lang="en-US" sz="2400" b="1" u="sng" dirty="0">
                <a:solidFill>
                  <a:schemeClr val="bg1"/>
                </a:solidFill>
                <a:latin typeface="Arial" panose="020B0604020202020204" pitchFamily="34" charset="0"/>
                <a:cs typeface="Arial" panose="020B0604020202020204" pitchFamily="34" charset="0"/>
              </a:rPr>
              <a:t>measurable or describable change</a:t>
            </a:r>
            <a:r>
              <a:rPr lang="en-US" sz="2400" dirty="0">
                <a:solidFill>
                  <a:schemeClr val="bg1"/>
                </a:solidFill>
                <a:latin typeface="Arial" panose="020B0604020202020204" pitchFamily="34" charset="0"/>
                <a:cs typeface="Arial" panose="020B0604020202020204" pitchFamily="34" charset="0"/>
              </a:rPr>
              <a:t> arising</a:t>
            </a:r>
          </a:p>
          <a:p>
            <a:r>
              <a:rPr lang="en-US" sz="2400" dirty="0">
                <a:solidFill>
                  <a:schemeClr val="bg1"/>
                </a:solidFill>
                <a:latin typeface="Arial" panose="020B0604020202020204" pitchFamily="34" charset="0"/>
                <a:cs typeface="Arial" panose="020B0604020202020204" pitchFamily="34" charset="0"/>
              </a:rPr>
              <a:t> from a </a:t>
            </a:r>
            <a:r>
              <a:rPr lang="en-US" sz="2400" b="1" u="sng" dirty="0">
                <a:solidFill>
                  <a:schemeClr val="bg1"/>
                </a:solidFill>
                <a:latin typeface="Arial" panose="020B0604020202020204" pitchFamily="34" charset="0"/>
                <a:cs typeface="Arial" panose="020B0604020202020204" pitchFamily="34" charset="0"/>
              </a:rPr>
              <a:t>cause and effect</a:t>
            </a:r>
            <a:r>
              <a:rPr lang="en-US" sz="2400" dirty="0">
                <a:solidFill>
                  <a:schemeClr val="bg1"/>
                </a:solidFill>
                <a:latin typeface="Arial" panose="020B0604020202020204" pitchFamily="34" charset="0"/>
                <a:cs typeface="Arial" panose="020B0604020202020204" pitchFamily="34" charset="0"/>
              </a:rPr>
              <a:t> relationship</a:t>
            </a:r>
            <a:endParaRPr lang="en-US" sz="2400" b="1" u="sng" dirty="0">
              <a:solidFill>
                <a:schemeClr val="bg1"/>
              </a:solidFill>
              <a:latin typeface="Arial" panose="020B0604020202020204" pitchFamily="34" charset="0"/>
              <a:cs typeface="Arial" panose="020B0604020202020204" pitchFamily="34" charset="0"/>
            </a:endParaRPr>
          </a:p>
        </p:txBody>
      </p:sp>
      <p:sp>
        <p:nvSpPr>
          <p:cNvPr id="4" name="Rectangle 2"/>
          <p:cNvSpPr txBox="1">
            <a:spLocks noChangeArrowheads="1"/>
          </p:cNvSpPr>
          <p:nvPr/>
        </p:nvSpPr>
        <p:spPr>
          <a:xfrm>
            <a:off x="3485681" y="4330553"/>
            <a:ext cx="1303020" cy="1303020"/>
          </a:xfrm>
          <a:prstGeom prst="ellipse">
            <a:avLst/>
          </a:prstGeom>
          <a:solidFill>
            <a:schemeClr val="bg1">
              <a:lumMod val="75000"/>
            </a:schemeClr>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500" dirty="0">
                <a:solidFill>
                  <a:schemeClr val="tx1">
                    <a:lumMod val="75000"/>
                    <a:lumOff val="25000"/>
                  </a:schemeClr>
                </a:solidFill>
                <a:latin typeface="Arial" panose="020B0604020202020204" pitchFamily="34" charset="0"/>
                <a:cs typeface="Arial" panose="020B0604020202020204" pitchFamily="34" charset="0"/>
              </a:rPr>
              <a:t>A subject of change</a:t>
            </a:r>
            <a:endParaRPr lang="en-US" sz="135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5382292" y="4330553"/>
            <a:ext cx="1303020" cy="1303020"/>
          </a:xfrm>
          <a:prstGeom prst="ellipse">
            <a:avLst/>
          </a:prstGeom>
          <a:solidFill>
            <a:schemeClr val="tx1">
              <a:lumMod val="50000"/>
              <a:lumOff val="50000"/>
            </a:schemeClr>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500" dirty="0">
                <a:solidFill>
                  <a:schemeClr val="bg1"/>
                </a:solidFill>
                <a:latin typeface="Arial" panose="020B0604020202020204" pitchFamily="34" charset="0"/>
                <a:cs typeface="Arial" panose="020B0604020202020204" pitchFamily="34" charset="0"/>
              </a:rPr>
              <a:t>A dimension of change</a:t>
            </a:r>
            <a:endParaRPr lang="en-US" sz="1350" b="1" dirty="0">
              <a:solidFill>
                <a:schemeClr val="bg1"/>
              </a:solidFill>
              <a:latin typeface="Arial" panose="020B0604020202020204" pitchFamily="34" charset="0"/>
              <a:cs typeface="Arial" panose="020B0604020202020204" pitchFamily="34" charset="0"/>
            </a:endParaRPr>
          </a:p>
        </p:txBody>
      </p:sp>
      <p:sp>
        <p:nvSpPr>
          <p:cNvPr id="6" name="Rectangle 2"/>
          <p:cNvSpPr txBox="1">
            <a:spLocks noChangeArrowheads="1"/>
          </p:cNvSpPr>
          <p:nvPr/>
        </p:nvSpPr>
        <p:spPr>
          <a:xfrm>
            <a:off x="7278902" y="4330553"/>
            <a:ext cx="1303020" cy="1303020"/>
          </a:xfrm>
          <a:prstGeom prst="ellipse">
            <a:avLst/>
          </a:prstGeom>
          <a:solidFill>
            <a:schemeClr val="tx1">
              <a:lumMod val="85000"/>
              <a:lumOff val="15000"/>
            </a:schemeClr>
          </a:solidFill>
          <a:ln>
            <a:noFill/>
          </a:ln>
        </p:spPr>
        <p:txBody>
          <a:bodyPr lIns="0" rIns="0" bIns="0"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500" dirty="0">
                <a:solidFill>
                  <a:schemeClr val="bg1"/>
                </a:solidFill>
                <a:latin typeface="Arial" panose="020B0604020202020204" pitchFamily="34" charset="0"/>
                <a:cs typeface="Arial" panose="020B0604020202020204" pitchFamily="34" charset="0"/>
              </a:rPr>
              <a:t>A qualifier of change</a:t>
            </a:r>
            <a:endParaRPr lang="en-US" sz="1350" b="1" dirty="0">
              <a:solidFill>
                <a:schemeClr val="bg1"/>
              </a:solidFill>
              <a:latin typeface="Arial" panose="020B0604020202020204" pitchFamily="34" charset="0"/>
              <a:cs typeface="Arial" panose="020B0604020202020204" pitchFamily="34" charset="0"/>
            </a:endParaRPr>
          </a:p>
        </p:txBody>
      </p:sp>
      <p:sp>
        <p:nvSpPr>
          <p:cNvPr id="7" name="Text Box 3"/>
          <p:cNvSpPr txBox="1">
            <a:spLocks noChangeArrowheads="1"/>
          </p:cNvSpPr>
          <p:nvPr/>
        </p:nvSpPr>
        <p:spPr bwMode="auto">
          <a:xfrm>
            <a:off x="3497353" y="3061801"/>
            <a:ext cx="4778756" cy="323165"/>
          </a:xfrm>
          <a:prstGeom prst="rect">
            <a:avLst/>
          </a:prstGeom>
          <a:ln w="12700">
            <a:noFill/>
            <a:headEnd/>
            <a:tailEnd/>
          </a:ln>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US" sz="1500" dirty="0">
                <a:solidFill>
                  <a:srgbClr val="333399"/>
                </a:solidFill>
                <a:latin typeface="Arial"/>
                <a:ea typeface="+mj-ea"/>
                <a:cs typeface="Arial"/>
              </a:rPr>
              <a:t>A RESULTS MUST HAVE</a:t>
            </a:r>
            <a:endParaRPr lang="en-US" sz="1500" dirty="0">
              <a:latin typeface="Arial"/>
              <a:cs typeface="Arial"/>
            </a:endParaRPr>
          </a:p>
        </p:txBody>
      </p:sp>
      <p:sp>
        <p:nvSpPr>
          <p:cNvPr id="9" name="Rectangle 8"/>
          <p:cNvSpPr/>
          <p:nvPr/>
        </p:nvSpPr>
        <p:spPr>
          <a:xfrm>
            <a:off x="2743201" y="2872317"/>
            <a:ext cx="6509276" cy="2866721"/>
          </a:xfrm>
          <a:prstGeom prst="rect">
            <a:avLst/>
          </a:prstGeom>
          <a:noFill/>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800" dirty="0"/>
          </a:p>
        </p:txBody>
      </p:sp>
      <p:pic>
        <p:nvPicPr>
          <p:cNvPr id="10" name="Picture 2" descr="http://png.clipart.me/graphics/thumbs/227/a-symbol-toddler-boy-or-girl-holds-the-hand-of-his-or-her-mom_2272351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94217" y="3572882"/>
            <a:ext cx="485951" cy="650827"/>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5695945" y="3578627"/>
            <a:ext cx="675715" cy="639335"/>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Left-Right Arrow 11"/>
          <p:cNvSpPr/>
          <p:nvPr/>
        </p:nvSpPr>
        <p:spPr>
          <a:xfrm>
            <a:off x="5791201" y="3810000"/>
            <a:ext cx="504725" cy="252132"/>
          </a:xfrm>
          <a:prstGeom prst="lef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3" name="Picture 6" descr="http://simpleicon.com/wp-content/uploads/tag-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29642" y="3585131"/>
            <a:ext cx="606758" cy="606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7993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Recall on level of results</a:t>
            </a:r>
            <a:endParaRPr lang="en-US" dirty="0"/>
          </a:p>
        </p:txBody>
      </p:sp>
      <p:grpSp>
        <p:nvGrpSpPr>
          <p:cNvPr id="5" name="Group 4"/>
          <p:cNvGrpSpPr/>
          <p:nvPr/>
        </p:nvGrpSpPr>
        <p:grpSpPr>
          <a:xfrm>
            <a:off x="2304519" y="1258507"/>
            <a:ext cx="8211081" cy="1645920"/>
            <a:chOff x="172014" y="1132192"/>
            <a:chExt cx="11667059" cy="1645920"/>
          </a:xfrm>
        </p:grpSpPr>
        <p:sp>
          <p:nvSpPr>
            <p:cNvPr id="6" name="Rectangle 5"/>
            <p:cNvSpPr/>
            <p:nvPr/>
          </p:nvSpPr>
          <p:spPr>
            <a:xfrm>
              <a:off x="172014" y="1132192"/>
              <a:ext cx="11667059" cy="164592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TextBox 6"/>
            <p:cNvSpPr txBox="1"/>
            <p:nvPr/>
          </p:nvSpPr>
          <p:spPr>
            <a:xfrm>
              <a:off x="2322875" y="1388410"/>
              <a:ext cx="9516195" cy="1107996"/>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bg1"/>
                  </a:solidFill>
                  <a:latin typeface="Arial" panose="020B0604020202020204" pitchFamily="34" charset="0"/>
                  <a:cs typeface="Arial" panose="020B0604020202020204" pitchFamily="34" charset="0"/>
                </a:rPr>
                <a:t>Long term changes in the situation of children and women</a:t>
              </a:r>
            </a:p>
            <a:p>
              <a:pPr marL="285750" indent="-285750">
                <a:buFont typeface="Arial" panose="020B0604020202020204" pitchFamily="34" charset="0"/>
                <a:buChar char="•"/>
              </a:pPr>
              <a:r>
                <a:rPr lang="en-US" sz="2200" i="1" dirty="0">
                  <a:solidFill>
                    <a:schemeClr val="bg1"/>
                  </a:solidFill>
                  <a:latin typeface="Arial" panose="020B0604020202020204" pitchFamily="34" charset="0"/>
                  <a:cs typeface="Arial" panose="020B0604020202020204" pitchFamily="34" charset="0"/>
                </a:rPr>
                <a:t>Nationally owned</a:t>
              </a:r>
            </a:p>
          </p:txBody>
        </p:sp>
      </p:grpSp>
      <p:grpSp>
        <p:nvGrpSpPr>
          <p:cNvPr id="9" name="Group 8"/>
          <p:cNvGrpSpPr/>
          <p:nvPr/>
        </p:nvGrpSpPr>
        <p:grpSpPr>
          <a:xfrm>
            <a:off x="2304519" y="3127495"/>
            <a:ext cx="8211079" cy="1645920"/>
            <a:chOff x="1087508" y="3042017"/>
            <a:chExt cx="10608351" cy="1645920"/>
          </a:xfrm>
          <a:solidFill>
            <a:srgbClr val="F7941D"/>
          </a:solidFill>
        </p:grpSpPr>
        <p:sp>
          <p:nvSpPr>
            <p:cNvPr id="10" name="Rectangle 9"/>
            <p:cNvSpPr/>
            <p:nvPr/>
          </p:nvSpPr>
          <p:spPr>
            <a:xfrm>
              <a:off x="1087508" y="3042017"/>
              <a:ext cx="10608351" cy="1645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3192" y="3141702"/>
              <a:ext cx="8652667"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bg1"/>
                  </a:solidFill>
                  <a:latin typeface="Arial" panose="020B0604020202020204" pitchFamily="34" charset="0"/>
                  <a:cs typeface="Arial" panose="020B0604020202020204" pitchFamily="34" charset="0"/>
                </a:rPr>
                <a:t>Changes in behavior or performance of targeted individuals or institutions </a:t>
              </a:r>
            </a:p>
            <a:p>
              <a:pPr marL="285750" indent="-285750">
                <a:buFont typeface="Arial" panose="020B0604020202020204" pitchFamily="34" charset="0"/>
                <a:buChar char="•"/>
              </a:pPr>
              <a:r>
                <a:rPr lang="en-US" sz="2200" dirty="0">
                  <a:solidFill>
                    <a:schemeClr val="bg1"/>
                  </a:solidFill>
                  <a:latin typeface="Arial" panose="020B0604020202020204" pitchFamily="34" charset="0"/>
                  <a:cs typeface="Arial" panose="020B0604020202020204" pitchFamily="34" charset="0"/>
                </a:rPr>
                <a:t>Quality and coverage of services</a:t>
              </a:r>
            </a:p>
            <a:p>
              <a:pPr marL="285750" indent="-285750">
                <a:buFont typeface="Arial" panose="020B0604020202020204" pitchFamily="34" charset="0"/>
                <a:buChar char="•"/>
              </a:pPr>
              <a:r>
                <a:rPr lang="en-US" sz="2200" i="1" dirty="0">
                  <a:solidFill>
                    <a:schemeClr val="bg1"/>
                  </a:solidFill>
                  <a:latin typeface="Arial" panose="020B0604020202020204" pitchFamily="34" charset="0"/>
                  <a:cs typeface="Arial" panose="020B0604020202020204" pitchFamily="34" charset="0"/>
                </a:rPr>
                <a:t>UNICEF contributes to these changes</a:t>
              </a:r>
            </a:p>
          </p:txBody>
        </p:sp>
      </p:grpSp>
      <p:grpSp>
        <p:nvGrpSpPr>
          <p:cNvPr id="13" name="Group 12"/>
          <p:cNvGrpSpPr/>
          <p:nvPr/>
        </p:nvGrpSpPr>
        <p:grpSpPr>
          <a:xfrm>
            <a:off x="2342459" y="4996484"/>
            <a:ext cx="8379970" cy="1645920"/>
            <a:chOff x="2149642" y="4996484"/>
            <a:chExt cx="9868842" cy="1645920"/>
          </a:xfrm>
          <a:solidFill>
            <a:schemeClr val="bg1">
              <a:lumMod val="75000"/>
            </a:schemeClr>
          </a:solidFill>
        </p:grpSpPr>
        <p:sp>
          <p:nvSpPr>
            <p:cNvPr id="14" name="Rectangle 13"/>
            <p:cNvSpPr/>
            <p:nvPr/>
          </p:nvSpPr>
          <p:spPr>
            <a:xfrm>
              <a:off x="2149642" y="4996484"/>
              <a:ext cx="9625262" cy="1645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887647" y="5146734"/>
              <a:ext cx="8130837"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bg1"/>
                  </a:solidFill>
                  <a:latin typeface="Arial" panose="020B0604020202020204" pitchFamily="34" charset="0"/>
                  <a:cs typeface="Arial" panose="020B0604020202020204" pitchFamily="34" charset="0"/>
                </a:rPr>
                <a:t>New products, skills, abilities and services</a:t>
              </a:r>
            </a:p>
            <a:p>
              <a:pPr marL="285750" indent="-285750">
                <a:buFont typeface="Arial" panose="020B0604020202020204" pitchFamily="34" charset="0"/>
                <a:buChar char="•"/>
              </a:pPr>
              <a:r>
                <a:rPr lang="en-US" sz="2200" dirty="0">
                  <a:solidFill>
                    <a:schemeClr val="bg1"/>
                  </a:solidFill>
                  <a:latin typeface="Arial" panose="020B0604020202020204" pitchFamily="34" charset="0"/>
                  <a:cs typeface="Arial" panose="020B0604020202020204" pitchFamily="34" charset="0"/>
                </a:rPr>
                <a:t>Changes in capacities of individuals or institutions</a:t>
              </a:r>
            </a:p>
            <a:p>
              <a:pPr marL="285750" indent="-285750">
                <a:buFont typeface="Arial" panose="020B0604020202020204" pitchFamily="34" charset="0"/>
                <a:buChar char="•"/>
              </a:pPr>
              <a:r>
                <a:rPr lang="en-US" sz="2200" i="1" dirty="0">
                  <a:solidFill>
                    <a:schemeClr val="bg1"/>
                  </a:solidFill>
                  <a:latin typeface="Arial" panose="020B0604020202020204" pitchFamily="34" charset="0"/>
                  <a:cs typeface="Arial" panose="020B0604020202020204" pitchFamily="34" charset="0"/>
                </a:rPr>
                <a:t>Attributable to programme funds and management – therefore high degree of accountability</a:t>
              </a:r>
            </a:p>
          </p:txBody>
        </p:sp>
      </p:grpSp>
      <p:sp>
        <p:nvSpPr>
          <p:cNvPr id="17" name="TextBox 16"/>
          <p:cNvSpPr txBox="1"/>
          <p:nvPr/>
        </p:nvSpPr>
        <p:spPr>
          <a:xfrm>
            <a:off x="2342460" y="1830664"/>
            <a:ext cx="1581681"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IMPACT</a:t>
            </a:r>
            <a:endParaRPr lang="en-US" sz="2700" b="1" dirty="0">
              <a:latin typeface="Arial" panose="020B0604020202020204" pitchFamily="34" charset="0"/>
              <a:cs typeface="Arial" panose="020B0604020202020204" pitchFamily="34" charset="0"/>
            </a:endParaRPr>
          </a:p>
        </p:txBody>
      </p:sp>
      <p:sp>
        <p:nvSpPr>
          <p:cNvPr id="18" name="TextBox 17"/>
          <p:cNvSpPr txBox="1"/>
          <p:nvPr/>
        </p:nvSpPr>
        <p:spPr>
          <a:xfrm>
            <a:off x="2342460" y="3519035"/>
            <a:ext cx="1726010" cy="430887"/>
          </a:xfrm>
          <a:prstGeom prst="rect">
            <a:avLst/>
          </a:prstGeom>
          <a:noFill/>
        </p:spPr>
        <p:txBody>
          <a:bodyPr wrap="square" rtlCol="0">
            <a:spAutoFit/>
          </a:bodyPr>
          <a:lstStyle/>
          <a:p>
            <a:r>
              <a:rPr lang="en-US" sz="2200" b="1" dirty="0">
                <a:latin typeface="Arial" panose="020B0604020202020204" pitchFamily="34" charset="0"/>
                <a:cs typeface="Arial" panose="020B0604020202020204" pitchFamily="34" charset="0"/>
              </a:rPr>
              <a:t>OUTCOME</a:t>
            </a:r>
          </a:p>
        </p:txBody>
      </p:sp>
      <p:sp>
        <p:nvSpPr>
          <p:cNvPr id="20" name="TextBox 19"/>
          <p:cNvSpPr txBox="1"/>
          <p:nvPr/>
        </p:nvSpPr>
        <p:spPr>
          <a:xfrm>
            <a:off x="2347715" y="5557835"/>
            <a:ext cx="1810281"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OUTPUT</a:t>
            </a:r>
            <a:endParaRPr lang="en-US" sz="2700" b="1" dirty="0">
              <a:latin typeface="Arial" panose="020B0604020202020204" pitchFamily="34" charset="0"/>
              <a:cs typeface="Arial" panose="020B0604020202020204" pitchFamily="34" charset="0"/>
            </a:endParaRPr>
          </a:p>
        </p:txBody>
      </p:sp>
      <p:sp>
        <p:nvSpPr>
          <p:cNvPr id="21" name="Right Arrow 20"/>
          <p:cNvSpPr/>
          <p:nvPr/>
        </p:nvSpPr>
        <p:spPr>
          <a:xfrm>
            <a:off x="3718626" y="2214555"/>
            <a:ext cx="349845" cy="334176"/>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nvSpPr>
        <p:spPr>
          <a:xfrm>
            <a:off x="3718625" y="4244069"/>
            <a:ext cx="349845" cy="334176"/>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ight Arrow 22"/>
          <p:cNvSpPr/>
          <p:nvPr/>
        </p:nvSpPr>
        <p:spPr>
          <a:xfrm>
            <a:off x="3718627" y="5852411"/>
            <a:ext cx="349845" cy="334176"/>
          </a:xfrm>
          <a:prstGeom prst="rightArrow">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0208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animBg="1"/>
      <p:bldP spid="22" grpId="0" animBg="1"/>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Example of Levels of Results</a:t>
            </a:r>
            <a:endParaRPr lang="en-US" dirty="0"/>
          </a:p>
        </p:txBody>
      </p:sp>
      <p:sp>
        <p:nvSpPr>
          <p:cNvPr id="4" name="Rectangle 3"/>
          <p:cNvSpPr/>
          <p:nvPr/>
        </p:nvSpPr>
        <p:spPr>
          <a:xfrm>
            <a:off x="2449286" y="1480322"/>
            <a:ext cx="2819400" cy="854837"/>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IMPACT</a:t>
            </a:r>
            <a:endParaRPr lang="en-US" sz="2200" b="1" dirty="0">
              <a:latin typeface="Arial" panose="020B0604020202020204" pitchFamily="34" charset="0"/>
              <a:cs typeface="Arial" panose="020B0604020202020204" pitchFamily="34" charset="0"/>
            </a:endParaRPr>
          </a:p>
        </p:txBody>
      </p:sp>
      <p:sp>
        <p:nvSpPr>
          <p:cNvPr id="7" name="Rectangle 6"/>
          <p:cNvSpPr/>
          <p:nvPr/>
        </p:nvSpPr>
        <p:spPr>
          <a:xfrm>
            <a:off x="2449286" y="3459603"/>
            <a:ext cx="2819400" cy="854837"/>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OUTCOME</a:t>
            </a:r>
            <a:r>
              <a:rPr lang="en-US" sz="2000" dirty="0">
                <a:latin typeface="Arial" panose="020B0604020202020204" pitchFamily="34" charset="0"/>
                <a:cs typeface="Arial" panose="020B0604020202020204" pitchFamily="34" charset="0"/>
              </a:rPr>
              <a:t>	</a:t>
            </a:r>
          </a:p>
        </p:txBody>
      </p:sp>
      <p:sp>
        <p:nvSpPr>
          <p:cNvPr id="9" name="Rectangle 8"/>
          <p:cNvSpPr/>
          <p:nvPr/>
        </p:nvSpPr>
        <p:spPr>
          <a:xfrm>
            <a:off x="6340928" y="1213677"/>
            <a:ext cx="3810000" cy="1402603"/>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chemeClr val="bg1"/>
              </a:solidFill>
              <a:latin typeface="Arial" panose="020B0604020202020204" pitchFamily="34" charset="0"/>
              <a:cs typeface="Arial" panose="020B0604020202020204" pitchFamily="34" charset="0"/>
            </a:endParaRPr>
          </a:p>
        </p:txBody>
      </p:sp>
      <p:sp>
        <p:nvSpPr>
          <p:cNvPr id="10" name="TextBox 9"/>
          <p:cNvSpPr txBox="1"/>
          <p:nvPr/>
        </p:nvSpPr>
        <p:spPr>
          <a:xfrm>
            <a:off x="6436178" y="1561374"/>
            <a:ext cx="3810000" cy="954107"/>
          </a:xfrm>
          <a:prstGeom prst="rect">
            <a:avLst/>
          </a:prstGeom>
          <a:noFill/>
        </p:spPr>
        <p:txBody>
          <a:bodyPr wrap="square" rtlCol="0">
            <a:spAutoFit/>
          </a:bodyPr>
          <a:lstStyle/>
          <a:p>
            <a:pPr lvl="0"/>
            <a:r>
              <a:rPr lang="en-US" sz="2800" dirty="0">
                <a:solidFill>
                  <a:schemeClr val="bg1"/>
                </a:solidFill>
                <a:latin typeface="Arial" panose="020B0604020202020204" pitchFamily="34" charset="0"/>
                <a:cs typeface="Arial" panose="020B0604020202020204" pitchFamily="34" charset="0"/>
              </a:rPr>
              <a:t> </a:t>
            </a:r>
            <a:r>
              <a:rPr lang="en-US" sz="2800" b="1" kern="0" dirty="0">
                <a:solidFill>
                  <a:schemeClr val="bg1"/>
                </a:solidFill>
                <a:latin typeface="Arial" panose="020B0604020202020204" pitchFamily="34" charset="0"/>
                <a:cs typeface="Arial" panose="020B0604020202020204" pitchFamily="34" charset="0"/>
              </a:rPr>
              <a:t>Stunting reduced</a:t>
            </a:r>
            <a:endParaRPr lang="en-GB" sz="2800" b="1" kern="0" dirty="0">
              <a:solidFill>
                <a:schemeClr val="bg1"/>
              </a:solidFill>
              <a:latin typeface="Arial" panose="020B0604020202020204" pitchFamily="34" charset="0"/>
              <a:cs typeface="Arial" panose="020B0604020202020204" pitchFamily="34" charset="0"/>
            </a:endParaRPr>
          </a:p>
          <a:p>
            <a:endParaRPr lang="en-US" sz="2800" dirty="0"/>
          </a:p>
        </p:txBody>
      </p:sp>
      <p:sp>
        <p:nvSpPr>
          <p:cNvPr id="11" name="Rectangle 10"/>
          <p:cNvSpPr/>
          <p:nvPr/>
        </p:nvSpPr>
        <p:spPr>
          <a:xfrm>
            <a:off x="6335486" y="3189306"/>
            <a:ext cx="3810000" cy="1395429"/>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latin typeface="Arial" panose="020B0604020202020204" pitchFamily="34" charset="0"/>
                <a:cs typeface="Arial" panose="020B0604020202020204" pitchFamily="34" charset="0"/>
              </a:rPr>
              <a:t>	</a:t>
            </a:r>
          </a:p>
        </p:txBody>
      </p:sp>
      <p:sp>
        <p:nvSpPr>
          <p:cNvPr id="12" name="TextBox 11"/>
          <p:cNvSpPr txBox="1"/>
          <p:nvPr/>
        </p:nvSpPr>
        <p:spPr>
          <a:xfrm>
            <a:off x="6120492" y="3244321"/>
            <a:ext cx="4136572" cy="1569660"/>
          </a:xfrm>
          <a:prstGeom prst="rect">
            <a:avLst/>
          </a:prstGeom>
          <a:noFill/>
        </p:spPr>
        <p:txBody>
          <a:bodyPr wrap="square" rtlCol="0">
            <a:spAutoFit/>
          </a:bodyPr>
          <a:lstStyle/>
          <a:p>
            <a:pPr lvl="0" algn="ctr" eaLnBrk="0" hangingPunct="0">
              <a:defRPr/>
            </a:pPr>
            <a:r>
              <a:rPr lang="en-US" sz="2400" dirty="0">
                <a:solidFill>
                  <a:schemeClr val="bg1"/>
                </a:solidFill>
                <a:latin typeface="Arial" panose="020B0604020202020204" pitchFamily="34" charset="0"/>
                <a:cs typeface="Arial" panose="020B0604020202020204" pitchFamily="34" charset="0"/>
              </a:rPr>
              <a:t> </a:t>
            </a:r>
            <a:r>
              <a:rPr lang="en-US" sz="2400" b="1" kern="0" dirty="0">
                <a:solidFill>
                  <a:schemeClr val="bg1"/>
                </a:solidFill>
                <a:latin typeface="Arial" panose="020B0604020202020204" pitchFamily="34" charset="0"/>
                <a:cs typeface="Arial" panose="020B0604020202020204" pitchFamily="34" charset="0"/>
              </a:rPr>
              <a:t>Improved </a:t>
            </a:r>
          </a:p>
          <a:p>
            <a:pPr lvl="0" algn="ctr" eaLnBrk="0" hangingPunct="0">
              <a:defRPr/>
            </a:pPr>
            <a:r>
              <a:rPr lang="en-US" sz="2400" b="1" kern="0" dirty="0">
                <a:solidFill>
                  <a:schemeClr val="bg1"/>
                </a:solidFill>
                <a:latin typeface="Arial" panose="020B0604020202020204" pitchFamily="34" charset="0"/>
                <a:cs typeface="Arial" panose="020B0604020202020204" pitchFamily="34" charset="0"/>
              </a:rPr>
              <a:t>complementary feeding practice by mothers</a:t>
            </a:r>
            <a:endParaRPr lang="en-GB" sz="2400" b="1" kern="0" dirty="0">
              <a:solidFill>
                <a:schemeClr val="bg1"/>
              </a:solidFill>
              <a:latin typeface="Arial" panose="020B0604020202020204" pitchFamily="34" charset="0"/>
              <a:cs typeface="Arial" panose="020B0604020202020204" pitchFamily="34" charset="0"/>
            </a:endParaRPr>
          </a:p>
          <a:p>
            <a:endParaRPr lang="en-US" sz="2400" dirty="0">
              <a:solidFill>
                <a:schemeClr val="bg1"/>
              </a:solidFill>
              <a:latin typeface="Arial" panose="020B0604020202020204" pitchFamily="34" charset="0"/>
              <a:cs typeface="Arial" panose="020B0604020202020204" pitchFamily="34" charset="0"/>
            </a:endParaRPr>
          </a:p>
        </p:txBody>
      </p:sp>
      <p:sp>
        <p:nvSpPr>
          <p:cNvPr id="14" name="Rectangle 13"/>
          <p:cNvSpPr/>
          <p:nvPr/>
        </p:nvSpPr>
        <p:spPr>
          <a:xfrm>
            <a:off x="2449286" y="5436211"/>
            <a:ext cx="2819400" cy="8548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Arial" panose="020B0604020202020204" pitchFamily="34" charset="0"/>
                <a:cs typeface="Arial" panose="020B0604020202020204" pitchFamily="34" charset="0"/>
              </a:rPr>
              <a:t> </a:t>
            </a:r>
            <a:r>
              <a:rPr lang="en-US" sz="2400" b="1" dirty="0">
                <a:latin typeface="Arial" panose="020B0604020202020204" pitchFamily="34" charset="0"/>
                <a:cs typeface="Arial" panose="020B0604020202020204" pitchFamily="34" charset="0"/>
              </a:rPr>
              <a:t>OUTPUT</a:t>
            </a:r>
            <a:endParaRPr lang="en-US" sz="2200" b="1" dirty="0">
              <a:latin typeface="Arial" panose="020B0604020202020204" pitchFamily="34" charset="0"/>
              <a:cs typeface="Arial" panose="020B0604020202020204" pitchFamily="34" charset="0"/>
            </a:endParaRPr>
          </a:p>
        </p:txBody>
      </p:sp>
      <p:sp>
        <p:nvSpPr>
          <p:cNvPr id="15" name="Rectangle 14"/>
          <p:cNvSpPr/>
          <p:nvPr/>
        </p:nvSpPr>
        <p:spPr>
          <a:xfrm>
            <a:off x="6335486" y="5155240"/>
            <a:ext cx="3810000" cy="139542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latin typeface="Arial" panose="020B0604020202020204" pitchFamily="34" charset="0"/>
                <a:cs typeface="Arial" panose="020B0604020202020204" pitchFamily="34" charset="0"/>
              </a:rPr>
              <a:t> </a:t>
            </a:r>
          </a:p>
        </p:txBody>
      </p:sp>
      <p:sp>
        <p:nvSpPr>
          <p:cNvPr id="16" name="TextBox 15"/>
          <p:cNvSpPr txBox="1"/>
          <p:nvPr/>
        </p:nvSpPr>
        <p:spPr>
          <a:xfrm>
            <a:off x="6313715" y="5256502"/>
            <a:ext cx="3853542" cy="1200329"/>
          </a:xfrm>
          <a:prstGeom prst="rect">
            <a:avLst/>
          </a:prstGeom>
          <a:noFill/>
        </p:spPr>
        <p:txBody>
          <a:bodyPr wrap="square" rtlCol="0">
            <a:spAutoFit/>
          </a:bodyPr>
          <a:lstStyle/>
          <a:p>
            <a:pPr lvl="0" algn="ctr" eaLnBrk="0" hangingPunct="0">
              <a:defRPr/>
            </a:pPr>
            <a:r>
              <a:rPr lang="en-US" sz="2400" b="1" kern="0" dirty="0">
                <a:solidFill>
                  <a:schemeClr val="bg1"/>
                </a:solidFill>
                <a:latin typeface="Arial" panose="020B0604020202020204" pitchFamily="34" charset="0"/>
                <a:cs typeface="Arial" panose="020B0604020202020204" pitchFamily="34" charset="0"/>
              </a:rPr>
              <a:t>Improved knowledge and </a:t>
            </a:r>
          </a:p>
          <a:p>
            <a:pPr lvl="0" algn="ctr" eaLnBrk="0" hangingPunct="0">
              <a:defRPr/>
            </a:pPr>
            <a:r>
              <a:rPr lang="en-US" sz="2400" b="1" kern="0" dirty="0">
                <a:solidFill>
                  <a:schemeClr val="bg1"/>
                </a:solidFill>
                <a:latin typeface="Arial" panose="020B0604020202020204" pitchFamily="34" charset="0"/>
                <a:cs typeface="Arial" panose="020B0604020202020204" pitchFamily="34" charset="0"/>
              </a:rPr>
              <a:t>awareness of mothers and caregivers</a:t>
            </a:r>
            <a:endParaRPr lang="en-GB" sz="2400" b="1" kern="0" dirty="0">
              <a:solidFill>
                <a:schemeClr val="bg1"/>
              </a:solidFill>
              <a:latin typeface="Arial" panose="020B0604020202020204" pitchFamily="34" charset="0"/>
              <a:cs typeface="Arial" panose="020B0604020202020204" pitchFamily="34" charset="0"/>
            </a:endParaRPr>
          </a:p>
        </p:txBody>
      </p:sp>
      <p:sp>
        <p:nvSpPr>
          <p:cNvPr id="18" name="Left-Right Arrow 17"/>
          <p:cNvSpPr/>
          <p:nvPr/>
        </p:nvSpPr>
        <p:spPr>
          <a:xfrm>
            <a:off x="5268687" y="1641070"/>
            <a:ext cx="1045029" cy="457200"/>
          </a:xfrm>
          <a:prstGeom prst="lef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Left-Right Arrow 18"/>
          <p:cNvSpPr/>
          <p:nvPr/>
        </p:nvSpPr>
        <p:spPr>
          <a:xfrm>
            <a:off x="5268686" y="3658419"/>
            <a:ext cx="1045029" cy="457200"/>
          </a:xfrm>
          <a:prstGeom prst="lef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Left-Right Arrow 19"/>
          <p:cNvSpPr/>
          <p:nvPr/>
        </p:nvSpPr>
        <p:spPr>
          <a:xfrm>
            <a:off x="5279572" y="5624353"/>
            <a:ext cx="1045029" cy="457200"/>
          </a:xfrm>
          <a:prstGeom prst="lef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Up Arrow 20"/>
          <p:cNvSpPr/>
          <p:nvPr/>
        </p:nvSpPr>
        <p:spPr>
          <a:xfrm>
            <a:off x="3613379" y="2416158"/>
            <a:ext cx="491214" cy="944122"/>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Up Arrow 23"/>
          <p:cNvSpPr/>
          <p:nvPr/>
        </p:nvSpPr>
        <p:spPr>
          <a:xfrm>
            <a:off x="7994879" y="2656064"/>
            <a:ext cx="491214" cy="482611"/>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Up Arrow 24"/>
          <p:cNvSpPr/>
          <p:nvPr/>
        </p:nvSpPr>
        <p:spPr>
          <a:xfrm>
            <a:off x="3613379" y="4391241"/>
            <a:ext cx="491214" cy="944122"/>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Up Arrow 26"/>
          <p:cNvSpPr/>
          <p:nvPr/>
        </p:nvSpPr>
        <p:spPr>
          <a:xfrm>
            <a:off x="7994879" y="4621998"/>
            <a:ext cx="491214" cy="482611"/>
          </a:xfrm>
          <a:prstGeom prst="up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79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1" grpId="0" animBg="1"/>
      <p:bldP spid="12" grpId="0"/>
      <p:bldP spid="14" grpId="0" animBg="1"/>
      <p:bldP spid="15" grpId="0" animBg="1"/>
      <p:bldP spid="16" grpId="0"/>
      <p:bldP spid="18" grpId="0" animBg="1"/>
      <p:bldP spid="19" grpId="0" animBg="1"/>
      <p:bldP spid="20" grpId="0" animBg="1"/>
      <p:bldP spid="21" grpId="0" animBg="1"/>
      <p:bldP spid="24" grpId="0" animBg="1"/>
      <p:bldP spid="25" grpId="0" animBg="1"/>
      <p:bldP spid="2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 name="Group 163"/>
          <p:cNvGrpSpPr/>
          <p:nvPr/>
        </p:nvGrpSpPr>
        <p:grpSpPr>
          <a:xfrm>
            <a:off x="2237877" y="1124888"/>
            <a:ext cx="7086601" cy="5440682"/>
            <a:chOff x="152400" y="598986"/>
            <a:chExt cx="7069949" cy="6145014"/>
          </a:xfrm>
        </p:grpSpPr>
        <p:sp>
          <p:nvSpPr>
            <p:cNvPr id="122" name="Rectangle 22"/>
            <p:cNvSpPr>
              <a:spLocks noChangeArrowheads="1"/>
            </p:cNvSpPr>
            <p:nvPr/>
          </p:nvSpPr>
          <p:spPr bwMode="auto">
            <a:xfrm>
              <a:off x="4031033" y="602133"/>
              <a:ext cx="1557338" cy="457199"/>
            </a:xfrm>
            <a:prstGeom prst="rect">
              <a:avLst/>
            </a:prstGeom>
            <a:solidFill>
              <a:srgbClr val="F7941D"/>
            </a:solidFill>
            <a:ln w="6350">
              <a:solidFill>
                <a:schemeClr val="tx1"/>
              </a:solidFill>
              <a:miter lim="800000"/>
              <a:headEnd/>
              <a:tailEnd/>
            </a:ln>
          </p:spPr>
          <p:txBody>
            <a:bodyPr lIns="18000" rIns="18000" anchor="ctr" anchorCtr="0"/>
            <a:lstStyle/>
            <a:p>
              <a:pPr algn="ctr">
                <a:defRPr/>
              </a:pPr>
              <a:r>
                <a:rPr lang="en-GB" sz="2400" b="1" kern="0" dirty="0">
                  <a:latin typeface="Arial" panose="020B0604020202020204" pitchFamily="34" charset="0"/>
                  <a:cs typeface="Arial" panose="020B0604020202020204" pitchFamily="34" charset="0"/>
                </a:rPr>
                <a:t>  Focus      </a:t>
              </a:r>
            </a:p>
          </p:txBody>
        </p:sp>
        <p:sp>
          <p:nvSpPr>
            <p:cNvPr id="124" name="Rectangle 26"/>
            <p:cNvSpPr>
              <a:spLocks noChangeArrowheads="1"/>
            </p:cNvSpPr>
            <p:nvPr/>
          </p:nvSpPr>
          <p:spPr bwMode="auto">
            <a:xfrm>
              <a:off x="5789614" y="5181599"/>
              <a:ext cx="1432735" cy="635000"/>
            </a:xfrm>
            <a:prstGeom prst="rect">
              <a:avLst/>
            </a:prstGeom>
            <a:solidFill>
              <a:srgbClr val="FFFF00">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&lt; 1 yr      </a:t>
              </a:r>
            </a:p>
          </p:txBody>
        </p:sp>
        <p:sp>
          <p:nvSpPr>
            <p:cNvPr id="125" name="Rectangle 27"/>
            <p:cNvSpPr>
              <a:spLocks noChangeArrowheads="1"/>
            </p:cNvSpPr>
            <p:nvPr/>
          </p:nvSpPr>
          <p:spPr bwMode="auto">
            <a:xfrm>
              <a:off x="5789614" y="4228798"/>
              <a:ext cx="1432735" cy="644694"/>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r>
                <a:rPr lang="en-GB" sz="2000" b="1" kern="0" dirty="0">
                  <a:latin typeface="Arial" panose="020B0604020202020204" pitchFamily="34" charset="0"/>
                  <a:cs typeface="Arial" panose="020B0604020202020204" pitchFamily="34" charset="0"/>
                </a:rPr>
                <a:t>&lt; 3 yrs      </a:t>
              </a:r>
            </a:p>
          </p:txBody>
        </p:sp>
        <p:sp>
          <p:nvSpPr>
            <p:cNvPr id="126" name="Rectangle 28"/>
            <p:cNvSpPr>
              <a:spLocks noChangeArrowheads="1"/>
            </p:cNvSpPr>
            <p:nvPr/>
          </p:nvSpPr>
          <p:spPr bwMode="auto">
            <a:xfrm>
              <a:off x="5789614" y="3271101"/>
              <a:ext cx="1432735" cy="691300"/>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r>
                <a:rPr lang="en-GB" sz="2000" b="1" kern="0" dirty="0">
                  <a:latin typeface="Arial" panose="020B0604020202020204" pitchFamily="34" charset="0"/>
                  <a:cs typeface="Arial" panose="020B0604020202020204" pitchFamily="34" charset="0"/>
                </a:rPr>
                <a:t>3 - 5 yrs      </a:t>
              </a:r>
            </a:p>
          </p:txBody>
        </p:sp>
        <p:sp>
          <p:nvSpPr>
            <p:cNvPr id="127" name="Rectangle 29"/>
            <p:cNvSpPr>
              <a:spLocks noChangeArrowheads="1"/>
            </p:cNvSpPr>
            <p:nvPr/>
          </p:nvSpPr>
          <p:spPr bwMode="auto">
            <a:xfrm>
              <a:off x="5789614" y="1408113"/>
              <a:ext cx="1432735" cy="668337"/>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defRPr/>
              </a:pPr>
              <a:endParaRPr lang="en-GB" sz="2400" b="1" kern="0" dirty="0">
                <a:latin typeface="Arial" panose="020B0604020202020204" pitchFamily="34" charset="0"/>
                <a:cs typeface="Arial" panose="020B0604020202020204" pitchFamily="34" charset="0"/>
              </a:endParaRPr>
            </a:p>
          </p:txBody>
        </p:sp>
        <p:sp>
          <p:nvSpPr>
            <p:cNvPr id="128" name="Rectangle 31"/>
            <p:cNvSpPr>
              <a:spLocks noChangeArrowheads="1"/>
            </p:cNvSpPr>
            <p:nvPr/>
          </p:nvSpPr>
          <p:spPr bwMode="auto">
            <a:xfrm>
              <a:off x="4031032" y="2359025"/>
              <a:ext cx="1557337" cy="669925"/>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r>
                <a:rPr lang="en-GB" b="1" kern="0" dirty="0">
                  <a:latin typeface="Arial" panose="020B0604020202020204" pitchFamily="34" charset="0"/>
                  <a:cs typeface="Arial" panose="020B0604020202020204" pitchFamily="34" charset="0"/>
                </a:rPr>
                <a:t>Institutional</a:t>
              </a:r>
            </a:p>
            <a:p>
              <a:pPr algn="ctr"/>
              <a:r>
                <a:rPr lang="en-GB" b="1" kern="0" dirty="0">
                  <a:latin typeface="Arial" panose="020B0604020202020204" pitchFamily="34" charset="0"/>
                  <a:cs typeface="Arial" panose="020B0604020202020204" pitchFamily="34" charset="0"/>
                </a:rPr>
                <a:t>behaviour    </a:t>
              </a:r>
            </a:p>
          </p:txBody>
        </p:sp>
        <p:sp>
          <p:nvSpPr>
            <p:cNvPr id="129" name="Rectangle 32"/>
            <p:cNvSpPr>
              <a:spLocks noChangeArrowheads="1"/>
            </p:cNvSpPr>
            <p:nvPr/>
          </p:nvSpPr>
          <p:spPr bwMode="auto">
            <a:xfrm>
              <a:off x="4031696" y="4068025"/>
              <a:ext cx="1556006" cy="1227777"/>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endParaRPr lang="en-GB" b="1" kern="0" dirty="0">
                <a:latin typeface="Arial" panose="020B0604020202020204" pitchFamily="34" charset="0"/>
                <a:cs typeface="Arial" panose="020B0604020202020204" pitchFamily="34" charset="0"/>
              </a:endParaRPr>
            </a:p>
          </p:txBody>
        </p:sp>
        <p:sp>
          <p:nvSpPr>
            <p:cNvPr id="130" name="Rectangle 33"/>
            <p:cNvSpPr>
              <a:spLocks noChangeArrowheads="1"/>
            </p:cNvSpPr>
            <p:nvPr/>
          </p:nvSpPr>
          <p:spPr bwMode="auto">
            <a:xfrm>
              <a:off x="4037012" y="1408113"/>
              <a:ext cx="1551357" cy="668337"/>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defRPr/>
              </a:pPr>
              <a:r>
                <a:rPr lang="en-GB" b="1" kern="0" dirty="0">
                  <a:latin typeface="Arial" panose="020B0604020202020204" pitchFamily="34" charset="0"/>
                  <a:cs typeface="Arial" panose="020B0604020202020204" pitchFamily="34" charset="0"/>
                </a:rPr>
                <a:t> Quality of Life     </a:t>
              </a:r>
            </a:p>
          </p:txBody>
        </p:sp>
        <p:sp>
          <p:nvSpPr>
            <p:cNvPr id="131" name="Rectangle 44"/>
            <p:cNvSpPr>
              <a:spLocks noChangeArrowheads="1"/>
            </p:cNvSpPr>
            <p:nvPr/>
          </p:nvSpPr>
          <p:spPr bwMode="auto">
            <a:xfrm>
              <a:off x="4031033" y="3271273"/>
              <a:ext cx="1557336" cy="647700"/>
            </a:xfrm>
            <a:prstGeom prst="rect">
              <a:avLst/>
            </a:prstGeom>
            <a:solidFill>
              <a:srgbClr val="F7941D">
                <a:alpha val="50196"/>
              </a:srgbClr>
            </a:solidFill>
            <a:ln w="3175">
              <a:solidFill>
                <a:schemeClr val="tx1"/>
              </a:solidFill>
              <a:miter lim="800000"/>
              <a:headEnd/>
              <a:tailEnd/>
            </a:ln>
          </p:spPr>
          <p:txBody>
            <a:bodyPr lIns="18000" rIns="18000" anchor="ctr" anchorCtr="0"/>
            <a:lstStyle/>
            <a:p>
              <a:pPr algn="ctr"/>
              <a:r>
                <a:rPr lang="en-GB" b="1" kern="0" dirty="0">
                  <a:latin typeface="Arial" panose="020B0604020202020204" pitchFamily="34" charset="0"/>
                  <a:cs typeface="Arial" panose="020B0604020202020204" pitchFamily="34" charset="0"/>
                </a:rPr>
                <a:t>Individual behaviour     </a:t>
              </a:r>
            </a:p>
          </p:txBody>
        </p:sp>
        <p:sp>
          <p:nvSpPr>
            <p:cNvPr id="132" name="Rectangle 45"/>
            <p:cNvSpPr>
              <a:spLocks noChangeArrowheads="1"/>
            </p:cNvSpPr>
            <p:nvPr/>
          </p:nvSpPr>
          <p:spPr bwMode="auto">
            <a:xfrm>
              <a:off x="5789614" y="2359024"/>
              <a:ext cx="1432735" cy="629504"/>
            </a:xfrm>
            <a:prstGeom prst="rect">
              <a:avLst/>
            </a:prstGeom>
            <a:solidFill>
              <a:srgbClr val="FFFF00">
                <a:alpha val="50196"/>
              </a:srgbClr>
            </a:solidFill>
            <a:ln w="3175">
              <a:solidFill>
                <a:schemeClr val="tx1"/>
              </a:solidFill>
              <a:miter lim="800000"/>
              <a:headEnd/>
              <a:tailEnd/>
            </a:ln>
          </p:spPr>
          <p:txBody>
            <a:bodyPr lIns="18000" rIns="18000" anchor="ctr" anchorCtr="1"/>
            <a:lstStyle/>
            <a:p>
              <a:pPr algn="ctr"/>
              <a:r>
                <a:rPr lang="en-GB" sz="2000" b="1" kern="0" dirty="0">
                  <a:latin typeface="Arial" panose="020B0604020202020204" pitchFamily="34" charset="0"/>
                  <a:cs typeface="Arial" panose="020B0604020202020204" pitchFamily="34" charset="0"/>
                </a:rPr>
                <a:t>5 - 10 yrs      </a:t>
              </a:r>
            </a:p>
          </p:txBody>
        </p:sp>
        <p:sp>
          <p:nvSpPr>
            <p:cNvPr id="133" name="Rectangle 15"/>
            <p:cNvSpPr>
              <a:spLocks noChangeArrowheads="1"/>
            </p:cNvSpPr>
            <p:nvPr/>
          </p:nvSpPr>
          <p:spPr bwMode="auto">
            <a:xfrm>
              <a:off x="1905000" y="1409400"/>
              <a:ext cx="1980000" cy="648000"/>
            </a:xfrm>
            <a:prstGeom prst="rect">
              <a:avLst/>
            </a:prstGeom>
            <a:solidFill>
              <a:srgbClr val="B8DC88">
                <a:alpha val="50196"/>
              </a:srgbClr>
            </a:solidFill>
            <a:ln w="3175">
              <a:solidFill>
                <a:schemeClr val="tx1"/>
              </a:solidFill>
              <a:miter lim="800000"/>
              <a:headEnd/>
              <a:tailEnd/>
            </a:ln>
          </p:spPr>
          <p:txBody>
            <a:bodyPr lIns="18000" rIns="18000" anchor="ctr" anchorCtr="1"/>
            <a:lstStyle/>
            <a:p>
              <a:pPr algn="ctr"/>
              <a:r>
                <a:rPr lang="en-GB" sz="1400" b="1" kern="0" dirty="0">
                  <a:latin typeface="Arial" panose="020B0604020202020204" pitchFamily="34" charset="0"/>
                  <a:cs typeface="Arial" panose="020B0604020202020204" pitchFamily="34" charset="0"/>
                </a:rPr>
                <a:t>Reduced child mortality &amp; morbidity</a:t>
              </a:r>
            </a:p>
          </p:txBody>
        </p:sp>
        <p:sp>
          <p:nvSpPr>
            <p:cNvPr id="134" name="Rectangle 16"/>
            <p:cNvSpPr>
              <a:spLocks noChangeArrowheads="1"/>
            </p:cNvSpPr>
            <p:nvPr/>
          </p:nvSpPr>
          <p:spPr bwMode="auto">
            <a:xfrm>
              <a:off x="1905000" y="2308225"/>
              <a:ext cx="1979999" cy="815975"/>
            </a:xfrm>
            <a:prstGeom prst="rect">
              <a:avLst/>
            </a:prstGeom>
            <a:solidFill>
              <a:srgbClr val="B8DC88">
                <a:alpha val="50196"/>
              </a:srgbClr>
            </a:solidFill>
            <a:ln w="3175">
              <a:solidFill>
                <a:schemeClr val="tx1"/>
              </a:solidFill>
              <a:miter lim="800000"/>
              <a:headEnd/>
              <a:tailEnd/>
            </a:ln>
          </p:spPr>
          <p:txBody>
            <a:bodyPr lIns="18000" rIns="18000" anchor="ctr" anchorCtr="1"/>
            <a:lstStyle/>
            <a:p>
              <a:pPr algn="ctr"/>
              <a:r>
                <a:rPr lang="en-GB" sz="1400" b="1" kern="0" dirty="0">
                  <a:latin typeface="Arial" panose="020B0604020202020204" pitchFamily="34" charset="0"/>
                  <a:cs typeface="Arial" panose="020B0604020202020204" pitchFamily="34" charset="0"/>
                </a:rPr>
                <a:t>Health, education and community services functioning</a:t>
              </a:r>
            </a:p>
          </p:txBody>
        </p:sp>
        <p:sp>
          <p:nvSpPr>
            <p:cNvPr id="135" name="Rectangle 17"/>
            <p:cNvSpPr>
              <a:spLocks noChangeArrowheads="1"/>
            </p:cNvSpPr>
            <p:nvPr/>
          </p:nvSpPr>
          <p:spPr bwMode="auto">
            <a:xfrm>
              <a:off x="1905000" y="4228800"/>
              <a:ext cx="1980000" cy="648000"/>
            </a:xfrm>
            <a:prstGeom prst="rect">
              <a:avLst/>
            </a:prstGeom>
            <a:solidFill>
              <a:srgbClr val="B8DC88">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Caretaker knows how to treat </a:t>
              </a:r>
              <a:r>
                <a:rPr lang="en-GB" sz="1400" b="1" kern="0" dirty="0" err="1">
                  <a:latin typeface="Arial" panose="020B0604020202020204" pitchFamily="34" charset="0"/>
                  <a:cs typeface="Arial" panose="020B0604020202020204" pitchFamily="34" charset="0"/>
                </a:rPr>
                <a:t>diarrhea</a:t>
              </a:r>
              <a:endParaRPr lang="en-GB" sz="1400" b="1" kern="0" dirty="0">
                <a:latin typeface="Arial" panose="020B0604020202020204" pitchFamily="34" charset="0"/>
                <a:cs typeface="Arial" panose="020B0604020202020204" pitchFamily="34" charset="0"/>
              </a:endParaRPr>
            </a:p>
          </p:txBody>
        </p:sp>
        <p:sp>
          <p:nvSpPr>
            <p:cNvPr id="136" name="Rectangle 18"/>
            <p:cNvSpPr>
              <a:spLocks noChangeArrowheads="1"/>
            </p:cNvSpPr>
            <p:nvPr/>
          </p:nvSpPr>
          <p:spPr bwMode="auto">
            <a:xfrm>
              <a:off x="1905000" y="5181600"/>
              <a:ext cx="1980000" cy="648000"/>
            </a:xfrm>
            <a:prstGeom prst="rect">
              <a:avLst/>
            </a:prstGeom>
            <a:solidFill>
              <a:srgbClr val="B8DC88">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Mass media campaign on </a:t>
              </a:r>
              <a:r>
                <a:rPr lang="en-GB" sz="1400" b="1" kern="0" dirty="0" err="1">
                  <a:latin typeface="Arial" panose="020B0604020202020204" pitchFamily="34" charset="0"/>
                  <a:cs typeface="Arial" panose="020B0604020202020204" pitchFamily="34" charset="0"/>
                </a:rPr>
                <a:t>diarrhea</a:t>
              </a:r>
              <a:endParaRPr lang="en-GB" sz="1400" b="1" kern="0" dirty="0">
                <a:latin typeface="Arial" panose="020B0604020202020204" pitchFamily="34" charset="0"/>
                <a:cs typeface="Arial" panose="020B0604020202020204" pitchFamily="34" charset="0"/>
              </a:endParaRPr>
            </a:p>
          </p:txBody>
        </p:sp>
        <p:sp>
          <p:nvSpPr>
            <p:cNvPr id="137" name="Rectangle 21"/>
            <p:cNvSpPr>
              <a:spLocks noChangeArrowheads="1"/>
            </p:cNvSpPr>
            <p:nvPr/>
          </p:nvSpPr>
          <p:spPr bwMode="auto">
            <a:xfrm>
              <a:off x="1905000" y="598986"/>
              <a:ext cx="1980000" cy="458534"/>
            </a:xfrm>
            <a:prstGeom prst="rect">
              <a:avLst/>
            </a:prstGeom>
            <a:solidFill>
              <a:srgbClr val="8DC63F"/>
            </a:solidFill>
            <a:ln w="6350">
              <a:solidFill>
                <a:schemeClr val="tx1"/>
              </a:solidFill>
              <a:miter lim="800000"/>
              <a:headEnd/>
              <a:tailEnd/>
            </a:ln>
          </p:spPr>
          <p:txBody>
            <a:bodyPr anchor="ctr" anchorCtr="1"/>
            <a:lstStyle/>
            <a:p>
              <a:pPr algn="ctr">
                <a:defRPr/>
              </a:pPr>
              <a:r>
                <a:rPr lang="en-GB" sz="2400" b="1" kern="0" dirty="0">
                  <a:latin typeface="Arial" panose="020B0604020202020204" pitchFamily="34" charset="0"/>
                  <a:cs typeface="Arial" panose="020B0604020202020204" pitchFamily="34" charset="0"/>
                </a:rPr>
                <a:t>Like…</a:t>
              </a:r>
            </a:p>
          </p:txBody>
        </p:sp>
        <p:sp>
          <p:nvSpPr>
            <p:cNvPr id="138" name="Rectangle 43"/>
            <p:cNvSpPr>
              <a:spLocks noChangeArrowheads="1"/>
            </p:cNvSpPr>
            <p:nvPr/>
          </p:nvSpPr>
          <p:spPr bwMode="auto">
            <a:xfrm>
              <a:off x="1904999" y="3283266"/>
              <a:ext cx="1980000" cy="648000"/>
            </a:xfrm>
            <a:prstGeom prst="rect">
              <a:avLst/>
            </a:prstGeom>
            <a:solidFill>
              <a:srgbClr val="B8DC88">
                <a:alpha val="50196"/>
              </a:srgbClr>
            </a:solidFill>
            <a:ln w="3175">
              <a:solidFill>
                <a:schemeClr val="tx1"/>
              </a:solidFill>
              <a:miter lim="800000"/>
              <a:headEnd/>
              <a:tailEnd/>
            </a:ln>
          </p:spPr>
          <p:txBody>
            <a:bodyPr lIns="18000" rIns="18000" anchor="ctr" anchorCtr="1"/>
            <a:lstStyle/>
            <a:p>
              <a:pPr algn="ctr"/>
              <a:r>
                <a:rPr lang="en-GB" sz="1300" b="1" kern="0" dirty="0">
                  <a:latin typeface="Arial" panose="020B0604020202020204" pitchFamily="34" charset="0"/>
                  <a:cs typeface="Arial" panose="020B0604020202020204" pitchFamily="34" charset="0"/>
                </a:rPr>
                <a:t>Caretaker treats child with ORS until </a:t>
              </a:r>
              <a:r>
                <a:rPr lang="en-GB" sz="1300" b="1" kern="0" dirty="0" err="1">
                  <a:latin typeface="Arial" panose="020B0604020202020204" pitchFamily="34" charset="0"/>
                  <a:cs typeface="Arial" panose="020B0604020202020204" pitchFamily="34" charset="0"/>
                </a:rPr>
                <a:t>diarrhea</a:t>
              </a:r>
              <a:r>
                <a:rPr lang="en-GB" sz="1300" b="1" kern="0" dirty="0">
                  <a:latin typeface="Arial" panose="020B0604020202020204" pitchFamily="34" charset="0"/>
                  <a:cs typeface="Arial" panose="020B0604020202020204" pitchFamily="34" charset="0"/>
                </a:rPr>
                <a:t> stops</a:t>
              </a:r>
            </a:p>
          </p:txBody>
        </p:sp>
        <p:sp>
          <p:nvSpPr>
            <p:cNvPr id="139" name="Rectangle 56"/>
            <p:cNvSpPr>
              <a:spLocks noChangeArrowheads="1"/>
            </p:cNvSpPr>
            <p:nvPr/>
          </p:nvSpPr>
          <p:spPr bwMode="auto">
            <a:xfrm>
              <a:off x="1905000" y="6096000"/>
              <a:ext cx="1980000" cy="648000"/>
            </a:xfrm>
            <a:prstGeom prst="rect">
              <a:avLst/>
            </a:prstGeom>
            <a:solidFill>
              <a:srgbClr val="B8DC88">
                <a:alpha val="49804"/>
              </a:srgbClr>
            </a:solidFill>
            <a:ln w="3175">
              <a:solidFill>
                <a:schemeClr val="tx1"/>
              </a:solidFill>
              <a:miter lim="800000"/>
              <a:headEnd/>
              <a:tailEnd/>
            </a:ln>
          </p:spPr>
          <p:txBody>
            <a:bodyPr lIns="54000" rIns="54000" anchor="ctr" anchorCtr="1"/>
            <a:lstStyle/>
            <a:p>
              <a:pPr algn="ctr"/>
              <a:r>
                <a:rPr lang="en-GB" sz="1400" b="1" kern="0" dirty="0">
                  <a:latin typeface="Arial" panose="020B0604020202020204" pitchFamily="34" charset="0"/>
                  <a:cs typeface="Arial" panose="020B0604020202020204" pitchFamily="34" charset="0"/>
                </a:rPr>
                <a:t>Money, radio access,</a:t>
              </a:r>
            </a:p>
            <a:p>
              <a:pPr algn="ctr"/>
              <a:r>
                <a:rPr lang="en-GB" sz="1400" b="1" kern="0" dirty="0">
                  <a:latin typeface="Arial" panose="020B0604020202020204" pitchFamily="34" charset="0"/>
                  <a:cs typeface="Arial" panose="020B0604020202020204" pitchFamily="34" charset="0"/>
                </a:rPr>
                <a:t>Staff</a:t>
              </a:r>
            </a:p>
          </p:txBody>
        </p:sp>
        <p:sp>
          <p:nvSpPr>
            <p:cNvPr id="141" name="Rectangle 10"/>
            <p:cNvSpPr>
              <a:spLocks noChangeArrowheads="1"/>
            </p:cNvSpPr>
            <p:nvPr/>
          </p:nvSpPr>
          <p:spPr bwMode="auto">
            <a:xfrm>
              <a:off x="152401" y="3283267"/>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Outcome</a:t>
              </a:r>
              <a:endParaRPr lang="en-GB" sz="2000" b="1" kern="0" dirty="0">
                <a:latin typeface="Arial" panose="020B0604020202020204" pitchFamily="34" charset="0"/>
                <a:cs typeface="Arial" panose="020B0604020202020204" pitchFamily="34" charset="0"/>
              </a:endParaRPr>
            </a:p>
          </p:txBody>
        </p:sp>
        <p:sp>
          <p:nvSpPr>
            <p:cNvPr id="142" name="Rectangle 11"/>
            <p:cNvSpPr>
              <a:spLocks noChangeArrowheads="1"/>
            </p:cNvSpPr>
            <p:nvPr/>
          </p:nvSpPr>
          <p:spPr bwMode="auto">
            <a:xfrm>
              <a:off x="152401" y="1408113"/>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defRPr/>
              </a:pPr>
              <a:r>
                <a:rPr lang="en-GB" sz="2400" b="1" kern="0" dirty="0">
                  <a:latin typeface="Arial" panose="020B0604020202020204" pitchFamily="34" charset="0"/>
                  <a:cs typeface="Arial" panose="020B0604020202020204" pitchFamily="34" charset="0"/>
                </a:rPr>
                <a:t>Impact</a:t>
              </a:r>
            </a:p>
          </p:txBody>
        </p:sp>
        <p:sp>
          <p:nvSpPr>
            <p:cNvPr id="143" name="Rectangle 12"/>
            <p:cNvSpPr>
              <a:spLocks noChangeArrowheads="1"/>
            </p:cNvSpPr>
            <p:nvPr/>
          </p:nvSpPr>
          <p:spPr bwMode="auto">
            <a:xfrm>
              <a:off x="152401" y="4220844"/>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Output</a:t>
              </a:r>
              <a:endParaRPr lang="en-GB" sz="2000" b="1" kern="0" dirty="0">
                <a:latin typeface="Arial" panose="020B0604020202020204" pitchFamily="34" charset="0"/>
                <a:cs typeface="Arial" panose="020B0604020202020204" pitchFamily="34" charset="0"/>
              </a:endParaRPr>
            </a:p>
          </p:txBody>
        </p:sp>
        <p:sp>
          <p:nvSpPr>
            <p:cNvPr id="144" name="Rectangle 13"/>
            <p:cNvSpPr>
              <a:spLocks noChangeArrowheads="1"/>
            </p:cNvSpPr>
            <p:nvPr/>
          </p:nvSpPr>
          <p:spPr bwMode="auto">
            <a:xfrm>
              <a:off x="152401" y="5158421"/>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Activity</a:t>
              </a:r>
              <a:endParaRPr lang="en-GB" sz="2000" b="1" kern="0" dirty="0">
                <a:latin typeface="Arial" panose="020B0604020202020204" pitchFamily="34" charset="0"/>
                <a:cs typeface="Arial" panose="020B0604020202020204" pitchFamily="34" charset="0"/>
              </a:endParaRPr>
            </a:p>
          </p:txBody>
        </p:sp>
        <p:sp>
          <p:nvSpPr>
            <p:cNvPr id="145" name="Rectangle 20"/>
            <p:cNvSpPr>
              <a:spLocks noChangeArrowheads="1"/>
            </p:cNvSpPr>
            <p:nvPr/>
          </p:nvSpPr>
          <p:spPr bwMode="auto">
            <a:xfrm>
              <a:off x="152400" y="598986"/>
              <a:ext cx="1558800" cy="458535"/>
            </a:xfrm>
            <a:prstGeom prst="rect">
              <a:avLst/>
            </a:prstGeom>
            <a:solidFill>
              <a:srgbClr val="0099FF"/>
            </a:solidFill>
            <a:ln w="6350">
              <a:solidFill>
                <a:schemeClr val="tx1"/>
              </a:solidFill>
              <a:miter lim="800000"/>
              <a:headEnd/>
              <a:tailEnd/>
            </a:ln>
          </p:spPr>
          <p:txBody>
            <a:bodyPr wrap="none" anchor="ctr" anchorCtr="0"/>
            <a:lstStyle/>
            <a:p>
              <a:pPr algn="ctr">
                <a:defRPr/>
              </a:pPr>
              <a:r>
                <a:rPr lang="en-GB" sz="2400" b="1" kern="0" dirty="0">
                  <a:solidFill>
                    <a:schemeClr val="bg1"/>
                  </a:solidFill>
                  <a:latin typeface="Arial" panose="020B0604020202020204" pitchFamily="34" charset="0"/>
                  <a:cs typeface="Arial" panose="020B0604020202020204" pitchFamily="34" charset="0"/>
                </a:rPr>
                <a:t>Results</a:t>
              </a:r>
            </a:p>
          </p:txBody>
        </p:sp>
        <p:sp>
          <p:nvSpPr>
            <p:cNvPr id="152" name="Rectangle 42"/>
            <p:cNvSpPr>
              <a:spLocks noChangeArrowheads="1"/>
            </p:cNvSpPr>
            <p:nvPr/>
          </p:nvSpPr>
          <p:spPr bwMode="auto">
            <a:xfrm>
              <a:off x="152401" y="2345690"/>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Outcome</a:t>
              </a:r>
              <a:endParaRPr lang="en-GB" sz="2000" b="1" kern="0" dirty="0">
                <a:latin typeface="Arial" panose="020B0604020202020204" pitchFamily="34" charset="0"/>
                <a:cs typeface="Arial" panose="020B0604020202020204" pitchFamily="34" charset="0"/>
              </a:endParaRPr>
            </a:p>
          </p:txBody>
        </p:sp>
        <p:sp>
          <p:nvSpPr>
            <p:cNvPr id="155" name="Rectangle 51"/>
            <p:cNvSpPr>
              <a:spLocks noChangeArrowheads="1"/>
            </p:cNvSpPr>
            <p:nvPr/>
          </p:nvSpPr>
          <p:spPr bwMode="auto">
            <a:xfrm>
              <a:off x="153988" y="6096000"/>
              <a:ext cx="1558800" cy="648000"/>
            </a:xfrm>
            <a:prstGeom prst="rect">
              <a:avLst/>
            </a:prstGeom>
            <a:solidFill>
              <a:srgbClr val="0099FF">
                <a:alpha val="50196"/>
              </a:srgbClr>
            </a:solidFill>
            <a:ln w="3175">
              <a:solidFill>
                <a:schemeClr val="tx1"/>
              </a:solidFill>
              <a:miter lim="800000"/>
              <a:headEnd/>
              <a:tailEnd/>
            </a:ln>
          </p:spPr>
          <p:txBody>
            <a:bodyPr wrap="none" anchor="ctr" anchorCtr="0"/>
            <a:lstStyle/>
            <a:p>
              <a:pPr algn="ctr"/>
              <a:r>
                <a:rPr lang="en-GB" sz="2400" b="1" kern="0" dirty="0">
                  <a:latin typeface="Arial" panose="020B0604020202020204" pitchFamily="34" charset="0"/>
                  <a:cs typeface="Arial" panose="020B0604020202020204" pitchFamily="34" charset="0"/>
                </a:rPr>
                <a:t>Inputs</a:t>
              </a:r>
              <a:endParaRPr lang="en-GB" sz="2000" b="1" kern="0" dirty="0">
                <a:latin typeface="Arial" panose="020B0604020202020204" pitchFamily="34" charset="0"/>
                <a:cs typeface="Arial" panose="020B0604020202020204" pitchFamily="34" charset="0"/>
              </a:endParaRPr>
            </a:p>
          </p:txBody>
        </p:sp>
        <p:sp>
          <p:nvSpPr>
            <p:cNvPr id="148" name="AutoShape 37"/>
            <p:cNvSpPr>
              <a:spLocks noChangeArrowheads="1"/>
            </p:cNvSpPr>
            <p:nvPr/>
          </p:nvSpPr>
          <p:spPr bwMode="auto">
            <a:xfrm rot="10859856">
              <a:off x="304801" y="198449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46" name="AutoShape 35"/>
            <p:cNvSpPr>
              <a:spLocks noChangeArrowheads="1"/>
            </p:cNvSpPr>
            <p:nvPr/>
          </p:nvSpPr>
          <p:spPr bwMode="auto">
            <a:xfrm rot="10859856">
              <a:off x="304801" y="383211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47" name="AutoShape 36"/>
            <p:cNvSpPr>
              <a:spLocks noChangeArrowheads="1"/>
            </p:cNvSpPr>
            <p:nvPr/>
          </p:nvSpPr>
          <p:spPr bwMode="auto">
            <a:xfrm rot="10859856">
              <a:off x="304801" y="480389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49" name="AutoShape 38"/>
            <p:cNvSpPr>
              <a:spLocks noChangeArrowheads="1"/>
            </p:cNvSpPr>
            <p:nvPr/>
          </p:nvSpPr>
          <p:spPr bwMode="auto">
            <a:xfrm>
              <a:off x="1066801" y="49022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50" name="AutoShape 39"/>
            <p:cNvSpPr>
              <a:spLocks noChangeArrowheads="1"/>
            </p:cNvSpPr>
            <p:nvPr/>
          </p:nvSpPr>
          <p:spPr bwMode="auto">
            <a:xfrm>
              <a:off x="1066801" y="39624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51" name="AutoShape 40"/>
            <p:cNvSpPr>
              <a:spLocks noChangeArrowheads="1"/>
            </p:cNvSpPr>
            <p:nvPr/>
          </p:nvSpPr>
          <p:spPr bwMode="auto">
            <a:xfrm>
              <a:off x="1066801" y="20828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53" name="AutoShape 46"/>
            <p:cNvSpPr>
              <a:spLocks noChangeArrowheads="1"/>
            </p:cNvSpPr>
            <p:nvPr/>
          </p:nvSpPr>
          <p:spPr bwMode="auto">
            <a:xfrm rot="10859856">
              <a:off x="304801" y="2949457"/>
              <a:ext cx="381000" cy="32385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54" name="AutoShape 47"/>
            <p:cNvSpPr>
              <a:spLocks noChangeArrowheads="1"/>
            </p:cNvSpPr>
            <p:nvPr/>
          </p:nvSpPr>
          <p:spPr bwMode="auto">
            <a:xfrm>
              <a:off x="1066801" y="3028950"/>
              <a:ext cx="381000" cy="32385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56" name="AutoShape 64"/>
            <p:cNvSpPr>
              <a:spLocks noChangeArrowheads="1"/>
            </p:cNvSpPr>
            <p:nvPr/>
          </p:nvSpPr>
          <p:spPr bwMode="auto">
            <a:xfrm>
              <a:off x="1068388" y="58166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sp>
          <p:nvSpPr>
            <p:cNvPr id="157" name="AutoShape 64"/>
            <p:cNvSpPr>
              <a:spLocks noChangeArrowheads="1"/>
            </p:cNvSpPr>
            <p:nvPr/>
          </p:nvSpPr>
          <p:spPr bwMode="auto">
            <a:xfrm rot="10800000">
              <a:off x="306388" y="5740400"/>
              <a:ext cx="381000" cy="355600"/>
            </a:xfrm>
            <a:prstGeom prst="upArrow">
              <a:avLst>
                <a:gd name="adj1" fmla="val 50000"/>
                <a:gd name="adj2" fmla="val 43056"/>
              </a:avLst>
            </a:prstGeom>
            <a:solidFill>
              <a:schemeClr val="bg1">
                <a:lumMod val="50000"/>
              </a:schemeClr>
            </a:solidFill>
            <a:ln>
              <a:noFill/>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10800000" wrap="none" anchor="ctr" anchorCtr="0"/>
            <a:lstStyle/>
            <a:p>
              <a:pPr>
                <a:defRPr/>
              </a:pPr>
              <a:endParaRPr lang="ko-KR" altLang="ko-KR" sz="2400" b="1" kern="0">
                <a:solidFill>
                  <a:schemeClr val="tx1"/>
                </a:solidFill>
                <a:latin typeface="Arial" panose="020B0604020202020204" pitchFamily="34" charset="0"/>
                <a:cs typeface="Arial" panose="020B0604020202020204" pitchFamily="34" charset="0"/>
              </a:endParaRPr>
            </a:p>
          </p:txBody>
        </p:sp>
      </p:grpSp>
      <p:sp>
        <p:nvSpPr>
          <p:cNvPr id="42" name="Title 1"/>
          <p:cNvSpPr>
            <a:spLocks noGrp="1"/>
          </p:cNvSpPr>
          <p:nvPr>
            <p:ph type="ctrTitle"/>
          </p:nvPr>
        </p:nvSpPr>
        <p:spPr>
          <a:xfrm>
            <a:off x="2304519" y="306390"/>
            <a:ext cx="7601481" cy="506413"/>
          </a:xfrm>
        </p:spPr>
        <p:txBody>
          <a:bodyPr/>
          <a:lstStyle/>
          <a:p>
            <a:r>
              <a:rPr lang="en-GB" dirty="0" smtClean="0">
                <a:latin typeface="Arial" panose="020B0604020202020204" pitchFamily="34" charset="0"/>
                <a:cs typeface="Arial" panose="020B0604020202020204" pitchFamily="34" charset="0"/>
              </a:rPr>
              <a:t>Accountabilities for the Achievement of Results</a:t>
            </a:r>
            <a:endParaRPr lang="en-GB" dirty="0">
              <a:latin typeface="Arial" panose="020B0604020202020204" pitchFamily="34" charset="0"/>
              <a:cs typeface="Arial" panose="020B0604020202020204" pitchFamily="34" charset="0"/>
            </a:endParaRPr>
          </a:p>
        </p:txBody>
      </p:sp>
      <p:sp>
        <p:nvSpPr>
          <p:cNvPr id="43" name="Rectangle 22"/>
          <p:cNvSpPr>
            <a:spLocks noChangeArrowheads="1"/>
          </p:cNvSpPr>
          <p:nvPr/>
        </p:nvSpPr>
        <p:spPr bwMode="auto">
          <a:xfrm>
            <a:off x="7888367" y="1126070"/>
            <a:ext cx="1436110" cy="404796"/>
          </a:xfrm>
          <a:prstGeom prst="rect">
            <a:avLst/>
          </a:prstGeom>
          <a:solidFill>
            <a:srgbClr val="FFFF00"/>
          </a:solidFill>
          <a:ln w="6350">
            <a:solidFill>
              <a:schemeClr val="tx1"/>
            </a:solidFill>
            <a:miter lim="800000"/>
            <a:headEnd/>
            <a:tailEnd/>
          </a:ln>
        </p:spPr>
        <p:txBody>
          <a:bodyPr anchor="ctr" anchorCtr="1"/>
          <a:lstStyle/>
          <a:p>
            <a:pPr algn="ctr"/>
            <a:r>
              <a:rPr lang="en-GB" sz="2400" b="1" kern="0" dirty="0">
                <a:latin typeface="Arial" panose="020B0604020202020204" pitchFamily="34" charset="0"/>
                <a:cs typeface="Arial" panose="020B0604020202020204" pitchFamily="34" charset="0"/>
              </a:rPr>
              <a:t>Timeline</a:t>
            </a:r>
          </a:p>
        </p:txBody>
      </p:sp>
      <p:sp>
        <p:nvSpPr>
          <p:cNvPr id="2" name="TextBox 1"/>
          <p:cNvSpPr txBox="1"/>
          <p:nvPr/>
        </p:nvSpPr>
        <p:spPr>
          <a:xfrm>
            <a:off x="7768266" y="1903668"/>
            <a:ext cx="1644663" cy="400110"/>
          </a:xfrm>
          <a:prstGeom prst="rect">
            <a:avLst/>
          </a:prstGeom>
          <a:noFill/>
        </p:spPr>
        <p:txBody>
          <a:bodyPr wrap="square" rtlCol="0">
            <a:spAutoFit/>
          </a:bodyPr>
          <a:lstStyle/>
          <a:p>
            <a:pPr lvl="0" algn="ctr">
              <a:defRPr/>
            </a:pPr>
            <a:r>
              <a:rPr lang="en-GB" sz="2000" b="1" kern="0" dirty="0">
                <a:latin typeface="Arial" panose="020B0604020202020204" pitchFamily="34" charset="0"/>
                <a:cs typeface="Arial" panose="020B0604020202020204" pitchFamily="34" charset="0"/>
              </a:rPr>
              <a:t>10 -15 yrs      </a:t>
            </a:r>
          </a:p>
        </p:txBody>
      </p:sp>
      <p:sp>
        <p:nvSpPr>
          <p:cNvPr id="9" name="TextBox 8"/>
          <p:cNvSpPr txBox="1"/>
          <p:nvPr/>
        </p:nvSpPr>
        <p:spPr>
          <a:xfrm>
            <a:off x="9742409" y="2365334"/>
            <a:ext cx="553998" cy="2904627"/>
          </a:xfrm>
          <a:prstGeom prst="rect">
            <a:avLst/>
          </a:prstGeom>
          <a:noFill/>
        </p:spPr>
        <p:txBody>
          <a:bodyPr vert="vert270" wrap="square" rtlCol="0">
            <a:spAutoFit/>
          </a:bodyPr>
          <a:lstStyle/>
          <a:p>
            <a:r>
              <a:rPr lang="en-US" sz="2400" b="1" dirty="0">
                <a:latin typeface="Arial" panose="020B0604020202020204" pitchFamily="34" charset="0"/>
                <a:cs typeface="Arial" panose="020B0604020202020204" pitchFamily="34" charset="0"/>
              </a:rPr>
              <a:t>ACCOUNTABILITY</a:t>
            </a:r>
          </a:p>
        </p:txBody>
      </p:sp>
      <p:sp>
        <p:nvSpPr>
          <p:cNvPr id="10" name="Up Arrow 9"/>
          <p:cNvSpPr/>
          <p:nvPr/>
        </p:nvSpPr>
        <p:spPr>
          <a:xfrm>
            <a:off x="9742409" y="1831975"/>
            <a:ext cx="549066" cy="585061"/>
          </a:xfrm>
          <a:prstGeom prst="up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Up Arrow 53"/>
          <p:cNvSpPr/>
          <p:nvPr/>
        </p:nvSpPr>
        <p:spPr>
          <a:xfrm rot="10800000">
            <a:off x="9760263" y="5251217"/>
            <a:ext cx="549066" cy="585061"/>
          </a:xfrm>
          <a:prstGeom prst="up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9501396" y="1478296"/>
            <a:ext cx="1018680" cy="236234"/>
          </a:xfrm>
          <a:prstGeom prst="rect">
            <a:avLst/>
          </a:pr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bg1"/>
                </a:solidFill>
                <a:latin typeface="Arial" panose="020B0604020202020204" pitchFamily="34" charset="0"/>
                <a:cs typeface="Arial" panose="020B0604020202020204" pitchFamily="34" charset="0"/>
              </a:rPr>
              <a:t>less</a:t>
            </a:r>
          </a:p>
        </p:txBody>
      </p:sp>
      <p:sp>
        <p:nvSpPr>
          <p:cNvPr id="60" name="Plus 59"/>
          <p:cNvSpPr/>
          <p:nvPr/>
        </p:nvSpPr>
        <p:spPr>
          <a:xfrm>
            <a:off x="9501397" y="5803320"/>
            <a:ext cx="1066799" cy="1061547"/>
          </a:xfrm>
          <a:prstGeom prst="mathPlus">
            <a:avLst/>
          </a:pr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latin typeface="Arial" panose="020B0604020202020204" pitchFamily="34" charset="0"/>
                <a:cs typeface="Arial" panose="020B0604020202020204" pitchFamily="34" charset="0"/>
              </a:rPr>
              <a:t>more</a:t>
            </a:r>
          </a:p>
        </p:txBody>
      </p:sp>
      <p:sp>
        <p:nvSpPr>
          <p:cNvPr id="16" name="TextBox 15"/>
          <p:cNvSpPr txBox="1"/>
          <p:nvPr/>
        </p:nvSpPr>
        <p:spPr>
          <a:xfrm>
            <a:off x="5977090" y="4168204"/>
            <a:ext cx="1913456" cy="1408078"/>
          </a:xfrm>
          <a:prstGeom prst="rect">
            <a:avLst/>
          </a:prstGeom>
          <a:noFill/>
        </p:spPr>
        <p:txBody>
          <a:bodyPr wrap="square" rtlCol="0">
            <a:spAutoFit/>
          </a:bodyPr>
          <a:lstStyle/>
          <a:p>
            <a:pPr algn="ctr"/>
            <a:r>
              <a:rPr lang="en-GB" sz="1700" b="1" kern="0" dirty="0">
                <a:latin typeface="Arial" panose="020B0604020202020204" pitchFamily="34" charset="0"/>
                <a:cs typeface="Arial" panose="020B0604020202020204" pitchFamily="34" charset="0"/>
              </a:rPr>
              <a:t>Operational/ skills, abilities, </a:t>
            </a:r>
          </a:p>
          <a:p>
            <a:pPr algn="ctr"/>
            <a:r>
              <a:rPr lang="en-GB" sz="1700" b="1" kern="0" dirty="0">
                <a:latin typeface="Arial" panose="020B0604020202020204" pitchFamily="34" charset="0"/>
                <a:cs typeface="Arial" panose="020B0604020202020204" pitchFamily="34" charset="0"/>
              </a:rPr>
              <a:t>products &amp; services</a:t>
            </a:r>
          </a:p>
          <a:p>
            <a:endParaRPr lang="en-US" sz="1750" dirty="0"/>
          </a:p>
        </p:txBody>
      </p:sp>
    </p:spTree>
    <p:extLst>
      <p:ext uri="{BB962C8B-B14F-4D97-AF65-F5344CB8AC3E}">
        <p14:creationId xmlns:p14="http://schemas.microsoft.com/office/powerpoint/2010/main" val="4273660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Change Language</a:t>
            </a:r>
          </a:p>
        </p:txBody>
      </p:sp>
      <p:sp>
        <p:nvSpPr>
          <p:cNvPr id="4" name="Rectangle 2"/>
          <p:cNvSpPr txBox="1">
            <a:spLocks noChangeArrowheads="1"/>
          </p:cNvSpPr>
          <p:nvPr/>
        </p:nvSpPr>
        <p:spPr bwMode="auto">
          <a:xfrm>
            <a:off x="2307383" y="2667001"/>
            <a:ext cx="3701413" cy="2895599"/>
          </a:xfrm>
          <a:prstGeom prst="rect">
            <a:avLst/>
          </a:prstGeom>
          <a:solidFill>
            <a:schemeClr val="bg1">
              <a:lumMod val="85000"/>
            </a:schemeClr>
          </a:solidFill>
          <a:ln/>
          <a:scene3d>
            <a:camera prst="orthographicFront">
              <a:rot lat="0" lon="0" rev="0"/>
            </a:camera>
            <a:lightRig rig="threePt" dir="t">
              <a:rot lat="0" lon="0" rev="1200000"/>
            </a:lightRig>
          </a:scene3d>
          <a:sp3d/>
          <a:extLst>
            <a:ext uri="{FAA26D3D-D897-4be2-8F04-BA451C77F1D7}">
              <ma14:placeholderFlag xmlns:ma14="http://schemas.microsoft.com/office/mac/drawingml/2011/main" xmlns="" xmlns:mv="urn:schemas-microsoft-com:mac:vml" xmlns:mc="http://schemas.openxmlformats.org/markup-compatibility/2006" val="1"/>
            </a:ext>
          </a:extLst>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solidFill>
                <a:schemeClr val="tx1"/>
              </a:solidFill>
            </a:endParaRPr>
          </a:p>
        </p:txBody>
      </p:sp>
      <p:sp>
        <p:nvSpPr>
          <p:cNvPr id="6" name="Rectangle 3"/>
          <p:cNvSpPr txBox="1">
            <a:spLocks noChangeArrowheads="1"/>
          </p:cNvSpPr>
          <p:nvPr/>
        </p:nvSpPr>
        <p:spPr>
          <a:xfrm>
            <a:off x="6718172" y="2667000"/>
            <a:ext cx="3646554" cy="2895599"/>
          </a:xfrm>
          <a:prstGeom prst="rect">
            <a:avLst/>
          </a:prstGeom>
          <a:solidFill>
            <a:schemeClr val="bg1">
              <a:lumMod val="85000"/>
            </a:schemeClr>
          </a:solidFill>
          <a:ln/>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GB" altLang="en-US" dirty="0">
              <a:solidFill>
                <a:schemeClr val="tx1"/>
              </a:solidFill>
            </a:endParaRPr>
          </a:p>
          <a:p>
            <a:endParaRPr lang="en-GB" altLang="en-US" dirty="0">
              <a:solidFill>
                <a:schemeClr val="tx1"/>
              </a:solidFill>
            </a:endParaRPr>
          </a:p>
          <a:p>
            <a:endParaRPr lang="en-GB" altLang="en-US" dirty="0"/>
          </a:p>
        </p:txBody>
      </p:sp>
      <p:sp>
        <p:nvSpPr>
          <p:cNvPr id="8" name="Rectangle 2"/>
          <p:cNvSpPr txBox="1">
            <a:spLocks noChangeArrowheads="1"/>
          </p:cNvSpPr>
          <p:nvPr/>
        </p:nvSpPr>
        <p:spPr bwMode="auto">
          <a:xfrm>
            <a:off x="2327379" y="1572113"/>
            <a:ext cx="3681416" cy="685800"/>
          </a:xfrm>
          <a:prstGeom prst="rect">
            <a:avLst/>
          </a:prstGeom>
          <a:solidFill>
            <a:schemeClr val="bg1">
              <a:lumMod val="85000"/>
            </a:schemeClr>
          </a:solidFill>
          <a:ln/>
          <a:scene3d>
            <a:camera prst="orthographicFront">
              <a:rot lat="0" lon="0" rev="0"/>
            </a:camera>
            <a:lightRig rig="threePt" dir="t">
              <a:rot lat="0" lon="0" rev="1200000"/>
            </a:lightRig>
          </a:scene3d>
          <a:sp3d/>
          <a:extLst>
            <a:ext uri="{FAA26D3D-D897-4be2-8F04-BA451C77F1D7}">
              <ma14:placeholderFlag xmlns:ma14="http://schemas.microsoft.com/office/mac/drawingml/2011/main" xmlns="" xmlns:mv="urn:schemas-microsoft-com:mac:vml" xmlns:mc="http://schemas.openxmlformats.org/markup-compatibility/2006" val="1"/>
            </a:ext>
          </a:extLst>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en-US" dirty="0">
              <a:solidFill>
                <a:schemeClr val="tx1"/>
              </a:solidFill>
            </a:endParaRPr>
          </a:p>
        </p:txBody>
      </p:sp>
      <p:sp>
        <p:nvSpPr>
          <p:cNvPr id="5" name="AutoShape 5"/>
          <p:cNvSpPr>
            <a:spLocks noChangeArrowheads="1"/>
          </p:cNvSpPr>
          <p:nvPr/>
        </p:nvSpPr>
        <p:spPr bwMode="auto">
          <a:xfrm>
            <a:off x="5699317" y="3494721"/>
            <a:ext cx="1189920" cy="505323"/>
          </a:xfrm>
          <a:prstGeom prst="rightArrow">
            <a:avLst>
              <a:gd name="adj1" fmla="val 50000"/>
              <a:gd name="adj2" fmla="val 50974"/>
            </a:avLst>
          </a:prstGeom>
          <a:solidFill>
            <a:srgbClr val="0099FF"/>
          </a:solidFill>
          <a:ln w="28575">
            <a:noFill/>
            <a:miter lim="800000"/>
            <a:headEnd/>
            <a:tailEnd/>
          </a:ln>
          <a:effectLst/>
        </p:spPr>
        <p:txBody>
          <a:bodyPr wrap="none" anchor="ctr"/>
          <a:lstStyle/>
          <a:p>
            <a:endParaRPr lang="en-GB"/>
          </a:p>
        </p:txBody>
      </p:sp>
      <p:pic>
        <p:nvPicPr>
          <p:cNvPr id="1030" name="Picture 6" descr="http://lcps.org/cms/lib4/VA01000195/Centricity/Domain/19284/UNICEF_inclusive_logo_370w.gif"/>
          <p:cNvPicPr>
            <a:picLocks noChangeAspect="1" noChangeArrowheads="1"/>
          </p:cNvPicPr>
          <p:nvPr/>
        </p:nvPicPr>
        <p:blipFill rotWithShape="1">
          <a:blip r:embed="rId3">
            <a:extLst>
              <a:ext uri="{28A0092B-C50C-407E-A947-70E740481C1C}">
                <a14:useLocalDpi xmlns:a14="http://schemas.microsoft.com/office/drawing/2010/main" val="0"/>
              </a:ext>
            </a:extLst>
          </a:blip>
          <a:srcRect t="4212" b="32601"/>
          <a:stretch/>
        </p:blipFill>
        <p:spPr bwMode="auto">
          <a:xfrm>
            <a:off x="6896858" y="5638802"/>
            <a:ext cx="3467869" cy="114299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763130" y="1684181"/>
            <a:ext cx="3065851"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Action Language</a:t>
            </a:r>
          </a:p>
        </p:txBody>
      </p:sp>
      <p:sp>
        <p:nvSpPr>
          <p:cNvPr id="11" name="Rectangle 2"/>
          <p:cNvSpPr txBox="1">
            <a:spLocks noChangeArrowheads="1"/>
          </p:cNvSpPr>
          <p:nvPr/>
        </p:nvSpPr>
        <p:spPr bwMode="auto">
          <a:xfrm>
            <a:off x="6704362" y="1602059"/>
            <a:ext cx="3660364" cy="685800"/>
          </a:xfrm>
          <a:prstGeom prst="rect">
            <a:avLst/>
          </a:prstGeom>
          <a:solidFill>
            <a:schemeClr val="bg1">
              <a:lumMod val="85000"/>
            </a:schemeClr>
          </a:solidFill>
          <a:ln/>
          <a:scene3d>
            <a:camera prst="orthographicFront">
              <a:rot lat="0" lon="0" rev="0"/>
            </a:camera>
            <a:lightRig rig="threePt" dir="t">
              <a:rot lat="0" lon="0" rev="1200000"/>
            </a:lightRig>
          </a:scene3d>
          <a:sp3d/>
          <a:extLst>
            <a:ext uri="{FAA26D3D-D897-4be2-8F04-BA451C77F1D7}">
              <ma14:placeholderFlag xmlns:ma14="http://schemas.microsoft.com/office/mac/drawingml/2011/main" xmlns="" xmlns:mv="urn:schemas-microsoft-com:mac:vml" xmlns:mc="http://schemas.openxmlformats.org/markup-compatibility/2006" val="1"/>
            </a:ext>
          </a:extLst>
        </p:spPr>
        <p:style>
          <a:lnRef idx="0">
            <a:schemeClr val="accent3"/>
          </a:lnRef>
          <a:fillRef idx="3">
            <a:schemeClr val="accent3"/>
          </a:fillRef>
          <a:effectRef idx="3">
            <a:schemeClr val="accent3"/>
          </a:effectRef>
          <a:fontRef idx="minor">
            <a:schemeClr val="lt1"/>
          </a:fontRef>
        </p:style>
        <p:txBody>
          <a:bodyPr anchor="b">
            <a:noAutofit/>
          </a:bodyPr>
          <a:lstStyle>
            <a:defPPr>
              <a:defRPr lang="en-US"/>
            </a:defPPr>
            <a:lvl1pPr algn="ctr">
              <a:defRPr sz="2000" b="1">
                <a:latin typeface="Arial" charset="0"/>
                <a:ea typeface="宋体" charset="0"/>
                <a:cs typeface="Arial"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en-US" dirty="0">
              <a:solidFill>
                <a:schemeClr val="tx1"/>
              </a:solidFill>
            </a:endParaRPr>
          </a:p>
        </p:txBody>
      </p:sp>
      <p:sp>
        <p:nvSpPr>
          <p:cNvPr id="12" name="TextBox 11"/>
          <p:cNvSpPr txBox="1"/>
          <p:nvPr/>
        </p:nvSpPr>
        <p:spPr>
          <a:xfrm>
            <a:off x="6970292" y="1691206"/>
            <a:ext cx="2954821" cy="461665"/>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Change Language</a:t>
            </a:r>
          </a:p>
        </p:txBody>
      </p:sp>
      <p:sp>
        <p:nvSpPr>
          <p:cNvPr id="13" name="TextBox 12"/>
          <p:cNvSpPr txBox="1"/>
          <p:nvPr/>
        </p:nvSpPr>
        <p:spPr>
          <a:xfrm>
            <a:off x="2228319" y="2671263"/>
            <a:ext cx="3696826" cy="2462213"/>
          </a:xfrm>
          <a:prstGeom prst="rect">
            <a:avLst/>
          </a:prstGeom>
          <a:noFill/>
        </p:spPr>
        <p:txBody>
          <a:bodyPr wrap="square" rtlCol="0">
            <a:spAutoFit/>
          </a:bodyPr>
          <a:lstStyle/>
          <a:p>
            <a:pPr algn="ctr"/>
            <a:r>
              <a:rPr lang="en-GB" altLang="en-US" sz="2200" dirty="0">
                <a:latin typeface="Arial" panose="020B0604020202020204" pitchFamily="34" charset="0"/>
                <a:cs typeface="Arial" panose="020B0604020202020204" pitchFamily="34" charset="0"/>
              </a:rPr>
              <a:t>To promote child survival, physical and psychological development</a:t>
            </a:r>
          </a:p>
          <a:p>
            <a:pPr algn="ctr"/>
            <a:endParaRPr lang="en-GB" altLang="en-US" sz="2200" dirty="0">
              <a:latin typeface="Arial" panose="020B0604020202020204" pitchFamily="34" charset="0"/>
              <a:cs typeface="Arial" panose="020B0604020202020204" pitchFamily="34" charset="0"/>
            </a:endParaRPr>
          </a:p>
          <a:p>
            <a:pPr algn="ctr"/>
            <a:r>
              <a:rPr lang="en-US" sz="2200" dirty="0">
                <a:latin typeface="Arial" panose="020B0604020202020204" pitchFamily="34" charset="0"/>
                <a:cs typeface="Arial" panose="020B0604020202020204" pitchFamily="34" charset="0"/>
              </a:rPr>
              <a:t>To support the reduction of violence in schools</a:t>
            </a:r>
          </a:p>
          <a:p>
            <a:pPr algn="ctr"/>
            <a:endParaRPr lang="en-GB" altLang="en-US" sz="2200" dirty="0">
              <a:latin typeface="Arial" panose="020B0604020202020204" pitchFamily="34" charset="0"/>
              <a:cs typeface="Arial" panose="020B0604020202020204" pitchFamily="34" charset="0"/>
            </a:endParaRPr>
          </a:p>
        </p:txBody>
      </p:sp>
      <p:sp>
        <p:nvSpPr>
          <p:cNvPr id="17" name="TextBox 16"/>
          <p:cNvSpPr txBox="1"/>
          <p:nvPr/>
        </p:nvSpPr>
        <p:spPr>
          <a:xfrm>
            <a:off x="6634523" y="2749077"/>
            <a:ext cx="3811237" cy="3139321"/>
          </a:xfrm>
          <a:prstGeom prst="rect">
            <a:avLst/>
          </a:prstGeom>
          <a:noFill/>
        </p:spPr>
        <p:txBody>
          <a:bodyPr wrap="square" rtlCol="0">
            <a:spAutoFit/>
          </a:bodyPr>
          <a:lstStyle/>
          <a:p>
            <a:pPr algn="ctr"/>
            <a:r>
              <a:rPr lang="en-GB" altLang="en-US" sz="2200" dirty="0">
                <a:latin typeface="Arial" panose="020B0604020202020204" pitchFamily="34" charset="0"/>
                <a:cs typeface="Arial" panose="020B0604020202020204" pitchFamily="34" charset="0"/>
              </a:rPr>
              <a:t>Children are alive, healthy, well nourished and active learners</a:t>
            </a:r>
          </a:p>
          <a:p>
            <a:pPr algn="ctr"/>
            <a:endParaRPr lang="en-GB" altLang="en-US" sz="2200" dirty="0">
              <a:latin typeface="Arial" panose="020B0604020202020204" pitchFamily="34" charset="0"/>
              <a:cs typeface="Arial" panose="020B0604020202020204" pitchFamily="34" charset="0"/>
            </a:endParaRPr>
          </a:p>
          <a:p>
            <a:pPr algn="ctr"/>
            <a:r>
              <a:rPr lang="en-US" sz="2200" dirty="0">
                <a:latin typeface="Arial" panose="020B0604020202020204" pitchFamily="34" charset="0"/>
                <a:cs typeface="Arial" panose="020B0604020202020204" pitchFamily="34" charset="0"/>
              </a:rPr>
              <a:t>By 2018, less than 5 percent of pupils in 3 targeted regions experience violence in schools</a:t>
            </a:r>
            <a:endParaRPr lang="en-GB" altLang="en-US" sz="2200" dirty="0">
              <a:latin typeface="Arial" panose="020B0604020202020204" pitchFamily="34" charset="0"/>
              <a:cs typeface="Arial" panose="020B0604020202020204" pitchFamily="34" charset="0"/>
            </a:endParaRPr>
          </a:p>
          <a:p>
            <a:pPr algn="ctr"/>
            <a:endParaRPr lang="en-GB" alt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74101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04519" y="306390"/>
            <a:ext cx="7906281" cy="506413"/>
          </a:xfrm>
        </p:spPr>
        <p:txBody>
          <a:bodyPr>
            <a:normAutofit fontScale="90000"/>
          </a:bodyPr>
          <a:lstStyle/>
          <a:p>
            <a:r>
              <a:rPr lang="en-US" sz="3200" dirty="0">
                <a:latin typeface="Arial" panose="020B0604020202020204" pitchFamily="34" charset="0"/>
                <a:cs typeface="Arial" panose="020B0604020202020204" pitchFamily="34" charset="0"/>
              </a:rPr>
              <a:t>Well-Stated Results Satisfy the SMART Criteria</a:t>
            </a:r>
            <a:endParaRPr lang="en-GB" sz="3200" dirty="0">
              <a:latin typeface="Arial" panose="020B0604020202020204" pitchFamily="34" charset="0"/>
              <a:cs typeface="Arial" panose="020B0604020202020204" pitchFamily="34" charset="0"/>
            </a:endParaRPr>
          </a:p>
        </p:txBody>
      </p:sp>
      <p:sp>
        <p:nvSpPr>
          <p:cNvPr id="117" name="Rectangle 24"/>
          <p:cNvSpPr>
            <a:spLocks noChangeArrowheads="1"/>
          </p:cNvSpPr>
          <p:nvPr/>
        </p:nvSpPr>
        <p:spPr bwMode="gray">
          <a:xfrm rot="10800000">
            <a:off x="2114137" y="962516"/>
            <a:ext cx="8440370" cy="1071752"/>
          </a:xfrm>
          <a:prstGeom prst="rect">
            <a:avLst/>
          </a:prstGeom>
          <a:gradFill rotWithShape="1">
            <a:gsLst>
              <a:gs pos="0">
                <a:srgbClr val="FFE1EB"/>
              </a:gs>
              <a:gs pos="96000">
                <a:srgbClr val="FF6699"/>
              </a:gs>
            </a:gsLst>
            <a:lin ang="0" scaled="1"/>
          </a:gradFill>
          <a:ln w="12700" algn="ctr">
            <a:solidFill>
              <a:schemeClr val="tx1"/>
            </a:solidFill>
            <a:miter lim="800000"/>
            <a:headEnd/>
            <a:tailEnd/>
          </a:ln>
          <a:effectLst/>
        </p:spPr>
        <p:txBody>
          <a:bodyPr wrap="none" anchor="ctr"/>
          <a:lstStyle/>
          <a:p>
            <a:endParaRPr lang="en-GB" dirty="0">
              <a:latin typeface="Arial" panose="020B0604020202020204" pitchFamily="34" charset="0"/>
              <a:cs typeface="Arial" panose="020B0604020202020204" pitchFamily="34" charset="0"/>
            </a:endParaRPr>
          </a:p>
        </p:txBody>
      </p:sp>
      <p:grpSp>
        <p:nvGrpSpPr>
          <p:cNvPr id="140" name="Group 26"/>
          <p:cNvGrpSpPr>
            <a:grpSpLocks/>
          </p:cNvGrpSpPr>
          <p:nvPr/>
        </p:nvGrpSpPr>
        <p:grpSpPr bwMode="auto">
          <a:xfrm>
            <a:off x="1903419" y="1031654"/>
            <a:ext cx="914163" cy="914290"/>
            <a:chOff x="2016" y="1920"/>
            <a:chExt cx="1371" cy="1634"/>
          </a:xfrm>
        </p:grpSpPr>
        <p:sp>
          <p:nvSpPr>
            <p:cNvPr id="142" name="Oval 27"/>
            <p:cNvSpPr>
              <a:spLocks noChangeArrowheads="1"/>
            </p:cNvSpPr>
            <p:nvPr/>
          </p:nvSpPr>
          <p:spPr bwMode="gray">
            <a:xfrm>
              <a:off x="2016" y="1920"/>
              <a:ext cx="1371" cy="1634"/>
            </a:xfrm>
            <a:prstGeom prst="ellipse">
              <a:avLst/>
            </a:prstGeom>
            <a:gradFill rotWithShape="1">
              <a:gsLst>
                <a:gs pos="0">
                  <a:srgbClr val="FF9999"/>
                </a:gs>
                <a:gs pos="100000">
                  <a:srgbClr val="FF9999">
                    <a:gamma/>
                    <a:shade val="39216"/>
                    <a:invGamma/>
                  </a:srgbClr>
                </a:gs>
              </a:gsLst>
              <a:lin ang="5400000" scaled="1"/>
            </a:gradFill>
            <a:ln w="19050">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43" name="Freeform 28"/>
            <p:cNvSpPr>
              <a:spLocks/>
            </p:cNvSpPr>
            <p:nvPr/>
          </p:nvSpPr>
          <p:spPr bwMode="gray">
            <a:xfrm>
              <a:off x="2112" y="1955"/>
              <a:ext cx="1168" cy="654"/>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9999"/>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41" name="Text Box 29"/>
          <p:cNvSpPr txBox="1">
            <a:spLocks noChangeArrowheads="1"/>
          </p:cNvSpPr>
          <p:nvPr/>
        </p:nvSpPr>
        <p:spPr bwMode="gray">
          <a:xfrm>
            <a:off x="2085142" y="1124133"/>
            <a:ext cx="526106" cy="707886"/>
          </a:xfrm>
          <a:prstGeom prst="rect">
            <a:avLst/>
          </a:prstGeom>
          <a:noFill/>
          <a:ln w="9525" algn="ctr">
            <a:noFill/>
            <a:miter lim="800000"/>
            <a:headEnd/>
            <a:tailEnd/>
          </a:ln>
          <a:effectLst/>
        </p:spPr>
        <p:txBody>
          <a:bodyPr wrap="none">
            <a:spAutoFit/>
          </a:bodyPr>
          <a:lstStyle/>
          <a:p>
            <a:r>
              <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S</a:t>
            </a:r>
          </a:p>
        </p:txBody>
      </p:sp>
      <p:sp>
        <p:nvSpPr>
          <p:cNvPr id="119" name="Text Box 30"/>
          <p:cNvSpPr txBox="1">
            <a:spLocks noChangeArrowheads="1"/>
          </p:cNvSpPr>
          <p:nvPr/>
        </p:nvSpPr>
        <p:spPr bwMode="auto">
          <a:xfrm>
            <a:off x="2787921" y="1277251"/>
            <a:ext cx="1458393" cy="477054"/>
          </a:xfrm>
          <a:prstGeom prst="rect">
            <a:avLst/>
          </a:prstGeom>
          <a:noFill/>
          <a:ln w="9525">
            <a:noFill/>
            <a:miter lim="800000"/>
            <a:headEnd/>
            <a:tailEnd/>
          </a:ln>
          <a:effectLst/>
        </p:spPr>
        <p:txBody>
          <a:bodyPr wrap="square">
            <a:spAutoFit/>
          </a:bodyPr>
          <a:lstStyle/>
          <a:p>
            <a:pPr algn="r"/>
            <a:r>
              <a:rPr lang="en-US" altLang="ko-KR" sz="2500" b="1" dirty="0">
                <a:latin typeface="Arial" panose="020B0604020202020204" pitchFamily="34" charset="0"/>
                <a:ea typeface="Gulim" pitchFamily="50" charset="-127"/>
                <a:cs typeface="Arial" panose="020B0604020202020204" pitchFamily="34" charset="0"/>
              </a:rPr>
              <a:t>Specific</a:t>
            </a:r>
          </a:p>
        </p:txBody>
      </p:sp>
      <p:sp>
        <p:nvSpPr>
          <p:cNvPr id="120" name="Rectangle 10"/>
          <p:cNvSpPr>
            <a:spLocks noChangeArrowheads="1"/>
          </p:cNvSpPr>
          <p:nvPr/>
        </p:nvSpPr>
        <p:spPr bwMode="gray">
          <a:xfrm rot="10800000">
            <a:off x="2104155" y="2033586"/>
            <a:ext cx="8450351" cy="1060595"/>
          </a:xfrm>
          <a:prstGeom prst="rect">
            <a:avLst/>
          </a:prstGeom>
          <a:gradFill>
            <a:gsLst>
              <a:gs pos="0">
                <a:srgbClr val="DCE5FE"/>
              </a:gs>
              <a:gs pos="58000">
                <a:srgbClr val="93B1FD"/>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36" name="Group 12"/>
          <p:cNvGrpSpPr>
            <a:grpSpLocks/>
          </p:cNvGrpSpPr>
          <p:nvPr/>
        </p:nvGrpSpPr>
        <p:grpSpPr bwMode="auto">
          <a:xfrm>
            <a:off x="1899632" y="2150860"/>
            <a:ext cx="914400" cy="914400"/>
            <a:chOff x="2016" y="1920"/>
            <a:chExt cx="1680" cy="1680"/>
          </a:xfrm>
        </p:grpSpPr>
        <p:sp>
          <p:nvSpPr>
            <p:cNvPr id="138" name="Oval 13"/>
            <p:cNvSpPr>
              <a:spLocks noChangeArrowheads="1"/>
            </p:cNvSpPr>
            <p:nvPr/>
          </p:nvSpPr>
          <p:spPr bwMode="gray">
            <a:xfrm>
              <a:off x="2016" y="1920"/>
              <a:ext cx="1680" cy="1680"/>
            </a:xfrm>
            <a:prstGeom prst="ellipse">
              <a:avLst/>
            </a:prstGeom>
            <a:gradFill rotWithShape="1">
              <a:gsLst>
                <a:gs pos="0">
                  <a:srgbClr val="93B1FD"/>
                </a:gs>
                <a:gs pos="100000">
                  <a:srgbClr val="93B1FD">
                    <a:gamma/>
                    <a:shade val="30196"/>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39" name="Freeform 14"/>
            <p:cNvSpPr>
              <a:spLocks/>
            </p:cNvSpPr>
            <p:nvPr/>
          </p:nvSpPr>
          <p:spPr bwMode="gray">
            <a:xfrm>
              <a:off x="2141" y="1992"/>
              <a:ext cx="1428" cy="672"/>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93B1FD"/>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37" name="Text Box 15"/>
          <p:cNvSpPr txBox="1">
            <a:spLocks noChangeArrowheads="1"/>
          </p:cNvSpPr>
          <p:nvPr/>
        </p:nvSpPr>
        <p:spPr bwMode="gray">
          <a:xfrm>
            <a:off x="2050498" y="2228148"/>
            <a:ext cx="612668" cy="707886"/>
          </a:xfrm>
          <a:prstGeom prst="rect">
            <a:avLst/>
          </a:prstGeom>
          <a:noFill/>
          <a:ln w="9525" algn="ctr">
            <a:noFill/>
            <a:miter lim="800000"/>
            <a:headEnd/>
            <a:tailEnd/>
          </a:ln>
          <a:effectLst/>
        </p:spPr>
        <p:txBody>
          <a:bodyPr wrap="none">
            <a:spAutoFit/>
          </a:bodyPr>
          <a:lstStyle/>
          <a:p>
            <a:r>
              <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M</a:t>
            </a:r>
          </a:p>
        </p:txBody>
      </p:sp>
      <p:sp>
        <p:nvSpPr>
          <p:cNvPr id="122" name="Text Box 31"/>
          <p:cNvSpPr txBox="1">
            <a:spLocks noChangeArrowheads="1"/>
          </p:cNvSpPr>
          <p:nvPr/>
        </p:nvSpPr>
        <p:spPr bwMode="auto">
          <a:xfrm>
            <a:off x="2765494" y="2330150"/>
            <a:ext cx="1950813" cy="477054"/>
          </a:xfrm>
          <a:prstGeom prst="rect">
            <a:avLst/>
          </a:prstGeom>
          <a:noFill/>
          <a:ln w="9525">
            <a:noFill/>
            <a:miter lim="800000"/>
            <a:headEnd/>
            <a:tailEnd/>
          </a:ln>
          <a:effectLst/>
        </p:spPr>
        <p:txBody>
          <a:bodyPr wrap="square">
            <a:spAutoFit/>
          </a:bodyPr>
          <a:lstStyle/>
          <a:p>
            <a:pPr algn="r"/>
            <a:r>
              <a:rPr lang="en-US" altLang="ko-KR" sz="2500" b="1" dirty="0">
                <a:latin typeface="Arial" panose="020B0604020202020204" pitchFamily="34" charset="0"/>
                <a:ea typeface="Gulim" pitchFamily="50" charset="-127"/>
                <a:cs typeface="Arial" panose="020B0604020202020204" pitchFamily="34" charset="0"/>
              </a:rPr>
              <a:t>Measurable</a:t>
            </a:r>
          </a:p>
        </p:txBody>
      </p:sp>
      <p:sp>
        <p:nvSpPr>
          <p:cNvPr id="123" name="Rectangle 17"/>
          <p:cNvSpPr>
            <a:spLocks noChangeArrowheads="1"/>
          </p:cNvSpPr>
          <p:nvPr/>
        </p:nvSpPr>
        <p:spPr bwMode="gray">
          <a:xfrm rot="10800000">
            <a:off x="2114139" y="3088184"/>
            <a:ext cx="8440369" cy="1714886"/>
          </a:xfrm>
          <a:prstGeom prst="rect">
            <a:avLst/>
          </a:prstGeom>
          <a:gradFill rotWithShape="1">
            <a:gsLst>
              <a:gs pos="0">
                <a:srgbClr val="E1F0B5"/>
              </a:gs>
              <a:gs pos="100000">
                <a:srgbClr val="99CC00"/>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32" name="Group 19"/>
          <p:cNvGrpSpPr>
            <a:grpSpLocks/>
          </p:cNvGrpSpPr>
          <p:nvPr/>
        </p:nvGrpSpPr>
        <p:grpSpPr bwMode="auto">
          <a:xfrm>
            <a:off x="1890995" y="3506808"/>
            <a:ext cx="914400" cy="914400"/>
            <a:chOff x="2016" y="1920"/>
            <a:chExt cx="1680" cy="1680"/>
          </a:xfrm>
        </p:grpSpPr>
        <p:sp>
          <p:nvSpPr>
            <p:cNvPr id="134" name="Oval 20"/>
            <p:cNvSpPr>
              <a:spLocks noChangeArrowheads="1"/>
            </p:cNvSpPr>
            <p:nvPr/>
          </p:nvSpPr>
          <p:spPr bwMode="gray">
            <a:xfrm>
              <a:off x="2016" y="1920"/>
              <a:ext cx="1680" cy="1680"/>
            </a:xfrm>
            <a:prstGeom prst="ellipse">
              <a:avLst/>
            </a:prstGeom>
            <a:gradFill rotWithShape="1">
              <a:gsLst>
                <a:gs pos="0">
                  <a:srgbClr val="99CC00"/>
                </a:gs>
                <a:gs pos="100000">
                  <a:srgbClr val="99CC00">
                    <a:gamma/>
                    <a:shade val="24314"/>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35" name="Freeform 21"/>
            <p:cNvSpPr>
              <a:spLocks/>
            </p:cNvSpPr>
            <p:nvPr/>
          </p:nvSpPr>
          <p:spPr bwMode="gray">
            <a:xfrm>
              <a:off x="2156" y="1941"/>
              <a:ext cx="1428" cy="672"/>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99CC00"/>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33" name="Text Box 22"/>
          <p:cNvSpPr txBox="1">
            <a:spLocks noChangeArrowheads="1"/>
          </p:cNvSpPr>
          <p:nvPr/>
        </p:nvSpPr>
        <p:spPr bwMode="gray">
          <a:xfrm>
            <a:off x="2064394" y="3559405"/>
            <a:ext cx="411428" cy="707886"/>
          </a:xfrm>
          <a:prstGeom prst="rect">
            <a:avLst/>
          </a:prstGeom>
          <a:noFill/>
          <a:ln w="9525" algn="ctr">
            <a:noFill/>
            <a:miter lim="800000"/>
            <a:headEnd/>
            <a:tailEnd/>
          </a:ln>
          <a:effectLst/>
        </p:spPr>
        <p:txBody>
          <a:bodyPr wrap="square">
            <a:spAutoFit/>
          </a:bodyPr>
          <a:lstStyle/>
          <a:p>
            <a:r>
              <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A</a:t>
            </a:r>
          </a:p>
        </p:txBody>
      </p:sp>
      <p:sp>
        <p:nvSpPr>
          <p:cNvPr id="125" name="Text Box 32"/>
          <p:cNvSpPr txBox="1">
            <a:spLocks noChangeArrowheads="1"/>
          </p:cNvSpPr>
          <p:nvPr/>
        </p:nvSpPr>
        <p:spPr bwMode="auto">
          <a:xfrm>
            <a:off x="2765494" y="3615913"/>
            <a:ext cx="1897213" cy="477054"/>
          </a:xfrm>
          <a:prstGeom prst="rect">
            <a:avLst/>
          </a:prstGeom>
          <a:noFill/>
          <a:ln w="9525">
            <a:noFill/>
            <a:miter lim="800000"/>
            <a:headEnd/>
            <a:tailEnd/>
          </a:ln>
          <a:effectLst/>
        </p:spPr>
        <p:txBody>
          <a:bodyPr wrap="square">
            <a:spAutoFit/>
          </a:bodyPr>
          <a:lstStyle/>
          <a:p>
            <a:pPr algn="r"/>
            <a:r>
              <a:rPr lang="en-US" altLang="ko-KR" sz="2500" b="1" dirty="0">
                <a:latin typeface="Arial" panose="020B0604020202020204" pitchFamily="34" charset="0"/>
                <a:ea typeface="Gulim" pitchFamily="50" charset="-127"/>
                <a:cs typeface="Arial" panose="020B0604020202020204" pitchFamily="34" charset="0"/>
              </a:rPr>
              <a:t>Achievable</a:t>
            </a:r>
          </a:p>
        </p:txBody>
      </p:sp>
      <p:sp>
        <p:nvSpPr>
          <p:cNvPr id="126" name="Rectangle 4"/>
          <p:cNvSpPr>
            <a:spLocks noChangeArrowheads="1"/>
          </p:cNvSpPr>
          <p:nvPr/>
        </p:nvSpPr>
        <p:spPr bwMode="gray">
          <a:xfrm rot="10800000">
            <a:off x="2114137" y="4664628"/>
            <a:ext cx="8440370" cy="1028534"/>
          </a:xfrm>
          <a:prstGeom prst="rect">
            <a:avLst/>
          </a:prstGeom>
          <a:gradFill rotWithShape="1">
            <a:gsLst>
              <a:gs pos="0">
                <a:srgbClr val="FFDCA8"/>
              </a:gs>
              <a:gs pos="100000">
                <a:srgbClr val="FF9900"/>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51" name="Group 150"/>
          <p:cNvGrpSpPr/>
          <p:nvPr/>
        </p:nvGrpSpPr>
        <p:grpSpPr>
          <a:xfrm>
            <a:off x="1890995" y="4713297"/>
            <a:ext cx="914400" cy="910507"/>
            <a:chOff x="767834" y="6070857"/>
            <a:chExt cx="1103312" cy="1019175"/>
          </a:xfrm>
        </p:grpSpPr>
        <p:sp>
          <p:nvSpPr>
            <p:cNvPr id="130" name="Oval 6"/>
            <p:cNvSpPr>
              <a:spLocks noChangeArrowheads="1"/>
            </p:cNvSpPr>
            <p:nvPr/>
          </p:nvSpPr>
          <p:spPr bwMode="gray">
            <a:xfrm>
              <a:off x="767834" y="6070857"/>
              <a:ext cx="1103312" cy="1019175"/>
            </a:xfrm>
            <a:prstGeom prst="ellipse">
              <a:avLst/>
            </a:prstGeom>
            <a:gradFill rotWithShape="1">
              <a:gsLst>
                <a:gs pos="0">
                  <a:srgbClr val="FF9900"/>
                </a:gs>
                <a:gs pos="100000">
                  <a:srgbClr val="FF9900">
                    <a:gamma/>
                    <a:shade val="24314"/>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31" name="Freeform 7"/>
            <p:cNvSpPr>
              <a:spLocks/>
            </p:cNvSpPr>
            <p:nvPr/>
          </p:nvSpPr>
          <p:spPr bwMode="gray">
            <a:xfrm>
              <a:off x="821003" y="6088882"/>
              <a:ext cx="937815" cy="409413"/>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9900"/>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28" name="Text Box 8"/>
          <p:cNvSpPr txBox="1">
            <a:spLocks noChangeArrowheads="1"/>
          </p:cNvSpPr>
          <p:nvPr/>
        </p:nvSpPr>
        <p:spPr bwMode="gray">
          <a:xfrm>
            <a:off x="2050498" y="4769277"/>
            <a:ext cx="554960" cy="707886"/>
          </a:xfrm>
          <a:prstGeom prst="rect">
            <a:avLst/>
          </a:prstGeom>
          <a:noFill/>
          <a:ln w="9525" algn="ctr">
            <a:noFill/>
            <a:miter lim="800000"/>
            <a:headEnd/>
            <a:tailEnd/>
          </a:ln>
          <a:effectLst/>
        </p:spPr>
        <p:txBody>
          <a:bodyPr wrap="none">
            <a:spAutoFit/>
          </a:bodyPr>
          <a:lstStyle/>
          <a:p>
            <a:r>
              <a:rPr lang="en-US" altLang="ko-KR" sz="4000" b="1" dirty="0">
                <a:solidFill>
                  <a:srgbClr val="000000"/>
                </a:solidFill>
                <a:effectLst>
                  <a:outerShdw blurRad="38100" dist="38100" dir="2700000" algn="tl">
                    <a:srgbClr val="C0C0C0"/>
                  </a:outerShdw>
                </a:effectLst>
                <a:latin typeface="Arial" panose="020B0604020202020204" pitchFamily="34" charset="0"/>
                <a:ea typeface="Gulim" pitchFamily="50" charset="-127"/>
                <a:cs typeface="Arial" panose="020B0604020202020204" pitchFamily="34" charset="0"/>
              </a:rPr>
              <a:t>R</a:t>
            </a:r>
          </a:p>
        </p:txBody>
      </p:sp>
      <p:sp>
        <p:nvSpPr>
          <p:cNvPr id="144" name="Rectangle 133"/>
          <p:cNvSpPr>
            <a:spLocks noChangeArrowheads="1"/>
          </p:cNvSpPr>
          <p:nvPr/>
        </p:nvSpPr>
        <p:spPr bwMode="gray">
          <a:xfrm rot="10800000">
            <a:off x="2114135" y="5693161"/>
            <a:ext cx="8440370" cy="1127037"/>
          </a:xfrm>
          <a:prstGeom prst="rect">
            <a:avLst/>
          </a:prstGeom>
          <a:gradFill rotWithShape="1">
            <a:gsLst>
              <a:gs pos="0">
                <a:srgbClr val="EFE1FA"/>
              </a:gs>
              <a:gs pos="100000">
                <a:srgbClr val="9942E0"/>
              </a:gs>
            </a:gsLst>
            <a:lin ang="0" scaled="1"/>
          </a:gradFill>
          <a:ln w="12700" algn="ctr">
            <a:solidFill>
              <a:schemeClr val="tx1"/>
            </a:solidFill>
            <a:miter lim="800000"/>
            <a:headEnd/>
            <a:tailEnd/>
          </a:ln>
          <a:effectLst/>
        </p:spPr>
        <p:txBody>
          <a:bodyPr wrap="none" anchor="ctr"/>
          <a:lstStyle/>
          <a:p>
            <a:endParaRPr lang="en-GB">
              <a:latin typeface="Arial" panose="020B0604020202020204" pitchFamily="34" charset="0"/>
              <a:cs typeface="Arial" panose="020B0604020202020204" pitchFamily="34" charset="0"/>
            </a:endParaRPr>
          </a:p>
        </p:txBody>
      </p:sp>
      <p:grpSp>
        <p:nvGrpSpPr>
          <p:cNvPr id="146" name="Group 110"/>
          <p:cNvGrpSpPr>
            <a:grpSpLocks/>
          </p:cNvGrpSpPr>
          <p:nvPr/>
        </p:nvGrpSpPr>
        <p:grpSpPr bwMode="auto">
          <a:xfrm>
            <a:off x="1899927" y="5862202"/>
            <a:ext cx="914400" cy="914400"/>
            <a:chOff x="2016" y="1920"/>
            <a:chExt cx="1680" cy="1680"/>
          </a:xfrm>
        </p:grpSpPr>
        <p:sp>
          <p:nvSpPr>
            <p:cNvPr id="148" name="Oval 111"/>
            <p:cNvSpPr>
              <a:spLocks noChangeArrowheads="1"/>
            </p:cNvSpPr>
            <p:nvPr/>
          </p:nvSpPr>
          <p:spPr bwMode="gray">
            <a:xfrm>
              <a:off x="2016" y="1920"/>
              <a:ext cx="1680" cy="1680"/>
            </a:xfrm>
            <a:prstGeom prst="ellipse">
              <a:avLst/>
            </a:prstGeom>
            <a:gradFill rotWithShape="1">
              <a:gsLst>
                <a:gs pos="0">
                  <a:srgbClr val="9966FF"/>
                </a:gs>
                <a:gs pos="100000">
                  <a:srgbClr val="9966FF">
                    <a:gamma/>
                    <a:shade val="24314"/>
                    <a:invGamma/>
                  </a:srgbClr>
                </a:gs>
              </a:gsLst>
              <a:lin ang="5400000" scaled="1"/>
            </a:gradFill>
            <a:ln w="9525">
              <a:noFill/>
              <a:round/>
              <a:headEnd/>
              <a:tailEnd/>
            </a:ln>
            <a:effectLst/>
          </p:spPr>
          <p:txBody>
            <a:bodyPr wrap="none" anchor="ctr"/>
            <a:lstStyle/>
            <a:p>
              <a:endParaRPr lang="en-GB">
                <a:latin typeface="Arial" panose="020B0604020202020204" pitchFamily="34" charset="0"/>
                <a:cs typeface="Arial" panose="020B0604020202020204" pitchFamily="34" charset="0"/>
              </a:endParaRPr>
            </a:p>
          </p:txBody>
        </p:sp>
        <p:sp>
          <p:nvSpPr>
            <p:cNvPr id="149" name="Freeform 112"/>
            <p:cNvSpPr>
              <a:spLocks/>
            </p:cNvSpPr>
            <p:nvPr/>
          </p:nvSpPr>
          <p:spPr bwMode="gray">
            <a:xfrm>
              <a:off x="2208" y="1948"/>
              <a:ext cx="1428" cy="672"/>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9966FF"/>
                </a:gs>
              </a:gsLst>
              <a:lin ang="5400000" scaled="1"/>
            </a:gradFill>
            <a:ln w="0">
              <a:noFill/>
              <a:prstDash val="solid"/>
              <a:round/>
              <a:headEnd/>
              <a:tailEnd/>
            </a:ln>
          </p:spPr>
          <p:txBody>
            <a:bodyPr/>
            <a:lstStyle/>
            <a:p>
              <a:endParaRPr lang="en-GB">
                <a:latin typeface="Arial" panose="020B0604020202020204" pitchFamily="34" charset="0"/>
                <a:cs typeface="Arial" panose="020B0604020202020204" pitchFamily="34" charset="0"/>
              </a:endParaRPr>
            </a:p>
          </p:txBody>
        </p:sp>
      </p:grpSp>
      <p:sp>
        <p:nvSpPr>
          <p:cNvPr id="147" name="Text Box 113"/>
          <p:cNvSpPr txBox="1">
            <a:spLocks noChangeArrowheads="1"/>
          </p:cNvSpPr>
          <p:nvPr/>
        </p:nvSpPr>
        <p:spPr bwMode="gray">
          <a:xfrm>
            <a:off x="2088717" y="5920355"/>
            <a:ext cx="497252" cy="707886"/>
          </a:xfrm>
          <a:prstGeom prst="rect">
            <a:avLst/>
          </a:prstGeom>
          <a:noFill/>
          <a:ln w="9525" algn="ctr">
            <a:noFill/>
            <a:miter lim="800000"/>
            <a:headEnd/>
            <a:tailEnd/>
          </a:ln>
          <a:effectLst/>
        </p:spPr>
        <p:txBody>
          <a:bodyPr wrap="none">
            <a:spAutoFit/>
          </a:bodyPr>
          <a:lstStyle/>
          <a:p>
            <a:r>
              <a:rPr lang="en-US" altLang="ko-KR" sz="4000" b="1" dirty="0">
                <a:solidFill>
                  <a:srgbClr val="000000"/>
                </a:solidFill>
                <a:effectLst>
                  <a:outerShdw blurRad="38100" dist="38100" dir="2700000" algn="tl">
                    <a:srgbClr val="FFFFFF"/>
                  </a:outerShdw>
                </a:effectLst>
                <a:latin typeface="Arial" panose="020B0604020202020204" pitchFamily="34" charset="0"/>
                <a:ea typeface="Gulim" pitchFamily="50" charset="-127"/>
                <a:cs typeface="Arial" panose="020B0604020202020204" pitchFamily="34" charset="0"/>
              </a:rPr>
              <a:t>T</a:t>
            </a:r>
          </a:p>
        </p:txBody>
      </p:sp>
      <p:sp>
        <p:nvSpPr>
          <p:cNvPr id="158" name="Text Box 32"/>
          <p:cNvSpPr txBox="1">
            <a:spLocks noChangeArrowheads="1"/>
          </p:cNvSpPr>
          <p:nvPr/>
        </p:nvSpPr>
        <p:spPr bwMode="auto">
          <a:xfrm>
            <a:off x="2728610" y="4916146"/>
            <a:ext cx="1576359" cy="477054"/>
          </a:xfrm>
          <a:prstGeom prst="rect">
            <a:avLst/>
          </a:prstGeom>
          <a:noFill/>
          <a:ln w="9525">
            <a:noFill/>
            <a:miter lim="800000"/>
            <a:headEnd/>
            <a:tailEnd/>
          </a:ln>
          <a:effectLst/>
        </p:spPr>
        <p:txBody>
          <a:bodyPr wrap="square">
            <a:spAutoFit/>
          </a:bodyPr>
          <a:lstStyle/>
          <a:p>
            <a:pPr algn="r"/>
            <a:r>
              <a:rPr lang="en-US" altLang="ko-KR" sz="2500" b="1" dirty="0">
                <a:latin typeface="Arial" panose="020B0604020202020204" pitchFamily="34" charset="0"/>
                <a:ea typeface="Gulim" pitchFamily="50" charset="-127"/>
                <a:cs typeface="Arial" panose="020B0604020202020204" pitchFamily="34" charset="0"/>
              </a:rPr>
              <a:t>Relevant</a:t>
            </a:r>
          </a:p>
        </p:txBody>
      </p:sp>
      <p:sp>
        <p:nvSpPr>
          <p:cNvPr id="159" name="Text Box 32"/>
          <p:cNvSpPr txBox="1">
            <a:spLocks noChangeArrowheads="1"/>
          </p:cNvSpPr>
          <p:nvPr/>
        </p:nvSpPr>
        <p:spPr bwMode="auto">
          <a:xfrm>
            <a:off x="2734423" y="6014125"/>
            <a:ext cx="2012952" cy="477054"/>
          </a:xfrm>
          <a:prstGeom prst="rect">
            <a:avLst/>
          </a:prstGeom>
          <a:noFill/>
          <a:ln w="9525">
            <a:noFill/>
            <a:miter lim="800000"/>
            <a:headEnd/>
            <a:tailEnd/>
          </a:ln>
          <a:effectLst/>
        </p:spPr>
        <p:txBody>
          <a:bodyPr wrap="square">
            <a:spAutoFit/>
          </a:bodyPr>
          <a:lstStyle/>
          <a:p>
            <a:pPr algn="r"/>
            <a:r>
              <a:rPr lang="en-US" altLang="ko-KR" sz="2500" b="1" dirty="0">
                <a:latin typeface="Arial" panose="020B0604020202020204" pitchFamily="34" charset="0"/>
                <a:ea typeface="Gulim" pitchFamily="50" charset="-127"/>
                <a:cs typeface="Arial" panose="020B0604020202020204" pitchFamily="34" charset="0"/>
              </a:rPr>
              <a:t>Time-bound</a:t>
            </a:r>
          </a:p>
        </p:txBody>
      </p:sp>
      <p:sp>
        <p:nvSpPr>
          <p:cNvPr id="160" name="TextBox 159"/>
          <p:cNvSpPr txBox="1"/>
          <p:nvPr/>
        </p:nvSpPr>
        <p:spPr>
          <a:xfrm>
            <a:off x="4644591" y="1074801"/>
            <a:ext cx="5909917" cy="923330"/>
          </a:xfrm>
          <a:prstGeom prst="rect">
            <a:avLst/>
          </a:prstGeom>
          <a:noFill/>
        </p:spPr>
        <p:txBody>
          <a:bodyPr wrap="square" rtlCol="0">
            <a:spAutoFit/>
          </a:bodyPr>
          <a:lstStyle/>
          <a:p>
            <a:r>
              <a:rPr lang="en-US" altLang="ko-KR" dirty="0">
                <a:latin typeface="Arial" panose="020B0604020202020204" pitchFamily="34" charset="0"/>
                <a:ea typeface="Gulim" pitchFamily="50" charset="-127"/>
                <a:cs typeface="Arial" panose="020B0604020202020204" pitchFamily="34" charset="0"/>
              </a:rPr>
              <a:t>The result is clearly stated and described in change language, with as much detail as possible, leaving little room for confusion among different </a:t>
            </a:r>
            <a:r>
              <a:rPr lang="en-US" altLang="ko-KR" dirty="0" err="1">
                <a:latin typeface="Arial" panose="020B0604020202020204" pitchFamily="34" charset="0"/>
                <a:ea typeface="Gulim" pitchFamily="50" charset="-127"/>
                <a:cs typeface="Arial" panose="020B0604020202020204" pitchFamily="34" charset="0"/>
              </a:rPr>
              <a:t>programme</a:t>
            </a:r>
            <a:r>
              <a:rPr lang="en-US" altLang="ko-KR" dirty="0">
                <a:latin typeface="Arial" panose="020B0604020202020204" pitchFamily="34" charset="0"/>
                <a:ea typeface="Gulim" pitchFamily="50" charset="-127"/>
                <a:cs typeface="Arial" panose="020B0604020202020204" pitchFamily="34" charset="0"/>
              </a:rPr>
              <a:t> partners.</a:t>
            </a:r>
            <a:endParaRPr lang="en-GB" dirty="0">
              <a:latin typeface="Arial" panose="020B0604020202020204" pitchFamily="34" charset="0"/>
              <a:cs typeface="Arial" panose="020B0604020202020204" pitchFamily="34" charset="0"/>
            </a:endParaRPr>
          </a:p>
        </p:txBody>
      </p:sp>
      <p:sp>
        <p:nvSpPr>
          <p:cNvPr id="161" name="TextBox 160"/>
          <p:cNvSpPr txBox="1"/>
          <p:nvPr/>
        </p:nvSpPr>
        <p:spPr>
          <a:xfrm>
            <a:off x="4644591" y="2161601"/>
            <a:ext cx="5909917" cy="923330"/>
          </a:xfrm>
          <a:prstGeom prst="rect">
            <a:avLst/>
          </a:prstGeom>
          <a:noFill/>
        </p:spPr>
        <p:txBody>
          <a:bodyPr wrap="square" rtlCol="0">
            <a:spAutoFit/>
          </a:bodyPr>
          <a:lstStyle/>
          <a:p>
            <a:r>
              <a:rPr lang="en-US" altLang="ko-KR" dirty="0">
                <a:latin typeface="Arial" panose="020B0604020202020204" pitchFamily="34" charset="0"/>
                <a:ea typeface="Gulim" pitchFamily="50" charset="-127"/>
                <a:cs typeface="Arial" panose="020B0604020202020204" pitchFamily="34" charset="0"/>
              </a:rPr>
              <a:t>An assessment is possible to decide whether the result has been achieved, if possible in a quantifiable way. Qualitative assessments of results may also occur.</a:t>
            </a:r>
            <a:endParaRPr lang="en-GB" dirty="0">
              <a:latin typeface="Arial" panose="020B0604020202020204" pitchFamily="34" charset="0"/>
              <a:cs typeface="Arial" panose="020B0604020202020204" pitchFamily="34" charset="0"/>
            </a:endParaRPr>
          </a:p>
        </p:txBody>
      </p:sp>
      <p:sp>
        <p:nvSpPr>
          <p:cNvPr id="162" name="TextBox 161"/>
          <p:cNvSpPr txBox="1"/>
          <p:nvPr/>
        </p:nvSpPr>
        <p:spPr>
          <a:xfrm>
            <a:off x="4605433" y="3177417"/>
            <a:ext cx="5949075" cy="1477328"/>
          </a:xfrm>
          <a:prstGeom prst="rect">
            <a:avLst/>
          </a:prstGeom>
          <a:noFill/>
        </p:spPr>
        <p:txBody>
          <a:bodyPr wrap="square" rtlCol="0">
            <a:spAutoFit/>
          </a:bodyPr>
          <a:lstStyle/>
          <a:p>
            <a:r>
              <a:rPr lang="en-US" altLang="ko-KR" dirty="0">
                <a:latin typeface="Arial" panose="020B0604020202020204" pitchFamily="34" charset="0"/>
                <a:ea typeface="Gulim" pitchFamily="50" charset="-127"/>
                <a:cs typeface="Arial" panose="020B0604020202020204" pitchFamily="34" charset="0"/>
              </a:rPr>
              <a:t>The result can feasibly be attained by the programme partners with through complementary efforts. All necessary resources are budgeted for and allocated. There are no major external factors, assumptions or risks which threaten the achievement of the result.</a:t>
            </a:r>
            <a:endParaRPr lang="en-GB" dirty="0">
              <a:latin typeface="Arial" panose="020B0604020202020204" pitchFamily="34" charset="0"/>
              <a:cs typeface="Arial" panose="020B0604020202020204" pitchFamily="34" charset="0"/>
            </a:endParaRPr>
          </a:p>
        </p:txBody>
      </p:sp>
      <p:sp>
        <p:nvSpPr>
          <p:cNvPr id="163" name="TextBox 162"/>
          <p:cNvSpPr txBox="1"/>
          <p:nvPr/>
        </p:nvSpPr>
        <p:spPr>
          <a:xfrm>
            <a:off x="4615410" y="4809971"/>
            <a:ext cx="6034756" cy="757130"/>
          </a:xfrm>
          <a:prstGeom prst="rect">
            <a:avLst/>
          </a:prstGeom>
          <a:noFill/>
        </p:spPr>
        <p:txBody>
          <a:bodyPr wrap="square" rtlCol="0">
            <a:spAutoFit/>
          </a:bodyPr>
          <a:lstStyle/>
          <a:p>
            <a:pPr>
              <a:lnSpc>
                <a:spcPct val="80000"/>
              </a:lnSpc>
            </a:pPr>
            <a:r>
              <a:rPr lang="en-US" altLang="ko-KR" dirty="0">
                <a:latin typeface="Arial" panose="020B0604020202020204" pitchFamily="34" charset="0"/>
                <a:ea typeface="Gulim" pitchFamily="50" charset="-127"/>
                <a:cs typeface="Arial" panose="020B0604020202020204" pitchFamily="34" charset="0"/>
              </a:rPr>
              <a:t>The expected result represents a milestone, or intermediate result in the chain, leading to strategic results for children and women.</a:t>
            </a:r>
          </a:p>
        </p:txBody>
      </p:sp>
      <p:sp>
        <p:nvSpPr>
          <p:cNvPr id="164" name="TextBox 163"/>
          <p:cNvSpPr txBox="1"/>
          <p:nvPr/>
        </p:nvSpPr>
        <p:spPr>
          <a:xfrm>
            <a:off x="4644590" y="5799842"/>
            <a:ext cx="5995597" cy="978729"/>
          </a:xfrm>
          <a:prstGeom prst="rect">
            <a:avLst/>
          </a:prstGeom>
          <a:noFill/>
        </p:spPr>
        <p:txBody>
          <a:bodyPr wrap="square" rtlCol="0">
            <a:spAutoFit/>
          </a:bodyPr>
          <a:lstStyle/>
          <a:p>
            <a:pPr>
              <a:lnSpc>
                <a:spcPct val="80000"/>
              </a:lnSpc>
            </a:pPr>
            <a:r>
              <a:rPr lang="en-US" altLang="ko-KR" dirty="0">
                <a:latin typeface="Arial" panose="020B0604020202020204" pitchFamily="34" charset="0"/>
                <a:ea typeface="Gulim" pitchFamily="50" charset="-127"/>
                <a:cs typeface="Arial" panose="020B0604020202020204" pitchFamily="34" charset="0"/>
              </a:rPr>
              <a:t>The achievement of the result does not require an open-ended period. There is an expected date of accomplishment. For multi-year results, suitable indicators of progress should be defined.</a:t>
            </a:r>
          </a:p>
        </p:txBody>
      </p:sp>
    </p:spTree>
    <p:extLst>
      <p:ext uri="{BB962C8B-B14F-4D97-AF65-F5344CB8AC3E}">
        <p14:creationId xmlns:p14="http://schemas.microsoft.com/office/powerpoint/2010/main" val="14956428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p:txBody>
          <a:bodyPr>
            <a:normAutofit/>
          </a:bodyPr>
          <a:lstStyle/>
          <a:p>
            <a:r>
              <a:rPr lang="en-US" sz="2700" dirty="0">
                <a:latin typeface="Arial" panose="020B0604020202020204" pitchFamily="34" charset="0"/>
                <a:cs typeface="Arial" panose="020B0604020202020204" pitchFamily="34" charset="0"/>
              </a:rPr>
              <a:t>Indicators</a:t>
            </a:r>
          </a:p>
        </p:txBody>
      </p:sp>
      <p:sp>
        <p:nvSpPr>
          <p:cNvPr id="14" name="Content Placeholder 2"/>
          <p:cNvSpPr>
            <a:spLocks noGrp="1"/>
          </p:cNvSpPr>
          <p:nvPr>
            <p:ph type="body" sz="quarter" idx="14"/>
          </p:nvPr>
        </p:nvSpPr>
        <p:spPr>
          <a:xfrm>
            <a:off x="2304520" y="1005994"/>
            <a:ext cx="8211081" cy="2651606"/>
          </a:xfrm>
          <a:solidFill>
            <a:schemeClr val="bg1"/>
          </a:solidFill>
        </p:spPr>
        <p:txBody>
          <a:bodyPr>
            <a:normAutofit/>
          </a:bodyPr>
          <a:lstStyle/>
          <a:p>
            <a:pPr marL="0" indent="0">
              <a:spcAft>
                <a:spcPct val="45000"/>
              </a:spcAft>
              <a:buNone/>
            </a:pPr>
            <a:r>
              <a:rPr lang="en-US" sz="2400" dirty="0">
                <a:latin typeface="Arial" panose="020B0604020202020204" pitchFamily="34" charset="0"/>
                <a:cs typeface="Arial" panose="020B0604020202020204" pitchFamily="34" charset="0"/>
              </a:rPr>
              <a:t>Indicators are </a:t>
            </a:r>
            <a:r>
              <a:rPr lang="en-US" sz="2400" dirty="0">
                <a:solidFill>
                  <a:srgbClr val="0099FF"/>
                </a:solidFill>
                <a:latin typeface="Arial" panose="020B0604020202020204" pitchFamily="34" charset="0"/>
                <a:cs typeface="Arial" panose="020B0604020202020204" pitchFamily="34" charset="0"/>
              </a:rPr>
              <a:t>measures</a:t>
            </a:r>
            <a:r>
              <a:rPr lang="en-US" sz="2400" dirty="0">
                <a:latin typeface="Arial" panose="020B0604020202020204" pitchFamily="34" charset="0"/>
                <a:cs typeface="Arial" panose="020B0604020202020204" pitchFamily="34" charset="0"/>
              </a:rPr>
              <a:t> used to monitor </a:t>
            </a:r>
            <a:r>
              <a:rPr lang="en-US" sz="2400" dirty="0">
                <a:solidFill>
                  <a:srgbClr val="0099FF"/>
                </a:solidFill>
                <a:latin typeface="Arial" panose="020B0604020202020204" pitchFamily="34" charset="0"/>
                <a:cs typeface="Arial" panose="020B0604020202020204" pitchFamily="34" charset="0"/>
              </a:rPr>
              <a:t>progress</a:t>
            </a:r>
            <a:r>
              <a:rPr lang="en-US" sz="2400" dirty="0">
                <a:latin typeface="Arial" panose="020B0604020202020204" pitchFamily="34" charset="0"/>
                <a:cs typeface="Arial" panose="020B0604020202020204" pitchFamily="34" charset="0"/>
              </a:rPr>
              <a:t> made towards the achievement of </a:t>
            </a:r>
            <a:r>
              <a:rPr lang="en-US" sz="2400" dirty="0">
                <a:solidFill>
                  <a:srgbClr val="0099FF"/>
                </a:solidFill>
                <a:latin typeface="Arial" panose="020B0604020202020204" pitchFamily="34" charset="0"/>
                <a:cs typeface="Arial" panose="020B0604020202020204" pitchFamily="34" charset="0"/>
              </a:rPr>
              <a:t>intended results </a:t>
            </a:r>
            <a:r>
              <a:rPr lang="en-US" sz="2400" dirty="0">
                <a:latin typeface="Arial" panose="020B0604020202020204" pitchFamily="34" charset="0"/>
                <a:cs typeface="Arial" panose="020B0604020202020204" pitchFamily="34" charset="0"/>
              </a:rPr>
              <a:t>or the application of desired processes.</a:t>
            </a:r>
          </a:p>
        </p:txBody>
      </p:sp>
      <p:sp>
        <p:nvSpPr>
          <p:cNvPr id="15" name="Rectangle 3"/>
          <p:cNvSpPr txBox="1">
            <a:spLocks noChangeArrowheads="1"/>
          </p:cNvSpPr>
          <p:nvPr/>
        </p:nvSpPr>
        <p:spPr>
          <a:xfrm>
            <a:off x="2090893" y="3851603"/>
            <a:ext cx="8516689" cy="2969954"/>
          </a:xfrm>
          <a:prstGeom prst="rect">
            <a:avLst/>
          </a:prstGeom>
          <a:solidFill>
            <a:schemeClr val="bg1">
              <a:lumMod val="95000"/>
            </a:schemeClr>
          </a:solid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Result statement</a:t>
            </a:r>
            <a:r>
              <a:rPr lang="en-US" sz="1800" dirty="0">
                <a:solidFill>
                  <a:srgbClr val="FF0000"/>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Within 3 years, 90% of girls enrolled in catch-up education courses are mainstreamed into primary schools </a:t>
            </a:r>
          </a:p>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Indicator: </a:t>
            </a:r>
            <a:r>
              <a:rPr lang="en-US" sz="1800" dirty="0">
                <a:latin typeface="Arial" panose="020B0604020202020204" pitchFamily="34" charset="0"/>
                <a:cs typeface="Arial" panose="020B0604020202020204" pitchFamily="34" charset="0"/>
              </a:rPr>
              <a:t>% of girls enrolled in catch-up education courses mainstreamed into primary schools</a:t>
            </a:r>
            <a:r>
              <a:rPr lang="en-US" sz="1800" dirty="0">
                <a:solidFill>
                  <a:srgbClr val="FF0000"/>
                </a:solidFill>
                <a:latin typeface="Arial" panose="020B0604020202020204" pitchFamily="34" charset="0"/>
                <a:cs typeface="Arial" panose="020B0604020202020204" pitchFamily="34" charset="0"/>
              </a:rPr>
              <a:t> </a:t>
            </a:r>
          </a:p>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Target Year 1</a:t>
            </a:r>
            <a:r>
              <a:rPr lang="en-US" sz="1800" dirty="0">
                <a:solidFill>
                  <a:srgbClr val="FF0000"/>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45% of girls enrolled in catch-up education courses are mainstreamed into primary schools </a:t>
            </a:r>
          </a:p>
          <a:p>
            <a:pPr lvl="1">
              <a:lnSpc>
                <a:spcPct val="110000"/>
              </a:lnSpc>
              <a:spcBef>
                <a:spcPct val="50000"/>
              </a:spcBef>
            </a:pPr>
            <a:r>
              <a:rPr lang="en-US" sz="1800" dirty="0">
                <a:solidFill>
                  <a:srgbClr val="0099FF"/>
                </a:solidFill>
                <a:latin typeface="Arial" panose="020B0604020202020204" pitchFamily="34" charset="0"/>
                <a:cs typeface="Arial" panose="020B0604020202020204" pitchFamily="34" charset="0"/>
              </a:rPr>
              <a:t>Performance of project in Year 1</a:t>
            </a:r>
            <a:r>
              <a:rPr lang="en-US" sz="1800" dirty="0">
                <a:solidFill>
                  <a:srgbClr val="FF0000"/>
                </a:solidFill>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65% of girls enrolled in catch-up education courses are mainstreamed into primary schools</a:t>
            </a:r>
            <a:endParaRPr lang="fr-FR" sz="1800" dirty="0">
              <a:latin typeface="Arial" panose="020B0604020202020204" pitchFamily="34" charset="0"/>
              <a:cs typeface="Arial" panose="020B0604020202020204" pitchFamily="34" charset="0"/>
            </a:endParaRPr>
          </a:p>
        </p:txBody>
      </p:sp>
      <p:pic>
        <p:nvPicPr>
          <p:cNvPr id="2050" name="Picture 2" descr="http://get.leadintelligence.co.uk/files/TechnologyIcon_3.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34746" y="2372645"/>
            <a:ext cx="974804" cy="97480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224012" y="2648801"/>
            <a:ext cx="7360276" cy="698649"/>
          </a:xfrm>
          <a:prstGeom prst="rect">
            <a:avLst/>
          </a:prstGeom>
          <a:solidFill>
            <a:schemeClr val="bg1"/>
          </a:solidFill>
        </p:spPr>
        <p:txBody>
          <a:bodyPr vert="horz" lIns="68580" tIns="34290" rIns="68580" bIns="34290" rtlCol="0">
            <a:noAutofit/>
          </a:bodyPr>
          <a:lstStyle/>
          <a:p>
            <a:pPr>
              <a:lnSpc>
                <a:spcPct val="90000"/>
              </a:lnSpc>
              <a:spcBef>
                <a:spcPts val="750"/>
              </a:spcBef>
              <a:spcAft>
                <a:spcPct val="45000"/>
              </a:spcAft>
            </a:pPr>
            <a:r>
              <a:rPr lang="en-US" sz="2400" dirty="0">
                <a:latin typeface="Arial" panose="020B0604020202020204" pitchFamily="34" charset="0"/>
                <a:cs typeface="Arial" panose="020B0604020202020204" pitchFamily="34" charset="0"/>
              </a:rPr>
              <a:t>An indicator is </a:t>
            </a:r>
            <a:r>
              <a:rPr lang="en-US" sz="2400" dirty="0">
                <a:solidFill>
                  <a:srgbClr val="0099FF"/>
                </a:solidFill>
                <a:latin typeface="Arial" panose="020B0604020202020204" pitchFamily="34" charset="0"/>
                <a:cs typeface="Arial" panose="020B0604020202020204" pitchFamily="34" charset="0"/>
              </a:rPr>
              <a:t>neutral</a:t>
            </a:r>
            <a:r>
              <a:rPr lang="en-US" sz="2400" dirty="0">
                <a:latin typeface="Arial" panose="020B0604020202020204" pitchFamily="34" charset="0"/>
                <a:cs typeface="Arial" panose="020B0604020202020204" pitchFamily="34" charset="0"/>
              </a:rPr>
              <a:t>, does not </a:t>
            </a:r>
            <a:r>
              <a:rPr lang="en-US" sz="2400" dirty="0">
                <a:solidFill>
                  <a:srgbClr val="0099FF"/>
                </a:solidFill>
                <a:latin typeface="Arial" panose="020B0604020202020204" pitchFamily="34" charset="0"/>
                <a:cs typeface="Arial" panose="020B0604020202020204" pitchFamily="34" charset="0"/>
              </a:rPr>
              <a:t>pre-judge</a:t>
            </a:r>
            <a:r>
              <a:rPr lang="en-US" sz="2400" dirty="0">
                <a:latin typeface="Arial" panose="020B0604020202020204" pitchFamily="34" charset="0"/>
                <a:cs typeface="Arial" panose="020B0604020202020204" pitchFamily="34" charset="0"/>
              </a:rPr>
              <a:t> or </a:t>
            </a:r>
            <a:r>
              <a:rPr lang="en-US" sz="2400" dirty="0">
                <a:solidFill>
                  <a:srgbClr val="0099FF"/>
                </a:solidFill>
                <a:latin typeface="Arial" panose="020B0604020202020204" pitchFamily="34" charset="0"/>
                <a:cs typeface="Arial" panose="020B0604020202020204" pitchFamily="34" charset="0"/>
              </a:rPr>
              <a:t>set targets</a:t>
            </a:r>
            <a:r>
              <a:rPr lang="en-US" sz="2400" dirty="0">
                <a:latin typeface="Arial" panose="020B0604020202020204" pitchFamily="34" charset="0"/>
                <a:cs typeface="Arial" panose="020B0604020202020204" pitchFamily="34" charset="0"/>
              </a:rPr>
              <a:t>, is therefore “empty of data”, i.e., data still has to be collected</a:t>
            </a:r>
          </a:p>
        </p:txBody>
      </p:sp>
      <p:sp>
        <p:nvSpPr>
          <p:cNvPr id="3" name="TextBox 2"/>
          <p:cNvSpPr txBox="1"/>
          <p:nvPr/>
        </p:nvSpPr>
        <p:spPr>
          <a:xfrm rot="16200000">
            <a:off x="947269" y="5237991"/>
            <a:ext cx="1825580" cy="461665"/>
          </a:xfrm>
          <a:prstGeom prst="rect">
            <a:avLst/>
          </a:prstGeom>
          <a:noFill/>
        </p:spPr>
        <p:txBody>
          <a:bodyPr wrap="square" rtlCol="0">
            <a:spAutoFit/>
          </a:bodyPr>
          <a:lstStyle/>
          <a:p>
            <a:r>
              <a:rPr lang="en-US" sz="2400" dirty="0">
                <a:solidFill>
                  <a:schemeClr val="bg1">
                    <a:lumMod val="85000"/>
                  </a:schemeClr>
                </a:solidFill>
                <a:latin typeface="Arial" panose="020B0604020202020204" pitchFamily="34" charset="0"/>
                <a:cs typeface="Arial" panose="020B0604020202020204" pitchFamily="34" charset="0"/>
              </a:rPr>
              <a:t>EXAMPLE</a:t>
            </a:r>
          </a:p>
        </p:txBody>
      </p:sp>
    </p:spTree>
    <p:extLst>
      <p:ext uri="{BB962C8B-B14F-4D97-AF65-F5344CB8AC3E}">
        <p14:creationId xmlns:p14="http://schemas.microsoft.com/office/powerpoint/2010/main" val="25687670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Types of Indicators</a:t>
            </a:r>
          </a:p>
        </p:txBody>
      </p:sp>
      <p:sp>
        <p:nvSpPr>
          <p:cNvPr id="5" name="Oval 185"/>
          <p:cNvSpPr>
            <a:spLocks noChangeArrowheads="1"/>
          </p:cNvSpPr>
          <p:nvPr/>
        </p:nvSpPr>
        <p:spPr bwMode="auto">
          <a:xfrm>
            <a:off x="2362201" y="1981200"/>
            <a:ext cx="1934527" cy="1155818"/>
          </a:xfrm>
          <a:prstGeom prst="rightArrow">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algn="ctr">
              <a:spcBef>
                <a:spcPct val="0"/>
              </a:spcBef>
            </a:pPr>
            <a:r>
              <a:rPr lang="it-IT" sz="2000" b="1" dirty="0">
                <a:solidFill>
                  <a:schemeClr val="bg1"/>
                </a:solidFill>
                <a:latin typeface="Arial" charset="0"/>
              </a:rPr>
              <a:t>Direct</a:t>
            </a:r>
          </a:p>
        </p:txBody>
      </p:sp>
      <p:sp>
        <p:nvSpPr>
          <p:cNvPr id="8" name="Oval 188"/>
          <p:cNvSpPr>
            <a:spLocks noChangeArrowheads="1"/>
          </p:cNvSpPr>
          <p:nvPr/>
        </p:nvSpPr>
        <p:spPr bwMode="auto">
          <a:xfrm>
            <a:off x="2209800" y="4114800"/>
            <a:ext cx="2286000" cy="1428930"/>
          </a:xfrm>
          <a:prstGeom prst="bentArrow">
            <a:avLst>
              <a:gd name="adj1" fmla="val 23961"/>
              <a:gd name="adj2" fmla="val 50000"/>
              <a:gd name="adj3" fmla="val 39545"/>
              <a:gd name="adj4" fmla="val 22062"/>
            </a:avLst>
          </a:prstGeom>
          <a:ln>
            <a:headEnd/>
            <a:tailEnd/>
          </a:ln>
        </p:spPr>
        <p:style>
          <a:lnRef idx="3">
            <a:schemeClr val="lt1"/>
          </a:lnRef>
          <a:fillRef idx="1">
            <a:schemeClr val="accent1"/>
          </a:fillRef>
          <a:effectRef idx="1">
            <a:schemeClr val="accent1"/>
          </a:effectRef>
          <a:fontRef idx="minor">
            <a:schemeClr val="lt1"/>
          </a:fontRef>
        </p:style>
        <p:txBody>
          <a:bodyPr anchor="ctr"/>
          <a:lstStyle/>
          <a:p>
            <a:pPr algn="ctr">
              <a:spcBef>
                <a:spcPct val="0"/>
              </a:spcBef>
            </a:pPr>
            <a:r>
              <a:rPr lang="it-IT" sz="2000" b="1" dirty="0">
                <a:solidFill>
                  <a:schemeClr val="accent3"/>
                </a:solidFill>
                <a:latin typeface="Arial" charset="0"/>
              </a:rPr>
              <a:t>Indirect / proxy</a:t>
            </a:r>
          </a:p>
        </p:txBody>
      </p:sp>
      <p:sp>
        <p:nvSpPr>
          <p:cNvPr id="14" name="Rectangle 13"/>
          <p:cNvSpPr/>
          <p:nvPr/>
        </p:nvSpPr>
        <p:spPr>
          <a:xfrm>
            <a:off x="4724400" y="4343401"/>
            <a:ext cx="5181600" cy="1200329"/>
          </a:xfrm>
          <a:prstGeom prst="rect">
            <a:avLst/>
          </a:prstGeom>
        </p:spPr>
        <p:txBody>
          <a:bodyPr wrap="square">
            <a:spAutoFit/>
          </a:bodyPr>
          <a:lstStyle/>
          <a:p>
            <a:pPr defTabSz="190500"/>
            <a:r>
              <a:rPr lang="it-IT" sz="2400" dirty="0">
                <a:latin typeface="Arial" charset="0"/>
              </a:rPr>
              <a:t>Indirect or </a:t>
            </a:r>
            <a:r>
              <a:rPr lang="it-IT" b="1" dirty="0">
                <a:latin typeface="Arial" charset="0"/>
              </a:rPr>
              <a:t>"</a:t>
            </a:r>
            <a:r>
              <a:rPr lang="it-IT" sz="2400" b="1" dirty="0">
                <a:solidFill>
                  <a:srgbClr val="0099FF"/>
                </a:solidFill>
                <a:latin typeface="Arial" charset="0"/>
              </a:rPr>
              <a:t>proxy</a:t>
            </a:r>
            <a:r>
              <a:rPr lang="it-IT" sz="2400" dirty="0">
                <a:latin typeface="Arial" charset="0"/>
              </a:rPr>
              <a:t>" indicators demonstrate the change or results if direct measures are not feasible</a:t>
            </a:r>
          </a:p>
        </p:txBody>
      </p:sp>
      <p:sp>
        <p:nvSpPr>
          <p:cNvPr id="3" name="Rectangle 2"/>
          <p:cNvSpPr/>
          <p:nvPr/>
        </p:nvSpPr>
        <p:spPr>
          <a:xfrm>
            <a:off x="4724400" y="2143611"/>
            <a:ext cx="5562600" cy="830997"/>
          </a:xfrm>
          <a:prstGeom prst="rect">
            <a:avLst/>
          </a:prstGeom>
        </p:spPr>
        <p:txBody>
          <a:bodyPr wrap="square">
            <a:spAutoFit/>
          </a:bodyPr>
          <a:lstStyle/>
          <a:p>
            <a:pPr defTabSz="190500"/>
            <a:r>
              <a:rPr lang="it-IT" sz="2400" b="1" dirty="0">
                <a:solidFill>
                  <a:srgbClr val="0099FF"/>
                </a:solidFill>
                <a:latin typeface="Arial" charset="0"/>
              </a:rPr>
              <a:t>Direct indicators </a:t>
            </a:r>
            <a:r>
              <a:rPr lang="it-IT" sz="2400" dirty="0">
                <a:latin typeface="Arial" charset="0"/>
              </a:rPr>
              <a:t>correspond precisely to results at any performance level</a:t>
            </a:r>
          </a:p>
        </p:txBody>
      </p:sp>
    </p:spTree>
    <p:extLst>
      <p:ext uri="{BB962C8B-B14F-4D97-AF65-F5344CB8AC3E}">
        <p14:creationId xmlns:p14="http://schemas.microsoft.com/office/powerpoint/2010/main" val="1445184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2516628" y="2675906"/>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r>
              <a:rPr lang="en-US" sz="2400" dirty="0">
                <a:latin typeface="Arial" panose="020B0604020202020204" pitchFamily="34" charset="0"/>
                <a:cs typeface="Arial" panose="020B0604020202020204" pitchFamily="34" charset="0"/>
              </a:rPr>
              <a:t>This will generally include:</a:t>
            </a:r>
          </a:p>
        </p:txBody>
      </p:sp>
      <p:sp>
        <p:nvSpPr>
          <p:cNvPr id="9" name="Title 8"/>
          <p:cNvSpPr>
            <a:spLocks noGrp="1"/>
          </p:cNvSpPr>
          <p:nvPr>
            <p:ph type="ctrTitle"/>
          </p:nvPr>
        </p:nvSpPr>
        <p:spPr/>
        <p:txBody>
          <a:bodyPr/>
          <a:lstStyle/>
          <a:p>
            <a:r>
              <a:rPr lang="en-GB" dirty="0"/>
              <a:t>Strategic Planning</a:t>
            </a:r>
          </a:p>
        </p:txBody>
      </p:sp>
      <p:sp>
        <p:nvSpPr>
          <p:cNvPr id="8" name="Rectangle 7"/>
          <p:cNvSpPr/>
          <p:nvPr/>
        </p:nvSpPr>
        <p:spPr>
          <a:xfrm>
            <a:off x="3299010" y="1166498"/>
            <a:ext cx="6831106" cy="1317768"/>
          </a:xfrm>
          <a:prstGeom prst="rect">
            <a:avLst/>
          </a:prstGeom>
          <a:solidFill>
            <a:schemeClr val="accent1">
              <a:lumMod val="20000"/>
              <a:lumOff val="80000"/>
            </a:schemeClr>
          </a:solid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 name="Rectangle 2"/>
          <p:cNvSpPr/>
          <p:nvPr/>
        </p:nvSpPr>
        <p:spPr>
          <a:xfrm>
            <a:off x="3453288" y="1260610"/>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to 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achieved 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achieved</a:t>
            </a:r>
          </a:p>
        </p:txBody>
      </p:sp>
      <p:sp>
        <p:nvSpPr>
          <p:cNvPr id="10" name="Rectangle 9"/>
          <p:cNvSpPr/>
          <p:nvPr/>
        </p:nvSpPr>
        <p:spPr>
          <a:xfrm>
            <a:off x="3021104" y="3338908"/>
            <a:ext cx="7109014" cy="856260"/>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Understanding the </a:t>
            </a:r>
            <a:r>
              <a:rPr lang="en-US" sz="2000" dirty="0">
                <a:solidFill>
                  <a:srgbClr val="0099FF"/>
                </a:solidFill>
                <a:latin typeface="Arial" panose="020B0604020202020204" pitchFamily="34" charset="0"/>
                <a:cs typeface="Arial" panose="020B0604020202020204" pitchFamily="34" charset="0"/>
              </a:rPr>
              <a:t>Causes</a:t>
            </a:r>
            <a:r>
              <a:rPr lang="en-US" sz="2000" dirty="0">
                <a:solidFill>
                  <a:schemeClr val="bg1"/>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of deprivations and </a:t>
            </a:r>
            <a:r>
              <a:rPr lang="en-US" sz="2000" dirty="0">
                <a:solidFill>
                  <a:srgbClr val="0099FF"/>
                </a:solidFill>
                <a:latin typeface="Arial" panose="020B0604020202020204" pitchFamily="34" charset="0"/>
                <a:cs typeface="Arial" panose="020B0604020202020204" pitchFamily="34" charset="0"/>
              </a:rPr>
              <a:t>Prioritizing</a:t>
            </a:r>
            <a:r>
              <a:rPr lang="en-US" sz="2000" dirty="0">
                <a:solidFill>
                  <a:schemeClr val="bg1"/>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issues to be addressed by UNICEF Action </a:t>
            </a:r>
          </a:p>
        </p:txBody>
      </p:sp>
      <p:sp>
        <p:nvSpPr>
          <p:cNvPr id="11" name="Rectangle 10"/>
          <p:cNvSpPr/>
          <p:nvPr/>
        </p:nvSpPr>
        <p:spPr>
          <a:xfrm>
            <a:off x="3021102" y="4281317"/>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a:t>
            </a:r>
            <a:r>
              <a:rPr lang="en-US" sz="2000" dirty="0">
                <a:solidFill>
                  <a:srgbClr val="0099FF"/>
                </a:solidFill>
                <a:latin typeface="Arial" panose="020B0604020202020204" pitchFamily="34" charset="0"/>
                <a:cs typeface="Arial" panose="020B0604020202020204" pitchFamily="34" charset="0"/>
              </a:rPr>
              <a:t>Theory of Change </a:t>
            </a:r>
            <a:r>
              <a:rPr lang="en-US" sz="2000" dirty="0">
                <a:latin typeface="Arial" panose="020B0604020202020204" pitchFamily="34" charset="0"/>
                <a:cs typeface="Arial" panose="020B0604020202020204" pitchFamily="34" charset="0"/>
              </a:rPr>
              <a:t>(ToC)</a:t>
            </a:r>
            <a:r>
              <a:rPr lang="en-US" sz="2000" dirty="0">
                <a:solidFill>
                  <a:srgbClr val="FF000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for the problem or deprivation</a:t>
            </a:r>
          </a:p>
        </p:txBody>
      </p:sp>
      <p:sp>
        <p:nvSpPr>
          <p:cNvPr id="12" name="Rectangle 11"/>
          <p:cNvSpPr/>
          <p:nvPr/>
        </p:nvSpPr>
        <p:spPr>
          <a:xfrm>
            <a:off x="3021102" y="5136758"/>
            <a:ext cx="7109016"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 </a:t>
            </a:r>
            <a:r>
              <a:rPr lang="en-US" sz="2000" dirty="0">
                <a:solidFill>
                  <a:srgbClr val="0099FF"/>
                </a:solidFill>
                <a:latin typeface="Arial" panose="020B0604020202020204" pitchFamily="34" charset="0"/>
                <a:cs typeface="Arial" panose="020B0604020202020204" pitchFamily="34" charset="0"/>
              </a:rPr>
              <a:t>Results Framework</a:t>
            </a:r>
          </a:p>
        </p:txBody>
      </p:sp>
      <p:pic>
        <p:nvPicPr>
          <p:cNvPr id="4" name="Picture 3"/>
          <p:cNvPicPr>
            <a:picLocks noChangeAspect="1"/>
          </p:cNvPicPr>
          <p:nvPr/>
        </p:nvPicPr>
        <p:blipFill>
          <a:blip r:embed="rId3"/>
          <a:stretch>
            <a:fillRect/>
          </a:stretch>
        </p:blipFill>
        <p:spPr>
          <a:xfrm>
            <a:off x="2177293" y="1424265"/>
            <a:ext cx="1044578" cy="862496"/>
          </a:xfrm>
          <a:prstGeom prst="rect">
            <a:avLst/>
          </a:prstGeom>
        </p:spPr>
      </p:pic>
      <p:sp>
        <p:nvSpPr>
          <p:cNvPr id="19" name="Rectangle 18"/>
          <p:cNvSpPr/>
          <p:nvPr/>
        </p:nvSpPr>
        <p:spPr>
          <a:xfrm>
            <a:off x="3021102" y="5992199"/>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latin typeface="Arial" panose="020B0604020202020204" pitchFamily="34" charset="0"/>
                <a:cs typeface="Arial" panose="020B0604020202020204" pitchFamily="34" charset="0"/>
              </a:rPr>
              <a:t>Aligning</a:t>
            </a:r>
            <a:r>
              <a:rPr lang="en-US" sz="2000" dirty="0">
                <a:solidFill>
                  <a:srgbClr val="0099FF"/>
                </a:solidFill>
                <a:latin typeface="Arial" panose="020B0604020202020204" pitchFamily="34" charset="0"/>
                <a:cs typeface="Arial" panose="020B0604020202020204" pitchFamily="34" charset="0"/>
              </a:rPr>
              <a:t> Results, Strategies </a:t>
            </a:r>
            <a:r>
              <a:rPr lang="en-US" sz="2000" dirty="0">
                <a:latin typeface="Arial" panose="020B0604020202020204" pitchFamily="34" charset="0"/>
                <a:cs typeface="Arial" panose="020B0604020202020204" pitchFamily="34" charset="0"/>
              </a:rPr>
              <a:t>and </a:t>
            </a:r>
            <a:r>
              <a:rPr lang="en-US" sz="2000" dirty="0">
                <a:solidFill>
                  <a:srgbClr val="0099FF"/>
                </a:solidFill>
                <a:latin typeface="Arial" panose="020B0604020202020204" pitchFamily="34" charset="0"/>
                <a:cs typeface="Arial" panose="020B0604020202020204" pitchFamily="34" charset="0"/>
              </a:rPr>
              <a:t>Funding</a:t>
            </a:r>
          </a:p>
        </p:txBody>
      </p:sp>
      <p:sp>
        <p:nvSpPr>
          <p:cNvPr id="23" name="Oval 22"/>
          <p:cNvSpPr/>
          <p:nvPr/>
        </p:nvSpPr>
        <p:spPr>
          <a:xfrm>
            <a:off x="2447949" y="3537583"/>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1</a:t>
            </a:r>
          </a:p>
        </p:txBody>
      </p:sp>
      <p:sp>
        <p:nvSpPr>
          <p:cNvPr id="24" name="Oval 23"/>
          <p:cNvSpPr/>
          <p:nvPr/>
        </p:nvSpPr>
        <p:spPr>
          <a:xfrm>
            <a:off x="2445643" y="5286080"/>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3</a:t>
            </a:r>
          </a:p>
        </p:txBody>
      </p:sp>
      <p:sp>
        <p:nvSpPr>
          <p:cNvPr id="25" name="Oval 24"/>
          <p:cNvSpPr/>
          <p:nvPr/>
        </p:nvSpPr>
        <p:spPr>
          <a:xfrm>
            <a:off x="2447947" y="4437363"/>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2447947" y="6170012"/>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12752374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Types of Indicators</a:t>
            </a:r>
          </a:p>
        </p:txBody>
      </p:sp>
      <p:sp>
        <p:nvSpPr>
          <p:cNvPr id="3" name="Rectangle 2"/>
          <p:cNvSpPr/>
          <p:nvPr/>
        </p:nvSpPr>
        <p:spPr>
          <a:xfrm>
            <a:off x="4552950" y="2948704"/>
            <a:ext cx="4572000" cy="523220"/>
          </a:xfrm>
          <a:prstGeom prst="rect">
            <a:avLst/>
          </a:prstGeom>
        </p:spPr>
        <p:txBody>
          <a:bodyPr>
            <a:spAutoFit/>
          </a:bodyPr>
          <a:lstStyle/>
          <a:p>
            <a:pPr defTabSz="190500"/>
            <a:r>
              <a:rPr lang="it-IT" dirty="0">
                <a:latin typeface="Arial" charset="0"/>
              </a:rPr>
              <a:t> </a:t>
            </a:r>
            <a:r>
              <a:rPr lang="it-IT" sz="2800" dirty="0">
                <a:solidFill>
                  <a:srgbClr val="0099FF"/>
                </a:solidFill>
                <a:latin typeface="Arial" charset="0"/>
              </a:rPr>
              <a:t>Qualitative </a:t>
            </a:r>
            <a:r>
              <a:rPr lang="it-IT" sz="2400" dirty="0">
                <a:latin typeface="Arial" charset="0"/>
              </a:rPr>
              <a:t>observations</a:t>
            </a:r>
          </a:p>
        </p:txBody>
      </p:sp>
      <p:pic>
        <p:nvPicPr>
          <p:cNvPr id="1027" name="Picture 3" descr="C:\Users\USERPC1\AppData\Local\Microsoft\Windows\INetCache\IE\Y90ABMLU\numbers[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0801" y="1066801"/>
            <a:ext cx="1402887" cy="13636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ERPC1\AppData\Local\Microsoft\Windows\INetCache\IE\DHX4W1MY\Observation[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1" y="2582862"/>
            <a:ext cx="1222527" cy="129540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572000" y="4180152"/>
            <a:ext cx="4572000" cy="892552"/>
          </a:xfrm>
          <a:prstGeom prst="rect">
            <a:avLst/>
          </a:prstGeom>
        </p:spPr>
        <p:txBody>
          <a:bodyPr>
            <a:spAutoFit/>
          </a:bodyPr>
          <a:lstStyle/>
          <a:p>
            <a:pPr defTabSz="190500"/>
            <a:r>
              <a:rPr lang="it-IT" sz="2400" dirty="0">
                <a:latin typeface="Arial" charset="0"/>
              </a:rPr>
              <a:t>Standardised </a:t>
            </a:r>
            <a:r>
              <a:rPr lang="it-IT" sz="2800" dirty="0">
                <a:solidFill>
                  <a:srgbClr val="0099FF"/>
                </a:solidFill>
                <a:latin typeface="Arial" charset="0"/>
              </a:rPr>
              <a:t>global </a:t>
            </a:r>
            <a:r>
              <a:rPr lang="it-IT" sz="2400" dirty="0">
                <a:latin typeface="Arial" charset="0"/>
              </a:rPr>
              <a:t>indicators are comparable in all settings</a:t>
            </a: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0174" y="4003948"/>
            <a:ext cx="1381125" cy="1345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9044" y="5349695"/>
            <a:ext cx="1578438" cy="1345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52950" y="5486400"/>
            <a:ext cx="5962650" cy="892552"/>
          </a:xfrm>
          <a:prstGeom prst="rect">
            <a:avLst/>
          </a:prstGeom>
        </p:spPr>
        <p:txBody>
          <a:bodyPr wrap="square">
            <a:spAutoFit/>
          </a:bodyPr>
          <a:lstStyle/>
          <a:p>
            <a:pPr defTabSz="190500"/>
            <a:r>
              <a:rPr lang="it-IT" sz="2400" dirty="0">
                <a:latin typeface="Arial" charset="0"/>
              </a:rPr>
              <a:t>Other indicators tend to be context specific and must be developed </a:t>
            </a:r>
            <a:r>
              <a:rPr lang="it-IT" sz="2800" dirty="0">
                <a:solidFill>
                  <a:srgbClr val="0099FF"/>
                </a:solidFill>
                <a:latin typeface="Arial" charset="0"/>
              </a:rPr>
              <a:t>locally</a:t>
            </a:r>
            <a:endParaRPr lang="it-IT" sz="2400" dirty="0">
              <a:solidFill>
                <a:srgbClr val="0099FF"/>
              </a:solidFill>
              <a:latin typeface="Arial" charset="0"/>
            </a:endParaRPr>
          </a:p>
        </p:txBody>
      </p:sp>
      <p:sp>
        <p:nvSpPr>
          <p:cNvPr id="5" name="Rectangle 4"/>
          <p:cNvSpPr/>
          <p:nvPr/>
        </p:nvSpPr>
        <p:spPr>
          <a:xfrm>
            <a:off x="4572000" y="1369695"/>
            <a:ext cx="5715000" cy="892552"/>
          </a:xfrm>
          <a:prstGeom prst="rect">
            <a:avLst/>
          </a:prstGeom>
        </p:spPr>
        <p:txBody>
          <a:bodyPr wrap="square">
            <a:spAutoFit/>
          </a:bodyPr>
          <a:lstStyle/>
          <a:p>
            <a:pPr defTabSz="190500"/>
            <a:r>
              <a:rPr lang="it-IT" sz="2800" dirty="0">
                <a:solidFill>
                  <a:srgbClr val="0099FF"/>
                </a:solidFill>
                <a:latin typeface="Arial" charset="0"/>
              </a:rPr>
              <a:t>Quantitative</a:t>
            </a:r>
            <a:r>
              <a:rPr lang="it-IT" sz="2800" b="1" dirty="0">
                <a:solidFill>
                  <a:srgbClr val="0099FF"/>
                </a:solidFill>
                <a:latin typeface="Arial" charset="0"/>
              </a:rPr>
              <a:t> </a:t>
            </a:r>
            <a:r>
              <a:rPr lang="it-IT" sz="2400" dirty="0">
                <a:latin typeface="Arial" charset="0"/>
              </a:rPr>
              <a:t>measures, expressed as percentage or share, as a rate, as a ratio</a:t>
            </a:r>
          </a:p>
        </p:txBody>
      </p:sp>
    </p:spTree>
    <p:extLst>
      <p:ext uri="{BB962C8B-B14F-4D97-AF65-F5344CB8AC3E}">
        <p14:creationId xmlns:p14="http://schemas.microsoft.com/office/powerpoint/2010/main" val="27129754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Framework for Results</a:t>
            </a:r>
            <a:endParaRPr lang="en-US" dirty="0"/>
          </a:p>
        </p:txBody>
      </p:sp>
      <p:graphicFrame>
        <p:nvGraphicFramePr>
          <p:cNvPr id="4" name="Content Placeholder 3"/>
          <p:cNvGraphicFramePr>
            <a:graphicFrameLocks noGrp="1"/>
          </p:cNvGraphicFramePr>
          <p:nvPr>
            <p:ph idx="4294967295"/>
            <p:extLst/>
          </p:nvPr>
        </p:nvGraphicFramePr>
        <p:xfrm>
          <a:off x="2280200" y="1676400"/>
          <a:ext cx="8281990" cy="3243648"/>
        </p:xfrm>
        <a:graphic>
          <a:graphicData uri="http://schemas.openxmlformats.org/drawingml/2006/table">
            <a:tbl>
              <a:tblPr firstRow="1" bandRow="1">
                <a:tableStyleId>{7DF18680-E054-41AD-8BC1-D1AEF772440D}</a:tableStyleId>
              </a:tblPr>
              <a:tblGrid>
                <a:gridCol w="1606000"/>
                <a:gridCol w="2057400"/>
                <a:gridCol w="1447800"/>
                <a:gridCol w="1295400"/>
                <a:gridCol w="1875390"/>
              </a:tblGrid>
              <a:tr h="838200">
                <a:tc>
                  <a:txBody>
                    <a:bodyPr/>
                    <a:lstStyle/>
                    <a:p>
                      <a:r>
                        <a:rPr lang="en-US" sz="2400" dirty="0" smtClean="0">
                          <a:solidFill>
                            <a:schemeClr val="tx1"/>
                          </a:solidFill>
                          <a:latin typeface="Arial" panose="020B0604020202020204" pitchFamily="34" charset="0"/>
                          <a:cs typeface="Arial" panose="020B0604020202020204" pitchFamily="34" charset="0"/>
                        </a:rPr>
                        <a:t>Results</a:t>
                      </a:r>
                      <a:endParaRPr lang="en-US" sz="2400" dirty="0">
                        <a:solidFill>
                          <a:schemeClr val="tx1"/>
                        </a:solidFill>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Impact</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r>
              <a:tr h="801816">
                <a:tc>
                  <a:txBody>
                    <a:bodyPr/>
                    <a:lstStyle/>
                    <a:p>
                      <a:pPr algn="l"/>
                      <a:r>
                        <a:rPr lang="en-US" sz="2400" dirty="0" smtClean="0">
                          <a:latin typeface="Arial" panose="020B0604020202020204" pitchFamily="34" charset="0"/>
                          <a:cs typeface="Arial" panose="020B0604020202020204" pitchFamily="34" charset="0"/>
                        </a:rPr>
                        <a:t>Outcomes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Outputs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r>
            </a:tbl>
          </a:graphicData>
        </a:graphic>
      </p:graphicFrame>
      <p:sp>
        <p:nvSpPr>
          <p:cNvPr id="5" name="AutoShape 118"/>
          <p:cNvSpPr>
            <a:spLocks noChangeArrowheads="1"/>
          </p:cNvSpPr>
          <p:nvPr/>
        </p:nvSpPr>
        <p:spPr bwMode="auto">
          <a:xfrm rot="-10800000">
            <a:off x="4953000" y="1143000"/>
            <a:ext cx="4033758" cy="3886198"/>
          </a:xfrm>
          <a:prstGeom prst="downArrow">
            <a:avLst>
              <a:gd name="adj1" fmla="val 72074"/>
              <a:gd name="adj2" fmla="val 19153"/>
            </a:avLst>
          </a:prstGeom>
          <a:solidFill>
            <a:schemeClr val="accent5">
              <a:lumMod val="40000"/>
              <a:lumOff val="60000"/>
              <a:alpha val="83000"/>
            </a:schemeClr>
          </a:solidFill>
          <a:ln w="9525">
            <a:solidFill>
              <a:schemeClr val="tx1">
                <a:alpha val="83000"/>
              </a:schemeClr>
            </a:solidFill>
            <a:miter lim="800000"/>
            <a:headEnd/>
            <a:tailEnd/>
          </a:ln>
          <a:effectLst/>
          <a:extLst/>
        </p:spPr>
        <p:txBody>
          <a:bodyPr rot="10800000" wrap="none" anchor="ctr"/>
          <a:lstStyle/>
          <a:p>
            <a:pPr algn="ctr">
              <a:lnSpc>
                <a:spcPct val="90000"/>
              </a:lnSpc>
              <a:spcBef>
                <a:spcPct val="30000"/>
              </a:spcBef>
              <a:spcAft>
                <a:spcPct val="45000"/>
              </a:spcAft>
            </a:pPr>
            <a:r>
              <a:rPr kumimoji="1" lang="en-US" sz="2200" b="1" u="sng" dirty="0">
                <a:latin typeface="Arial" panose="020B0604020202020204" pitchFamily="34" charset="0"/>
                <a:cs typeface="Arial" panose="020B0604020202020204" pitchFamily="34" charset="0"/>
              </a:rPr>
              <a:t>Vertical Logic</a:t>
            </a:r>
          </a:p>
          <a:p>
            <a:pPr algn="ctr"/>
            <a:r>
              <a:rPr kumimoji="1" lang="en-US" sz="2200" b="1" dirty="0">
                <a:latin typeface="Arial" panose="020B0604020202020204" pitchFamily="34" charset="0"/>
                <a:cs typeface="Arial" panose="020B0604020202020204" pitchFamily="34" charset="0"/>
              </a:rPr>
              <a:t>Impact</a:t>
            </a:r>
          </a:p>
          <a:p>
            <a:pPr algn="ctr"/>
            <a:r>
              <a:rPr kumimoji="1" lang="en-US" sz="2200" b="1" dirty="0">
                <a:latin typeface="Arial" panose="020B0604020202020204" pitchFamily="34" charset="0"/>
                <a:cs typeface="Arial" panose="020B0604020202020204" pitchFamily="34" charset="0"/>
              </a:rPr>
              <a:t>Outcomes</a:t>
            </a:r>
          </a:p>
          <a:p>
            <a:pPr algn="ctr"/>
            <a:r>
              <a:rPr kumimoji="1" lang="en-US" sz="2200" b="1" dirty="0">
                <a:latin typeface="Arial" panose="020B0604020202020204" pitchFamily="34" charset="0"/>
                <a:cs typeface="Arial" panose="020B0604020202020204" pitchFamily="34" charset="0"/>
              </a:rPr>
              <a:t>Outputs</a:t>
            </a:r>
          </a:p>
          <a:p>
            <a:pPr algn="ctr"/>
            <a:r>
              <a:rPr kumimoji="1" lang="en-US" sz="2200" b="1" dirty="0">
                <a:latin typeface="Arial" panose="020B0604020202020204" pitchFamily="34" charset="0"/>
                <a:cs typeface="Arial" panose="020B0604020202020204" pitchFamily="34" charset="0"/>
              </a:rPr>
              <a:t>Activities</a:t>
            </a:r>
          </a:p>
          <a:p>
            <a:pPr algn="ctr"/>
            <a:r>
              <a:rPr kumimoji="1" lang="en-US" sz="2200" b="1" dirty="0">
                <a:latin typeface="Arial" panose="020B0604020202020204" pitchFamily="34" charset="0"/>
                <a:cs typeface="Arial" panose="020B0604020202020204" pitchFamily="34" charset="0"/>
              </a:rPr>
              <a:t>Inputs</a:t>
            </a:r>
          </a:p>
          <a:p>
            <a:pPr algn="ctr">
              <a:lnSpc>
                <a:spcPct val="90000"/>
              </a:lnSpc>
              <a:spcBef>
                <a:spcPct val="30000"/>
              </a:spcBef>
              <a:spcAft>
                <a:spcPct val="45000"/>
              </a:spcAft>
            </a:pPr>
            <a:endParaRPr kumimoji="1"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23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Measurement Framework for Results</a:t>
            </a:r>
            <a:endParaRPr lang="en-US" dirty="0"/>
          </a:p>
        </p:txBody>
      </p:sp>
      <p:graphicFrame>
        <p:nvGraphicFramePr>
          <p:cNvPr id="4" name="Content Placeholder 3"/>
          <p:cNvGraphicFramePr>
            <a:graphicFrameLocks noGrp="1"/>
          </p:cNvGraphicFramePr>
          <p:nvPr>
            <p:ph idx="4294967295"/>
            <p:extLst/>
          </p:nvPr>
        </p:nvGraphicFramePr>
        <p:xfrm>
          <a:off x="2280200" y="1676400"/>
          <a:ext cx="8281990" cy="3594168"/>
        </p:xfrm>
        <a:graphic>
          <a:graphicData uri="http://schemas.openxmlformats.org/drawingml/2006/table">
            <a:tbl>
              <a:tblPr firstRow="1" bandRow="1">
                <a:tableStyleId>{7DF18680-E054-41AD-8BC1-D1AEF772440D}</a:tableStyleId>
              </a:tblPr>
              <a:tblGrid>
                <a:gridCol w="1606000"/>
                <a:gridCol w="2057400"/>
                <a:gridCol w="1447800"/>
                <a:gridCol w="1295400"/>
                <a:gridCol w="1875390"/>
              </a:tblGrid>
              <a:tr h="838200">
                <a:tc>
                  <a:txBody>
                    <a:bodyPr/>
                    <a:lstStyle/>
                    <a:p>
                      <a:r>
                        <a:rPr lang="en-US" sz="2400" dirty="0" smtClean="0">
                          <a:solidFill>
                            <a:schemeClr val="tx1"/>
                          </a:solidFill>
                          <a:latin typeface="Arial" panose="020B0604020202020204" pitchFamily="34" charset="0"/>
                          <a:cs typeface="Arial" panose="020B0604020202020204" pitchFamily="34" charset="0"/>
                        </a:rPr>
                        <a:t>Results</a:t>
                      </a:r>
                      <a:endParaRPr lang="en-US" sz="2400" dirty="0">
                        <a:solidFill>
                          <a:schemeClr val="tx1"/>
                        </a:solidFill>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dirty="0" smtClean="0">
                          <a:solidFill>
                            <a:schemeClr val="tx1"/>
                          </a:solidFill>
                          <a:latin typeface="Arial" panose="020B0604020202020204" pitchFamily="34" charset="0"/>
                          <a:cs typeface="Arial" panose="020B0604020202020204" pitchFamily="34" charset="0"/>
                        </a:rPr>
                        <a:t>Performance</a:t>
                      </a:r>
                      <a:r>
                        <a:rPr lang="en-US" sz="2400" baseline="0" dirty="0" smtClean="0">
                          <a:solidFill>
                            <a:schemeClr val="tx1"/>
                          </a:solidFill>
                          <a:latin typeface="Arial" panose="020B0604020202020204" pitchFamily="34" charset="0"/>
                          <a:cs typeface="Arial" panose="020B0604020202020204" pitchFamily="34" charset="0"/>
                        </a:rPr>
                        <a:t> Indicators</a:t>
                      </a:r>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dirty="0" smtClean="0">
                          <a:solidFill>
                            <a:schemeClr val="tx1"/>
                          </a:solidFill>
                          <a:latin typeface="Arial" panose="020B0604020202020204" pitchFamily="34" charset="0"/>
                          <a:cs typeface="Arial" panose="020B0604020202020204" pitchFamily="34" charset="0"/>
                        </a:rPr>
                        <a:t>Baseline</a:t>
                      </a:r>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solidFill>
                            <a:schemeClr val="tx1"/>
                          </a:solidFill>
                          <a:latin typeface="Arial" panose="020B0604020202020204" pitchFamily="34" charset="0"/>
                          <a:cs typeface="Arial" panose="020B0604020202020204" pitchFamily="34" charset="0"/>
                        </a:rPr>
                        <a:t>Target</a:t>
                      </a:r>
                    </a:p>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2400" dirty="0" smtClean="0">
                          <a:solidFill>
                            <a:schemeClr val="tx1"/>
                          </a:solidFill>
                          <a:latin typeface="Arial" panose="020B0604020202020204" pitchFamily="34" charset="0"/>
                          <a:cs typeface="Arial" panose="020B0604020202020204" pitchFamily="34" charset="0"/>
                        </a:rPr>
                        <a:t>Means of Verification</a:t>
                      </a:r>
                    </a:p>
                    <a:p>
                      <a:endParaRPr lang="en-US" sz="24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mpd="sng">
                      <a:noFill/>
                    </a:lnT>
                    <a:lnB w="28575"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Impact</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rgbClr val="B9E3FF"/>
                    </a:solidFill>
                  </a:tcPr>
                </a:tc>
              </a:tr>
              <a:tr h="801816">
                <a:tc>
                  <a:txBody>
                    <a:bodyPr/>
                    <a:lstStyle/>
                    <a:p>
                      <a:pPr algn="l"/>
                      <a:r>
                        <a:rPr lang="en-US" sz="2400" dirty="0" smtClean="0">
                          <a:latin typeface="Arial" panose="020B0604020202020204" pitchFamily="34" charset="0"/>
                          <a:cs typeface="Arial" panose="020B0604020202020204" pitchFamily="34" charset="0"/>
                        </a:rPr>
                        <a:t>Outcomes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Outputs</a:t>
                      </a:r>
                      <a:endParaRPr lang="en-US" sz="2400" dirty="0">
                        <a:latin typeface="Arial" panose="020B0604020202020204" pitchFamily="34" charset="0"/>
                        <a:cs typeface="Arial" panose="020B0604020202020204" pitchFamily="34" charset="0"/>
                      </a:endParaRPr>
                    </a:p>
                  </a:txBody>
                  <a:tcPr>
                    <a:lnL w="12700" cmpd="sng">
                      <a:noFill/>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c>
                  <a:txBody>
                    <a:bodyPr/>
                    <a:lstStyle/>
                    <a:p>
                      <a:endParaRPr lang="en-US" sz="24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mpd="sng">
                      <a:noFill/>
                    </a:lnR>
                    <a:lnT w="12700" cap="flat" cmpd="sng" algn="ctr">
                      <a:solidFill>
                        <a:srgbClr val="0099FF"/>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B9E3FF"/>
                    </a:solidFill>
                  </a:tcPr>
                </a:tc>
              </a:tr>
            </a:tbl>
          </a:graphicData>
        </a:graphic>
      </p:graphicFrame>
      <p:sp>
        <p:nvSpPr>
          <p:cNvPr id="6" name="AutoShape 118"/>
          <p:cNvSpPr>
            <a:spLocks noChangeArrowheads="1"/>
          </p:cNvSpPr>
          <p:nvPr/>
        </p:nvSpPr>
        <p:spPr bwMode="auto">
          <a:xfrm>
            <a:off x="3886200" y="2514600"/>
            <a:ext cx="5568400" cy="3200400"/>
          </a:xfrm>
          <a:prstGeom prst="rightArrow">
            <a:avLst>
              <a:gd name="adj1" fmla="val 75537"/>
              <a:gd name="adj2" fmla="val 36758"/>
            </a:avLst>
          </a:prstGeom>
          <a:solidFill>
            <a:schemeClr val="accent5">
              <a:lumMod val="40000"/>
              <a:lumOff val="60000"/>
              <a:alpha val="83000"/>
            </a:schemeClr>
          </a:solidFill>
          <a:ln w="9525">
            <a:solidFill>
              <a:schemeClr val="tx1"/>
            </a:solidFill>
            <a:miter lim="800000"/>
            <a:headEnd/>
            <a:tailEnd/>
          </a:ln>
          <a:effectLst/>
          <a:extLst/>
        </p:spPr>
        <p:txBody>
          <a:bodyPr wrap="none" anchor="ctr"/>
          <a:lstStyle/>
          <a:p>
            <a:pPr algn="ctr">
              <a:spcBef>
                <a:spcPct val="30000"/>
              </a:spcBef>
              <a:spcAft>
                <a:spcPct val="45000"/>
              </a:spcAft>
            </a:pPr>
            <a:r>
              <a:rPr kumimoji="1" lang="en-US" sz="2000" b="1" u="sng" dirty="0">
                <a:latin typeface="Arial" panose="020B0604020202020204" pitchFamily="34" charset="0"/>
                <a:cs typeface="Arial" panose="020B0604020202020204" pitchFamily="34" charset="0"/>
              </a:rPr>
              <a:t>Horizontal Logic</a:t>
            </a:r>
            <a:endParaRPr kumimoji="1" lang="en-US" sz="2000" b="1" dirty="0">
              <a:latin typeface="Arial" panose="020B0604020202020204" pitchFamily="34" charset="0"/>
              <a:cs typeface="Arial" panose="020B0604020202020204" pitchFamily="34" charset="0"/>
            </a:endParaRPr>
          </a:p>
          <a:p>
            <a:pPr algn="ctr"/>
            <a:r>
              <a:rPr kumimoji="1" lang="en-US" sz="2000" b="1" dirty="0">
                <a:latin typeface="Arial" panose="020B0604020202020204" pitchFamily="34" charset="0"/>
                <a:cs typeface="Arial" panose="020B0604020202020204" pitchFamily="34" charset="0"/>
              </a:rPr>
              <a:t>Indicators</a:t>
            </a:r>
          </a:p>
          <a:p>
            <a:pPr algn="ctr"/>
            <a:r>
              <a:rPr kumimoji="1" lang="en-US" sz="2000" b="1" dirty="0">
                <a:latin typeface="Arial" panose="020B0604020202020204" pitchFamily="34" charset="0"/>
                <a:cs typeface="Arial" panose="020B0604020202020204" pitchFamily="34" charset="0"/>
              </a:rPr>
              <a:t>Baselines</a:t>
            </a:r>
          </a:p>
          <a:p>
            <a:pPr algn="ctr"/>
            <a:r>
              <a:rPr kumimoji="1" lang="en-US" sz="2000" b="1" dirty="0">
                <a:latin typeface="Arial" panose="020B0604020202020204" pitchFamily="34" charset="0"/>
                <a:cs typeface="Arial" panose="020B0604020202020204" pitchFamily="34" charset="0"/>
              </a:rPr>
              <a:t>Targets</a:t>
            </a:r>
          </a:p>
          <a:p>
            <a:pPr algn="ctr"/>
            <a:r>
              <a:rPr kumimoji="1" lang="en-US" sz="2000" b="1" dirty="0">
                <a:latin typeface="Arial" panose="020B0604020202020204" pitchFamily="34" charset="0"/>
                <a:cs typeface="Arial" panose="020B0604020202020204" pitchFamily="34" charset="0"/>
              </a:rPr>
              <a:t>Means of Verification </a:t>
            </a:r>
          </a:p>
          <a:p>
            <a:pPr algn="ctr"/>
            <a:r>
              <a:rPr kumimoji="1" lang="en-US" sz="2000" b="1" dirty="0">
                <a:latin typeface="Arial" panose="020B0604020202020204" pitchFamily="34" charset="0"/>
                <a:cs typeface="Arial" panose="020B0604020202020204" pitchFamily="34" charset="0"/>
              </a:rPr>
              <a:t>(Data Sources)</a:t>
            </a:r>
          </a:p>
        </p:txBody>
      </p:sp>
    </p:spTree>
    <p:extLst>
      <p:ext uri="{BB962C8B-B14F-4D97-AF65-F5344CB8AC3E}">
        <p14:creationId xmlns:p14="http://schemas.microsoft.com/office/powerpoint/2010/main" val="2936082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nvPr>
        </p:nvGraphicFramePr>
        <p:xfrm>
          <a:off x="2162190" y="1826174"/>
          <a:ext cx="8459301" cy="3472248"/>
        </p:xfrm>
        <a:graphic>
          <a:graphicData uri="http://schemas.openxmlformats.org/drawingml/2006/table">
            <a:tbl>
              <a:tblPr firstRow="1" bandRow="1">
                <a:tableStyleId>{7DF18680-E054-41AD-8BC1-D1AEF772440D}</a:tableStyleId>
              </a:tblPr>
              <a:tblGrid>
                <a:gridCol w="1647811"/>
                <a:gridCol w="1562043"/>
                <a:gridCol w="1452077"/>
                <a:gridCol w="1321592"/>
                <a:gridCol w="1353285"/>
                <a:gridCol w="1122493"/>
              </a:tblGrid>
              <a:tr h="1066800">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r>
                        <a:rPr lang="en-US" sz="1800" dirty="0" smtClean="0">
                          <a:solidFill>
                            <a:schemeClr val="tx1"/>
                          </a:solidFill>
                          <a:latin typeface="Arial" panose="020B0604020202020204" pitchFamily="34" charset="0"/>
                          <a:cs typeface="Arial" panose="020B0604020202020204" pitchFamily="34" charset="0"/>
                        </a:rPr>
                        <a:t>Frequency</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B w="28575" cap="flat" cmpd="sng" algn="ctr">
                      <a:solidFill>
                        <a:srgbClr val="0099FF"/>
                      </a:solidFill>
                      <a:prstDash val="solid"/>
                      <a:round/>
                      <a:headEnd type="none" w="med" len="med"/>
                      <a:tailEnd type="none" w="med" len="med"/>
                    </a:lnB>
                    <a:solidFill>
                      <a:schemeClr val="bg1"/>
                    </a:solidFill>
                  </a:tcPr>
                </a:tc>
                <a:tc>
                  <a:txBody>
                    <a:bodyPr/>
                    <a:lstStyle/>
                    <a:p>
                      <a:r>
                        <a:rPr lang="en-US" sz="1800" dirty="0" err="1" smtClean="0">
                          <a:solidFill>
                            <a:schemeClr val="tx1"/>
                          </a:solidFill>
                          <a:latin typeface="Arial" panose="020B0604020202020204" pitchFamily="34" charset="0"/>
                          <a:cs typeface="Arial" panose="020B0604020202020204" pitchFamily="34" charset="0"/>
                        </a:rPr>
                        <a:t>Respon-sibility</a:t>
                      </a:r>
                      <a:endParaRPr lang="en-US" sz="1800" dirty="0">
                        <a:solidFill>
                          <a:schemeClr val="tx1"/>
                        </a:solidFill>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B w="28575" cap="flat" cmpd="sng" algn="ctr">
                      <a:solidFill>
                        <a:srgbClr val="0099FF"/>
                      </a:solidFill>
                      <a:prstDash val="solid"/>
                      <a:round/>
                      <a:headEnd type="none" w="med" len="med"/>
                      <a:tailEnd type="none" w="med" len="med"/>
                    </a:lnB>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Impact</a:t>
                      </a:r>
                      <a:endParaRPr lang="en-US" sz="2400" dirty="0">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28575"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rgbClr val="B9E3FF"/>
                    </a:solidFill>
                  </a:tcPr>
                </a:tc>
              </a:tr>
              <a:tr h="801816">
                <a:tc>
                  <a:txBody>
                    <a:bodyPr/>
                    <a:lstStyle/>
                    <a:p>
                      <a:pPr algn="l"/>
                      <a:r>
                        <a:rPr lang="en-US" sz="2400" dirty="0" smtClean="0">
                          <a:latin typeface="Arial" panose="020B0604020202020204" pitchFamily="34" charset="0"/>
                          <a:cs typeface="Arial" panose="020B0604020202020204" pitchFamily="34" charset="0"/>
                        </a:rPr>
                        <a:t>Outcomes</a:t>
                      </a:r>
                      <a:endParaRPr lang="en-US" sz="2400" dirty="0">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lnB w="12700" cap="flat" cmpd="sng" algn="ctr">
                      <a:solidFill>
                        <a:srgbClr val="0099FF"/>
                      </a:solidFill>
                      <a:prstDash val="solid"/>
                      <a:round/>
                      <a:headEnd type="none" w="med" len="med"/>
                      <a:tailEnd type="none" w="med" len="med"/>
                    </a:lnB>
                    <a:solidFill>
                      <a:schemeClr val="bg1"/>
                    </a:solidFill>
                  </a:tcPr>
                </a:tc>
              </a:tr>
              <a:tr h="801816">
                <a:tc>
                  <a:txBody>
                    <a:bodyPr/>
                    <a:lstStyle/>
                    <a:p>
                      <a:pPr algn="l"/>
                      <a:r>
                        <a:rPr lang="en-US" sz="2400" dirty="0" smtClean="0">
                          <a:latin typeface="Arial" panose="020B0604020202020204" pitchFamily="34" charset="0"/>
                          <a:cs typeface="Arial" panose="020B0604020202020204" pitchFamily="34" charset="0"/>
                        </a:rPr>
                        <a:t>Outputs</a:t>
                      </a:r>
                      <a:endParaRPr lang="en-US" sz="2400" dirty="0">
                        <a:latin typeface="Arial" panose="020B0604020202020204" pitchFamily="34" charset="0"/>
                        <a:cs typeface="Arial" panose="020B0604020202020204" pitchFamily="34" charset="0"/>
                      </a:endParaRPr>
                    </a:p>
                  </a:txBody>
                  <a:tcPr>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R w="12700" cap="flat" cmpd="sng" algn="ctr">
                      <a:solidFill>
                        <a:srgbClr val="0099FF"/>
                      </a:solidFill>
                      <a:prstDash val="solid"/>
                      <a:round/>
                      <a:headEnd type="none" w="med" len="med"/>
                      <a:tailEnd type="none" w="med" len="med"/>
                    </a:lnR>
                    <a:lnT w="12700" cap="flat" cmpd="sng" algn="ctr">
                      <a:solidFill>
                        <a:srgbClr val="0099FF"/>
                      </a:solidFill>
                      <a:prstDash val="solid"/>
                      <a:round/>
                      <a:headEnd type="none" w="med" len="med"/>
                      <a:tailEnd type="none" w="med" len="med"/>
                    </a:lnT>
                    <a:solidFill>
                      <a:srgbClr val="B9E3FF"/>
                    </a:solidFill>
                  </a:tcPr>
                </a:tc>
                <a:tc>
                  <a:txBody>
                    <a:bodyPr/>
                    <a:lstStyle/>
                    <a:p>
                      <a:endParaRPr lang="en-US" sz="2000" dirty="0">
                        <a:latin typeface="Arial" panose="020B0604020202020204" pitchFamily="34" charset="0"/>
                        <a:cs typeface="Arial" panose="020B0604020202020204" pitchFamily="34" charset="0"/>
                      </a:endParaRPr>
                    </a:p>
                  </a:txBody>
                  <a:tcPr>
                    <a:lnL w="12700" cap="flat" cmpd="sng" algn="ctr">
                      <a:solidFill>
                        <a:srgbClr val="0099FF"/>
                      </a:solidFill>
                      <a:prstDash val="solid"/>
                      <a:round/>
                      <a:headEnd type="none" w="med" len="med"/>
                      <a:tailEnd type="none" w="med" len="med"/>
                    </a:lnL>
                    <a:lnT w="12700" cap="flat" cmpd="sng" algn="ctr">
                      <a:solidFill>
                        <a:srgbClr val="0099FF"/>
                      </a:solidFill>
                      <a:prstDash val="solid"/>
                      <a:round/>
                      <a:headEnd type="none" w="med" len="med"/>
                      <a:tailEnd type="none" w="med" len="med"/>
                    </a:lnT>
                    <a:solidFill>
                      <a:srgbClr val="B9E3FF"/>
                    </a:solidFill>
                  </a:tcPr>
                </a:tc>
              </a:tr>
            </a:tbl>
          </a:graphicData>
        </a:graphic>
      </p:graphicFrame>
      <p:sp>
        <p:nvSpPr>
          <p:cNvPr id="3" name="Title 1"/>
          <p:cNvSpPr txBox="1">
            <a:spLocks/>
          </p:cNvSpPr>
          <p:nvPr/>
        </p:nvSpPr>
        <p:spPr>
          <a:xfrm>
            <a:off x="2566988" y="577850"/>
            <a:ext cx="7772400" cy="609600"/>
          </a:xfrm>
          <a:prstGeom prst="rect">
            <a:avLst/>
          </a:prstGeom>
        </p:spPr>
        <p:txBody>
          <a:bodyPr/>
          <a:lstStyle>
            <a:lvl1pPr algn="r" rtl="0" eaLnBrk="1" fontAlgn="base" hangingPunct="1">
              <a:spcBef>
                <a:spcPct val="0"/>
              </a:spcBef>
              <a:spcAft>
                <a:spcPct val="0"/>
              </a:spcAft>
              <a:defRPr>
                <a:solidFill>
                  <a:schemeClr val="bg1"/>
                </a:solidFill>
                <a:latin typeface="+mj-lt"/>
                <a:ea typeface="+mj-ea"/>
                <a:cs typeface="+mj-cs"/>
              </a:defRPr>
            </a:lvl1pPr>
            <a:lvl2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2pPr>
            <a:lvl3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3pPr>
            <a:lvl4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4pPr>
            <a:lvl5pPr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5pPr>
            <a:lvl6pPr marL="4572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6pPr>
            <a:lvl7pPr marL="9144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7pPr>
            <a:lvl8pPr marL="13716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8pPr>
            <a:lvl9pPr marL="1828800" algn="r" rtl="0" eaLnBrk="1" fontAlgn="base" hangingPunct="1">
              <a:spcBef>
                <a:spcPct val="0"/>
              </a:spcBef>
              <a:spcAft>
                <a:spcPct val="0"/>
              </a:spcAft>
              <a:defRPr>
                <a:solidFill>
                  <a:schemeClr val="bg1"/>
                </a:solidFill>
                <a:latin typeface="Arial" charset="0"/>
                <a:ea typeface="ＭＳ Ｐゴシック" charset="0"/>
                <a:cs typeface="ＭＳ Ｐゴシック" charset="0"/>
              </a:defRPr>
            </a:lvl9pPr>
          </a:lstStyle>
          <a:p>
            <a:endParaRPr lang="en-US" b="1" kern="0" dirty="0">
              <a:solidFill>
                <a:schemeClr val="tx1"/>
              </a:solidFill>
            </a:endParaRPr>
          </a:p>
        </p:txBody>
      </p:sp>
      <p:sp>
        <p:nvSpPr>
          <p:cNvPr id="4" name="Title 3"/>
          <p:cNvSpPr>
            <a:spLocks noGrp="1"/>
          </p:cNvSpPr>
          <p:nvPr>
            <p:ph type="ctrTitle"/>
          </p:nvPr>
        </p:nvSpPr>
        <p:spPr/>
        <p:txBody>
          <a:bodyPr/>
          <a:lstStyle/>
          <a:p>
            <a:r>
              <a:rPr lang="en-US" kern="0" dirty="0">
                <a:solidFill>
                  <a:schemeClr val="tx1"/>
                </a:solidFill>
              </a:rPr>
              <a:t>Going a step further</a:t>
            </a:r>
            <a:endParaRPr lang="en-GB" dirty="0">
              <a:solidFill>
                <a:schemeClr val="tx1"/>
              </a:solidFill>
            </a:endParaRPr>
          </a:p>
        </p:txBody>
      </p:sp>
      <p:sp>
        <p:nvSpPr>
          <p:cNvPr id="5" name="TextBox 4"/>
          <p:cNvSpPr txBox="1"/>
          <p:nvPr/>
        </p:nvSpPr>
        <p:spPr>
          <a:xfrm>
            <a:off x="2162191" y="1837524"/>
            <a:ext cx="1505481"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Results</a:t>
            </a:r>
            <a:endParaRPr lang="en-US" sz="2000" b="1" dirty="0">
              <a:latin typeface="Arial" panose="020B0604020202020204" pitchFamily="34" charset="0"/>
              <a:cs typeface="Arial" panose="020B0604020202020204" pitchFamily="34" charset="0"/>
            </a:endParaRPr>
          </a:p>
        </p:txBody>
      </p:sp>
      <p:sp>
        <p:nvSpPr>
          <p:cNvPr id="6" name="TextBox 5"/>
          <p:cNvSpPr txBox="1"/>
          <p:nvPr/>
        </p:nvSpPr>
        <p:spPr>
          <a:xfrm>
            <a:off x="3746777" y="1798022"/>
            <a:ext cx="1786648" cy="707886"/>
          </a:xfrm>
          <a:prstGeom prst="rect">
            <a:avLst/>
          </a:prstGeom>
          <a:noFill/>
        </p:spPr>
        <p:txBody>
          <a:bodyPr wrap="square" rtlCol="0">
            <a:spAutoFit/>
          </a:bodyPr>
          <a:lstStyle/>
          <a:p>
            <a:r>
              <a:rPr lang="en-US" sz="1950" b="1" dirty="0">
                <a:latin typeface="Arial" panose="020B0604020202020204" pitchFamily="34" charset="0"/>
                <a:cs typeface="Arial" panose="020B0604020202020204" pitchFamily="34" charset="0"/>
              </a:rPr>
              <a:t>Performance Indicators</a:t>
            </a:r>
          </a:p>
        </p:txBody>
      </p:sp>
      <p:sp>
        <p:nvSpPr>
          <p:cNvPr id="7" name="TextBox 6"/>
          <p:cNvSpPr txBox="1"/>
          <p:nvPr/>
        </p:nvSpPr>
        <p:spPr>
          <a:xfrm>
            <a:off x="5411827" y="1798023"/>
            <a:ext cx="1600200" cy="64633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Means of Verification</a:t>
            </a:r>
          </a:p>
        </p:txBody>
      </p:sp>
      <p:sp>
        <p:nvSpPr>
          <p:cNvPr id="8" name="TextBox 7"/>
          <p:cNvSpPr txBox="1"/>
          <p:nvPr/>
        </p:nvSpPr>
        <p:spPr>
          <a:xfrm>
            <a:off x="6781801" y="1798022"/>
            <a:ext cx="1459147" cy="969496"/>
          </a:xfrm>
          <a:prstGeom prst="rect">
            <a:avLst/>
          </a:prstGeom>
          <a:noFill/>
        </p:spPr>
        <p:txBody>
          <a:bodyPr wrap="square" rtlCol="0">
            <a:spAutoFit/>
          </a:bodyPr>
          <a:lstStyle/>
          <a:p>
            <a:r>
              <a:rPr lang="en-US" sz="1900" b="1" dirty="0">
                <a:latin typeface="Arial" panose="020B0604020202020204" pitchFamily="34" charset="0"/>
                <a:cs typeface="Arial" panose="020B0604020202020204" pitchFamily="34" charset="0"/>
              </a:rPr>
              <a:t>Data Collection Methods</a:t>
            </a:r>
          </a:p>
        </p:txBody>
      </p:sp>
    </p:spTree>
    <p:extLst>
      <p:ext uri="{BB962C8B-B14F-4D97-AF65-F5344CB8AC3E}">
        <p14:creationId xmlns:p14="http://schemas.microsoft.com/office/powerpoint/2010/main" val="12268306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Baselines and Targets</a:t>
            </a:r>
          </a:p>
        </p:txBody>
      </p:sp>
      <p:sp>
        <p:nvSpPr>
          <p:cNvPr id="3" name="Content Placeholder 2"/>
          <p:cNvSpPr>
            <a:spLocks noGrp="1"/>
          </p:cNvSpPr>
          <p:nvPr>
            <p:ph type="body" sz="quarter" idx="14"/>
          </p:nvPr>
        </p:nvSpPr>
        <p:spPr>
          <a:xfrm>
            <a:off x="2306636" y="1524000"/>
            <a:ext cx="7980365" cy="4953000"/>
          </a:xfrm>
        </p:spPr>
        <p:txBody>
          <a:bodyPr/>
          <a:lstStyle/>
          <a:p>
            <a:pPr>
              <a:buFont typeface="Wingdings" panose="05000000000000000000" pitchFamily="2" charset="2"/>
              <a:buChar char="§"/>
              <a:defRPr/>
            </a:pPr>
            <a:r>
              <a:rPr lang="en-US" sz="2400" dirty="0"/>
              <a:t>The</a:t>
            </a:r>
            <a:r>
              <a:rPr lang="en-US" sz="2400" b="1" dirty="0"/>
              <a:t> </a:t>
            </a:r>
            <a:r>
              <a:rPr lang="en-US" dirty="0">
                <a:solidFill>
                  <a:srgbClr val="0099FF"/>
                </a:solidFill>
              </a:rPr>
              <a:t>baseline</a:t>
            </a:r>
            <a:r>
              <a:rPr lang="en-US" b="1" dirty="0">
                <a:solidFill>
                  <a:srgbClr val="0099FF"/>
                </a:solidFill>
              </a:rPr>
              <a:t> </a:t>
            </a:r>
            <a:r>
              <a:rPr lang="en-US" sz="2400" dirty="0"/>
              <a:t>is the status of the indicator at the beginning of an intervention</a:t>
            </a:r>
          </a:p>
          <a:p>
            <a:pPr lvl="1" indent="-342900">
              <a:buFont typeface="Wingdings" panose="05000000000000000000" pitchFamily="2" charset="2"/>
              <a:buChar char="§"/>
              <a:defRPr/>
            </a:pPr>
            <a:endParaRPr lang="en-US" dirty="0"/>
          </a:p>
          <a:p>
            <a:pPr lvl="1" indent="-342900">
              <a:buFont typeface="Wingdings" panose="05000000000000000000" pitchFamily="2" charset="2"/>
              <a:buChar char="§"/>
              <a:defRPr/>
            </a:pPr>
            <a:r>
              <a:rPr lang="en-US" i="1" dirty="0"/>
              <a:t>Without a baseline we cannot tell if we are making progress</a:t>
            </a:r>
          </a:p>
          <a:p>
            <a:pPr>
              <a:buFont typeface="Wingdings" panose="05000000000000000000" pitchFamily="2" charset="2"/>
              <a:buChar char="§"/>
              <a:defRPr/>
            </a:pPr>
            <a:endParaRPr lang="en-US" sz="2400" dirty="0"/>
          </a:p>
          <a:p>
            <a:pPr>
              <a:buFont typeface="Wingdings" panose="05000000000000000000" pitchFamily="2" charset="2"/>
              <a:buChar char="§"/>
              <a:defRPr/>
            </a:pPr>
            <a:r>
              <a:rPr lang="en-US" sz="2400" dirty="0"/>
              <a:t>The </a:t>
            </a:r>
            <a:r>
              <a:rPr lang="en-US" dirty="0">
                <a:solidFill>
                  <a:srgbClr val="0099FF"/>
                </a:solidFill>
              </a:rPr>
              <a:t>target</a:t>
            </a:r>
            <a:r>
              <a:rPr lang="en-US" sz="2400" b="1" dirty="0">
                <a:solidFill>
                  <a:srgbClr val="0099FF"/>
                </a:solidFill>
              </a:rPr>
              <a:t> </a:t>
            </a:r>
            <a:r>
              <a:rPr lang="en-US" sz="2400" dirty="0"/>
              <a:t>is the status of the indicator which is planned to be achieved at the end of the intervention</a:t>
            </a:r>
          </a:p>
          <a:p>
            <a:pPr lvl="1" indent="-342900">
              <a:buFont typeface="Wingdings" panose="05000000000000000000" pitchFamily="2" charset="2"/>
              <a:buChar char="§"/>
              <a:defRPr/>
            </a:pPr>
            <a:endParaRPr lang="en-US" dirty="0"/>
          </a:p>
          <a:p>
            <a:pPr lvl="1" indent="-342900">
              <a:buFont typeface="Wingdings" panose="05000000000000000000" pitchFamily="2" charset="2"/>
              <a:buChar char="§"/>
              <a:defRPr/>
            </a:pPr>
            <a:r>
              <a:rPr lang="en-US" i="1" dirty="0"/>
              <a:t>Without a target we cannot tell if we have achieved the result</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28312005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Means of Verification (</a:t>
            </a:r>
            <a:r>
              <a:rPr lang="en-GB" dirty="0" err="1"/>
              <a:t>MoVs</a:t>
            </a:r>
            <a:r>
              <a:rPr lang="en-GB" dirty="0"/>
              <a:t>)</a:t>
            </a:r>
          </a:p>
        </p:txBody>
      </p:sp>
      <p:sp>
        <p:nvSpPr>
          <p:cNvPr id="3" name="Content Placeholder 2"/>
          <p:cNvSpPr>
            <a:spLocks noGrp="1"/>
          </p:cNvSpPr>
          <p:nvPr>
            <p:ph type="body" sz="quarter" idx="14"/>
          </p:nvPr>
        </p:nvSpPr>
        <p:spPr>
          <a:xfrm>
            <a:off x="2438401" y="1143000"/>
            <a:ext cx="7709959" cy="5486400"/>
          </a:xfrm>
        </p:spPr>
        <p:txBody>
          <a:bodyPr/>
          <a:lstStyle/>
          <a:p>
            <a:pPr>
              <a:spcAft>
                <a:spcPts val="1200"/>
              </a:spcAft>
              <a:buFont typeface="Wingdings" panose="05000000000000000000" pitchFamily="2" charset="2"/>
              <a:buChar char="§"/>
            </a:pPr>
            <a:r>
              <a:rPr lang="en-US" sz="2400" dirty="0"/>
              <a:t>It is the </a:t>
            </a:r>
            <a:r>
              <a:rPr lang="en-US" dirty="0">
                <a:solidFill>
                  <a:srgbClr val="0099FF"/>
                </a:solidFill>
              </a:rPr>
              <a:t>means </a:t>
            </a:r>
            <a:r>
              <a:rPr lang="en-US" sz="2400" dirty="0"/>
              <a:t>through which the status of an indicator is determined (e.g.  existing information systems, survey, study, evaluation etc.)</a:t>
            </a:r>
          </a:p>
          <a:p>
            <a:pPr>
              <a:spcAft>
                <a:spcPts val="1200"/>
              </a:spcAft>
              <a:buFont typeface="Wingdings" panose="05000000000000000000" pitchFamily="2" charset="2"/>
              <a:buChar char="§"/>
            </a:pPr>
            <a:endParaRPr lang="en-US" dirty="0"/>
          </a:p>
          <a:p>
            <a:pPr>
              <a:spcAft>
                <a:spcPts val="1200"/>
              </a:spcAft>
              <a:buFont typeface="Wingdings" panose="05000000000000000000" pitchFamily="2" charset="2"/>
              <a:buChar char="§"/>
            </a:pPr>
            <a:r>
              <a:rPr lang="en-US" sz="2400" dirty="0"/>
              <a:t>The information source for the status of the indicator will define the </a:t>
            </a:r>
            <a:r>
              <a:rPr lang="en-US" dirty="0">
                <a:solidFill>
                  <a:srgbClr val="0099FF"/>
                </a:solidFill>
              </a:rPr>
              <a:t>frequency </a:t>
            </a:r>
            <a:r>
              <a:rPr lang="en-US" sz="2400" dirty="0"/>
              <a:t>of indicator status updates (the indicator status can only be updated when new information on its status is available)</a:t>
            </a:r>
          </a:p>
          <a:p>
            <a:pPr>
              <a:spcAft>
                <a:spcPts val="1200"/>
              </a:spcAft>
              <a:buFont typeface="Wingdings" panose="05000000000000000000" pitchFamily="2" charset="2"/>
              <a:buChar char="§"/>
            </a:pPr>
            <a:endParaRPr lang="en-US" sz="2400" dirty="0"/>
          </a:p>
          <a:p>
            <a:pPr>
              <a:spcAft>
                <a:spcPts val="1200"/>
              </a:spcAft>
              <a:buFont typeface="Wingdings" panose="05000000000000000000" pitchFamily="2" charset="2"/>
              <a:buChar char="§"/>
            </a:pPr>
            <a:r>
              <a:rPr lang="en-US" sz="2400" dirty="0" err="1"/>
              <a:t>MoVs</a:t>
            </a:r>
            <a:r>
              <a:rPr lang="en-US" sz="2400" dirty="0"/>
              <a:t> need to be </a:t>
            </a:r>
            <a:r>
              <a:rPr lang="en-US" dirty="0">
                <a:solidFill>
                  <a:srgbClr val="0099FF"/>
                </a:solidFill>
              </a:rPr>
              <a:t>reliable</a:t>
            </a:r>
            <a:r>
              <a:rPr lang="en-US" sz="2400" dirty="0"/>
              <a:t>, practical and </a:t>
            </a:r>
            <a:r>
              <a:rPr lang="en-US" dirty="0">
                <a:solidFill>
                  <a:srgbClr val="0099FF"/>
                </a:solidFill>
              </a:rPr>
              <a:t>cost-efficient</a:t>
            </a:r>
          </a:p>
          <a:p>
            <a:pPr>
              <a:buFont typeface="Wingdings" panose="05000000000000000000" pitchFamily="2" charset="2"/>
              <a:buChar char="§"/>
            </a:pPr>
            <a:endParaRPr lang="en-GB" dirty="0"/>
          </a:p>
        </p:txBody>
      </p:sp>
    </p:spTree>
    <p:extLst>
      <p:ext uri="{BB962C8B-B14F-4D97-AF65-F5344CB8AC3E}">
        <p14:creationId xmlns:p14="http://schemas.microsoft.com/office/powerpoint/2010/main" val="28133407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bwMode="auto">
          <a:xfrm>
            <a:off x="2168135" y="2623241"/>
            <a:ext cx="4242761" cy="64671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defRPr sz="1400">
                <a:solidFill>
                  <a:schemeClr val="tx1"/>
                </a:solidFill>
                <a:latin typeface="+mn-lt"/>
                <a:ea typeface="+mn-ea"/>
                <a:cs typeface="+mn-cs"/>
              </a:defRPr>
            </a:lvl1pPr>
            <a:lvl2pPr marL="742950" indent="-285750" algn="l" rtl="0" eaLnBrk="1" fontAlgn="base" hangingPunct="1">
              <a:spcBef>
                <a:spcPct val="20000"/>
              </a:spcBef>
              <a:spcAft>
                <a:spcPct val="0"/>
              </a:spcAft>
              <a:defRPr sz="1400">
                <a:solidFill>
                  <a:schemeClr val="tx1"/>
                </a:solidFill>
                <a:latin typeface="+mn-lt"/>
                <a:ea typeface="+mn-ea"/>
              </a:defRPr>
            </a:lvl2pPr>
            <a:lvl3pPr marL="1143000" indent="-228600" algn="l" rtl="0" eaLnBrk="1" fontAlgn="base" hangingPunct="1">
              <a:spcBef>
                <a:spcPct val="20000"/>
              </a:spcBef>
              <a:spcAft>
                <a:spcPct val="0"/>
              </a:spcAft>
              <a:buChar char="•"/>
              <a:defRPr sz="1400">
                <a:solidFill>
                  <a:schemeClr val="tx1"/>
                </a:solidFill>
                <a:latin typeface="+mn-lt"/>
                <a:ea typeface="+mn-ea"/>
              </a:defRPr>
            </a:lvl3pPr>
            <a:lvl4pPr marL="1600200" indent="-228600" algn="l" rtl="0" eaLnBrk="1" fontAlgn="base" hangingPunct="1">
              <a:spcBef>
                <a:spcPct val="20000"/>
              </a:spcBef>
              <a:spcAft>
                <a:spcPct val="0"/>
              </a:spcAft>
              <a:buChar char="–"/>
              <a:defRPr sz="1400">
                <a:solidFill>
                  <a:schemeClr val="tx1"/>
                </a:solidFill>
                <a:latin typeface="+mn-lt"/>
                <a:ea typeface="+mn-ea"/>
              </a:defRPr>
            </a:lvl4pPr>
            <a:lvl5pPr marL="2057400" indent="-228600" algn="l" rtl="0" eaLnBrk="1" fontAlgn="base" hangingPunct="1">
              <a:spcBef>
                <a:spcPct val="20000"/>
              </a:spcBef>
              <a:spcAft>
                <a:spcPct val="0"/>
              </a:spcAft>
              <a:buChar char="»"/>
              <a:defRPr sz="1400">
                <a:solidFill>
                  <a:schemeClr val="tx1"/>
                </a:solidFill>
                <a:latin typeface="+mn-lt"/>
                <a:ea typeface="+mn-ea"/>
              </a:defRPr>
            </a:lvl5pPr>
            <a:lvl6pPr marL="2514600" indent="-228600" algn="l" rtl="0" eaLnBrk="1" fontAlgn="base" hangingPunct="1">
              <a:spcBef>
                <a:spcPct val="20000"/>
              </a:spcBef>
              <a:spcAft>
                <a:spcPct val="0"/>
              </a:spcAft>
              <a:buChar char="»"/>
              <a:defRPr sz="1400">
                <a:solidFill>
                  <a:schemeClr val="tx1"/>
                </a:solidFill>
                <a:latin typeface="+mn-lt"/>
                <a:ea typeface="+mn-ea"/>
              </a:defRPr>
            </a:lvl6pPr>
            <a:lvl7pPr marL="2971800" indent="-228600" algn="l" rtl="0" eaLnBrk="1" fontAlgn="base" hangingPunct="1">
              <a:spcBef>
                <a:spcPct val="20000"/>
              </a:spcBef>
              <a:spcAft>
                <a:spcPct val="0"/>
              </a:spcAft>
              <a:buChar char="»"/>
              <a:defRPr sz="1400">
                <a:solidFill>
                  <a:schemeClr val="tx1"/>
                </a:solidFill>
                <a:latin typeface="+mn-lt"/>
                <a:ea typeface="+mn-ea"/>
              </a:defRPr>
            </a:lvl7pPr>
            <a:lvl8pPr marL="3429000" indent="-228600" algn="l" rtl="0" eaLnBrk="1" fontAlgn="base" hangingPunct="1">
              <a:spcBef>
                <a:spcPct val="20000"/>
              </a:spcBef>
              <a:spcAft>
                <a:spcPct val="0"/>
              </a:spcAft>
              <a:buChar char="»"/>
              <a:defRPr sz="1400">
                <a:solidFill>
                  <a:schemeClr val="tx1"/>
                </a:solidFill>
                <a:latin typeface="+mn-lt"/>
                <a:ea typeface="+mn-ea"/>
              </a:defRPr>
            </a:lvl8pPr>
            <a:lvl9pPr marL="3886200" indent="-228600" algn="l" rtl="0" eaLnBrk="1" fontAlgn="base" hangingPunct="1">
              <a:spcBef>
                <a:spcPct val="20000"/>
              </a:spcBef>
              <a:spcAft>
                <a:spcPct val="0"/>
              </a:spcAft>
              <a:buChar char="»"/>
              <a:defRPr sz="1400">
                <a:solidFill>
                  <a:schemeClr val="tx1"/>
                </a:solidFill>
                <a:latin typeface="+mn-lt"/>
                <a:ea typeface="+mn-ea"/>
              </a:defRPr>
            </a:lvl9pPr>
          </a:lstStyle>
          <a:p>
            <a:pPr marL="0" indent="0"/>
            <a:r>
              <a:rPr lang="en-US" sz="2400" dirty="0">
                <a:latin typeface="Arial" panose="020B0604020202020204" pitchFamily="34" charset="0"/>
                <a:cs typeface="Arial" panose="020B0604020202020204" pitchFamily="34" charset="0"/>
              </a:rPr>
              <a:t>This will generally include:</a:t>
            </a:r>
          </a:p>
        </p:txBody>
      </p:sp>
      <p:sp>
        <p:nvSpPr>
          <p:cNvPr id="9" name="Title 8"/>
          <p:cNvSpPr>
            <a:spLocks noGrp="1"/>
          </p:cNvSpPr>
          <p:nvPr>
            <p:ph type="title"/>
          </p:nvPr>
        </p:nvSpPr>
        <p:spPr/>
        <p:txBody>
          <a:bodyPr>
            <a:normAutofit/>
          </a:bodyPr>
          <a:lstStyle/>
          <a:p>
            <a:r>
              <a:rPr lang="en-GB" sz="2800" dirty="0"/>
              <a:t>Strategic Planning</a:t>
            </a:r>
          </a:p>
        </p:txBody>
      </p:sp>
      <p:sp>
        <p:nvSpPr>
          <p:cNvPr id="8" name="Rectangle 7"/>
          <p:cNvSpPr/>
          <p:nvPr/>
        </p:nvSpPr>
        <p:spPr>
          <a:xfrm>
            <a:off x="2950517" y="1113833"/>
            <a:ext cx="6831106" cy="1317768"/>
          </a:xfrm>
          <a:prstGeom prst="rect">
            <a:avLst/>
          </a:prstGeom>
          <a:noFill/>
          <a:ln w="1905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sp>
        <p:nvSpPr>
          <p:cNvPr id="3" name="Rectangle 2"/>
          <p:cNvSpPr/>
          <p:nvPr/>
        </p:nvSpPr>
        <p:spPr>
          <a:xfrm>
            <a:off x="3104795" y="1207945"/>
            <a:ext cx="6676828" cy="1200329"/>
          </a:xfrm>
          <a:prstGeom prst="rect">
            <a:avLst/>
          </a:prstGeom>
        </p:spPr>
        <p:txBody>
          <a:bodyPr wrap="square">
            <a:spAutoFit/>
          </a:bodyPr>
          <a:lstStyle/>
          <a:p>
            <a:r>
              <a:rPr lang="en-US" sz="2400" dirty="0">
                <a:latin typeface="Arial" panose="020B0604020202020204" pitchFamily="34" charset="0"/>
                <a:cs typeface="Arial" panose="020B0604020202020204" pitchFamily="34" charset="0"/>
              </a:rPr>
              <a:t>Strategic Planning is a disciplined approach to develop a multi-year vision of </a:t>
            </a:r>
            <a:r>
              <a:rPr lang="en-US" sz="2400" b="1" dirty="0">
                <a:latin typeface="Arial" panose="020B0604020202020204" pitchFamily="34" charset="0"/>
                <a:cs typeface="Arial" panose="020B0604020202020204" pitchFamily="34" charset="0"/>
              </a:rPr>
              <a:t>what</a:t>
            </a:r>
            <a:r>
              <a:rPr lang="en-US" sz="2400" dirty="0">
                <a:latin typeface="Arial" panose="020B0604020202020204" pitchFamily="34" charset="0"/>
                <a:cs typeface="Arial" panose="020B0604020202020204" pitchFamily="34" charset="0"/>
              </a:rPr>
              <a:t> results will be achieved and </a:t>
            </a:r>
            <a:r>
              <a:rPr lang="en-US" sz="2400" b="1" dirty="0">
                <a:latin typeface="Arial" panose="020B0604020202020204" pitchFamily="34" charset="0"/>
                <a:cs typeface="Arial" panose="020B0604020202020204" pitchFamily="34" charset="0"/>
              </a:rPr>
              <a:t>how</a:t>
            </a:r>
            <a:r>
              <a:rPr lang="en-US" sz="2400" dirty="0">
                <a:latin typeface="Arial" panose="020B0604020202020204" pitchFamily="34" charset="0"/>
                <a:cs typeface="Arial" panose="020B0604020202020204" pitchFamily="34" charset="0"/>
              </a:rPr>
              <a:t> they will be achieved</a:t>
            </a:r>
          </a:p>
        </p:txBody>
      </p:sp>
      <p:sp>
        <p:nvSpPr>
          <p:cNvPr id="10" name="Rectangle 9"/>
          <p:cNvSpPr/>
          <p:nvPr/>
        </p:nvSpPr>
        <p:spPr>
          <a:xfrm>
            <a:off x="2672611" y="3286243"/>
            <a:ext cx="7109014" cy="856260"/>
          </a:xfrm>
          <a:prstGeom prst="rect">
            <a:avLst/>
          </a:prstGeom>
          <a:solidFill>
            <a:schemeClr val="bg1">
              <a:lumMod val="95000"/>
            </a:schemeClr>
          </a:solidFill>
          <a:ln w="3175">
            <a:solidFill>
              <a:schemeClr val="tx1"/>
            </a:solidFill>
          </a:ln>
        </p:spPr>
        <p:txBody>
          <a:bodyPr wrap="square" anchor="ctr">
            <a:noAutofit/>
          </a:bodyPr>
          <a:lstStyle/>
          <a:p>
            <a:pPr marL="0" lvl="1">
              <a:buClr>
                <a:schemeClr val="tx1"/>
              </a:buClr>
            </a:pPr>
            <a:r>
              <a:rPr lang="en-US" sz="2000" dirty="0">
                <a:latin typeface="Arial" panose="020B0604020202020204" pitchFamily="34" charset="0"/>
                <a:cs typeface="Arial" panose="020B0604020202020204" pitchFamily="34" charset="0"/>
              </a:rPr>
              <a:t>Understanding the </a:t>
            </a:r>
            <a:r>
              <a:rPr lang="en-US" sz="2000" dirty="0">
                <a:solidFill>
                  <a:srgbClr val="0099FF"/>
                </a:solidFill>
                <a:latin typeface="Arial" panose="020B0604020202020204" pitchFamily="34" charset="0"/>
                <a:cs typeface="Arial" panose="020B0604020202020204" pitchFamily="34" charset="0"/>
              </a:rPr>
              <a:t>Causes</a:t>
            </a:r>
            <a:r>
              <a:rPr lang="en-US" sz="2000" dirty="0">
                <a:latin typeface="Arial" panose="020B0604020202020204" pitchFamily="34" charset="0"/>
                <a:cs typeface="Arial" panose="020B0604020202020204" pitchFamily="34" charset="0"/>
              </a:rPr>
              <a:t> of deprivations and </a:t>
            </a:r>
            <a:r>
              <a:rPr lang="en-US" sz="2000" dirty="0">
                <a:solidFill>
                  <a:srgbClr val="0099FF"/>
                </a:solidFill>
                <a:latin typeface="Arial" panose="020B0604020202020204" pitchFamily="34" charset="0"/>
                <a:cs typeface="Arial" panose="020B0604020202020204" pitchFamily="34" charset="0"/>
              </a:rPr>
              <a:t>Prioritizing</a:t>
            </a:r>
            <a:r>
              <a:rPr lang="en-US" sz="2000" dirty="0">
                <a:latin typeface="Arial" panose="020B0604020202020204" pitchFamily="34" charset="0"/>
                <a:cs typeface="Arial" panose="020B0604020202020204" pitchFamily="34" charset="0"/>
              </a:rPr>
              <a:t> issues to be addressed by UNICEF Action </a:t>
            </a:r>
          </a:p>
        </p:txBody>
      </p:sp>
      <p:sp>
        <p:nvSpPr>
          <p:cNvPr id="11" name="Rectangle 10"/>
          <p:cNvSpPr/>
          <p:nvPr/>
        </p:nvSpPr>
        <p:spPr>
          <a:xfrm>
            <a:off x="2672609" y="4228652"/>
            <a:ext cx="7109014"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Establishing a </a:t>
            </a:r>
            <a:r>
              <a:rPr lang="en-US" sz="2000" dirty="0">
                <a:solidFill>
                  <a:srgbClr val="0099FF"/>
                </a:solidFill>
                <a:latin typeface="Arial" panose="020B0604020202020204" pitchFamily="34" charset="0"/>
                <a:cs typeface="Arial" panose="020B0604020202020204" pitchFamily="34" charset="0"/>
              </a:rPr>
              <a:t>Theory of Change </a:t>
            </a:r>
            <a:r>
              <a:rPr lang="en-US" sz="2000" dirty="0">
                <a:latin typeface="Arial" panose="020B0604020202020204" pitchFamily="34" charset="0"/>
                <a:cs typeface="Arial" panose="020B0604020202020204" pitchFamily="34" charset="0"/>
              </a:rPr>
              <a:t>(ToC)</a:t>
            </a:r>
            <a:r>
              <a:rPr lang="en-US" sz="2000" dirty="0">
                <a:solidFill>
                  <a:srgbClr val="FF0000"/>
                </a:solidFill>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for the problem or deprivation</a:t>
            </a:r>
          </a:p>
        </p:txBody>
      </p:sp>
      <p:sp>
        <p:nvSpPr>
          <p:cNvPr id="12" name="Rectangle 11"/>
          <p:cNvSpPr/>
          <p:nvPr/>
        </p:nvSpPr>
        <p:spPr>
          <a:xfrm>
            <a:off x="2672609" y="5084093"/>
            <a:ext cx="7109016" cy="769292"/>
          </a:xfrm>
          <a:prstGeom prst="rect">
            <a:avLst/>
          </a:prstGeom>
          <a:solidFill>
            <a:schemeClr val="bg1">
              <a:lumMod val="95000"/>
            </a:schemeClr>
          </a:solidFill>
          <a:ln w="3175">
            <a:solidFill>
              <a:schemeClr val="tx1"/>
            </a:solidFill>
          </a:ln>
        </p:spPr>
        <p:txBody>
          <a:bodyPr wrap="square" anchor="ctr">
            <a:noAutofit/>
          </a:bodyPr>
          <a:lstStyle/>
          <a:p>
            <a:pPr marL="0" lvl="1"/>
            <a:r>
              <a:rPr lang="en-US" sz="2000" dirty="0">
                <a:latin typeface="Arial" panose="020B0604020202020204" pitchFamily="34" charset="0"/>
                <a:cs typeface="Arial" panose="020B0604020202020204" pitchFamily="34" charset="0"/>
              </a:rPr>
              <a:t>Developing a Strategic Plan with </a:t>
            </a:r>
            <a:r>
              <a:rPr lang="en-US" sz="2000" dirty="0">
                <a:solidFill>
                  <a:srgbClr val="0099FF"/>
                </a:solidFill>
                <a:latin typeface="Arial" panose="020B0604020202020204" pitchFamily="34" charset="0"/>
                <a:cs typeface="Arial" panose="020B0604020202020204" pitchFamily="34" charset="0"/>
              </a:rPr>
              <a:t>a Results Framework</a:t>
            </a:r>
          </a:p>
        </p:txBody>
      </p:sp>
      <p:pic>
        <p:nvPicPr>
          <p:cNvPr id="4" name="Picture 3"/>
          <p:cNvPicPr>
            <a:picLocks noChangeAspect="1"/>
          </p:cNvPicPr>
          <p:nvPr/>
        </p:nvPicPr>
        <p:blipFill>
          <a:blip r:embed="rId3"/>
          <a:stretch>
            <a:fillRect/>
          </a:stretch>
        </p:blipFill>
        <p:spPr>
          <a:xfrm>
            <a:off x="1828800" y="1371600"/>
            <a:ext cx="1044578" cy="862496"/>
          </a:xfrm>
          <a:prstGeom prst="rect">
            <a:avLst/>
          </a:prstGeom>
        </p:spPr>
      </p:pic>
      <p:sp>
        <p:nvSpPr>
          <p:cNvPr id="19" name="Rectangle 18"/>
          <p:cNvSpPr/>
          <p:nvPr/>
        </p:nvSpPr>
        <p:spPr>
          <a:xfrm>
            <a:off x="2672609" y="5961301"/>
            <a:ext cx="7109014" cy="769292"/>
          </a:xfrm>
          <a:prstGeom prst="rect">
            <a:avLst/>
          </a:prstGeom>
          <a:solidFill>
            <a:srgbClr val="F7941D">
              <a:alpha val="42000"/>
            </a:srgbClr>
          </a:solidFill>
          <a:ln w="38100">
            <a:solidFill>
              <a:srgbClr val="F7941D"/>
            </a:solidFill>
          </a:ln>
        </p:spPr>
        <p:txBody>
          <a:bodyPr wrap="square" anchor="ctr">
            <a:noAutofit/>
          </a:bodyPr>
          <a:lstStyle/>
          <a:p>
            <a:pPr marL="0" lvl="1"/>
            <a:r>
              <a:rPr lang="en-US" sz="2000" dirty="0">
                <a:solidFill>
                  <a:srgbClr val="0099FF"/>
                </a:solidFill>
                <a:latin typeface="Arial" panose="020B0604020202020204" pitchFamily="34" charset="0"/>
                <a:cs typeface="Arial" panose="020B0604020202020204" pitchFamily="34" charset="0"/>
              </a:rPr>
              <a:t>Aligning Results, Strategies and Funding</a:t>
            </a:r>
          </a:p>
        </p:txBody>
      </p:sp>
      <p:sp>
        <p:nvSpPr>
          <p:cNvPr id="23" name="Oval 22"/>
          <p:cNvSpPr/>
          <p:nvPr/>
        </p:nvSpPr>
        <p:spPr>
          <a:xfrm>
            <a:off x="2099456" y="348491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1</a:t>
            </a:r>
          </a:p>
        </p:txBody>
      </p:sp>
      <p:sp>
        <p:nvSpPr>
          <p:cNvPr id="24" name="Oval 23"/>
          <p:cNvSpPr/>
          <p:nvPr/>
        </p:nvSpPr>
        <p:spPr>
          <a:xfrm>
            <a:off x="2097150" y="5233415"/>
            <a:ext cx="459506"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3</a:t>
            </a:r>
          </a:p>
        </p:txBody>
      </p:sp>
      <p:sp>
        <p:nvSpPr>
          <p:cNvPr id="25" name="Oval 24"/>
          <p:cNvSpPr/>
          <p:nvPr/>
        </p:nvSpPr>
        <p:spPr>
          <a:xfrm>
            <a:off x="2099454" y="4384698"/>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2</a:t>
            </a:r>
          </a:p>
        </p:txBody>
      </p:sp>
      <p:sp>
        <p:nvSpPr>
          <p:cNvPr id="26" name="Oval 25"/>
          <p:cNvSpPr/>
          <p:nvPr/>
        </p:nvSpPr>
        <p:spPr>
          <a:xfrm>
            <a:off x="2099454" y="6117347"/>
            <a:ext cx="457200" cy="457200"/>
          </a:xfrm>
          <a:prstGeom prst="ellipse">
            <a:avLst/>
          </a:prstGeom>
          <a:solidFill>
            <a:schemeClr val="bg1">
              <a:lumMod val="95000"/>
            </a:schemeClr>
          </a:solidFill>
          <a:ln w="3175">
            <a:solidFill>
              <a:schemeClr val="tx1"/>
            </a:solidFill>
          </a:ln>
          <a:effectLst>
            <a:innerShdw blurRad="114300">
              <a:prstClr val="black"/>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4</a:t>
            </a:r>
          </a:p>
        </p:txBody>
      </p:sp>
    </p:spTree>
    <p:extLst>
      <p:ext uri="{BB962C8B-B14F-4D97-AF65-F5344CB8AC3E}">
        <p14:creationId xmlns:p14="http://schemas.microsoft.com/office/powerpoint/2010/main" val="173517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3647214" y="4720934"/>
            <a:ext cx="1527464" cy="768927"/>
          </a:xfrm>
          <a:prstGeom prst="rect">
            <a:avLst/>
          </a:prstGeom>
          <a:solidFill>
            <a:srgbClr val="CCCC00">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29" name="TextBox 28"/>
          <p:cNvSpPr txBox="1"/>
          <p:nvPr/>
        </p:nvSpPr>
        <p:spPr>
          <a:xfrm>
            <a:off x="3564087" y="4719490"/>
            <a:ext cx="1693718" cy="830997"/>
          </a:xfrm>
          <a:prstGeom prst="rect">
            <a:avLst/>
          </a:prstGeom>
          <a:noFill/>
          <a:ln>
            <a:noFill/>
          </a:ln>
        </p:spPr>
        <p:txBody>
          <a:bodyPr wrap="square" rtlCol="0">
            <a:spAutoFit/>
          </a:bodyPr>
          <a:lstStyle/>
          <a:p>
            <a:pPr algn="ctr"/>
            <a:r>
              <a:rPr lang="en-US" sz="1600" dirty="0">
                <a:latin typeface="Comic Sans MS" panose="030F0702030302020204" pitchFamily="66" charset="0"/>
              </a:rPr>
              <a:t>Align resources required to results</a:t>
            </a:r>
          </a:p>
        </p:txBody>
      </p:sp>
      <p:sp>
        <p:nvSpPr>
          <p:cNvPr id="33" name="Rectangle 32"/>
          <p:cNvSpPr/>
          <p:nvPr/>
        </p:nvSpPr>
        <p:spPr bwMode="auto">
          <a:xfrm>
            <a:off x="5566071" y="3738581"/>
            <a:ext cx="1527464" cy="768927"/>
          </a:xfrm>
          <a:prstGeom prst="rect">
            <a:avLst/>
          </a:prstGeom>
          <a:solidFill>
            <a:srgbClr val="CCCC00">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20" name="Rectangle 19"/>
          <p:cNvSpPr/>
          <p:nvPr/>
        </p:nvSpPr>
        <p:spPr bwMode="auto">
          <a:xfrm>
            <a:off x="3636820" y="2572031"/>
            <a:ext cx="1527464" cy="1077218"/>
          </a:xfrm>
          <a:prstGeom prst="rect">
            <a:avLst/>
          </a:prstGeom>
          <a:solidFill>
            <a:srgbClr val="CC0000">
              <a:alpha val="38824"/>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21" name="TextBox 20"/>
          <p:cNvSpPr txBox="1"/>
          <p:nvPr/>
        </p:nvSpPr>
        <p:spPr>
          <a:xfrm>
            <a:off x="3553698" y="2592813"/>
            <a:ext cx="1693718" cy="1077218"/>
          </a:xfrm>
          <a:prstGeom prst="rect">
            <a:avLst/>
          </a:prstGeom>
          <a:noFill/>
          <a:ln>
            <a:noFill/>
          </a:ln>
        </p:spPr>
        <p:txBody>
          <a:bodyPr wrap="square" rtlCol="0">
            <a:spAutoFit/>
          </a:bodyPr>
          <a:lstStyle/>
          <a:p>
            <a:pPr algn="ctr"/>
            <a:r>
              <a:rPr lang="en-US" sz="1600" dirty="0">
                <a:latin typeface="Comic Sans MS" panose="030F0702030302020204" pitchFamily="66" charset="0"/>
              </a:rPr>
              <a:t>Select strategies to implement the results</a:t>
            </a:r>
          </a:p>
        </p:txBody>
      </p:sp>
      <p:sp>
        <p:nvSpPr>
          <p:cNvPr id="2" name="Title 1"/>
          <p:cNvSpPr>
            <a:spLocks noGrp="1"/>
          </p:cNvSpPr>
          <p:nvPr>
            <p:ph type="title"/>
          </p:nvPr>
        </p:nvSpPr>
        <p:spPr/>
        <p:txBody>
          <a:bodyPr/>
          <a:lstStyle/>
          <a:p>
            <a:r>
              <a:rPr lang="en-US" sz="3200" dirty="0">
                <a:latin typeface="Tahoma" panose="020B0604030504040204" pitchFamily="34" charset="0"/>
                <a:ea typeface="Tahoma" panose="020B0604030504040204" pitchFamily="34" charset="0"/>
                <a:cs typeface="Tahoma" panose="020B0604030504040204" pitchFamily="34" charset="0"/>
              </a:rPr>
              <a:t>RBM and Results Based Budgeting</a:t>
            </a:r>
          </a:p>
        </p:txBody>
      </p:sp>
      <p:grpSp>
        <p:nvGrpSpPr>
          <p:cNvPr id="10" name="Group 9"/>
          <p:cNvGrpSpPr/>
          <p:nvPr/>
        </p:nvGrpSpPr>
        <p:grpSpPr>
          <a:xfrm>
            <a:off x="1614056" y="1648689"/>
            <a:ext cx="1693718" cy="768927"/>
            <a:chOff x="2189021" y="1648688"/>
            <a:chExt cx="1693718" cy="768927"/>
          </a:xfrm>
        </p:grpSpPr>
        <p:sp>
          <p:nvSpPr>
            <p:cNvPr id="8" name="Rectangle 7"/>
            <p:cNvSpPr/>
            <p:nvPr/>
          </p:nvSpPr>
          <p:spPr bwMode="auto">
            <a:xfrm>
              <a:off x="2272148" y="1648688"/>
              <a:ext cx="1527464" cy="768927"/>
            </a:xfrm>
            <a:prstGeom prst="rect">
              <a:avLst/>
            </a:prstGeom>
            <a:solidFill>
              <a:srgbClr val="CCECFF">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9" name="TextBox 8"/>
            <p:cNvSpPr txBox="1"/>
            <p:nvPr/>
          </p:nvSpPr>
          <p:spPr>
            <a:xfrm>
              <a:off x="2189021" y="1740763"/>
              <a:ext cx="1693718" cy="584775"/>
            </a:xfrm>
            <a:prstGeom prst="rect">
              <a:avLst/>
            </a:prstGeom>
            <a:noFill/>
            <a:ln>
              <a:noFill/>
            </a:ln>
          </p:spPr>
          <p:txBody>
            <a:bodyPr wrap="square" rtlCol="0">
              <a:spAutoFit/>
            </a:bodyPr>
            <a:lstStyle/>
            <a:p>
              <a:pPr algn="ctr"/>
              <a:r>
                <a:rPr lang="en-US" sz="1600" dirty="0">
                  <a:latin typeface="Comic Sans MS" panose="030F0702030302020204" pitchFamily="66" charset="0"/>
                </a:rPr>
                <a:t>Identify Results</a:t>
              </a:r>
            </a:p>
          </p:txBody>
        </p:sp>
      </p:grpSp>
      <p:grpSp>
        <p:nvGrpSpPr>
          <p:cNvPr id="11" name="Group 10"/>
          <p:cNvGrpSpPr/>
          <p:nvPr/>
        </p:nvGrpSpPr>
        <p:grpSpPr>
          <a:xfrm>
            <a:off x="3564084" y="1655615"/>
            <a:ext cx="1693718" cy="768927"/>
            <a:chOff x="2189021" y="1648688"/>
            <a:chExt cx="1693718" cy="768927"/>
          </a:xfrm>
        </p:grpSpPr>
        <p:sp>
          <p:nvSpPr>
            <p:cNvPr id="12" name="Rectangle 11"/>
            <p:cNvSpPr/>
            <p:nvPr/>
          </p:nvSpPr>
          <p:spPr bwMode="auto">
            <a:xfrm>
              <a:off x="2272148" y="1648688"/>
              <a:ext cx="1527464" cy="768927"/>
            </a:xfrm>
            <a:prstGeom prst="rect">
              <a:avLst/>
            </a:prstGeom>
            <a:solidFill>
              <a:srgbClr val="CCECFF">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13" name="TextBox 12"/>
            <p:cNvSpPr txBox="1"/>
            <p:nvPr/>
          </p:nvSpPr>
          <p:spPr>
            <a:xfrm>
              <a:off x="2189021" y="1740763"/>
              <a:ext cx="1693718" cy="584775"/>
            </a:xfrm>
            <a:prstGeom prst="rect">
              <a:avLst/>
            </a:prstGeom>
            <a:noFill/>
            <a:ln>
              <a:noFill/>
            </a:ln>
          </p:spPr>
          <p:txBody>
            <a:bodyPr wrap="square" rtlCol="0">
              <a:spAutoFit/>
            </a:bodyPr>
            <a:lstStyle/>
            <a:p>
              <a:pPr algn="ctr"/>
              <a:r>
                <a:rPr lang="en-US" sz="1600" dirty="0">
                  <a:latin typeface="Comic Sans MS" panose="030F0702030302020204" pitchFamily="66" charset="0"/>
                </a:rPr>
                <a:t>Define Indicators</a:t>
              </a:r>
            </a:p>
          </p:txBody>
        </p:sp>
      </p:grpSp>
      <p:grpSp>
        <p:nvGrpSpPr>
          <p:cNvPr id="14" name="Group 13"/>
          <p:cNvGrpSpPr/>
          <p:nvPr/>
        </p:nvGrpSpPr>
        <p:grpSpPr>
          <a:xfrm>
            <a:off x="5493327" y="1652150"/>
            <a:ext cx="1693718" cy="768927"/>
            <a:chOff x="2189021" y="1648688"/>
            <a:chExt cx="1693718" cy="768927"/>
          </a:xfrm>
        </p:grpSpPr>
        <p:sp>
          <p:nvSpPr>
            <p:cNvPr id="15" name="Rectangle 14"/>
            <p:cNvSpPr/>
            <p:nvPr/>
          </p:nvSpPr>
          <p:spPr bwMode="auto">
            <a:xfrm>
              <a:off x="2272148" y="1648688"/>
              <a:ext cx="1527464" cy="768927"/>
            </a:xfrm>
            <a:prstGeom prst="rect">
              <a:avLst/>
            </a:prstGeom>
            <a:solidFill>
              <a:srgbClr val="CCECFF">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16" name="TextBox 15"/>
            <p:cNvSpPr txBox="1"/>
            <p:nvPr/>
          </p:nvSpPr>
          <p:spPr>
            <a:xfrm>
              <a:off x="2189021" y="1740763"/>
              <a:ext cx="1693718" cy="584775"/>
            </a:xfrm>
            <a:prstGeom prst="rect">
              <a:avLst/>
            </a:prstGeom>
            <a:noFill/>
            <a:ln>
              <a:noFill/>
            </a:ln>
          </p:spPr>
          <p:txBody>
            <a:bodyPr wrap="square" rtlCol="0">
              <a:spAutoFit/>
            </a:bodyPr>
            <a:lstStyle/>
            <a:p>
              <a:pPr algn="ctr"/>
              <a:r>
                <a:rPr lang="en-US" sz="1600" dirty="0">
                  <a:latin typeface="Comic Sans MS" panose="030F0702030302020204" pitchFamily="66" charset="0"/>
                </a:rPr>
                <a:t>Set baseline and targets</a:t>
              </a:r>
            </a:p>
          </p:txBody>
        </p:sp>
      </p:grpSp>
      <p:sp>
        <p:nvSpPr>
          <p:cNvPr id="17" name="Right Arrow 16"/>
          <p:cNvSpPr/>
          <p:nvPr/>
        </p:nvSpPr>
        <p:spPr bwMode="auto">
          <a:xfrm>
            <a:off x="3276602" y="1943100"/>
            <a:ext cx="339437" cy="176645"/>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18" name="Right Arrow 17"/>
          <p:cNvSpPr/>
          <p:nvPr/>
        </p:nvSpPr>
        <p:spPr bwMode="auto">
          <a:xfrm>
            <a:off x="5216244" y="1939635"/>
            <a:ext cx="339437" cy="176645"/>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22" name="Bent Arrow 21"/>
          <p:cNvSpPr/>
          <p:nvPr/>
        </p:nvSpPr>
        <p:spPr bwMode="auto">
          <a:xfrm>
            <a:off x="4939150" y="3957492"/>
            <a:ext cx="557644" cy="691286"/>
          </a:xfrm>
          <a:prstGeom prst="ben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grpSp>
        <p:nvGrpSpPr>
          <p:cNvPr id="23" name="Group 22"/>
          <p:cNvGrpSpPr/>
          <p:nvPr/>
        </p:nvGrpSpPr>
        <p:grpSpPr>
          <a:xfrm>
            <a:off x="1620982" y="2694704"/>
            <a:ext cx="1693718" cy="768927"/>
            <a:chOff x="2189021" y="994058"/>
            <a:chExt cx="1693718" cy="768927"/>
          </a:xfrm>
        </p:grpSpPr>
        <p:sp>
          <p:nvSpPr>
            <p:cNvPr id="24" name="Rectangle 23"/>
            <p:cNvSpPr/>
            <p:nvPr/>
          </p:nvSpPr>
          <p:spPr bwMode="auto">
            <a:xfrm>
              <a:off x="2272148" y="994058"/>
              <a:ext cx="1527464" cy="768927"/>
            </a:xfrm>
            <a:prstGeom prst="rect">
              <a:avLst/>
            </a:prstGeom>
            <a:solidFill>
              <a:srgbClr val="CCECFF">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25" name="TextBox 24"/>
            <p:cNvSpPr txBox="1"/>
            <p:nvPr/>
          </p:nvSpPr>
          <p:spPr>
            <a:xfrm>
              <a:off x="2189021" y="1065353"/>
              <a:ext cx="1693718" cy="584775"/>
            </a:xfrm>
            <a:prstGeom prst="rect">
              <a:avLst/>
            </a:prstGeom>
            <a:noFill/>
            <a:ln>
              <a:noFill/>
            </a:ln>
          </p:spPr>
          <p:txBody>
            <a:bodyPr wrap="square" rtlCol="0">
              <a:spAutoFit/>
            </a:bodyPr>
            <a:lstStyle/>
            <a:p>
              <a:pPr algn="ctr"/>
              <a:r>
                <a:rPr lang="en-US" sz="1600" dirty="0">
                  <a:latin typeface="Comic Sans MS" panose="030F0702030302020204" pitchFamily="66" charset="0"/>
                </a:rPr>
                <a:t>Modify results or strategies</a:t>
              </a:r>
            </a:p>
          </p:txBody>
        </p:sp>
      </p:grpSp>
      <p:sp>
        <p:nvSpPr>
          <p:cNvPr id="26" name="Right Arrow 25"/>
          <p:cNvSpPr/>
          <p:nvPr/>
        </p:nvSpPr>
        <p:spPr bwMode="auto">
          <a:xfrm>
            <a:off x="3273137" y="2978726"/>
            <a:ext cx="339437" cy="176645"/>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30" name="Right Arrow 29"/>
          <p:cNvSpPr/>
          <p:nvPr/>
        </p:nvSpPr>
        <p:spPr bwMode="auto">
          <a:xfrm rot="5400000">
            <a:off x="3929495" y="4113663"/>
            <a:ext cx="914400" cy="197427"/>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grpSp>
        <p:nvGrpSpPr>
          <p:cNvPr id="47" name="Group 46"/>
          <p:cNvGrpSpPr/>
          <p:nvPr/>
        </p:nvGrpSpPr>
        <p:grpSpPr>
          <a:xfrm>
            <a:off x="5489867" y="3715042"/>
            <a:ext cx="1697183" cy="3006463"/>
            <a:chOff x="5877790" y="3309792"/>
            <a:chExt cx="1697183" cy="3006463"/>
          </a:xfrm>
        </p:grpSpPr>
        <p:sp>
          <p:nvSpPr>
            <p:cNvPr id="34" name="TextBox 33"/>
            <p:cNvSpPr txBox="1"/>
            <p:nvPr/>
          </p:nvSpPr>
          <p:spPr>
            <a:xfrm>
              <a:off x="5881255" y="3309792"/>
              <a:ext cx="1693718" cy="830997"/>
            </a:xfrm>
            <a:prstGeom prst="rect">
              <a:avLst/>
            </a:prstGeom>
            <a:noFill/>
            <a:ln>
              <a:noFill/>
            </a:ln>
          </p:spPr>
          <p:txBody>
            <a:bodyPr wrap="square" rtlCol="0">
              <a:spAutoFit/>
            </a:bodyPr>
            <a:lstStyle/>
            <a:p>
              <a:pPr algn="ctr"/>
              <a:r>
                <a:rPr lang="en-US" sz="1600" dirty="0">
                  <a:latin typeface="Comic Sans MS" panose="030F0702030302020204" pitchFamily="66" charset="0"/>
                </a:rPr>
                <a:t>Identify activities and inputs</a:t>
              </a:r>
            </a:p>
          </p:txBody>
        </p:sp>
        <p:sp>
          <p:nvSpPr>
            <p:cNvPr id="36" name="Rectangle 35"/>
            <p:cNvSpPr/>
            <p:nvPr/>
          </p:nvSpPr>
          <p:spPr bwMode="auto">
            <a:xfrm>
              <a:off x="5964382" y="4438962"/>
              <a:ext cx="1527464" cy="768927"/>
            </a:xfrm>
            <a:prstGeom prst="rect">
              <a:avLst/>
            </a:prstGeom>
            <a:solidFill>
              <a:srgbClr val="CCCC00">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37" name="TextBox 36"/>
            <p:cNvSpPr txBox="1"/>
            <p:nvPr/>
          </p:nvSpPr>
          <p:spPr>
            <a:xfrm>
              <a:off x="5881255" y="4531037"/>
              <a:ext cx="1693718" cy="584775"/>
            </a:xfrm>
            <a:prstGeom prst="rect">
              <a:avLst/>
            </a:prstGeom>
            <a:noFill/>
            <a:ln>
              <a:noFill/>
            </a:ln>
          </p:spPr>
          <p:txBody>
            <a:bodyPr wrap="square" rtlCol="0">
              <a:spAutoFit/>
            </a:bodyPr>
            <a:lstStyle/>
            <a:p>
              <a:pPr algn="ctr"/>
              <a:r>
                <a:rPr lang="en-US" sz="1600" dirty="0">
                  <a:latin typeface="Comic Sans MS" panose="030F0702030302020204" pitchFamily="66" charset="0"/>
                </a:rPr>
                <a:t>Cost activities and inputs</a:t>
              </a:r>
            </a:p>
          </p:txBody>
        </p:sp>
        <p:sp>
          <p:nvSpPr>
            <p:cNvPr id="39" name="Rectangle 38"/>
            <p:cNvSpPr/>
            <p:nvPr/>
          </p:nvSpPr>
          <p:spPr bwMode="auto">
            <a:xfrm>
              <a:off x="5960917" y="5547328"/>
              <a:ext cx="1527464" cy="768927"/>
            </a:xfrm>
            <a:prstGeom prst="rect">
              <a:avLst/>
            </a:prstGeom>
            <a:solidFill>
              <a:srgbClr val="CCCC00">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40" name="TextBox 39"/>
            <p:cNvSpPr txBox="1"/>
            <p:nvPr/>
          </p:nvSpPr>
          <p:spPr>
            <a:xfrm>
              <a:off x="5877790" y="5639403"/>
              <a:ext cx="1693718" cy="584775"/>
            </a:xfrm>
            <a:prstGeom prst="rect">
              <a:avLst/>
            </a:prstGeom>
            <a:noFill/>
            <a:ln>
              <a:noFill/>
            </a:ln>
          </p:spPr>
          <p:txBody>
            <a:bodyPr wrap="square" rtlCol="0">
              <a:spAutoFit/>
            </a:bodyPr>
            <a:lstStyle/>
            <a:p>
              <a:pPr algn="ctr"/>
              <a:r>
                <a:rPr lang="en-US" sz="1600" dirty="0">
                  <a:latin typeface="Comic Sans MS" panose="030F0702030302020204" pitchFamily="66" charset="0"/>
                </a:rPr>
                <a:t>Assess affordability</a:t>
              </a:r>
            </a:p>
          </p:txBody>
        </p:sp>
        <p:sp>
          <p:nvSpPr>
            <p:cNvPr id="44" name="Right Arrow 43"/>
            <p:cNvSpPr/>
            <p:nvPr/>
          </p:nvSpPr>
          <p:spPr bwMode="auto">
            <a:xfrm rot="5400000">
              <a:off x="6590287" y="4193752"/>
              <a:ext cx="287782" cy="164516"/>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45" name="Right Arrow 44"/>
            <p:cNvSpPr/>
            <p:nvPr/>
          </p:nvSpPr>
          <p:spPr bwMode="auto">
            <a:xfrm rot="5400000">
              <a:off x="6586822" y="5302124"/>
              <a:ext cx="287782" cy="164516"/>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grpSp>
      <p:sp>
        <p:nvSpPr>
          <p:cNvPr id="50" name="Bent Arrow 49"/>
          <p:cNvSpPr/>
          <p:nvPr/>
        </p:nvSpPr>
        <p:spPr bwMode="auto">
          <a:xfrm rot="10800000">
            <a:off x="5732322" y="2770906"/>
            <a:ext cx="557644" cy="691286"/>
          </a:xfrm>
          <a:prstGeom prst="ben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51" name="Bent Arrow 50"/>
          <p:cNvSpPr/>
          <p:nvPr/>
        </p:nvSpPr>
        <p:spPr bwMode="auto">
          <a:xfrm rot="16200000">
            <a:off x="3629894" y="4804769"/>
            <a:ext cx="557644" cy="2899065"/>
          </a:xfrm>
          <a:prstGeom prst="ben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53" name="Rectangle 52"/>
          <p:cNvSpPr/>
          <p:nvPr/>
        </p:nvSpPr>
        <p:spPr bwMode="auto">
          <a:xfrm>
            <a:off x="1700644" y="4998029"/>
            <a:ext cx="1527464" cy="768927"/>
          </a:xfrm>
          <a:prstGeom prst="rect">
            <a:avLst/>
          </a:prstGeom>
          <a:solidFill>
            <a:srgbClr val="FFFF00">
              <a:alpha val="47059"/>
            </a:srgbClr>
          </a:solidFill>
          <a:ln w="254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54" name="TextBox 53"/>
          <p:cNvSpPr txBox="1"/>
          <p:nvPr/>
        </p:nvSpPr>
        <p:spPr>
          <a:xfrm>
            <a:off x="1617517" y="4975805"/>
            <a:ext cx="1693718" cy="830997"/>
          </a:xfrm>
          <a:prstGeom prst="rect">
            <a:avLst/>
          </a:prstGeom>
          <a:noFill/>
          <a:ln>
            <a:noFill/>
          </a:ln>
        </p:spPr>
        <p:txBody>
          <a:bodyPr wrap="square" rtlCol="0">
            <a:spAutoFit/>
          </a:bodyPr>
          <a:lstStyle/>
          <a:p>
            <a:pPr algn="ctr"/>
            <a:r>
              <a:rPr lang="en-US" sz="1600" dirty="0">
                <a:latin typeface="Comic Sans MS" panose="030F0702030302020204" pitchFamily="66" charset="0"/>
              </a:rPr>
              <a:t>Not affordable/</a:t>
            </a:r>
          </a:p>
          <a:p>
            <a:pPr algn="ctr"/>
            <a:r>
              <a:rPr lang="en-US" sz="1600" dirty="0">
                <a:latin typeface="Comic Sans MS" panose="030F0702030302020204" pitchFamily="66" charset="0"/>
              </a:rPr>
              <a:t>Not aligned?</a:t>
            </a:r>
          </a:p>
        </p:txBody>
      </p:sp>
      <p:sp>
        <p:nvSpPr>
          <p:cNvPr id="55" name="Right Arrow 54"/>
          <p:cNvSpPr/>
          <p:nvPr/>
        </p:nvSpPr>
        <p:spPr bwMode="auto">
          <a:xfrm rot="16200000">
            <a:off x="1947426" y="4105595"/>
            <a:ext cx="914400" cy="209539"/>
          </a:xfrm>
          <a:prstGeom prst="rightArrow">
            <a:avLst/>
          </a:prstGeom>
          <a:solidFill>
            <a:srgbClr val="3366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56" name="Right Brace 55"/>
          <p:cNvSpPr/>
          <p:nvPr/>
        </p:nvSpPr>
        <p:spPr bwMode="auto">
          <a:xfrm>
            <a:off x="7540337" y="1740763"/>
            <a:ext cx="367151" cy="1610010"/>
          </a:xfrm>
          <a:prstGeom prst="rightBrace">
            <a:avLst/>
          </a:prstGeom>
          <a:noFill/>
          <a:ln w="38100" cap="flat" cmpd="sng" algn="ctr">
            <a:solidFill>
              <a:srgbClr val="3366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58" name="Right Brace 57"/>
          <p:cNvSpPr/>
          <p:nvPr/>
        </p:nvSpPr>
        <p:spPr bwMode="auto">
          <a:xfrm>
            <a:off x="7536872" y="3867438"/>
            <a:ext cx="367151" cy="2743200"/>
          </a:xfrm>
          <a:prstGeom prst="rightBrace">
            <a:avLst/>
          </a:prstGeom>
          <a:noFill/>
          <a:ln w="38100" cap="flat" cmpd="sng" algn="ctr">
            <a:solidFill>
              <a:srgbClr val="3366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eaLnBrk="0" fontAlgn="base" hangingPunct="0">
              <a:spcBef>
                <a:spcPct val="20000"/>
              </a:spcBef>
              <a:spcAft>
                <a:spcPct val="0"/>
              </a:spcAft>
              <a:buClr>
                <a:schemeClr val="tx1"/>
              </a:buClr>
              <a:buFontTx/>
              <a:buChar char="•"/>
            </a:pPr>
            <a:endParaRPr lang="en-US" sz="2400">
              <a:latin typeface="Arial" charset="0"/>
            </a:endParaRPr>
          </a:p>
        </p:txBody>
      </p:sp>
      <p:sp>
        <p:nvSpPr>
          <p:cNvPr id="59" name="TextBox 58"/>
          <p:cNvSpPr txBox="1"/>
          <p:nvPr/>
        </p:nvSpPr>
        <p:spPr>
          <a:xfrm>
            <a:off x="7931733" y="2043545"/>
            <a:ext cx="2583869" cy="1015663"/>
          </a:xfrm>
          <a:prstGeom prst="rect">
            <a:avLst/>
          </a:prstGeom>
          <a:noFill/>
        </p:spPr>
        <p:txBody>
          <a:bodyPr wrap="square" rtlCol="0">
            <a:spAutoFit/>
          </a:bodyPr>
          <a:lstStyle/>
          <a:p>
            <a:pPr algn="ctr"/>
            <a:r>
              <a:rPr lang="en-US" sz="2000" dirty="0">
                <a:latin typeface="Tahoma" panose="020B0604030504040204" pitchFamily="34" charset="0"/>
                <a:ea typeface="Tahoma" panose="020B0604030504040204" pitchFamily="34" charset="0"/>
                <a:cs typeface="Tahoma" panose="020B0604030504040204" pitchFamily="34" charset="0"/>
              </a:rPr>
              <a:t>Results Based Management and Theory of Change</a:t>
            </a:r>
          </a:p>
        </p:txBody>
      </p:sp>
      <p:sp>
        <p:nvSpPr>
          <p:cNvPr id="60" name="TextBox 59"/>
          <p:cNvSpPr txBox="1"/>
          <p:nvPr/>
        </p:nvSpPr>
        <p:spPr>
          <a:xfrm>
            <a:off x="7959441" y="4720935"/>
            <a:ext cx="2583869" cy="1015663"/>
          </a:xfrm>
          <a:prstGeom prst="rect">
            <a:avLst/>
          </a:prstGeom>
          <a:noFill/>
        </p:spPr>
        <p:txBody>
          <a:bodyPr wrap="square" rtlCol="0">
            <a:spAutoFit/>
          </a:bodyPr>
          <a:lstStyle/>
          <a:p>
            <a:pPr algn="ctr"/>
            <a:r>
              <a:rPr lang="en-US" sz="2000" dirty="0">
                <a:latin typeface="Tahoma" panose="020B0604030504040204" pitchFamily="34" charset="0"/>
                <a:ea typeface="Tahoma" panose="020B0604030504040204" pitchFamily="34" charset="0"/>
                <a:cs typeface="Tahoma" panose="020B0604030504040204" pitchFamily="34" charset="0"/>
              </a:rPr>
              <a:t>Resources Planning supported by costing of results</a:t>
            </a:r>
          </a:p>
        </p:txBody>
      </p:sp>
    </p:spTree>
    <p:extLst>
      <p:ext uri="{BB962C8B-B14F-4D97-AF65-F5344CB8AC3E}">
        <p14:creationId xmlns:p14="http://schemas.microsoft.com/office/powerpoint/2010/main" val="14728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514600" y="462016"/>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r>
              <a:rPr lang="en-US" sz="2800" dirty="0"/>
              <a:t>Value-for-Money (</a:t>
            </a:r>
            <a:r>
              <a:rPr lang="en-US" sz="2800" dirty="0" err="1"/>
              <a:t>VfM</a:t>
            </a:r>
            <a:r>
              <a:rPr lang="en-US" sz="2800" dirty="0"/>
              <a:t>) </a:t>
            </a:r>
            <a:r>
              <a:rPr lang="en-US" sz="2000" dirty="0"/>
              <a:t>(source:  UNICEF PF4C training)</a:t>
            </a:r>
          </a:p>
        </p:txBody>
      </p:sp>
      <p:sp>
        <p:nvSpPr>
          <p:cNvPr id="5" name="Content Placeholder 2"/>
          <p:cNvSpPr txBox="1">
            <a:spLocks/>
          </p:cNvSpPr>
          <p:nvPr/>
        </p:nvSpPr>
        <p:spPr>
          <a:xfrm>
            <a:off x="2008212" y="1340454"/>
            <a:ext cx="8153400" cy="494431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2400" b="1" dirty="0">
                <a:solidFill>
                  <a:srgbClr val="0099FF"/>
                </a:solidFill>
                <a:latin typeface="Arial" panose="020B0604020202020204" pitchFamily="34" charset="0"/>
                <a:cs typeface="Arial" panose="020B0604020202020204" pitchFamily="34" charset="0"/>
              </a:rPr>
              <a:t>What is it? </a:t>
            </a:r>
          </a:p>
          <a:p>
            <a:pPr marL="0" indent="0">
              <a:spcBef>
                <a:spcPts val="0"/>
              </a:spcBef>
              <a:buNone/>
            </a:pPr>
            <a:endParaRPr lang="en-US" sz="2400" dirty="0">
              <a:latin typeface="Arial" panose="020B0604020202020204" pitchFamily="34" charset="0"/>
              <a:cs typeface="Arial" panose="020B0604020202020204" pitchFamily="34" charset="0"/>
            </a:endParaRPr>
          </a:p>
          <a:p>
            <a:pPr marL="0" indent="0">
              <a:spcBef>
                <a:spcPts val="0"/>
              </a:spcBef>
              <a:buNone/>
            </a:pPr>
            <a:r>
              <a:rPr lang="en-US" sz="2400" dirty="0">
                <a:latin typeface="Arial" panose="020B0604020202020204" pitchFamily="34" charset="0"/>
                <a:cs typeface="Arial" panose="020B0604020202020204" pitchFamily="34" charset="0"/>
              </a:rPr>
              <a:t>The relationship between the resources spent on a programme and the results they buy</a:t>
            </a:r>
          </a:p>
          <a:p>
            <a:pPr marL="0" indent="0">
              <a:spcBef>
                <a:spcPts val="0"/>
              </a:spcBef>
              <a:buNone/>
            </a:pPr>
            <a:endParaRPr lang="en-US" sz="2400" dirty="0">
              <a:latin typeface="Arial" panose="020B0604020202020204" pitchFamily="34" charset="0"/>
              <a:cs typeface="Arial" panose="020B0604020202020204" pitchFamily="34" charset="0"/>
            </a:endParaRPr>
          </a:p>
          <a:p>
            <a:pPr marL="57150" indent="0">
              <a:spcBef>
                <a:spcPts val="0"/>
              </a:spcBef>
              <a:buNone/>
            </a:pPr>
            <a:r>
              <a:rPr lang="en-US" sz="2400" b="1" dirty="0">
                <a:solidFill>
                  <a:srgbClr val="0099FF"/>
                </a:solidFill>
                <a:latin typeface="Arial" panose="020B0604020202020204" pitchFamily="34" charset="0"/>
                <a:cs typeface="Arial" panose="020B0604020202020204" pitchFamily="34" charset="0"/>
              </a:rPr>
              <a:t>Why important?  </a:t>
            </a:r>
          </a:p>
          <a:p>
            <a:pPr marL="57150" indent="0">
              <a:spcBef>
                <a:spcPts val="0"/>
              </a:spcBef>
              <a:buNone/>
            </a:pPr>
            <a:endParaRPr lang="en-US" sz="2400" b="1" dirty="0">
              <a:solidFill>
                <a:srgbClr val="0099FF"/>
              </a:solidFill>
              <a:latin typeface="Arial" panose="020B0604020202020204" pitchFamily="34" charset="0"/>
              <a:cs typeface="Arial" panose="020B0604020202020204" pitchFamily="34" charset="0"/>
            </a:endParaRPr>
          </a:p>
          <a:p>
            <a:pPr marL="400050">
              <a:spcBef>
                <a:spcPts val="0"/>
              </a:spcBef>
            </a:pPr>
            <a:r>
              <a:rPr lang="en-US" sz="2400" dirty="0">
                <a:latin typeface="Arial" panose="020B0604020202020204" pitchFamily="34" charset="0"/>
                <a:cs typeface="Arial" panose="020B0604020202020204" pitchFamily="34" charset="0"/>
              </a:rPr>
              <a:t>Need to achieve biggest bang for buck</a:t>
            </a:r>
          </a:p>
          <a:p>
            <a:pPr marL="400050">
              <a:spcBef>
                <a:spcPts val="0"/>
              </a:spcBef>
            </a:pPr>
            <a:r>
              <a:rPr lang="en-US" sz="2400" dirty="0">
                <a:latin typeface="Arial" panose="020B0604020202020204" pitchFamily="34" charset="0"/>
                <a:cs typeface="Arial" panose="020B0604020202020204" pitchFamily="34" charset="0"/>
              </a:rPr>
              <a:t>Evidence of good </a:t>
            </a:r>
            <a:r>
              <a:rPr lang="en-US" sz="2400" dirty="0" err="1">
                <a:latin typeface="Arial" panose="020B0604020202020204" pitchFamily="34" charset="0"/>
                <a:cs typeface="Arial" panose="020B0604020202020204" pitchFamily="34" charset="0"/>
              </a:rPr>
              <a:t>VfM</a:t>
            </a:r>
            <a:r>
              <a:rPr lang="en-US" sz="2400" dirty="0">
                <a:latin typeface="Arial" panose="020B0604020202020204" pitchFamily="34" charset="0"/>
                <a:cs typeface="Arial" panose="020B0604020202020204" pitchFamily="34" charset="0"/>
              </a:rPr>
              <a:t> can justify scale-up</a:t>
            </a:r>
          </a:p>
          <a:p>
            <a:pPr marL="400050">
              <a:spcBef>
                <a:spcPts val="0"/>
              </a:spcBef>
            </a:pPr>
            <a:r>
              <a:rPr lang="en-US" sz="2400" dirty="0">
                <a:latin typeface="Arial" panose="020B0604020202020204" pitchFamily="34" charset="0"/>
                <a:cs typeface="Arial" panose="020B0604020202020204" pitchFamily="34" charset="0"/>
              </a:rPr>
              <a:t>When budgets are tight, good </a:t>
            </a:r>
            <a:r>
              <a:rPr lang="en-US" sz="2400" dirty="0" err="1">
                <a:latin typeface="Arial" panose="020B0604020202020204" pitchFamily="34" charset="0"/>
                <a:cs typeface="Arial" panose="020B0604020202020204" pitchFamily="34" charset="0"/>
              </a:rPr>
              <a:t>VfM</a:t>
            </a:r>
            <a:r>
              <a:rPr lang="en-US" sz="2400" dirty="0">
                <a:latin typeface="Arial" panose="020B0604020202020204" pitchFamily="34" charset="0"/>
                <a:cs typeface="Arial" panose="020B0604020202020204" pitchFamily="34" charset="0"/>
              </a:rPr>
              <a:t> will result in better results</a:t>
            </a:r>
          </a:p>
          <a:p>
            <a:pPr marL="400050">
              <a:spcBef>
                <a:spcPts val="0"/>
              </a:spcBef>
            </a:pPr>
            <a:r>
              <a:rPr lang="en-US" sz="2400" dirty="0">
                <a:latin typeface="Arial" panose="020B0604020202020204" pitchFamily="34" charset="0"/>
                <a:cs typeface="Arial" panose="020B0604020202020204" pitchFamily="34" charset="0"/>
              </a:rPr>
              <a:t>Increasingly, donors require </a:t>
            </a:r>
            <a:r>
              <a:rPr lang="en-US" sz="2400" dirty="0" err="1">
                <a:latin typeface="Arial" panose="020B0604020202020204" pitchFamily="34" charset="0"/>
                <a:cs typeface="Arial" panose="020B0604020202020204" pitchFamily="34" charset="0"/>
              </a:rPr>
              <a:t>VfM</a:t>
            </a:r>
            <a:r>
              <a:rPr lang="en-US" sz="2400" dirty="0">
                <a:latin typeface="Arial" panose="020B0604020202020204" pitchFamily="34" charset="0"/>
                <a:cs typeface="Arial" panose="020B0604020202020204" pitchFamily="34" charset="0"/>
              </a:rPr>
              <a:t> before approving budgets to show aid is being well spent</a:t>
            </a:r>
          </a:p>
          <a:p>
            <a:pPr>
              <a:spcBef>
                <a:spcPts val="0"/>
              </a:spcBef>
            </a:pPr>
            <a:endParaRPr lang="en-US" sz="2400" dirty="0">
              <a:latin typeface="Arial" panose="020B0604020202020204" pitchFamily="34" charset="0"/>
              <a:cs typeface="Arial" panose="020B0604020202020204" pitchFamily="34" charset="0"/>
            </a:endParaRPr>
          </a:p>
          <a:p>
            <a:pPr>
              <a:spcBef>
                <a:spcPts val="0"/>
              </a:spcBef>
            </a:pPr>
            <a:endParaRPr lang="en-US" sz="2400" b="1" dirty="0">
              <a:latin typeface="Arial" panose="020B0604020202020204" pitchFamily="34" charset="0"/>
              <a:cs typeface="Arial" panose="020B0604020202020204" pitchFamily="34" charset="0"/>
            </a:endParaRPr>
          </a:p>
          <a:p>
            <a:pPr marL="0" indent="0">
              <a:spcBef>
                <a:spcPts val="0"/>
              </a:spcBef>
              <a:buNone/>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80660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438400" y="393402"/>
            <a:ext cx="77724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n-GB" sz="2800" dirty="0">
              <a:solidFill>
                <a:prstClr val="white"/>
              </a:solidFill>
            </a:endParaRPr>
          </a:p>
        </p:txBody>
      </p:sp>
      <p:sp>
        <p:nvSpPr>
          <p:cNvPr id="3" name="Title 2"/>
          <p:cNvSpPr>
            <a:spLocks noGrp="1"/>
          </p:cNvSpPr>
          <p:nvPr>
            <p:ph type="title"/>
          </p:nvPr>
        </p:nvSpPr>
        <p:spPr/>
        <p:txBody>
          <a:bodyPr>
            <a:noAutofit/>
          </a:bodyPr>
          <a:lstStyle/>
          <a:p>
            <a:endParaRPr lang="en-US" sz="2800" dirty="0"/>
          </a:p>
        </p:txBody>
      </p:sp>
      <p:sp>
        <p:nvSpPr>
          <p:cNvPr id="6" name="Content Placeholder 2"/>
          <p:cNvSpPr txBox="1">
            <a:spLocks/>
          </p:cNvSpPr>
          <p:nvPr/>
        </p:nvSpPr>
        <p:spPr>
          <a:xfrm>
            <a:off x="1600200" y="1003002"/>
            <a:ext cx="9067800" cy="585499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200" b="1" dirty="0">
                <a:latin typeface="Arial" panose="020B0604020202020204" pitchFamily="34" charset="0"/>
                <a:cs typeface="Arial" panose="020B0604020202020204" pitchFamily="34" charset="0"/>
              </a:rPr>
              <a:t>Advancing the three </a:t>
            </a:r>
            <a:r>
              <a:rPr lang="en-US" sz="2200" b="1" dirty="0" err="1">
                <a:latin typeface="Arial" panose="020B0604020202020204" pitchFamily="34" charset="0"/>
                <a:cs typeface="Arial" panose="020B0604020202020204" pitchFamily="34" charset="0"/>
              </a:rPr>
              <a:t>Es</a:t>
            </a:r>
            <a:r>
              <a:rPr lang="en-US" sz="2200" b="1" dirty="0">
                <a:latin typeface="Arial" panose="020B0604020202020204" pitchFamily="34" charset="0"/>
                <a:cs typeface="Arial" panose="020B0604020202020204" pitchFamily="34" charset="0"/>
              </a:rPr>
              <a:t> in a programme strategy</a:t>
            </a:r>
            <a:endParaRPr lang="en-US" sz="2200" dirty="0">
              <a:latin typeface="Arial" panose="020B0604020202020204" pitchFamily="34" charset="0"/>
              <a:cs typeface="Arial" panose="020B0604020202020204" pitchFamily="34" charset="0"/>
            </a:endParaRPr>
          </a:p>
          <a:p>
            <a:pPr marL="0" indent="0">
              <a:buNone/>
            </a:pPr>
            <a:r>
              <a:rPr lang="en-US" sz="2200" dirty="0">
                <a:latin typeface="Arial" panose="020B0604020202020204" pitchFamily="34" charset="0"/>
                <a:cs typeface="Arial" panose="020B0604020202020204" pitchFamily="34" charset="0"/>
              </a:rPr>
              <a:t> </a:t>
            </a:r>
          </a:p>
          <a:p>
            <a:pPr marL="0" indent="0">
              <a:buNone/>
            </a:pPr>
            <a:r>
              <a:rPr lang="en-US" sz="2200" b="1" dirty="0">
                <a:solidFill>
                  <a:srgbClr val="F7941D"/>
                </a:solidFill>
                <a:latin typeface="Arial" panose="020B0604020202020204" pitchFamily="34" charset="0"/>
                <a:cs typeface="Arial" panose="020B0604020202020204" pitchFamily="34" charset="0"/>
              </a:rPr>
              <a:t>Economy</a:t>
            </a:r>
            <a:r>
              <a:rPr lang="en-US" sz="2200" b="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Best price for inputs (staff, services, supplies, </a:t>
            </a:r>
            <a:r>
              <a:rPr lang="en-US" sz="2200" dirty="0" err="1">
                <a:latin typeface="Arial" panose="020B0604020202020204" pitchFamily="34" charset="0"/>
                <a:cs typeface="Arial" panose="020B0604020202020204" pitchFamily="34" charset="0"/>
              </a:rPr>
              <a:t>etc</a:t>
            </a:r>
            <a:r>
              <a:rPr lang="en-US" sz="2200" dirty="0">
                <a:latin typeface="Arial" panose="020B0604020202020204" pitchFamily="34" charset="0"/>
                <a:cs typeface="Arial" panose="020B0604020202020204" pitchFamily="34" charset="0"/>
              </a:rPr>
              <a:t>)</a:t>
            </a:r>
          </a:p>
          <a:p>
            <a:pPr marL="2400300" lvl="1" indent="-342900">
              <a:buFont typeface="Arial"/>
              <a:buChar char="•"/>
            </a:pPr>
            <a:r>
              <a:rPr lang="en-US" sz="2200" dirty="0">
                <a:latin typeface="Arial" panose="020B0604020202020204" pitchFamily="34" charset="0"/>
                <a:cs typeface="Arial" panose="020B0604020202020204" pitchFamily="34" charset="0"/>
              </a:rPr>
              <a:t>Examination of business processes to assure best price for procured inputs</a:t>
            </a:r>
          </a:p>
          <a:p>
            <a:pPr marL="2057400" lvl="1" indent="0">
              <a:buNone/>
            </a:pPr>
            <a:endParaRPr lang="en-US" sz="2200" dirty="0">
              <a:latin typeface="Arial" panose="020B0604020202020204" pitchFamily="34" charset="0"/>
              <a:cs typeface="Arial" panose="020B0604020202020204" pitchFamily="34" charset="0"/>
            </a:endParaRPr>
          </a:p>
          <a:p>
            <a:pPr marL="0" indent="0">
              <a:buNone/>
            </a:pPr>
            <a:r>
              <a:rPr lang="en-US" sz="2200" b="1" dirty="0">
                <a:solidFill>
                  <a:srgbClr val="0099FF"/>
                </a:solidFill>
                <a:latin typeface="Arial" panose="020B0604020202020204" pitchFamily="34" charset="0"/>
                <a:cs typeface="Arial" panose="020B0604020202020204" pitchFamily="34" charset="0"/>
              </a:rPr>
              <a:t>Efficiency</a:t>
            </a:r>
            <a:r>
              <a:rPr lang="en-US" sz="2200" b="1" dirty="0">
                <a:latin typeface="Arial" panose="020B0604020202020204" pitchFamily="34" charset="0"/>
                <a:cs typeface="Arial" panose="020B0604020202020204" pitchFamily="34" charset="0"/>
              </a:rPr>
              <a:t>    </a:t>
            </a:r>
            <a:r>
              <a:rPr lang="en-US" sz="2200" b="1" dirty="0">
                <a:solidFill>
                  <a:srgbClr val="0099FF"/>
                </a:solidFill>
                <a:latin typeface="Arial" panose="020B0604020202020204" pitchFamily="34" charset="0"/>
                <a:cs typeface="Arial" panose="020B0604020202020204" pitchFamily="34" charset="0"/>
              </a:rPr>
              <a:t> </a:t>
            </a:r>
            <a:r>
              <a:rPr lang="en-US" sz="2200" b="1"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Achieving defined output through good value inputs</a:t>
            </a:r>
          </a:p>
          <a:p>
            <a:pPr marL="2400300" lvl="1" indent="-342900">
              <a:buFont typeface="Arial"/>
              <a:buChar char="•"/>
            </a:pPr>
            <a:r>
              <a:rPr lang="en-US" sz="2200" dirty="0">
                <a:latin typeface="Arial" panose="020B0604020202020204" pitchFamily="34" charset="0"/>
                <a:cs typeface="Arial" panose="020B0604020202020204" pitchFamily="34" charset="0"/>
              </a:rPr>
              <a:t>Define realistic output results</a:t>
            </a:r>
          </a:p>
          <a:p>
            <a:pPr marL="2400300" lvl="1" indent="-342900">
              <a:buFont typeface="Arial"/>
              <a:buChar char="•"/>
            </a:pPr>
            <a:r>
              <a:rPr lang="en-US" sz="2200" dirty="0">
                <a:latin typeface="Arial" panose="020B0604020202020204" pitchFamily="34" charset="0"/>
                <a:cs typeface="Arial" panose="020B0604020202020204" pitchFamily="34" charset="0"/>
              </a:rPr>
              <a:t>Programme strategy choices</a:t>
            </a:r>
          </a:p>
          <a:p>
            <a:pPr marL="2400300" lvl="1" indent="-342900">
              <a:buFont typeface="Arial"/>
              <a:buChar char="•"/>
            </a:pPr>
            <a:r>
              <a:rPr lang="en-US" sz="2200" dirty="0">
                <a:latin typeface="Arial" panose="020B0604020202020204" pitchFamily="34" charset="0"/>
                <a:cs typeface="Arial" panose="020B0604020202020204" pitchFamily="34" charset="0"/>
              </a:rPr>
              <a:t>Aggregate cost of inputs that are transformed by sets of activities into outputs</a:t>
            </a:r>
          </a:p>
          <a:p>
            <a:pPr marL="2400300" lvl="1" indent="-342900">
              <a:buFont typeface="Arial"/>
              <a:buChar char="•"/>
            </a:pPr>
            <a:endParaRPr lang="en-US" sz="2200" b="1" dirty="0">
              <a:latin typeface="Arial" panose="020B0604020202020204" pitchFamily="34" charset="0"/>
              <a:cs typeface="Arial" panose="020B0604020202020204" pitchFamily="34" charset="0"/>
            </a:endParaRPr>
          </a:p>
          <a:p>
            <a:pPr marL="0" indent="0">
              <a:spcBef>
                <a:spcPts val="0"/>
              </a:spcBef>
              <a:buNone/>
            </a:pPr>
            <a:r>
              <a:rPr lang="en-US" sz="2200" b="1" dirty="0">
                <a:solidFill>
                  <a:srgbClr val="009740"/>
                </a:solidFill>
                <a:latin typeface="Arial" panose="020B0604020202020204" pitchFamily="34" charset="0"/>
                <a:cs typeface="Arial" panose="020B0604020202020204" pitchFamily="34" charset="0"/>
              </a:rPr>
              <a:t>Effectiveness</a:t>
            </a:r>
            <a:r>
              <a:rPr lang="en-US" sz="2200" b="1" dirty="0">
                <a:solidFill>
                  <a:srgbClr val="333399"/>
                </a:solidFill>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	Influence of outputs on achieving outcomes/impact </a:t>
            </a:r>
          </a:p>
          <a:p>
            <a:pPr marL="2343150" lvl="1">
              <a:buFont typeface="Arial"/>
              <a:buChar char="•"/>
            </a:pPr>
            <a:r>
              <a:rPr lang="en-US" sz="2200" dirty="0">
                <a:latin typeface="Arial" panose="020B0604020202020204" pitchFamily="34" charset="0"/>
                <a:cs typeface="Arial" panose="020B0604020202020204" pitchFamily="34" charset="0"/>
              </a:rPr>
              <a:t>Consideration of underlying costs to achieve results</a:t>
            </a:r>
          </a:p>
          <a:p>
            <a:pPr marL="0" indent="0">
              <a:buNone/>
            </a:pPr>
            <a:endParaRPr lang="en-US" sz="2200" b="1" dirty="0">
              <a:latin typeface="Arial" panose="020B0604020202020204" pitchFamily="34" charset="0"/>
              <a:cs typeface="Arial" panose="020B0604020202020204" pitchFamily="34" charset="0"/>
            </a:endParaRPr>
          </a:p>
          <a:p>
            <a:pPr marL="0" indent="0">
              <a:buNone/>
            </a:pP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570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057400" y="1752600"/>
            <a:ext cx="7772400" cy="41148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en-US" sz="2800" dirty="0">
              <a:solidFill>
                <a:schemeClr val="tx1"/>
              </a:solidFill>
              <a:latin typeface="Comic Sans MS" panose="030F0702030302020204" pitchFamily="66" charset="0"/>
            </a:endParaRPr>
          </a:p>
        </p:txBody>
      </p:sp>
      <p:sp>
        <p:nvSpPr>
          <p:cNvPr id="6" name="Title 1"/>
          <p:cNvSpPr txBox="1">
            <a:spLocks/>
          </p:cNvSpPr>
          <p:nvPr/>
        </p:nvSpPr>
        <p:spPr>
          <a:xfrm>
            <a:off x="2286000" y="462016"/>
            <a:ext cx="8053388"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800" b="1" dirty="0">
                <a:solidFill>
                  <a:schemeClr val="bg1"/>
                </a:solidFill>
              </a:rPr>
              <a:t>Prioritization</a:t>
            </a:r>
          </a:p>
        </p:txBody>
      </p:sp>
      <p:sp>
        <p:nvSpPr>
          <p:cNvPr id="2" name="Title 1"/>
          <p:cNvSpPr>
            <a:spLocks noGrp="1"/>
          </p:cNvSpPr>
          <p:nvPr>
            <p:ph type="ctrTitle"/>
          </p:nvPr>
        </p:nvSpPr>
        <p:spPr/>
        <p:txBody>
          <a:bodyPr/>
          <a:lstStyle/>
          <a:p>
            <a:r>
              <a:rPr lang="en-GB" dirty="0"/>
              <a:t>Prioritization</a:t>
            </a:r>
          </a:p>
        </p:txBody>
      </p:sp>
      <p:pic>
        <p:nvPicPr>
          <p:cNvPr id="8" name="Picture 2" descr="https://cdn2.iconfinder.com/data/icons/freecns-cumulus/16/519660-164_QuestionMark-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79599" y="5179249"/>
            <a:ext cx="1150520" cy="1150520"/>
          </a:xfrm>
          <a:prstGeom prst="rect">
            <a:avLst/>
          </a:prstGeom>
          <a:noFill/>
          <a:extLst>
            <a:ext uri="{909E8E84-426E-40DD-AFC4-6F175D3DCCD1}">
              <a14:hiddenFill xmlns:a14="http://schemas.microsoft.com/office/drawing/2010/main">
                <a:solidFill>
                  <a:srgbClr val="FFFFFF"/>
                </a:solidFill>
              </a14:hiddenFill>
            </a:ext>
          </a:extLst>
        </p:spPr>
      </p:pic>
      <p:sp>
        <p:nvSpPr>
          <p:cNvPr id="15" name="Oval 14"/>
          <p:cNvSpPr/>
          <p:nvPr/>
        </p:nvSpPr>
        <p:spPr>
          <a:xfrm>
            <a:off x="2492935" y="2752619"/>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492935" y="3818736"/>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p:cNvSpPr/>
          <p:nvPr/>
        </p:nvSpPr>
        <p:spPr>
          <a:xfrm>
            <a:off x="3074421" y="1421401"/>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What should we prioritize and why?</a:t>
            </a:r>
          </a:p>
        </p:txBody>
      </p:sp>
      <p:sp>
        <p:nvSpPr>
          <p:cNvPr id="19" name="Rectangle 18"/>
          <p:cNvSpPr/>
          <p:nvPr/>
        </p:nvSpPr>
        <p:spPr>
          <a:xfrm>
            <a:off x="3074421" y="2518774"/>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When do we prioritize?</a:t>
            </a:r>
          </a:p>
        </p:txBody>
      </p:sp>
      <p:sp>
        <p:nvSpPr>
          <p:cNvPr id="20" name="Rectangle 19"/>
          <p:cNvSpPr/>
          <p:nvPr/>
        </p:nvSpPr>
        <p:spPr>
          <a:xfrm>
            <a:off x="3074421" y="3616147"/>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How do we prioritize?</a:t>
            </a:r>
          </a:p>
        </p:txBody>
      </p:sp>
      <p:sp>
        <p:nvSpPr>
          <p:cNvPr id="23" name="Oval 22"/>
          <p:cNvSpPr/>
          <p:nvPr/>
        </p:nvSpPr>
        <p:spPr>
          <a:xfrm>
            <a:off x="2492935" y="1650001"/>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ight Arrow 24"/>
          <p:cNvSpPr/>
          <p:nvPr/>
        </p:nvSpPr>
        <p:spPr>
          <a:xfrm>
            <a:off x="2568527" y="2858258"/>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ight Arrow 25"/>
          <p:cNvSpPr/>
          <p:nvPr/>
        </p:nvSpPr>
        <p:spPr>
          <a:xfrm>
            <a:off x="2573147" y="1760885"/>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ight Arrow 26"/>
          <p:cNvSpPr/>
          <p:nvPr/>
        </p:nvSpPr>
        <p:spPr>
          <a:xfrm>
            <a:off x="2571044" y="3929620"/>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084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animBg="1"/>
      <p:bldP spid="20" grpId="0" animBg="1"/>
      <p:bldP spid="23" grpId="0" animBg="1"/>
      <p:bldP spid="25" grpId="0" animBg="1"/>
      <p:bldP spid="26" grpId="0" animBg="1"/>
      <p:bldP spid="2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799607" y="812803"/>
          <a:ext cx="8592777" cy="5782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ctrTitle"/>
          </p:nvPr>
        </p:nvSpPr>
        <p:spPr>
          <a:prstGeom prst="rect">
            <a:avLst/>
          </a:prstGeom>
        </p:spPr>
        <p:txBody>
          <a:bodyPr>
            <a:noAutofit/>
          </a:bodyPr>
          <a:lstStyle/>
          <a:p>
            <a:r>
              <a:rPr lang="en-US" dirty="0" smtClean="0">
                <a:latin typeface="Arial" panose="020B0604020202020204" pitchFamily="34" charset="0"/>
                <a:cs typeface="Arial" panose="020B0604020202020204" pitchFamily="34" charset="0"/>
              </a:rPr>
              <a:t>Key Elements of RBM</a:t>
            </a:r>
            <a:endParaRPr lang="en-US" dirty="0">
              <a:latin typeface="Arial" panose="020B0604020202020204" pitchFamily="34" charset="0"/>
              <a:cs typeface="Arial" panose="020B0604020202020204" pitchFamily="34" charset="0"/>
            </a:endParaRPr>
          </a:p>
        </p:txBody>
      </p:sp>
      <p:sp>
        <p:nvSpPr>
          <p:cNvPr id="2" name="Rounded Rectangle 1"/>
          <p:cNvSpPr/>
          <p:nvPr/>
        </p:nvSpPr>
        <p:spPr>
          <a:xfrm>
            <a:off x="7771504" y="3191685"/>
            <a:ext cx="1842423" cy="1164913"/>
          </a:xfrm>
          <a:prstGeom prst="roundRect">
            <a:avLst/>
          </a:prstGeom>
          <a:solidFill>
            <a:srgbClr val="F7941D"/>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Strategic Planning</a:t>
            </a:r>
          </a:p>
        </p:txBody>
      </p:sp>
      <p:sp>
        <p:nvSpPr>
          <p:cNvPr id="12" name="Rounded Rectangle 11"/>
          <p:cNvSpPr/>
          <p:nvPr/>
        </p:nvSpPr>
        <p:spPr>
          <a:xfrm>
            <a:off x="5056669" y="3160553"/>
            <a:ext cx="1936378" cy="1164913"/>
          </a:xfrm>
          <a:prstGeom prst="roundRect">
            <a:avLst/>
          </a:prstGeom>
          <a:solidFill>
            <a:schemeClr val="bg2">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Programme </a:t>
            </a:r>
          </a:p>
          <a:p>
            <a:pPr algn="ctr"/>
            <a:r>
              <a:rPr lang="en-US" sz="2200" b="1" dirty="0">
                <a:latin typeface="Arial" panose="020B0604020202020204" pitchFamily="34" charset="0"/>
                <a:cs typeface="Arial" panose="020B0604020202020204" pitchFamily="34" charset="0"/>
              </a:rPr>
              <a:t>Re-Design for Results</a:t>
            </a:r>
          </a:p>
        </p:txBody>
      </p:sp>
      <p:cxnSp>
        <p:nvCxnSpPr>
          <p:cNvPr id="28" name="Curved Connector 27"/>
          <p:cNvCxnSpPr/>
          <p:nvPr/>
        </p:nvCxnSpPr>
        <p:spPr>
          <a:xfrm flipV="1">
            <a:off x="4701988"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35" name="Minus 34"/>
          <p:cNvSpPr/>
          <p:nvPr/>
        </p:nvSpPr>
        <p:spPr>
          <a:xfrm>
            <a:off x="4276165" y="3585883"/>
            <a:ext cx="851647" cy="448235"/>
          </a:xfrm>
          <a:prstGeom prst="mathMinus">
            <a:avLst>
              <a:gd name="adj1" fmla="val 35520"/>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6" name="Minus 35"/>
          <p:cNvSpPr/>
          <p:nvPr/>
        </p:nvSpPr>
        <p:spPr>
          <a:xfrm>
            <a:off x="6921904" y="3488558"/>
            <a:ext cx="822456" cy="614833"/>
          </a:xfrm>
          <a:prstGeom prst="mathMinus">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7" name="Down Arrow 36"/>
          <p:cNvSpPr/>
          <p:nvPr/>
        </p:nvSpPr>
        <p:spPr>
          <a:xfrm>
            <a:off x="5853949" y="2393576"/>
            <a:ext cx="367553" cy="798108"/>
          </a:xfrm>
          <a:prstGeom prst="downArrow">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16" name="Curved Connector 15"/>
          <p:cNvCxnSpPr/>
          <p:nvPr/>
        </p:nvCxnSpPr>
        <p:spPr>
          <a:xfrm flipH="1" flipV="1">
            <a:off x="6113576"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770384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Calibri" pitchFamily="34" charset="0"/>
              </a:rPr>
              <a:t>What are we managing when </a:t>
            </a:r>
            <a:r>
              <a:rPr lang="en-US" dirty="0" smtClean="0">
                <a:latin typeface="Calibri" pitchFamily="34" charset="0"/>
              </a:rPr>
              <a:t>implementing under RBM?</a:t>
            </a:r>
            <a:endParaRPr lang="en-US" dirty="0">
              <a:latin typeface="Calibri" pitchFamily="34" charset="0"/>
            </a:endParaRPr>
          </a:p>
        </p:txBody>
      </p:sp>
      <p:sp>
        <p:nvSpPr>
          <p:cNvPr id="3" name="Content Placeholder 2"/>
          <p:cNvSpPr>
            <a:spLocks noGrp="1"/>
          </p:cNvSpPr>
          <p:nvPr>
            <p:ph type="body" sz="quarter" idx="14"/>
          </p:nvPr>
        </p:nvSpPr>
        <p:spPr>
          <a:xfrm>
            <a:off x="772586" y="1663700"/>
            <a:ext cx="10606615" cy="4519930"/>
          </a:xfrm>
        </p:spPr>
        <p:txBody>
          <a:bodyPr>
            <a:normAutofit/>
          </a:bodyPr>
          <a:lstStyle/>
          <a:p>
            <a:pPr marL="457200" indent="-457200" eaLnBrk="0" hangingPunct="0">
              <a:spcBef>
                <a:spcPct val="0"/>
              </a:spcBef>
              <a:tabLst>
                <a:tab pos="457200" algn="l"/>
              </a:tabLst>
              <a:defRPr/>
            </a:pPr>
            <a:r>
              <a:rPr lang="en-US" altLang="en-US" b="1" dirty="0">
                <a:latin typeface="Calibri" pitchFamily="34" charset="0"/>
                <a:ea typeface="ＭＳ Ｐゴシック" panose="020B0600070205080204" pitchFamily="34" charset="-128"/>
                <a:cs typeface="Times New Roman" panose="02020603050405020304" pitchFamily="18" charset="0"/>
              </a:rPr>
              <a:t>Strategies and </a:t>
            </a:r>
            <a:r>
              <a:rPr lang="en-US" altLang="en-US" b="1" dirty="0" smtClean="0">
                <a:latin typeface="Calibri" pitchFamily="34" charset="0"/>
                <a:ea typeface="ＭＳ Ｐゴシック" panose="020B0600070205080204" pitchFamily="34" charset="-128"/>
                <a:cs typeface="Times New Roman" panose="02020603050405020304" pitchFamily="18" charset="0"/>
              </a:rPr>
              <a:t>activities </a:t>
            </a:r>
            <a:endPar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Relationships </a:t>
            </a:r>
            <a:r>
              <a:rPr lang="en-US" altLang="en-US" b="1" dirty="0">
                <a:latin typeface="Calibri" pitchFamily="34" charset="0"/>
                <a:ea typeface="ＭＳ Ｐゴシック" panose="020B0600070205080204" pitchFamily="34" charset="-128"/>
                <a:cs typeface="Times New Roman" panose="02020603050405020304" pitchFamily="18" charset="0"/>
              </a:rPr>
              <a:t>with </a:t>
            </a:r>
            <a:r>
              <a:rPr lang="en-US" altLang="en-US" b="1" dirty="0" smtClean="0">
                <a:latin typeface="Calibri" pitchFamily="34" charset="0"/>
                <a:ea typeface="ＭＳ Ｐゴシック" panose="020B0600070205080204" pitchFamily="34" charset="-128"/>
                <a:cs typeface="Times New Roman" panose="02020603050405020304" pitchFamily="18" charset="0"/>
              </a:rPr>
              <a:t>stakeholders</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Implementing partners </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Media </a:t>
            </a:r>
            <a:r>
              <a:rPr lang="en-US" altLang="en-US" b="1" dirty="0">
                <a:latin typeface="Calibri" pitchFamily="34" charset="0"/>
                <a:ea typeface="ＭＳ Ｐゴシック" panose="020B0600070205080204" pitchFamily="34" charset="-128"/>
                <a:cs typeface="Times New Roman" panose="02020603050405020304" pitchFamily="18" charset="0"/>
              </a:rPr>
              <a:t>and </a:t>
            </a:r>
            <a:r>
              <a:rPr lang="en-US" altLang="en-US" b="1" dirty="0" smtClean="0">
                <a:latin typeface="Calibri" pitchFamily="34" charset="0"/>
                <a:ea typeface="ＭＳ Ｐゴシック" panose="020B0600070205080204" pitchFamily="34" charset="-128"/>
                <a:cs typeface="Times New Roman" panose="02020603050405020304" pitchFamily="18" charset="0"/>
              </a:rPr>
              <a:t>information</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Financial resources</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Human </a:t>
            </a:r>
            <a:r>
              <a:rPr lang="en-US" altLang="en-US" b="1" dirty="0">
                <a:latin typeface="Calibri" pitchFamily="34" charset="0"/>
                <a:ea typeface="ＭＳ Ｐゴシック" panose="020B0600070205080204" pitchFamily="34" charset="-128"/>
                <a:cs typeface="Times New Roman" panose="02020603050405020304" pitchFamily="18" charset="0"/>
              </a:rPr>
              <a:t>resources/staff</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Supplies </a:t>
            </a:r>
            <a:r>
              <a:rPr lang="en-US" altLang="en-US" b="1" dirty="0">
                <a:latin typeface="Calibri" pitchFamily="34" charset="0"/>
                <a:ea typeface="ＭＳ Ｐゴシック" panose="020B0600070205080204" pitchFamily="34" charset="-128"/>
                <a:cs typeface="Times New Roman" panose="02020603050405020304" pitchFamily="18" charset="0"/>
              </a:rPr>
              <a:t>and </a:t>
            </a:r>
            <a:r>
              <a:rPr lang="en-US" altLang="en-US" b="1" dirty="0" smtClean="0">
                <a:latin typeface="Calibri" pitchFamily="34" charset="0"/>
                <a:ea typeface="ＭＳ Ｐゴシック" panose="020B0600070205080204" pitchFamily="34" charset="-128"/>
                <a:cs typeface="Times New Roman" panose="02020603050405020304" pitchFamily="18" charset="0"/>
              </a:rPr>
              <a:t>equipment</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Compliance </a:t>
            </a:r>
            <a:r>
              <a:rPr lang="en-US" altLang="en-US" b="1" dirty="0">
                <a:latin typeface="Calibri" pitchFamily="34" charset="0"/>
                <a:ea typeface="ＭＳ Ｐゴシック" panose="020B0600070205080204" pitchFamily="34" charset="-128"/>
                <a:cs typeface="Times New Roman" panose="02020603050405020304" pitchFamily="18" charset="0"/>
              </a:rPr>
              <a:t>with funding agreements</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Internal processes</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Risks</a:t>
            </a: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Knowledge</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39114103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Calibri" pitchFamily="34" charset="0"/>
              </a:rPr>
              <a:t>What are we managing when </a:t>
            </a:r>
            <a:r>
              <a:rPr lang="en-US" dirty="0" smtClean="0">
                <a:latin typeface="Calibri" pitchFamily="34" charset="0"/>
              </a:rPr>
              <a:t>implementing under RBM?</a:t>
            </a:r>
            <a:endParaRPr lang="en-US" dirty="0">
              <a:latin typeface="Calibri" pitchFamily="34" charset="0"/>
            </a:endParaRPr>
          </a:p>
        </p:txBody>
      </p:sp>
      <p:sp>
        <p:nvSpPr>
          <p:cNvPr id="3" name="Content Placeholder 2"/>
          <p:cNvSpPr>
            <a:spLocks noGrp="1"/>
          </p:cNvSpPr>
          <p:nvPr>
            <p:ph type="body" sz="quarter" idx="14"/>
          </p:nvPr>
        </p:nvSpPr>
        <p:spPr>
          <a:xfrm>
            <a:off x="772586" y="1663700"/>
            <a:ext cx="10606615" cy="4519930"/>
          </a:xfrm>
        </p:spPr>
        <p:txBody>
          <a:bodyPr>
            <a:normAutofit/>
          </a:bodyPr>
          <a:lstStyle/>
          <a:p>
            <a:pPr marL="457200" indent="-457200" eaLnBrk="0" hangingPunct="0">
              <a:spcBef>
                <a:spcPct val="0"/>
              </a:spcBef>
              <a:tabLst>
                <a:tab pos="457200" algn="l"/>
              </a:tabLst>
              <a:defRPr/>
            </a:pPr>
            <a:r>
              <a:rPr lang="en-US" altLang="en-US" b="1" dirty="0">
                <a:latin typeface="Calibri" pitchFamily="34" charset="0"/>
                <a:ea typeface="ＭＳ Ｐゴシック" panose="020B0600070205080204" pitchFamily="34" charset="-128"/>
                <a:cs typeface="Times New Roman" panose="02020603050405020304" pitchFamily="18" charset="0"/>
              </a:rPr>
              <a:t>Strategies and </a:t>
            </a:r>
            <a:r>
              <a:rPr lang="en-US" altLang="en-US" b="1" dirty="0" smtClean="0">
                <a:latin typeface="Calibri" pitchFamily="34" charset="0"/>
                <a:ea typeface="ＭＳ Ｐゴシック" panose="020B0600070205080204" pitchFamily="34" charset="-128"/>
                <a:cs typeface="Times New Roman" panose="02020603050405020304" pitchFamily="18" charset="0"/>
              </a:rPr>
              <a:t>activities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(how related to results – are they sufficient and necessary?)</a:t>
            </a:r>
          </a:p>
          <a:p>
            <a:pPr marL="457200" indent="-457200" eaLnBrk="0" hangingPunct="0">
              <a:spcBef>
                <a:spcPct val="0"/>
              </a:spcBef>
              <a:tabLst>
                <a:tab pos="457200" algn="l"/>
              </a:tabLst>
              <a:defRPr/>
            </a:pP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a:latin typeface="Calibri" pitchFamily="34" charset="0"/>
                <a:ea typeface="ＭＳ Ｐゴシック" panose="020B0600070205080204" pitchFamily="34" charset="-128"/>
                <a:cs typeface="Times New Roman" panose="02020603050405020304" pitchFamily="18" charset="0"/>
              </a:rPr>
              <a:t>Relationships with </a:t>
            </a:r>
            <a:r>
              <a:rPr lang="en-US" altLang="en-US" b="1" dirty="0" smtClean="0">
                <a:latin typeface="Calibri" pitchFamily="34" charset="0"/>
                <a:ea typeface="ＭＳ Ｐゴシック" panose="020B0600070205080204" pitchFamily="34" charset="-128"/>
                <a:cs typeface="Times New Roman" panose="02020603050405020304" pitchFamily="18" charset="0"/>
              </a:rPr>
              <a:t>stakeholders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(Participation)</a:t>
            </a:r>
            <a:endParaRPr lang="en-US" altLang="en-US" b="1" dirty="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Implementing partners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(Criteria in terms of results achievement and sustainability)</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Media </a:t>
            </a:r>
            <a:r>
              <a:rPr lang="en-US" altLang="en-US" b="1" dirty="0">
                <a:latin typeface="Calibri" pitchFamily="34" charset="0"/>
                <a:ea typeface="ＭＳ Ｐゴシック" panose="020B0600070205080204" pitchFamily="34" charset="-128"/>
                <a:cs typeface="Times New Roman" panose="02020603050405020304" pitchFamily="18" charset="0"/>
              </a:rPr>
              <a:t>and </a:t>
            </a:r>
            <a:r>
              <a:rPr lang="en-US" altLang="en-US" b="1" dirty="0" smtClean="0">
                <a:latin typeface="Calibri" pitchFamily="34" charset="0"/>
                <a:ea typeface="ＭＳ Ｐゴシック" panose="020B0600070205080204" pitchFamily="34" charset="-128"/>
                <a:cs typeface="Times New Roman" panose="02020603050405020304" pitchFamily="18" charset="0"/>
              </a:rPr>
              <a:t>information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(Results focus)</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Financial resources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(value for money)</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41969469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Calibri" pitchFamily="34" charset="0"/>
              </a:rPr>
              <a:t>What are we managing when </a:t>
            </a:r>
            <a:r>
              <a:rPr lang="en-US" dirty="0" smtClean="0">
                <a:latin typeface="Calibri" pitchFamily="34" charset="0"/>
              </a:rPr>
              <a:t>implementing under RBM?</a:t>
            </a:r>
            <a:endParaRPr lang="en-US" dirty="0">
              <a:latin typeface="Calibri" pitchFamily="34" charset="0"/>
            </a:endParaRPr>
          </a:p>
        </p:txBody>
      </p:sp>
      <p:sp>
        <p:nvSpPr>
          <p:cNvPr id="3" name="Content Placeholder 2"/>
          <p:cNvSpPr>
            <a:spLocks noGrp="1"/>
          </p:cNvSpPr>
          <p:nvPr>
            <p:ph type="body" sz="quarter" idx="14"/>
          </p:nvPr>
        </p:nvSpPr>
        <p:spPr>
          <a:xfrm>
            <a:off x="772586" y="1663700"/>
            <a:ext cx="10606615" cy="4519930"/>
          </a:xfrm>
        </p:spPr>
        <p:txBody>
          <a:bodyPr>
            <a:normAutofit/>
          </a:bodyPr>
          <a:lstStyle/>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Human resources/staff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a:t>
            </a:r>
            <a:r>
              <a:rPr lang="en-US" altLang="en-US" b="1" smtClean="0">
                <a:solidFill>
                  <a:srgbClr val="FF0000"/>
                </a:solidFill>
                <a:latin typeface="Calibri" pitchFamily="34" charset="0"/>
                <a:ea typeface="ＭＳ Ｐゴシック" panose="020B0600070205080204" pitchFamily="34" charset="-128"/>
                <a:cs typeface="Times New Roman" panose="02020603050405020304" pitchFamily="18" charset="0"/>
              </a:rPr>
              <a:t>Capacity -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RBM planning</a:t>
            </a:r>
            <a:r>
              <a:rPr lang="en-US" altLang="en-US" b="1" smtClean="0">
                <a:solidFill>
                  <a:srgbClr val="FF0000"/>
                </a:solidFill>
                <a:latin typeface="Calibri" pitchFamily="34" charset="0"/>
                <a:ea typeface="ＭＳ Ｐゴシック" panose="020B0600070205080204" pitchFamily="34" charset="-128"/>
                <a:cs typeface="Times New Roman" panose="02020603050405020304" pitchFamily="18" charset="0"/>
              </a:rPr>
              <a:t>/ implementation</a:t>
            </a:r>
            <a:endParaRPr lang="en-US" altLang="en-US" b="1" dirty="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Supplies </a:t>
            </a:r>
            <a:r>
              <a:rPr lang="en-US" altLang="en-US" b="1" dirty="0">
                <a:latin typeface="Calibri" pitchFamily="34" charset="0"/>
                <a:ea typeface="ＭＳ Ｐゴシック" panose="020B0600070205080204" pitchFamily="34" charset="-128"/>
                <a:cs typeface="Times New Roman" panose="02020603050405020304" pitchFamily="18" charset="0"/>
              </a:rPr>
              <a:t>and equipment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(Value for Money/ Equity/ Needs-based)</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Compliance </a:t>
            </a:r>
            <a:r>
              <a:rPr lang="en-US" altLang="en-US" b="1" dirty="0">
                <a:latin typeface="Calibri" pitchFamily="34" charset="0"/>
                <a:ea typeface="ＭＳ Ｐゴシック" panose="020B0600070205080204" pitchFamily="34" charset="-128"/>
                <a:cs typeface="Times New Roman" panose="02020603050405020304" pitchFamily="18" charset="0"/>
              </a:rPr>
              <a:t>with funding agreements</a:t>
            </a: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Internal processes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(efficiency/ effectiveness)</a:t>
            </a:r>
            <a:endParaRPr lang="en-US" altLang="en-US" b="1" dirty="0">
              <a:solidFill>
                <a:srgbClr val="FF0000"/>
              </a:solidFill>
              <a:latin typeface="Calibri" pitchFamily="34"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Risks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(for achieving results)</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endParaRPr lang="en-US" altLang="en-US" b="1" dirty="0" smtClean="0">
              <a:latin typeface="Calibri" pitchFamily="34" charset="0"/>
              <a:ea typeface="ＭＳ Ｐゴシック" panose="020B0600070205080204" pitchFamily="34" charset="-128"/>
              <a:cs typeface="Times New Roman" panose="02020603050405020304" pitchFamily="18" charset="0"/>
            </a:endParaRPr>
          </a:p>
          <a:p>
            <a:pPr marL="457200" indent="-457200" eaLnBrk="0" hangingPunct="0">
              <a:spcBef>
                <a:spcPct val="0"/>
              </a:spcBef>
              <a:tabLst>
                <a:tab pos="457200" algn="l"/>
              </a:tabLst>
              <a:defRPr/>
            </a:pPr>
            <a:r>
              <a:rPr lang="en-US" altLang="en-US" b="1" dirty="0" smtClean="0">
                <a:latin typeface="Calibri" pitchFamily="34" charset="0"/>
                <a:ea typeface="ＭＳ Ｐゴシック" panose="020B0600070205080204" pitchFamily="34" charset="-128"/>
                <a:cs typeface="Times New Roman" panose="02020603050405020304" pitchFamily="18" charset="0"/>
              </a:rPr>
              <a:t>Knowledge </a:t>
            </a:r>
            <a:r>
              <a:rPr lang="en-US" altLang="en-US" b="1" dirty="0" smtClean="0">
                <a:solidFill>
                  <a:srgbClr val="FF0000"/>
                </a:solidFill>
                <a:latin typeface="Calibri" pitchFamily="34" charset="0"/>
                <a:ea typeface="ＭＳ Ｐゴシック" panose="020B0600070205080204" pitchFamily="34" charset="-128"/>
                <a:cs typeface="Times New Roman" panose="02020603050405020304" pitchFamily="18" charset="0"/>
              </a:rPr>
              <a:t>(what works for achieving results)</a:t>
            </a:r>
            <a:endParaRPr lang="en-US" altLang="en-US" b="1" dirty="0">
              <a:solidFill>
                <a:srgbClr val="FF0000"/>
              </a:solidFill>
              <a:latin typeface="Calibri" pitchFamily="34"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1288227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799607" y="812803"/>
          <a:ext cx="8592777" cy="5782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ctrTitle"/>
          </p:nvPr>
        </p:nvSpPr>
        <p:spPr>
          <a:prstGeom prst="rect">
            <a:avLst/>
          </a:prstGeom>
        </p:spPr>
        <p:txBody>
          <a:bodyPr>
            <a:noAutofit/>
          </a:bodyPr>
          <a:lstStyle/>
          <a:p>
            <a:r>
              <a:rPr lang="en-US" dirty="0" smtClean="0">
                <a:latin typeface="Arial" panose="020B0604020202020204" pitchFamily="34" charset="0"/>
                <a:cs typeface="Arial" panose="020B0604020202020204" pitchFamily="34" charset="0"/>
              </a:rPr>
              <a:t>Key Elements of RBM</a:t>
            </a:r>
            <a:endParaRPr lang="en-US" dirty="0">
              <a:latin typeface="Arial" panose="020B0604020202020204" pitchFamily="34" charset="0"/>
              <a:cs typeface="Arial" panose="020B0604020202020204" pitchFamily="34" charset="0"/>
            </a:endParaRPr>
          </a:p>
        </p:txBody>
      </p:sp>
      <p:sp>
        <p:nvSpPr>
          <p:cNvPr id="2" name="Rounded Rectangle 1"/>
          <p:cNvSpPr/>
          <p:nvPr/>
        </p:nvSpPr>
        <p:spPr>
          <a:xfrm>
            <a:off x="7771504" y="3191685"/>
            <a:ext cx="1842423" cy="1164913"/>
          </a:xfrm>
          <a:prstGeom prst="roundRect">
            <a:avLst/>
          </a:prstGeom>
          <a:solidFill>
            <a:srgbClr val="F7941D"/>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Strategic Planning</a:t>
            </a:r>
          </a:p>
        </p:txBody>
      </p:sp>
      <p:sp>
        <p:nvSpPr>
          <p:cNvPr id="12" name="Rounded Rectangle 11"/>
          <p:cNvSpPr/>
          <p:nvPr/>
        </p:nvSpPr>
        <p:spPr>
          <a:xfrm>
            <a:off x="5056669" y="3160553"/>
            <a:ext cx="1936378" cy="1164913"/>
          </a:xfrm>
          <a:prstGeom prst="roundRect">
            <a:avLst/>
          </a:prstGeom>
          <a:solidFill>
            <a:schemeClr val="bg2">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Programme </a:t>
            </a:r>
          </a:p>
          <a:p>
            <a:pPr algn="ctr"/>
            <a:r>
              <a:rPr lang="en-US" sz="2200" b="1" dirty="0">
                <a:latin typeface="Arial" panose="020B0604020202020204" pitchFamily="34" charset="0"/>
                <a:cs typeface="Arial" panose="020B0604020202020204" pitchFamily="34" charset="0"/>
              </a:rPr>
              <a:t>Re-Design for Results</a:t>
            </a:r>
          </a:p>
        </p:txBody>
      </p:sp>
      <p:cxnSp>
        <p:nvCxnSpPr>
          <p:cNvPr id="28" name="Curved Connector 27"/>
          <p:cNvCxnSpPr/>
          <p:nvPr/>
        </p:nvCxnSpPr>
        <p:spPr>
          <a:xfrm flipV="1">
            <a:off x="4701988"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35" name="Minus 34"/>
          <p:cNvSpPr/>
          <p:nvPr/>
        </p:nvSpPr>
        <p:spPr>
          <a:xfrm>
            <a:off x="4276165" y="3585883"/>
            <a:ext cx="851647" cy="448235"/>
          </a:xfrm>
          <a:prstGeom prst="mathMinus">
            <a:avLst>
              <a:gd name="adj1" fmla="val 35520"/>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6" name="Minus 35"/>
          <p:cNvSpPr/>
          <p:nvPr/>
        </p:nvSpPr>
        <p:spPr>
          <a:xfrm>
            <a:off x="6921904" y="3488558"/>
            <a:ext cx="822456" cy="614833"/>
          </a:xfrm>
          <a:prstGeom prst="mathMinus">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7" name="Down Arrow 36"/>
          <p:cNvSpPr/>
          <p:nvPr/>
        </p:nvSpPr>
        <p:spPr>
          <a:xfrm>
            <a:off x="5853949" y="2393576"/>
            <a:ext cx="367553" cy="798108"/>
          </a:xfrm>
          <a:prstGeom prst="downArrow">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16" name="Curved Connector 15"/>
          <p:cNvCxnSpPr/>
          <p:nvPr/>
        </p:nvCxnSpPr>
        <p:spPr>
          <a:xfrm flipH="1" flipV="1">
            <a:off x="6113576"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041403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flipH="1">
            <a:off x="6145521" y="5363200"/>
            <a:ext cx="2329557" cy="799356"/>
          </a:xfrm>
          <a:prstGeom prst="rect">
            <a:avLst/>
          </a:prstGeom>
          <a:solidFill>
            <a:srgbClr val="CCFF99"/>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err="1">
                <a:solidFill>
                  <a:srgbClr val="009900"/>
                </a:solidFill>
              </a:rPr>
              <a:t>MoRES</a:t>
            </a:r>
            <a:r>
              <a:rPr lang="en-US" b="1" dirty="0">
                <a:solidFill>
                  <a:srgbClr val="009900"/>
                </a:solidFill>
              </a:rPr>
              <a:t> Level 4</a:t>
            </a:r>
          </a:p>
        </p:txBody>
      </p:sp>
      <p:sp>
        <p:nvSpPr>
          <p:cNvPr id="4" name="Title 3"/>
          <p:cNvSpPr>
            <a:spLocks noGrp="1"/>
          </p:cNvSpPr>
          <p:nvPr>
            <p:ph type="title"/>
          </p:nvPr>
        </p:nvSpPr>
        <p:spPr>
          <a:xfrm>
            <a:off x="2590800" y="152400"/>
            <a:ext cx="7772400" cy="609600"/>
          </a:xfrm>
        </p:spPr>
        <p:txBody>
          <a:bodyPr/>
          <a:lstStyle/>
          <a:p>
            <a:r>
              <a:rPr lang="en-GB" sz="2800" dirty="0"/>
              <a:t>Types of monitoring</a:t>
            </a:r>
            <a:endParaRPr lang="en-US" sz="2800" dirty="0"/>
          </a:p>
        </p:txBody>
      </p:sp>
      <p:grpSp>
        <p:nvGrpSpPr>
          <p:cNvPr id="21" name="Group 20"/>
          <p:cNvGrpSpPr/>
          <p:nvPr/>
        </p:nvGrpSpPr>
        <p:grpSpPr>
          <a:xfrm>
            <a:off x="1752600" y="980956"/>
            <a:ext cx="2312722" cy="5724644"/>
            <a:chOff x="506678" y="980956"/>
            <a:chExt cx="2312722" cy="5724644"/>
          </a:xfrm>
        </p:grpSpPr>
        <p:sp>
          <p:nvSpPr>
            <p:cNvPr id="5" name="TextBox 4"/>
            <p:cNvSpPr txBox="1"/>
            <p:nvPr/>
          </p:nvSpPr>
          <p:spPr>
            <a:xfrm>
              <a:off x="654425" y="980956"/>
              <a:ext cx="2039471" cy="5724644"/>
            </a:xfrm>
            <a:prstGeom prst="rect">
              <a:avLst/>
            </a:prstGeom>
            <a:solidFill>
              <a:srgbClr val="CCECFF"/>
            </a:solidFill>
          </p:spPr>
          <p:txBody>
            <a:bodyPr wrap="square" rtlCol="0">
              <a:spAutoFit/>
            </a:bodyPr>
            <a:lstStyle/>
            <a:p>
              <a:pPr algn="ctr" defTabSz="457200"/>
              <a:r>
                <a:rPr lang="en-US" sz="2000" b="1" dirty="0">
                  <a:solidFill>
                    <a:srgbClr val="1F497D"/>
                  </a:solidFill>
                  <a:latin typeface="Arial Black" panose="020B0A04020102020204" pitchFamily="34" charset="0"/>
                  <a:cs typeface="Helvetica"/>
                </a:rPr>
                <a:t>Key Management Questions</a:t>
              </a: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a:p>
              <a:pPr algn="ctr" defTabSz="457200"/>
              <a:endParaRPr lang="en-US" b="1" dirty="0">
                <a:solidFill>
                  <a:srgbClr val="1F497D"/>
                </a:solidFill>
                <a:latin typeface="Helvetica"/>
                <a:cs typeface="Helvetica"/>
              </a:endParaRPr>
            </a:p>
          </p:txBody>
        </p:sp>
        <p:sp>
          <p:nvSpPr>
            <p:cNvPr id="8" name="Rounded Rectangle 7"/>
            <p:cNvSpPr/>
            <p:nvPr/>
          </p:nvSpPr>
          <p:spPr>
            <a:xfrm>
              <a:off x="533400" y="2038094"/>
              <a:ext cx="2286000" cy="1396187"/>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200"/>
              <a:r>
                <a:rPr lang="en-US" b="1" dirty="0">
                  <a:solidFill>
                    <a:prstClr val="white"/>
                  </a:solidFill>
                </a:rPr>
                <a:t>Are we implementing  as planned ? </a:t>
              </a:r>
            </a:p>
          </p:txBody>
        </p:sp>
        <p:sp>
          <p:nvSpPr>
            <p:cNvPr id="9" name="Rounded Rectangle 8"/>
            <p:cNvSpPr/>
            <p:nvPr/>
          </p:nvSpPr>
          <p:spPr>
            <a:xfrm>
              <a:off x="506678" y="3637474"/>
              <a:ext cx="2312722" cy="138208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prstClr val="white"/>
                  </a:solidFill>
                </a:rPr>
                <a:t>Are we achieving results ?</a:t>
              </a:r>
            </a:p>
          </p:txBody>
        </p:sp>
        <p:sp>
          <p:nvSpPr>
            <p:cNvPr id="10" name="Rounded Rectangle 9"/>
            <p:cNvSpPr/>
            <p:nvPr/>
          </p:nvSpPr>
          <p:spPr>
            <a:xfrm>
              <a:off x="506678" y="5162952"/>
              <a:ext cx="2312722" cy="1388122"/>
            </a:xfrm>
            <a:prstGeom prst="roundRect">
              <a:avLst/>
            </a:prstGeom>
            <a:solidFill>
              <a:srgbClr val="0066CC"/>
            </a:solidFill>
          </p:spPr>
          <p:style>
            <a:lnRef idx="1">
              <a:schemeClr val="accent1"/>
            </a:lnRef>
            <a:fillRef idx="3">
              <a:schemeClr val="accent1"/>
            </a:fillRef>
            <a:effectRef idx="2">
              <a:schemeClr val="accent1"/>
            </a:effectRef>
            <a:fontRef idx="minor">
              <a:schemeClr val="lt1"/>
            </a:fontRef>
          </p:style>
          <p:txBody>
            <a:bodyPr bIns="0" rtlCol="0" anchor="ctr"/>
            <a:lstStyle/>
            <a:p>
              <a:pPr algn="ctr" defTabSz="457200"/>
              <a:r>
                <a:rPr lang="en-US" b="1" dirty="0">
                  <a:solidFill>
                    <a:prstClr val="white"/>
                  </a:solidFill>
                </a:rPr>
                <a:t>How is the situation of children or the wider context changing?  </a:t>
              </a:r>
            </a:p>
          </p:txBody>
        </p:sp>
      </p:grpSp>
      <p:sp>
        <p:nvSpPr>
          <p:cNvPr id="13" name="Pentagon 12"/>
          <p:cNvSpPr/>
          <p:nvPr/>
        </p:nvSpPr>
        <p:spPr>
          <a:xfrm flipH="1">
            <a:off x="3871126" y="1892411"/>
            <a:ext cx="2209800" cy="1498192"/>
          </a:xfrm>
          <a:prstGeom prst="homePlate">
            <a:avLst>
              <a:gd name="adj" fmla="val 37459"/>
            </a:avLst>
          </a:prstGeom>
          <a:solidFill>
            <a:schemeClr val="accent2">
              <a:lumMod val="20000"/>
              <a:lumOff val="8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chemeClr val="accent2"/>
                </a:solidFill>
              </a:rPr>
              <a:t>Implementation monitoring</a:t>
            </a:r>
          </a:p>
        </p:txBody>
      </p:sp>
      <p:sp>
        <p:nvSpPr>
          <p:cNvPr id="14" name="Pentagon 13"/>
          <p:cNvSpPr/>
          <p:nvPr/>
        </p:nvSpPr>
        <p:spPr>
          <a:xfrm flipH="1">
            <a:off x="4032496" y="3962848"/>
            <a:ext cx="2063504" cy="828109"/>
          </a:xfrm>
          <a:prstGeom prst="homePlate">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FF0000"/>
                </a:solidFill>
              </a:rPr>
              <a:t>Results monitoring</a:t>
            </a:r>
          </a:p>
        </p:txBody>
      </p:sp>
      <p:sp>
        <p:nvSpPr>
          <p:cNvPr id="15" name="Pentagon 14"/>
          <p:cNvSpPr/>
          <p:nvPr/>
        </p:nvSpPr>
        <p:spPr>
          <a:xfrm flipH="1">
            <a:off x="4032496" y="5363200"/>
            <a:ext cx="2063504" cy="799356"/>
          </a:xfrm>
          <a:prstGeom prst="homePlate">
            <a:avLst/>
          </a:prstGeom>
          <a:solidFill>
            <a:srgbClr val="CCFF99"/>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a:solidFill>
                  <a:srgbClr val="009900"/>
                </a:solidFill>
              </a:rPr>
              <a:t>Situation monitoring</a:t>
            </a:r>
          </a:p>
        </p:txBody>
      </p:sp>
      <p:sp>
        <p:nvSpPr>
          <p:cNvPr id="20" name="TextBox 19"/>
          <p:cNvSpPr txBox="1"/>
          <p:nvPr/>
        </p:nvSpPr>
        <p:spPr>
          <a:xfrm>
            <a:off x="5392058" y="1044086"/>
            <a:ext cx="1905000" cy="707886"/>
          </a:xfrm>
          <a:prstGeom prst="rect">
            <a:avLst/>
          </a:prstGeom>
          <a:noFill/>
        </p:spPr>
        <p:txBody>
          <a:bodyPr wrap="square" rtlCol="0">
            <a:spAutoFit/>
          </a:bodyPr>
          <a:lstStyle/>
          <a:p>
            <a:pPr algn="ctr"/>
            <a:r>
              <a:rPr lang="en-GB" sz="2000" b="1" dirty="0">
                <a:solidFill>
                  <a:srgbClr val="002060"/>
                </a:solidFill>
                <a:latin typeface="Arial Black" panose="020B0A04020102020204" pitchFamily="34" charset="0"/>
              </a:rPr>
              <a:t>Types of Monitoring </a:t>
            </a:r>
          </a:p>
        </p:txBody>
      </p:sp>
      <p:sp>
        <p:nvSpPr>
          <p:cNvPr id="17" name="Rectangle 16"/>
          <p:cNvSpPr/>
          <p:nvPr/>
        </p:nvSpPr>
        <p:spPr>
          <a:xfrm>
            <a:off x="8758761" y="974726"/>
            <a:ext cx="1615221" cy="572464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2060"/>
              </a:solidFill>
            </a:endParaRPr>
          </a:p>
          <a:p>
            <a:pPr algn="ctr"/>
            <a:endParaRPr lang="en-GB" dirty="0">
              <a:solidFill>
                <a:srgbClr val="002060"/>
              </a:solidFill>
            </a:endParaRPr>
          </a:p>
          <a:p>
            <a:pPr algn="ctr"/>
            <a:r>
              <a:rPr lang="en-GB" b="1" dirty="0">
                <a:solidFill>
                  <a:srgbClr val="002060"/>
                </a:solidFill>
              </a:rPr>
              <a:t>Inputs</a:t>
            </a:r>
          </a:p>
          <a:p>
            <a:pPr algn="ctr"/>
            <a:endParaRPr lang="en-GB" b="1" dirty="0">
              <a:solidFill>
                <a:srgbClr val="002060"/>
              </a:solidFill>
            </a:endParaRPr>
          </a:p>
          <a:p>
            <a:pPr algn="ctr"/>
            <a:endParaRPr lang="en-GB" b="1" dirty="0">
              <a:solidFill>
                <a:srgbClr val="002060"/>
              </a:solidFill>
            </a:endParaRPr>
          </a:p>
          <a:p>
            <a:pPr algn="ctr"/>
            <a:r>
              <a:rPr lang="en-GB" b="1" dirty="0">
                <a:solidFill>
                  <a:srgbClr val="002060"/>
                </a:solidFill>
              </a:rPr>
              <a:t>Activities</a:t>
            </a:r>
          </a:p>
          <a:p>
            <a:pPr algn="ctr"/>
            <a:endParaRPr lang="en-GB" b="1" dirty="0">
              <a:solidFill>
                <a:srgbClr val="002060"/>
              </a:solidFill>
            </a:endParaRPr>
          </a:p>
          <a:p>
            <a:pPr algn="ctr"/>
            <a:endParaRPr lang="en-GB" b="1" dirty="0">
              <a:solidFill>
                <a:srgbClr val="002060"/>
              </a:solidFill>
            </a:endParaRPr>
          </a:p>
          <a:p>
            <a:pPr algn="ctr"/>
            <a:r>
              <a:rPr lang="en-GB" b="1" dirty="0">
                <a:solidFill>
                  <a:srgbClr val="002060"/>
                </a:solidFill>
              </a:rPr>
              <a:t>Outputs</a:t>
            </a:r>
          </a:p>
          <a:p>
            <a:pPr algn="ctr"/>
            <a:endParaRPr lang="en-GB" b="1" dirty="0">
              <a:solidFill>
                <a:srgbClr val="002060"/>
              </a:solidFill>
            </a:endParaRPr>
          </a:p>
          <a:p>
            <a:pPr algn="ctr"/>
            <a:endParaRPr lang="en-GB" b="1" dirty="0">
              <a:solidFill>
                <a:srgbClr val="002060"/>
              </a:solidFill>
            </a:endParaRPr>
          </a:p>
          <a:p>
            <a:pPr algn="ctr"/>
            <a:r>
              <a:rPr lang="en-GB" b="1" dirty="0">
                <a:solidFill>
                  <a:srgbClr val="002060"/>
                </a:solidFill>
              </a:rPr>
              <a:t>Outcomes</a:t>
            </a:r>
          </a:p>
          <a:p>
            <a:pPr algn="ctr"/>
            <a:endParaRPr lang="en-GB" b="1" dirty="0">
              <a:solidFill>
                <a:srgbClr val="002060"/>
              </a:solidFill>
            </a:endParaRPr>
          </a:p>
          <a:p>
            <a:pPr algn="ctr"/>
            <a:endParaRPr lang="en-GB" b="1" dirty="0">
              <a:solidFill>
                <a:srgbClr val="002060"/>
              </a:solidFill>
            </a:endParaRPr>
          </a:p>
          <a:p>
            <a:pPr algn="ctr"/>
            <a:r>
              <a:rPr lang="en-GB" b="1" dirty="0">
                <a:solidFill>
                  <a:srgbClr val="002060"/>
                </a:solidFill>
              </a:rPr>
              <a:t>Impact</a:t>
            </a:r>
          </a:p>
        </p:txBody>
      </p:sp>
      <p:sp>
        <p:nvSpPr>
          <p:cNvPr id="18" name="TextBox 17"/>
          <p:cNvSpPr txBox="1"/>
          <p:nvPr/>
        </p:nvSpPr>
        <p:spPr>
          <a:xfrm>
            <a:off x="8642957" y="974726"/>
            <a:ext cx="1905000" cy="707886"/>
          </a:xfrm>
          <a:prstGeom prst="rect">
            <a:avLst/>
          </a:prstGeom>
          <a:noFill/>
        </p:spPr>
        <p:txBody>
          <a:bodyPr wrap="square" rtlCol="0">
            <a:spAutoFit/>
          </a:bodyPr>
          <a:lstStyle/>
          <a:p>
            <a:pPr algn="ctr"/>
            <a:r>
              <a:rPr lang="en-GB" sz="2000" dirty="0">
                <a:solidFill>
                  <a:srgbClr val="002060"/>
                </a:solidFill>
                <a:latin typeface="Arial Black" panose="020B0A04020102020204" pitchFamily="34" charset="0"/>
              </a:rPr>
              <a:t>Monitoring Focus</a:t>
            </a:r>
          </a:p>
        </p:txBody>
      </p:sp>
      <p:sp>
        <p:nvSpPr>
          <p:cNvPr id="25" name="Rectangle 24"/>
          <p:cNvSpPr/>
          <p:nvPr/>
        </p:nvSpPr>
        <p:spPr>
          <a:xfrm flipH="1">
            <a:off x="6140501" y="1892529"/>
            <a:ext cx="2334577" cy="1498074"/>
          </a:xfrm>
          <a:prstGeom prst="rect">
            <a:avLst/>
          </a:prstGeom>
          <a:solidFill>
            <a:schemeClr val="accent2">
              <a:lumMod val="20000"/>
              <a:lumOff val="8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114300" indent="-114300" defTabSz="457200">
              <a:buFont typeface="Arial" panose="020B0604020202020204" pitchFamily="34" charset="0"/>
              <a:buChar char="•"/>
            </a:pPr>
            <a:r>
              <a:rPr lang="en-US" b="1" dirty="0" err="1">
                <a:solidFill>
                  <a:schemeClr val="accent2"/>
                </a:solidFill>
              </a:rPr>
              <a:t>MoRES</a:t>
            </a:r>
            <a:r>
              <a:rPr lang="en-US" b="1" dirty="0">
                <a:solidFill>
                  <a:schemeClr val="accent2"/>
                </a:solidFill>
              </a:rPr>
              <a:t> Level 2</a:t>
            </a:r>
          </a:p>
          <a:p>
            <a:pPr marL="114300" indent="-114300" defTabSz="457200">
              <a:buFont typeface="Arial" panose="020B0604020202020204" pitchFamily="34" charset="0"/>
              <a:buChar char="•"/>
            </a:pPr>
            <a:r>
              <a:rPr lang="en-US" b="1" dirty="0">
                <a:solidFill>
                  <a:schemeClr val="accent2"/>
                </a:solidFill>
              </a:rPr>
              <a:t>Programmatic Visit (HACT)</a:t>
            </a:r>
          </a:p>
          <a:p>
            <a:pPr marL="114300" indent="-114300" defTabSz="457200">
              <a:buFont typeface="Arial" panose="020B0604020202020204" pitchFamily="34" charset="0"/>
              <a:buChar char="•"/>
            </a:pPr>
            <a:r>
              <a:rPr lang="en-US" b="1" dirty="0">
                <a:solidFill>
                  <a:schemeClr val="accent2"/>
                </a:solidFill>
              </a:rPr>
              <a:t>Field Monitoring</a:t>
            </a:r>
          </a:p>
        </p:txBody>
      </p:sp>
      <p:sp>
        <p:nvSpPr>
          <p:cNvPr id="26" name="Rectangle 25"/>
          <p:cNvSpPr/>
          <p:nvPr/>
        </p:nvSpPr>
        <p:spPr>
          <a:xfrm flipH="1">
            <a:off x="6132992" y="3962848"/>
            <a:ext cx="2322193" cy="828109"/>
          </a:xfrm>
          <a:prstGeom prst="rect">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b="1" dirty="0" err="1">
                <a:solidFill>
                  <a:srgbClr val="FF0000"/>
                </a:solidFill>
              </a:rPr>
              <a:t>MoRES</a:t>
            </a:r>
            <a:r>
              <a:rPr lang="en-US" b="1" dirty="0">
                <a:solidFill>
                  <a:srgbClr val="FF0000"/>
                </a:solidFill>
              </a:rPr>
              <a:t> Level 3</a:t>
            </a:r>
          </a:p>
        </p:txBody>
      </p:sp>
      <p:sp>
        <p:nvSpPr>
          <p:cNvPr id="19" name="Left Brace 18"/>
          <p:cNvSpPr/>
          <p:nvPr/>
        </p:nvSpPr>
        <p:spPr bwMode="auto">
          <a:xfrm>
            <a:off x="8534401" y="2209801"/>
            <a:ext cx="619741" cy="2100229"/>
          </a:xfrm>
          <a:prstGeom prst="leftBrace">
            <a:avLst>
              <a:gd name="adj1" fmla="val 8333"/>
              <a:gd name="adj2" fmla="val 27376"/>
            </a:avLst>
          </a:prstGeom>
          <a:noFill/>
          <a:ln w="76200" cap="flat" cmpd="sng" algn="ctr">
            <a:solidFill>
              <a:schemeClr val="accent2">
                <a:lumMod val="60000"/>
                <a:lumOff val="40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20000"/>
              </a:spcBef>
              <a:spcAft>
                <a:spcPct val="0"/>
              </a:spcAft>
            </a:pPr>
            <a:endParaRPr lang="en-US" sz="2400">
              <a:solidFill>
                <a:schemeClr val="accent2"/>
              </a:solidFill>
              <a:latin typeface="Arial" charset="0"/>
              <a:ea typeface="ＭＳ Ｐゴシック" charset="0"/>
              <a:cs typeface="ＭＳ Ｐゴシック" charset="0"/>
            </a:endParaRPr>
          </a:p>
        </p:txBody>
      </p:sp>
      <p:sp>
        <p:nvSpPr>
          <p:cNvPr id="23" name="Left Brace 22"/>
          <p:cNvSpPr/>
          <p:nvPr/>
        </p:nvSpPr>
        <p:spPr bwMode="auto">
          <a:xfrm>
            <a:off x="8475079" y="3637474"/>
            <a:ext cx="486068" cy="1525478"/>
          </a:xfrm>
          <a:prstGeom prst="leftBrace">
            <a:avLst>
              <a:gd name="adj1" fmla="val 8333"/>
              <a:gd name="adj2" fmla="val 49745"/>
            </a:avLst>
          </a:prstGeom>
          <a:noFill/>
          <a:ln w="762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20000"/>
              </a:spcBef>
              <a:spcAft>
                <a:spcPct val="0"/>
              </a:spcAft>
            </a:pPr>
            <a:endParaRPr lang="en-US" sz="2400">
              <a:solidFill>
                <a:srgbClr val="FF0000"/>
              </a:solidFill>
              <a:latin typeface="Arial" charset="0"/>
              <a:ea typeface="ＭＳ Ｐゴシック" charset="0"/>
              <a:cs typeface="ＭＳ Ｐゴシック" charset="0"/>
            </a:endParaRPr>
          </a:p>
        </p:txBody>
      </p:sp>
      <p:sp>
        <p:nvSpPr>
          <p:cNvPr id="24" name="Left Brace 23"/>
          <p:cNvSpPr/>
          <p:nvPr/>
        </p:nvSpPr>
        <p:spPr bwMode="auto">
          <a:xfrm>
            <a:off x="8584785" y="4790956"/>
            <a:ext cx="509431" cy="1305044"/>
          </a:xfrm>
          <a:prstGeom prst="leftBrace">
            <a:avLst>
              <a:gd name="adj1" fmla="val 8333"/>
              <a:gd name="adj2" fmla="val 73338"/>
            </a:avLst>
          </a:prstGeom>
          <a:noFill/>
          <a:ln w="76200" cap="flat" cmpd="sng" algn="ctr">
            <a:solidFill>
              <a:srgbClr val="0099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20000"/>
              </a:spcBef>
              <a:spcAft>
                <a:spcPct val="0"/>
              </a:spcAft>
            </a:pPr>
            <a:endParaRPr lang="en-US" sz="2400">
              <a:solidFill>
                <a:srgbClr val="0099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2138740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t>Options in data collection methods/approaches</a:t>
            </a:r>
          </a:p>
        </p:txBody>
      </p:sp>
      <p:sp>
        <p:nvSpPr>
          <p:cNvPr id="5" name="Content Placeholder 4"/>
          <p:cNvSpPr>
            <a:spLocks noGrp="1"/>
          </p:cNvSpPr>
          <p:nvPr>
            <p:ph idx="1"/>
          </p:nvPr>
        </p:nvSpPr>
        <p:spPr>
          <a:xfrm>
            <a:off x="1955800" y="1295400"/>
            <a:ext cx="8483600" cy="4919662"/>
          </a:xfrm>
        </p:spPr>
        <p:txBody>
          <a:bodyPr/>
          <a:lstStyle/>
          <a:p>
            <a:pPr defTabSz="457200">
              <a:spcBef>
                <a:spcPts val="0"/>
              </a:spcBef>
              <a:defRPr/>
            </a:pPr>
            <a:endParaRPr lang="en-US" dirty="0"/>
          </a:p>
          <a:p>
            <a:pPr defTabSz="457200">
              <a:spcBef>
                <a:spcPts val="0"/>
              </a:spcBef>
              <a:defRPr/>
            </a:pPr>
            <a:endParaRPr lang="en-US" dirty="0"/>
          </a:p>
        </p:txBody>
      </p:sp>
      <p:graphicFrame>
        <p:nvGraphicFramePr>
          <p:cNvPr id="2" name="Diagram 1"/>
          <p:cNvGraphicFramePr/>
          <p:nvPr>
            <p:extLst/>
          </p:nvPr>
        </p:nvGraphicFramePr>
        <p:xfrm>
          <a:off x="2209800" y="1295400"/>
          <a:ext cx="76962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0547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799607" y="812803"/>
          <a:ext cx="8592777" cy="5782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ctrTitle"/>
          </p:nvPr>
        </p:nvSpPr>
        <p:spPr>
          <a:prstGeom prst="rect">
            <a:avLst/>
          </a:prstGeom>
        </p:spPr>
        <p:txBody>
          <a:bodyPr>
            <a:noAutofit/>
          </a:bodyPr>
          <a:lstStyle/>
          <a:p>
            <a:r>
              <a:rPr lang="en-US" dirty="0" smtClean="0">
                <a:latin typeface="Arial" panose="020B0604020202020204" pitchFamily="34" charset="0"/>
                <a:cs typeface="Arial" panose="020B0604020202020204" pitchFamily="34" charset="0"/>
              </a:rPr>
              <a:t>Key Elements of RBM</a:t>
            </a:r>
            <a:endParaRPr lang="en-US" dirty="0">
              <a:latin typeface="Arial" panose="020B0604020202020204" pitchFamily="34" charset="0"/>
              <a:cs typeface="Arial" panose="020B0604020202020204" pitchFamily="34" charset="0"/>
            </a:endParaRPr>
          </a:p>
        </p:txBody>
      </p:sp>
      <p:sp>
        <p:nvSpPr>
          <p:cNvPr id="2" name="Rounded Rectangle 1"/>
          <p:cNvSpPr/>
          <p:nvPr/>
        </p:nvSpPr>
        <p:spPr>
          <a:xfrm>
            <a:off x="7771504" y="3191685"/>
            <a:ext cx="1842423" cy="1164913"/>
          </a:xfrm>
          <a:prstGeom prst="roundRect">
            <a:avLst/>
          </a:prstGeom>
          <a:solidFill>
            <a:srgbClr val="F7941D"/>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Strategic Planning</a:t>
            </a:r>
          </a:p>
        </p:txBody>
      </p:sp>
      <p:sp>
        <p:nvSpPr>
          <p:cNvPr id="12" name="Rounded Rectangle 11"/>
          <p:cNvSpPr/>
          <p:nvPr/>
        </p:nvSpPr>
        <p:spPr>
          <a:xfrm>
            <a:off x="5056669" y="3160553"/>
            <a:ext cx="1936378" cy="1164913"/>
          </a:xfrm>
          <a:prstGeom prst="roundRect">
            <a:avLst/>
          </a:prstGeom>
          <a:solidFill>
            <a:schemeClr val="bg2">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Programme </a:t>
            </a:r>
          </a:p>
          <a:p>
            <a:pPr algn="ctr"/>
            <a:r>
              <a:rPr lang="en-US" sz="2200" b="1" dirty="0">
                <a:latin typeface="Arial" panose="020B0604020202020204" pitchFamily="34" charset="0"/>
                <a:cs typeface="Arial" panose="020B0604020202020204" pitchFamily="34" charset="0"/>
              </a:rPr>
              <a:t>Re-Design for Results</a:t>
            </a:r>
          </a:p>
        </p:txBody>
      </p:sp>
      <p:cxnSp>
        <p:nvCxnSpPr>
          <p:cNvPr id="28" name="Curved Connector 27"/>
          <p:cNvCxnSpPr/>
          <p:nvPr/>
        </p:nvCxnSpPr>
        <p:spPr>
          <a:xfrm flipV="1">
            <a:off x="4701988"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35" name="Minus 34"/>
          <p:cNvSpPr/>
          <p:nvPr/>
        </p:nvSpPr>
        <p:spPr>
          <a:xfrm>
            <a:off x="4276165" y="3585883"/>
            <a:ext cx="851647" cy="448235"/>
          </a:xfrm>
          <a:prstGeom prst="mathMinus">
            <a:avLst>
              <a:gd name="adj1" fmla="val 35520"/>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6" name="Minus 35"/>
          <p:cNvSpPr/>
          <p:nvPr/>
        </p:nvSpPr>
        <p:spPr>
          <a:xfrm>
            <a:off x="6921904" y="3488558"/>
            <a:ext cx="822456" cy="614833"/>
          </a:xfrm>
          <a:prstGeom prst="mathMinus">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7" name="Down Arrow 36"/>
          <p:cNvSpPr/>
          <p:nvPr/>
        </p:nvSpPr>
        <p:spPr>
          <a:xfrm>
            <a:off x="5853949" y="2393576"/>
            <a:ext cx="367553" cy="798108"/>
          </a:xfrm>
          <a:prstGeom prst="downArrow">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16" name="Curved Connector 15"/>
          <p:cNvCxnSpPr/>
          <p:nvPr/>
        </p:nvCxnSpPr>
        <p:spPr>
          <a:xfrm flipH="1" flipV="1">
            <a:off x="6113576"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973472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Reporting on Results - Purpose</a:t>
            </a:r>
            <a:endParaRPr lang="en-GB" dirty="0"/>
          </a:p>
        </p:txBody>
      </p:sp>
      <p:graphicFrame>
        <p:nvGraphicFramePr>
          <p:cNvPr id="4" name="Content Placeholder 3"/>
          <p:cNvGraphicFramePr>
            <a:graphicFrameLocks noGrp="1"/>
          </p:cNvGraphicFramePr>
          <p:nvPr>
            <p:ph idx="4294967295"/>
            <p:extLst/>
          </p:nvPr>
        </p:nvGraphicFramePr>
        <p:xfrm>
          <a:off x="1524000" y="1798638"/>
          <a:ext cx="8102600" cy="4602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5971607" y="3244334"/>
            <a:ext cx="23756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129714478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1" y="190717"/>
            <a:ext cx="8974237" cy="884105"/>
          </a:xfrm>
        </p:spPr>
        <p:txBody>
          <a:bodyPr>
            <a:normAutofit/>
          </a:bodyPr>
          <a:lstStyle/>
          <a:p>
            <a:r>
              <a:rPr lang="en-US" b="1" dirty="0" smtClean="0"/>
              <a:t>How we </a:t>
            </a:r>
            <a:r>
              <a:rPr lang="en-US" b="1" u="sng" dirty="0" smtClean="0"/>
              <a:t>contribute</a:t>
            </a:r>
            <a:r>
              <a:rPr lang="en-US" b="1" dirty="0" smtClean="0"/>
              <a:t> to results                </a:t>
            </a:r>
            <a:br>
              <a:rPr lang="en-US" b="1" dirty="0" smtClean="0"/>
            </a:br>
            <a:endParaRPr lang="en-US" b="1" dirty="0"/>
          </a:p>
        </p:txBody>
      </p:sp>
      <p:sp>
        <p:nvSpPr>
          <p:cNvPr id="4" name="Oval 3"/>
          <p:cNvSpPr/>
          <p:nvPr/>
        </p:nvSpPr>
        <p:spPr>
          <a:xfrm>
            <a:off x="1600201" y="2051825"/>
            <a:ext cx="2185639" cy="10705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solidFill>
                  <a:srgbClr val="002060"/>
                </a:solidFill>
                <a:latin typeface="Tw Cen MT Condensed" pitchFamily="34" charset="0"/>
              </a:rPr>
              <a:t>Result</a:t>
            </a:r>
          </a:p>
        </p:txBody>
      </p:sp>
      <p:sp>
        <p:nvSpPr>
          <p:cNvPr id="7" name="Oval 6"/>
          <p:cNvSpPr/>
          <p:nvPr/>
        </p:nvSpPr>
        <p:spPr>
          <a:xfrm>
            <a:off x="1600200" y="4884234"/>
            <a:ext cx="2029522" cy="880946"/>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2060"/>
                </a:solidFill>
                <a:latin typeface="Tw Cen MT Condensed" pitchFamily="34" charset="0"/>
              </a:rPr>
              <a:t>Direct  </a:t>
            </a:r>
            <a:r>
              <a:rPr lang="en-US" sz="2400" dirty="0">
                <a:solidFill>
                  <a:srgbClr val="002060"/>
                </a:solidFill>
                <a:latin typeface="Tw Cen MT Condensed" pitchFamily="34" charset="0"/>
              </a:rPr>
              <a:t>Actions</a:t>
            </a:r>
          </a:p>
        </p:txBody>
      </p:sp>
      <p:sp>
        <p:nvSpPr>
          <p:cNvPr id="8" name="Down Arrow 7"/>
          <p:cNvSpPr/>
          <p:nvPr/>
        </p:nvSpPr>
        <p:spPr>
          <a:xfrm rot="10800000">
            <a:off x="2367776" y="3365713"/>
            <a:ext cx="680225" cy="1342731"/>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
        <p:nvSpPr>
          <p:cNvPr id="9" name="Oval 8"/>
          <p:cNvSpPr/>
          <p:nvPr/>
        </p:nvSpPr>
        <p:spPr>
          <a:xfrm>
            <a:off x="6545445" y="1913154"/>
            <a:ext cx="2297151" cy="10705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solidFill>
                  <a:srgbClr val="002060"/>
                </a:solidFill>
                <a:latin typeface="Tw Cen MT Condensed" pitchFamily="34" charset="0"/>
              </a:rPr>
              <a:t>Result</a:t>
            </a:r>
          </a:p>
        </p:txBody>
      </p:sp>
      <p:sp>
        <p:nvSpPr>
          <p:cNvPr id="10" name="Oval 9"/>
          <p:cNvSpPr/>
          <p:nvPr/>
        </p:nvSpPr>
        <p:spPr>
          <a:xfrm>
            <a:off x="5151366" y="5555390"/>
            <a:ext cx="1678258" cy="791737"/>
          </a:xfrm>
          <a:prstGeom prst="ellipse">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latin typeface="Tw Cen MT Condensed" pitchFamily="34" charset="0"/>
              </a:rPr>
              <a:t>UNICEF Actions</a:t>
            </a:r>
          </a:p>
        </p:txBody>
      </p:sp>
      <p:sp>
        <p:nvSpPr>
          <p:cNvPr id="11" name="Oval 10"/>
          <p:cNvSpPr/>
          <p:nvPr/>
        </p:nvSpPr>
        <p:spPr>
          <a:xfrm>
            <a:off x="9037667" y="5181600"/>
            <a:ext cx="1550022" cy="735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latin typeface="Tw Cen MT Condensed" pitchFamily="34" charset="0"/>
              </a:rPr>
              <a:t>UNCT</a:t>
            </a:r>
          </a:p>
        </p:txBody>
      </p:sp>
      <p:sp>
        <p:nvSpPr>
          <p:cNvPr id="12" name="Oval 11"/>
          <p:cNvSpPr/>
          <p:nvPr/>
        </p:nvSpPr>
        <p:spPr>
          <a:xfrm>
            <a:off x="5418329" y="3148396"/>
            <a:ext cx="2813217" cy="1560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2060"/>
                </a:solidFill>
                <a:latin typeface="Tw Cen MT Condensed" pitchFamily="34" charset="0"/>
              </a:rPr>
              <a:t>Government Actions</a:t>
            </a:r>
          </a:p>
        </p:txBody>
      </p:sp>
      <p:sp>
        <p:nvSpPr>
          <p:cNvPr id="13" name="Oval 12"/>
          <p:cNvSpPr/>
          <p:nvPr/>
        </p:nvSpPr>
        <p:spPr>
          <a:xfrm>
            <a:off x="8694001" y="2835578"/>
            <a:ext cx="1880437" cy="98642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latin typeface="Tw Cen MT Condensed" pitchFamily="34" charset="0"/>
              </a:rPr>
              <a:t>Context, external factors</a:t>
            </a:r>
          </a:p>
        </p:txBody>
      </p:sp>
      <p:cxnSp>
        <p:nvCxnSpPr>
          <p:cNvPr id="19" name="Straight Arrow Connector 18"/>
          <p:cNvCxnSpPr/>
          <p:nvPr/>
        </p:nvCxnSpPr>
        <p:spPr>
          <a:xfrm flipH="1" flipV="1">
            <a:off x="8764920" y="2726635"/>
            <a:ext cx="204465" cy="2134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8309743" y="3102463"/>
            <a:ext cx="342304" cy="8788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6709381" y="1148030"/>
            <a:ext cx="2219647" cy="646331"/>
          </a:xfrm>
          <a:prstGeom prst="rect">
            <a:avLst/>
          </a:prstGeom>
        </p:spPr>
        <p:txBody>
          <a:bodyPr wrap="none">
            <a:spAutoFit/>
          </a:bodyPr>
          <a:lstStyle/>
          <a:p>
            <a:r>
              <a:rPr lang="en-US" sz="3600" b="1" dirty="0">
                <a:latin typeface="Tw Cen MT Condensed" pitchFamily="34" charset="0"/>
              </a:rPr>
              <a:t>Contribution</a:t>
            </a:r>
          </a:p>
        </p:txBody>
      </p:sp>
      <p:sp>
        <p:nvSpPr>
          <p:cNvPr id="18" name="Rectangle 17"/>
          <p:cNvSpPr/>
          <p:nvPr/>
        </p:nvSpPr>
        <p:spPr bwMode="auto">
          <a:xfrm>
            <a:off x="5220630" y="3581401"/>
            <a:ext cx="1360645" cy="8456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20000"/>
              </a:spcBef>
              <a:spcAft>
                <a:spcPct val="0"/>
              </a:spcAft>
            </a:pPr>
            <a:endParaRPr lang="en-GB" sz="2400">
              <a:solidFill>
                <a:srgbClr val="000000"/>
              </a:solidFill>
              <a:latin typeface="Arial" charset="0"/>
              <a:ea typeface="ＭＳ Ｐゴシック" charset="0"/>
              <a:cs typeface="ＭＳ Ｐゴシック" charset="0"/>
            </a:endParaRPr>
          </a:p>
        </p:txBody>
      </p:sp>
      <p:sp>
        <p:nvSpPr>
          <p:cNvPr id="22" name="Rectangle 21"/>
          <p:cNvSpPr/>
          <p:nvPr/>
        </p:nvSpPr>
        <p:spPr bwMode="auto">
          <a:xfrm>
            <a:off x="5715000" y="3912429"/>
            <a:ext cx="914400" cy="914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20000"/>
              </a:spcBef>
              <a:spcAft>
                <a:spcPct val="0"/>
              </a:spcAft>
            </a:pPr>
            <a:endParaRPr lang="en-GB" sz="2400">
              <a:solidFill>
                <a:srgbClr val="000000"/>
              </a:solidFill>
              <a:latin typeface="Arial" charset="0"/>
              <a:ea typeface="ＭＳ Ｐゴシック" charset="0"/>
              <a:cs typeface="ＭＳ Ｐゴシック" charset="0"/>
            </a:endParaRPr>
          </a:p>
        </p:txBody>
      </p:sp>
      <p:sp>
        <p:nvSpPr>
          <p:cNvPr id="20" name="Oval 19"/>
          <p:cNvSpPr/>
          <p:nvPr/>
        </p:nvSpPr>
        <p:spPr>
          <a:xfrm>
            <a:off x="8062075" y="3981311"/>
            <a:ext cx="2259055" cy="11652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2060"/>
                </a:solidFill>
                <a:latin typeface="Tw Cen MT Condensed" pitchFamily="34" charset="0"/>
              </a:rPr>
              <a:t>Civil Society Actions</a:t>
            </a:r>
          </a:p>
        </p:txBody>
      </p:sp>
      <p:sp>
        <p:nvSpPr>
          <p:cNvPr id="3" name="TextBox 2"/>
          <p:cNvSpPr txBox="1"/>
          <p:nvPr/>
        </p:nvSpPr>
        <p:spPr>
          <a:xfrm>
            <a:off x="1657492" y="1122991"/>
            <a:ext cx="2449359" cy="646331"/>
          </a:xfrm>
          <a:prstGeom prst="rect">
            <a:avLst/>
          </a:prstGeom>
          <a:noFill/>
        </p:spPr>
        <p:txBody>
          <a:bodyPr wrap="square" rtlCol="0">
            <a:spAutoFit/>
          </a:bodyPr>
          <a:lstStyle/>
          <a:p>
            <a:pPr algn="ctr"/>
            <a:r>
              <a:rPr lang="en-US" sz="3600" b="1" dirty="0">
                <a:latin typeface="Tw Cen MT Condensed" pitchFamily="34" charset="0"/>
              </a:rPr>
              <a:t>Attribution</a:t>
            </a:r>
          </a:p>
        </p:txBody>
      </p:sp>
      <p:cxnSp>
        <p:nvCxnSpPr>
          <p:cNvPr id="24" name="Straight Arrow Connector 23"/>
          <p:cNvCxnSpPr/>
          <p:nvPr/>
        </p:nvCxnSpPr>
        <p:spPr>
          <a:xfrm flipV="1">
            <a:off x="7207102" y="2940087"/>
            <a:ext cx="51499" cy="1623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Down Arrow 29"/>
          <p:cNvSpPr/>
          <p:nvPr/>
        </p:nvSpPr>
        <p:spPr>
          <a:xfrm rot="13903129">
            <a:off x="7163460" y="4514495"/>
            <a:ext cx="547548" cy="1431948"/>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
        <p:nvSpPr>
          <p:cNvPr id="31" name="Down Arrow 30"/>
          <p:cNvSpPr/>
          <p:nvPr/>
        </p:nvSpPr>
        <p:spPr>
          <a:xfrm rot="11409029">
            <a:off x="5950208" y="4739059"/>
            <a:ext cx="842044" cy="710324"/>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
        <p:nvSpPr>
          <p:cNvPr id="39" name="U-Turn Arrow 38"/>
          <p:cNvSpPr/>
          <p:nvPr/>
        </p:nvSpPr>
        <p:spPr>
          <a:xfrm rot="17780168">
            <a:off x="3650251" y="3574394"/>
            <a:ext cx="3773960" cy="625965"/>
          </a:xfrm>
          <a:prstGeom prst="uturnArrow">
            <a:avLst>
              <a:gd name="adj1" fmla="val 3411"/>
              <a:gd name="adj2" fmla="val 14513"/>
              <a:gd name="adj3" fmla="val 28216"/>
              <a:gd name="adj4" fmla="val 43750"/>
              <a:gd name="adj5" fmla="val 75000"/>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Oval 39"/>
          <p:cNvSpPr/>
          <p:nvPr/>
        </p:nvSpPr>
        <p:spPr>
          <a:xfrm>
            <a:off x="7357593" y="5808061"/>
            <a:ext cx="2167407" cy="9983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2060"/>
                </a:solidFill>
                <a:latin typeface="Tw Cen MT Condensed" pitchFamily="34" charset="0"/>
              </a:rPr>
              <a:t>Other Development Partners</a:t>
            </a:r>
          </a:p>
        </p:txBody>
      </p:sp>
      <p:sp>
        <p:nvSpPr>
          <p:cNvPr id="41" name="Down Arrow 40"/>
          <p:cNvSpPr/>
          <p:nvPr/>
        </p:nvSpPr>
        <p:spPr>
          <a:xfrm rot="17077121">
            <a:off x="6854725" y="5953794"/>
            <a:ext cx="517806" cy="439070"/>
          </a:xfrm>
          <a:prstGeom prst="down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a:solidFill>
                <a:srgbClr val="002060"/>
              </a:solidFill>
              <a:latin typeface="Tw Cen MT Condensed" pitchFamily="34" charset="0"/>
            </a:endParaRPr>
          </a:p>
        </p:txBody>
      </p:sp>
    </p:spTree>
    <p:extLst>
      <p:ext uri="{BB962C8B-B14F-4D97-AF65-F5344CB8AC3E}">
        <p14:creationId xmlns:p14="http://schemas.microsoft.com/office/powerpoint/2010/main" val="3460989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Oval 65"/>
          <p:cNvSpPr/>
          <p:nvPr/>
        </p:nvSpPr>
        <p:spPr>
          <a:xfrm>
            <a:off x="8317715" y="5984266"/>
            <a:ext cx="210312" cy="21031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7" name="Rectangle 56"/>
          <p:cNvSpPr/>
          <p:nvPr/>
        </p:nvSpPr>
        <p:spPr>
          <a:xfrm>
            <a:off x="2202343" y="5369794"/>
            <a:ext cx="7783407" cy="615808"/>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6" name="Rectangle 55"/>
          <p:cNvSpPr/>
          <p:nvPr/>
        </p:nvSpPr>
        <p:spPr>
          <a:xfrm>
            <a:off x="2170817" y="4606352"/>
            <a:ext cx="7783407" cy="615808"/>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Rectangle 54"/>
          <p:cNvSpPr/>
          <p:nvPr/>
        </p:nvSpPr>
        <p:spPr>
          <a:xfrm>
            <a:off x="2182786" y="3855709"/>
            <a:ext cx="7783407" cy="615808"/>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4" name="Rectangle 53"/>
          <p:cNvSpPr/>
          <p:nvPr/>
        </p:nvSpPr>
        <p:spPr>
          <a:xfrm>
            <a:off x="2202344" y="3083529"/>
            <a:ext cx="7783407" cy="615808"/>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2" name="Rectangle 81"/>
          <p:cNvSpPr/>
          <p:nvPr/>
        </p:nvSpPr>
        <p:spPr>
          <a:xfrm>
            <a:off x="2182786" y="6130209"/>
            <a:ext cx="7802964" cy="545498"/>
          </a:xfrm>
          <a:prstGeom prst="rect">
            <a:avLst/>
          </a:prstGeom>
          <a:solidFill>
            <a:srgbClr val="0099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rgbClr val="002060"/>
                </a:solidFill>
                <a:latin typeface="Arial" panose="020B0604020202020204" pitchFamily="34" charset="0"/>
                <a:cs typeface="Arial" panose="020B0604020202020204" pitchFamily="34" charset="0"/>
              </a:rPr>
              <a:t>Priority issues to be addressed </a:t>
            </a:r>
          </a:p>
        </p:txBody>
      </p:sp>
      <p:sp>
        <p:nvSpPr>
          <p:cNvPr id="29" name="Rectangle 28"/>
          <p:cNvSpPr/>
          <p:nvPr/>
        </p:nvSpPr>
        <p:spPr>
          <a:xfrm>
            <a:off x="2182785" y="2331772"/>
            <a:ext cx="7783460" cy="615808"/>
          </a:xfrm>
          <a:prstGeom prst="rect">
            <a:avLst/>
          </a:prstGeom>
          <a:solidFill>
            <a:schemeClr val="bg1">
              <a:lumMod val="75000"/>
              <a:alpha val="2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Title 1"/>
          <p:cNvSpPr>
            <a:spLocks noGrp="1"/>
          </p:cNvSpPr>
          <p:nvPr>
            <p:ph type="ctrTitle"/>
          </p:nvPr>
        </p:nvSpPr>
        <p:spPr/>
        <p:txBody>
          <a:bodyPr>
            <a:normAutofit/>
          </a:bodyPr>
          <a:lstStyle/>
          <a:p>
            <a:r>
              <a:rPr lang="en-US" sz="2700" dirty="0">
                <a:latin typeface="Arial" panose="020B0604020202020204" pitchFamily="34" charset="0"/>
                <a:cs typeface="Arial" panose="020B0604020202020204" pitchFamily="34" charset="0"/>
              </a:rPr>
              <a:t>Prioritization</a:t>
            </a:r>
          </a:p>
        </p:txBody>
      </p:sp>
      <p:grpSp>
        <p:nvGrpSpPr>
          <p:cNvPr id="90" name="Group 89"/>
          <p:cNvGrpSpPr/>
          <p:nvPr/>
        </p:nvGrpSpPr>
        <p:grpSpPr>
          <a:xfrm>
            <a:off x="6791912" y="2206838"/>
            <a:ext cx="2973930" cy="3836473"/>
            <a:chOff x="6463777" y="1618653"/>
            <a:chExt cx="3738763" cy="4219893"/>
          </a:xfrm>
          <a:solidFill>
            <a:schemeClr val="bg1">
              <a:lumMod val="85000"/>
            </a:schemeClr>
          </a:solidFill>
        </p:grpSpPr>
        <p:sp>
          <p:nvSpPr>
            <p:cNvPr id="89" name="Can 88"/>
            <p:cNvSpPr/>
            <p:nvPr/>
          </p:nvSpPr>
          <p:spPr>
            <a:xfrm>
              <a:off x="7865597" y="4948263"/>
              <a:ext cx="970056" cy="890283"/>
            </a:xfrm>
            <a:prstGeom prst="can">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Can 87"/>
            <p:cNvSpPr/>
            <p:nvPr/>
          </p:nvSpPr>
          <p:spPr>
            <a:xfrm>
              <a:off x="7586218" y="4062730"/>
              <a:ext cx="1541134" cy="1233407"/>
            </a:xfrm>
            <a:prstGeom prst="can">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7" name="Can 86"/>
            <p:cNvSpPr/>
            <p:nvPr/>
          </p:nvSpPr>
          <p:spPr>
            <a:xfrm>
              <a:off x="7241209" y="3303694"/>
              <a:ext cx="2178331" cy="1233407"/>
            </a:xfrm>
            <a:prstGeom prst="can">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6" name="Can 85"/>
            <p:cNvSpPr/>
            <p:nvPr/>
          </p:nvSpPr>
          <p:spPr>
            <a:xfrm>
              <a:off x="6947622" y="2511365"/>
              <a:ext cx="2899938" cy="1233407"/>
            </a:xfrm>
            <a:prstGeom prst="ca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3" name="Can 82"/>
            <p:cNvSpPr/>
            <p:nvPr/>
          </p:nvSpPr>
          <p:spPr>
            <a:xfrm>
              <a:off x="6463777" y="1618653"/>
              <a:ext cx="3738763" cy="1233407"/>
            </a:xfrm>
            <a:prstGeom prst="ca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4" name="Text Placeholder 2"/>
          <p:cNvSpPr txBox="1">
            <a:spLocks/>
          </p:cNvSpPr>
          <p:nvPr/>
        </p:nvSpPr>
        <p:spPr>
          <a:xfrm>
            <a:off x="2304520" y="1194932"/>
            <a:ext cx="7830081" cy="7410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latin typeface="Arial" panose="020B0604020202020204" pitchFamily="34" charset="0"/>
                <a:cs typeface="Arial" panose="020B0604020202020204" pitchFamily="34" charset="0"/>
              </a:rPr>
              <a:t>UNICEF cannot address all deprivations. It needs to prioritize based on its </a:t>
            </a:r>
            <a:r>
              <a:rPr lang="en-US" sz="2200" b="1" dirty="0">
                <a:latin typeface="Arial" panose="020B0604020202020204" pitchFamily="34" charset="0"/>
                <a:cs typeface="Arial" panose="020B0604020202020204" pitchFamily="34" charset="0"/>
              </a:rPr>
              <a:t>comparative advantage </a:t>
            </a:r>
            <a:r>
              <a:rPr lang="en-US" sz="2200" dirty="0">
                <a:latin typeface="Arial" panose="020B0604020202020204" pitchFamily="34" charset="0"/>
                <a:cs typeface="Arial" panose="020B0604020202020204" pitchFamily="34" charset="0"/>
              </a:rPr>
              <a:t>using 5 key filters:</a:t>
            </a:r>
          </a:p>
          <a:p>
            <a:pPr marL="0" indent="0">
              <a:buNone/>
            </a:pPr>
            <a:endParaRPr lang="en-GB" sz="2200" dirty="0">
              <a:latin typeface="Arial" panose="020B0604020202020204" pitchFamily="34" charset="0"/>
              <a:cs typeface="Arial" panose="020B0604020202020204" pitchFamily="34" charset="0"/>
            </a:endParaRPr>
          </a:p>
        </p:txBody>
      </p:sp>
      <p:sp>
        <p:nvSpPr>
          <p:cNvPr id="33" name="TextBox 32"/>
          <p:cNvSpPr txBox="1"/>
          <p:nvPr/>
        </p:nvSpPr>
        <p:spPr>
          <a:xfrm>
            <a:off x="2519848" y="2318068"/>
            <a:ext cx="4266279" cy="646331"/>
          </a:xfrm>
          <a:prstGeom prst="rect">
            <a:avLst/>
          </a:prstGeom>
          <a:noFill/>
        </p:spPr>
        <p:txBody>
          <a:bodyPr wrap="square" rtlCol="0">
            <a:spAutoFit/>
          </a:bodyPr>
          <a:lstStyle/>
          <a:p>
            <a:r>
              <a:rPr lang="en-US" b="1" dirty="0">
                <a:solidFill>
                  <a:schemeClr val="tx1">
                    <a:lumMod val="50000"/>
                    <a:lumOff val="50000"/>
                  </a:schemeClr>
                </a:solidFill>
                <a:latin typeface="Arial" panose="020B0604020202020204" pitchFamily="34" charset="0"/>
                <a:cs typeface="Arial" panose="020B0604020202020204" pitchFamily="34" charset="0"/>
              </a:rPr>
              <a:t>Criticality of national </a:t>
            </a:r>
          </a:p>
          <a:p>
            <a:r>
              <a:rPr lang="en-US" b="1" dirty="0">
                <a:solidFill>
                  <a:schemeClr val="tx1">
                    <a:lumMod val="50000"/>
                    <a:lumOff val="50000"/>
                  </a:schemeClr>
                </a:solidFill>
                <a:latin typeface="Arial" panose="020B0604020202020204" pitchFamily="34" charset="0"/>
                <a:cs typeface="Arial" panose="020B0604020202020204" pitchFamily="34" charset="0"/>
              </a:rPr>
              <a:t>challenges and inequities</a:t>
            </a:r>
          </a:p>
        </p:txBody>
      </p:sp>
      <p:sp>
        <p:nvSpPr>
          <p:cNvPr id="34" name="TextBox 33"/>
          <p:cNvSpPr txBox="1"/>
          <p:nvPr/>
        </p:nvSpPr>
        <p:spPr>
          <a:xfrm>
            <a:off x="2518304" y="3102000"/>
            <a:ext cx="4325512" cy="646331"/>
          </a:xfrm>
          <a:prstGeom prst="rect">
            <a:avLst/>
          </a:prstGeom>
          <a:noFill/>
        </p:spPr>
        <p:txBody>
          <a:bodyPr wrap="square" rtlCol="0">
            <a:spAutoFit/>
          </a:bodyPr>
          <a:lstStyle/>
          <a:p>
            <a:r>
              <a:rPr lang="en-US" b="1" dirty="0">
                <a:solidFill>
                  <a:schemeClr val="tx1">
                    <a:lumMod val="50000"/>
                    <a:lumOff val="50000"/>
                  </a:schemeClr>
                </a:solidFill>
                <a:latin typeface="Arial" panose="020B0604020202020204" pitchFamily="34" charset="0"/>
                <a:cs typeface="Arial" panose="020B0604020202020204" pitchFamily="34" charset="0"/>
              </a:rPr>
              <a:t>Mandate: Strategic Plan, alignment with global / sectoral priorities</a:t>
            </a:r>
          </a:p>
        </p:txBody>
      </p:sp>
      <p:sp>
        <p:nvSpPr>
          <p:cNvPr id="35" name="TextBox 34"/>
          <p:cNvSpPr txBox="1"/>
          <p:nvPr/>
        </p:nvSpPr>
        <p:spPr>
          <a:xfrm>
            <a:off x="2518304" y="3865887"/>
            <a:ext cx="3693784" cy="646331"/>
          </a:xfrm>
          <a:prstGeom prst="rect">
            <a:avLst/>
          </a:prstGeom>
          <a:noFill/>
        </p:spPr>
        <p:txBody>
          <a:bodyPr wrap="square" rtlCol="0">
            <a:spAutoFit/>
          </a:bodyPr>
          <a:lstStyle/>
          <a:p>
            <a:r>
              <a:rPr lang="en-US" b="1" dirty="0">
                <a:solidFill>
                  <a:schemeClr val="tx1">
                    <a:lumMod val="50000"/>
                    <a:lumOff val="50000"/>
                  </a:schemeClr>
                </a:solidFill>
                <a:latin typeface="Arial" panose="020B0604020202020204" pitchFamily="34" charset="0"/>
                <a:cs typeface="Arial" panose="020B0604020202020204" pitchFamily="34" charset="0"/>
              </a:rPr>
              <a:t>Position to act better than other partners</a:t>
            </a:r>
          </a:p>
        </p:txBody>
      </p:sp>
      <p:sp>
        <p:nvSpPr>
          <p:cNvPr id="36" name="TextBox 35"/>
          <p:cNvSpPr txBox="1"/>
          <p:nvPr/>
        </p:nvSpPr>
        <p:spPr>
          <a:xfrm>
            <a:off x="2521679" y="4609253"/>
            <a:ext cx="4965365" cy="646331"/>
          </a:xfrm>
          <a:prstGeom prst="rect">
            <a:avLst/>
          </a:prstGeom>
          <a:noFill/>
        </p:spPr>
        <p:txBody>
          <a:bodyPr wrap="square" rtlCol="0">
            <a:spAutoFit/>
          </a:bodyPr>
          <a:lstStyle/>
          <a:p>
            <a:r>
              <a:rPr lang="en-US" b="1" dirty="0">
                <a:solidFill>
                  <a:schemeClr val="tx1">
                    <a:lumMod val="50000"/>
                    <a:lumOff val="50000"/>
                  </a:schemeClr>
                </a:solidFill>
                <a:latin typeface="Arial" panose="020B0604020202020204" pitchFamily="34" charset="0"/>
                <a:cs typeface="Arial" panose="020B0604020202020204" pitchFamily="34" charset="0"/>
              </a:rPr>
              <a:t>Capacities and resources (human, financial, knowledge, technology, partners)</a:t>
            </a:r>
          </a:p>
        </p:txBody>
      </p:sp>
      <p:sp>
        <p:nvSpPr>
          <p:cNvPr id="38" name="TextBox 37"/>
          <p:cNvSpPr txBox="1"/>
          <p:nvPr/>
        </p:nvSpPr>
        <p:spPr>
          <a:xfrm>
            <a:off x="2520782" y="5389133"/>
            <a:ext cx="4488080" cy="646331"/>
          </a:xfrm>
          <a:prstGeom prst="rect">
            <a:avLst/>
          </a:prstGeom>
          <a:noFill/>
        </p:spPr>
        <p:txBody>
          <a:bodyPr wrap="square" rtlCol="0">
            <a:spAutoFit/>
          </a:bodyPr>
          <a:lstStyle/>
          <a:p>
            <a:r>
              <a:rPr lang="en-US" b="1" dirty="0">
                <a:solidFill>
                  <a:schemeClr val="tx1">
                    <a:lumMod val="50000"/>
                    <a:lumOff val="50000"/>
                  </a:schemeClr>
                </a:solidFill>
                <a:latin typeface="Arial" panose="020B0604020202020204" pitchFamily="34" charset="0"/>
                <a:cs typeface="Arial" panose="020B0604020202020204" pitchFamily="34" charset="0"/>
              </a:rPr>
              <a:t>Lessons learned, knowledge of what works and what does not</a:t>
            </a:r>
          </a:p>
        </p:txBody>
      </p:sp>
      <p:sp>
        <p:nvSpPr>
          <p:cNvPr id="133" name="Down Arrow 132"/>
          <p:cNvSpPr/>
          <p:nvPr/>
        </p:nvSpPr>
        <p:spPr>
          <a:xfrm>
            <a:off x="9897980" y="2330606"/>
            <a:ext cx="770021" cy="4201734"/>
          </a:xfrm>
          <a:prstGeom prst="downArrow">
            <a:avLst/>
          </a:prstGeom>
          <a:gradFill flip="none" rotWithShape="1">
            <a:gsLst>
              <a:gs pos="100000">
                <a:srgbClr val="333399"/>
              </a:gs>
              <a:gs pos="0">
                <a:srgbClr val="333399"/>
              </a:gs>
              <a:gs pos="24000">
                <a:srgbClr val="B0B0E2"/>
              </a:gs>
              <a:gs pos="75000">
                <a:srgbClr val="A3A3DA"/>
              </a:gs>
              <a:gs pos="52000">
                <a:srgbClr val="BDBDE9"/>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SHARPENING FOCUS</a:t>
            </a:r>
          </a:p>
        </p:txBody>
      </p:sp>
      <p:sp>
        <p:nvSpPr>
          <p:cNvPr id="129" name="Rectangle 128"/>
          <p:cNvSpPr/>
          <p:nvPr/>
        </p:nvSpPr>
        <p:spPr>
          <a:xfrm>
            <a:off x="6879708" y="2495450"/>
            <a:ext cx="45719" cy="608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0" name="Rectangle 129"/>
          <p:cNvSpPr/>
          <p:nvPr/>
        </p:nvSpPr>
        <p:spPr>
          <a:xfrm>
            <a:off x="7268429" y="3363359"/>
            <a:ext cx="45719" cy="5686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1" name="Rectangle 130"/>
          <p:cNvSpPr/>
          <p:nvPr/>
        </p:nvSpPr>
        <p:spPr>
          <a:xfrm flipH="1">
            <a:off x="7522805" y="4167604"/>
            <a:ext cx="45719" cy="5212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Rectangle 131"/>
          <p:cNvSpPr/>
          <p:nvPr/>
        </p:nvSpPr>
        <p:spPr>
          <a:xfrm flipH="1">
            <a:off x="7732987" y="4899552"/>
            <a:ext cx="45719" cy="47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4" name="Rectangle 133"/>
          <p:cNvSpPr/>
          <p:nvPr/>
        </p:nvSpPr>
        <p:spPr>
          <a:xfrm>
            <a:off x="7990511" y="5561943"/>
            <a:ext cx="45719" cy="4048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9" name="Oval 58"/>
          <p:cNvSpPr/>
          <p:nvPr/>
        </p:nvSpPr>
        <p:spPr>
          <a:xfrm>
            <a:off x="8066350" y="5258759"/>
            <a:ext cx="210312" cy="2103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8669287" y="4803796"/>
            <a:ext cx="210312" cy="2103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4" name="Oval 63"/>
          <p:cNvSpPr/>
          <p:nvPr/>
        </p:nvSpPr>
        <p:spPr>
          <a:xfrm flipV="1">
            <a:off x="8722140" y="3033703"/>
            <a:ext cx="210312" cy="21031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0099FF"/>
              </a:solidFill>
            </a:endParaRPr>
          </a:p>
        </p:txBody>
      </p:sp>
      <p:sp>
        <p:nvSpPr>
          <p:cNvPr id="65" name="Oval 64"/>
          <p:cNvSpPr/>
          <p:nvPr/>
        </p:nvSpPr>
        <p:spPr>
          <a:xfrm>
            <a:off x="8335317" y="2077425"/>
            <a:ext cx="210312" cy="21031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8" name="Oval 67"/>
          <p:cNvSpPr/>
          <p:nvPr/>
        </p:nvSpPr>
        <p:spPr>
          <a:xfrm>
            <a:off x="8891667" y="2628173"/>
            <a:ext cx="210312" cy="21031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Oval 68"/>
          <p:cNvSpPr/>
          <p:nvPr/>
        </p:nvSpPr>
        <p:spPr>
          <a:xfrm>
            <a:off x="8328125" y="3406411"/>
            <a:ext cx="205740" cy="20574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3" name="Oval 72"/>
          <p:cNvSpPr/>
          <p:nvPr/>
        </p:nvSpPr>
        <p:spPr>
          <a:xfrm>
            <a:off x="7620453" y="3728992"/>
            <a:ext cx="210312" cy="2103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4" name="Oval 73"/>
          <p:cNvSpPr/>
          <p:nvPr/>
        </p:nvSpPr>
        <p:spPr>
          <a:xfrm>
            <a:off x="7525759" y="2232344"/>
            <a:ext cx="210312" cy="21031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7" name="Oval 76"/>
          <p:cNvSpPr/>
          <p:nvPr/>
        </p:nvSpPr>
        <p:spPr>
          <a:xfrm flipV="1">
            <a:off x="7959172" y="2919916"/>
            <a:ext cx="210312" cy="21031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0099FF"/>
              </a:solidFill>
            </a:endParaRPr>
          </a:p>
        </p:txBody>
      </p:sp>
      <p:sp>
        <p:nvSpPr>
          <p:cNvPr id="78" name="Oval 77"/>
          <p:cNvSpPr/>
          <p:nvPr/>
        </p:nvSpPr>
        <p:spPr>
          <a:xfrm flipV="1">
            <a:off x="8581583" y="4161821"/>
            <a:ext cx="210312" cy="21031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0099FF"/>
              </a:solidFill>
            </a:endParaRPr>
          </a:p>
        </p:txBody>
      </p:sp>
      <p:sp>
        <p:nvSpPr>
          <p:cNvPr id="79" name="Oval 78"/>
          <p:cNvSpPr/>
          <p:nvPr/>
        </p:nvSpPr>
        <p:spPr>
          <a:xfrm>
            <a:off x="8358076" y="2765315"/>
            <a:ext cx="210312" cy="2103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0" name="Oval 79"/>
          <p:cNvSpPr/>
          <p:nvPr/>
        </p:nvSpPr>
        <p:spPr>
          <a:xfrm>
            <a:off x="7287296" y="3044963"/>
            <a:ext cx="210312" cy="2103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1" name="Oval 80"/>
          <p:cNvSpPr/>
          <p:nvPr/>
        </p:nvSpPr>
        <p:spPr>
          <a:xfrm rot="17336064">
            <a:off x="7952980" y="4386371"/>
            <a:ext cx="205740" cy="20574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4" name="Oval 83"/>
          <p:cNvSpPr/>
          <p:nvPr/>
        </p:nvSpPr>
        <p:spPr>
          <a:xfrm rot="17336064">
            <a:off x="8498164" y="4531529"/>
            <a:ext cx="205740" cy="20574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5" name="Oval 84"/>
          <p:cNvSpPr/>
          <p:nvPr/>
        </p:nvSpPr>
        <p:spPr>
          <a:xfrm>
            <a:off x="8093536" y="6232164"/>
            <a:ext cx="210312" cy="210312"/>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p:cNvSpPr/>
          <p:nvPr/>
        </p:nvSpPr>
        <p:spPr>
          <a:xfrm rot="17336064">
            <a:off x="8454224" y="5151093"/>
            <a:ext cx="205740" cy="20574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p:cNvSpPr/>
          <p:nvPr/>
        </p:nvSpPr>
        <p:spPr>
          <a:xfrm>
            <a:off x="8893022" y="3633001"/>
            <a:ext cx="210312" cy="2103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5" name="Oval 94"/>
          <p:cNvSpPr/>
          <p:nvPr/>
        </p:nvSpPr>
        <p:spPr>
          <a:xfrm flipV="1">
            <a:off x="8102890" y="3567211"/>
            <a:ext cx="210312" cy="21031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0099FF"/>
              </a:solidFill>
            </a:endParaRPr>
          </a:p>
        </p:txBody>
      </p:sp>
      <p:sp>
        <p:nvSpPr>
          <p:cNvPr id="96" name="Oval 95"/>
          <p:cNvSpPr/>
          <p:nvPr/>
        </p:nvSpPr>
        <p:spPr>
          <a:xfrm flipV="1">
            <a:off x="8176722" y="5693347"/>
            <a:ext cx="210312" cy="21031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0099FF"/>
              </a:solidFill>
            </a:endParaRPr>
          </a:p>
        </p:txBody>
      </p:sp>
      <p:sp>
        <p:nvSpPr>
          <p:cNvPr id="97" name="Oval 96"/>
          <p:cNvSpPr/>
          <p:nvPr/>
        </p:nvSpPr>
        <p:spPr>
          <a:xfrm>
            <a:off x="2125823" y="2475681"/>
            <a:ext cx="327956" cy="329184"/>
          </a:xfrm>
          <a:prstGeom prst="ellipse">
            <a:avLst/>
          </a:prstGeom>
          <a:solidFill>
            <a:schemeClr val="bg1">
              <a:lumMod val="50000"/>
            </a:schemeClr>
          </a:solid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1</a:t>
            </a:r>
          </a:p>
        </p:txBody>
      </p:sp>
      <p:sp>
        <p:nvSpPr>
          <p:cNvPr id="102" name="Oval 101"/>
          <p:cNvSpPr/>
          <p:nvPr/>
        </p:nvSpPr>
        <p:spPr>
          <a:xfrm>
            <a:off x="2124280" y="3249922"/>
            <a:ext cx="327956" cy="329184"/>
          </a:xfrm>
          <a:prstGeom prst="ellipse">
            <a:avLst/>
          </a:prstGeom>
          <a:solidFill>
            <a:schemeClr val="bg1">
              <a:lumMod val="50000"/>
            </a:schemeClr>
          </a:solid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2</a:t>
            </a:r>
          </a:p>
        </p:txBody>
      </p:sp>
      <p:sp>
        <p:nvSpPr>
          <p:cNvPr id="103" name="Oval 102"/>
          <p:cNvSpPr/>
          <p:nvPr/>
        </p:nvSpPr>
        <p:spPr>
          <a:xfrm>
            <a:off x="2124280" y="4002672"/>
            <a:ext cx="327956" cy="329184"/>
          </a:xfrm>
          <a:prstGeom prst="ellipse">
            <a:avLst/>
          </a:prstGeom>
          <a:solidFill>
            <a:schemeClr val="bg1">
              <a:lumMod val="50000"/>
            </a:schemeClr>
          </a:solid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3</a:t>
            </a:r>
          </a:p>
        </p:txBody>
      </p:sp>
      <p:sp>
        <p:nvSpPr>
          <p:cNvPr id="104" name="Oval 103"/>
          <p:cNvSpPr/>
          <p:nvPr/>
        </p:nvSpPr>
        <p:spPr>
          <a:xfrm>
            <a:off x="2124280" y="4755422"/>
            <a:ext cx="327956" cy="329184"/>
          </a:xfrm>
          <a:prstGeom prst="ellipse">
            <a:avLst/>
          </a:prstGeom>
          <a:solidFill>
            <a:schemeClr val="bg1">
              <a:lumMod val="50000"/>
            </a:schemeClr>
          </a:solid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4</a:t>
            </a:r>
          </a:p>
        </p:txBody>
      </p:sp>
      <p:sp>
        <p:nvSpPr>
          <p:cNvPr id="105" name="Oval 104"/>
          <p:cNvSpPr/>
          <p:nvPr/>
        </p:nvSpPr>
        <p:spPr>
          <a:xfrm>
            <a:off x="2122580" y="5508172"/>
            <a:ext cx="327956" cy="329184"/>
          </a:xfrm>
          <a:prstGeom prst="ellipse">
            <a:avLst/>
          </a:prstGeom>
          <a:solidFill>
            <a:schemeClr val="bg1">
              <a:lumMod val="50000"/>
            </a:schemeClr>
          </a:solidFill>
          <a:ln w="3175">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32484972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799607" y="812803"/>
          <a:ext cx="8592777" cy="5782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ctrTitle"/>
          </p:nvPr>
        </p:nvSpPr>
        <p:spPr>
          <a:prstGeom prst="rect">
            <a:avLst/>
          </a:prstGeom>
        </p:spPr>
        <p:txBody>
          <a:bodyPr>
            <a:noAutofit/>
          </a:bodyPr>
          <a:lstStyle/>
          <a:p>
            <a:r>
              <a:rPr lang="en-US" dirty="0" smtClean="0">
                <a:latin typeface="Arial" panose="020B0604020202020204" pitchFamily="34" charset="0"/>
                <a:cs typeface="Arial" panose="020B0604020202020204" pitchFamily="34" charset="0"/>
              </a:rPr>
              <a:t>Key Elements of RBM</a:t>
            </a:r>
            <a:endParaRPr lang="en-US" dirty="0">
              <a:latin typeface="Arial" panose="020B0604020202020204" pitchFamily="34" charset="0"/>
              <a:cs typeface="Arial" panose="020B0604020202020204" pitchFamily="34" charset="0"/>
            </a:endParaRPr>
          </a:p>
        </p:txBody>
      </p:sp>
      <p:sp>
        <p:nvSpPr>
          <p:cNvPr id="2" name="Rounded Rectangle 1"/>
          <p:cNvSpPr/>
          <p:nvPr/>
        </p:nvSpPr>
        <p:spPr>
          <a:xfrm>
            <a:off x="7771504" y="3191685"/>
            <a:ext cx="1842423" cy="1164913"/>
          </a:xfrm>
          <a:prstGeom prst="roundRect">
            <a:avLst/>
          </a:prstGeom>
          <a:solidFill>
            <a:srgbClr val="F7941D"/>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Strategic Planning</a:t>
            </a:r>
          </a:p>
        </p:txBody>
      </p:sp>
      <p:sp>
        <p:nvSpPr>
          <p:cNvPr id="12" name="Rounded Rectangle 11"/>
          <p:cNvSpPr/>
          <p:nvPr/>
        </p:nvSpPr>
        <p:spPr>
          <a:xfrm>
            <a:off x="5056669" y="3160553"/>
            <a:ext cx="1936378" cy="1164913"/>
          </a:xfrm>
          <a:prstGeom prst="roundRect">
            <a:avLst/>
          </a:prstGeom>
          <a:solidFill>
            <a:schemeClr val="bg2">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Programme </a:t>
            </a:r>
          </a:p>
          <a:p>
            <a:pPr algn="ctr"/>
            <a:r>
              <a:rPr lang="en-US" sz="2200" b="1" dirty="0">
                <a:latin typeface="Arial" panose="020B0604020202020204" pitchFamily="34" charset="0"/>
                <a:cs typeface="Arial" panose="020B0604020202020204" pitchFamily="34" charset="0"/>
              </a:rPr>
              <a:t>Re-Design for Results</a:t>
            </a:r>
          </a:p>
        </p:txBody>
      </p:sp>
      <p:cxnSp>
        <p:nvCxnSpPr>
          <p:cNvPr id="28" name="Curved Connector 27"/>
          <p:cNvCxnSpPr/>
          <p:nvPr/>
        </p:nvCxnSpPr>
        <p:spPr>
          <a:xfrm flipV="1">
            <a:off x="4701988"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35" name="Minus 34"/>
          <p:cNvSpPr/>
          <p:nvPr/>
        </p:nvSpPr>
        <p:spPr>
          <a:xfrm>
            <a:off x="4276165" y="3585883"/>
            <a:ext cx="851647" cy="448235"/>
          </a:xfrm>
          <a:prstGeom prst="mathMinus">
            <a:avLst>
              <a:gd name="adj1" fmla="val 35520"/>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6" name="Minus 35"/>
          <p:cNvSpPr/>
          <p:nvPr/>
        </p:nvSpPr>
        <p:spPr>
          <a:xfrm>
            <a:off x="6921904" y="3488558"/>
            <a:ext cx="822456" cy="614833"/>
          </a:xfrm>
          <a:prstGeom prst="mathMinus">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7" name="Down Arrow 36"/>
          <p:cNvSpPr/>
          <p:nvPr/>
        </p:nvSpPr>
        <p:spPr>
          <a:xfrm>
            <a:off x="5853949" y="2393576"/>
            <a:ext cx="367553" cy="798108"/>
          </a:xfrm>
          <a:prstGeom prst="downArrow">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16" name="Curved Connector 15"/>
          <p:cNvCxnSpPr/>
          <p:nvPr/>
        </p:nvCxnSpPr>
        <p:spPr>
          <a:xfrm flipH="1" flipV="1">
            <a:off x="6113576"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18667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304519" y="285729"/>
            <a:ext cx="7552800" cy="506413"/>
          </a:xfrm>
        </p:spPr>
        <p:txBody>
          <a:bodyPr/>
          <a:lstStyle/>
          <a:p>
            <a:r>
              <a:rPr lang="en-US" dirty="0" smtClean="0"/>
              <a:t>What is an Evaluation?</a:t>
            </a:r>
            <a:endParaRPr lang="en-GB" dirty="0"/>
          </a:p>
        </p:txBody>
      </p:sp>
      <p:sp>
        <p:nvSpPr>
          <p:cNvPr id="6" name="TextBox 5"/>
          <p:cNvSpPr txBox="1"/>
          <p:nvPr/>
        </p:nvSpPr>
        <p:spPr>
          <a:xfrm>
            <a:off x="2747629" y="1663189"/>
            <a:ext cx="7451725" cy="646331"/>
          </a:xfrm>
          <a:prstGeom prst="rect">
            <a:avLst/>
          </a:prstGeom>
          <a:noFill/>
        </p:spPr>
        <p:txBody>
          <a:bodyPr wrap="square" rtlCol="0">
            <a:spAutoFit/>
          </a:bodyPr>
          <a:lstStyle/>
          <a:p>
            <a:pPr marL="285750" indent="-285750">
              <a:buFont typeface="Wingdings" panose="05000000000000000000" pitchFamily="2" charset="2"/>
              <a:buChar char="ü"/>
            </a:pPr>
            <a:endParaRPr lang="en-US" dirty="0"/>
          </a:p>
          <a:p>
            <a:endParaRPr lang="en-GB" dirty="0"/>
          </a:p>
        </p:txBody>
      </p:sp>
      <p:sp>
        <p:nvSpPr>
          <p:cNvPr id="3" name="Rounded Rectangle 2"/>
          <p:cNvSpPr/>
          <p:nvPr/>
        </p:nvSpPr>
        <p:spPr>
          <a:xfrm>
            <a:off x="2423593" y="1447164"/>
            <a:ext cx="7739757" cy="1368152"/>
          </a:xfrm>
          <a:prstGeom prst="roundRect">
            <a:avLst/>
          </a:prstGeom>
          <a:noFill/>
          <a:ln w="19050">
            <a:solidFill>
              <a:srgbClr val="0099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7" name="TextBox 6"/>
          <p:cNvSpPr txBox="1"/>
          <p:nvPr/>
        </p:nvSpPr>
        <p:spPr>
          <a:xfrm>
            <a:off x="3803184" y="1466374"/>
            <a:ext cx="6360167" cy="1384995"/>
          </a:xfrm>
          <a:prstGeom prst="rect">
            <a:avLst/>
          </a:prstGeom>
          <a:noFill/>
        </p:spPr>
        <p:txBody>
          <a:bodyPr wrap="square" rtlCol="0">
            <a:spAutoFit/>
          </a:bodyPr>
          <a:lstStyle/>
          <a:p>
            <a:r>
              <a:rPr lang="en-US" sz="2100" dirty="0">
                <a:latin typeface="Arial" pitchFamily="34" charset="0"/>
                <a:cs typeface="Arial" pitchFamily="34" charset="0"/>
              </a:rPr>
              <a:t>An evaluation is an assessment, as systematic and impartial as possible, of a programme, strategy, policy, sector, operational area or institutional performance</a:t>
            </a:r>
            <a:endParaRPr lang="en-GB" sz="2100" dirty="0"/>
          </a:p>
        </p:txBody>
      </p:sp>
      <p:sp>
        <p:nvSpPr>
          <p:cNvPr id="10" name="TextBox 9"/>
          <p:cNvSpPr txBox="1"/>
          <p:nvPr/>
        </p:nvSpPr>
        <p:spPr>
          <a:xfrm>
            <a:off x="2747629" y="3139354"/>
            <a:ext cx="7451725" cy="646331"/>
          </a:xfrm>
          <a:prstGeom prst="rect">
            <a:avLst/>
          </a:prstGeom>
          <a:noFill/>
        </p:spPr>
        <p:txBody>
          <a:bodyPr wrap="square" rtlCol="0">
            <a:spAutoFit/>
          </a:bodyPr>
          <a:lstStyle/>
          <a:p>
            <a:pPr marL="285750" indent="-285750">
              <a:buFont typeface="Wingdings" panose="05000000000000000000" pitchFamily="2" charset="2"/>
              <a:buChar char="ü"/>
            </a:pPr>
            <a:endParaRPr lang="en-US" dirty="0"/>
          </a:p>
          <a:p>
            <a:endParaRPr lang="en-GB" dirty="0"/>
          </a:p>
        </p:txBody>
      </p:sp>
      <p:sp>
        <p:nvSpPr>
          <p:cNvPr id="11" name="Rounded Rectangle 10"/>
          <p:cNvSpPr/>
          <p:nvPr/>
        </p:nvSpPr>
        <p:spPr>
          <a:xfrm>
            <a:off x="2423593" y="2923329"/>
            <a:ext cx="7739757" cy="1332148"/>
          </a:xfrm>
          <a:prstGeom prst="roundRect">
            <a:avLst/>
          </a:prstGeom>
          <a:ln w="19050">
            <a:solidFill>
              <a:srgbClr val="0099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12" name="TextBox 11"/>
          <p:cNvSpPr txBox="1"/>
          <p:nvPr/>
        </p:nvSpPr>
        <p:spPr>
          <a:xfrm>
            <a:off x="3803184" y="3037126"/>
            <a:ext cx="6360167" cy="1061829"/>
          </a:xfrm>
          <a:prstGeom prst="rect">
            <a:avLst/>
          </a:prstGeom>
          <a:noFill/>
        </p:spPr>
        <p:txBody>
          <a:bodyPr wrap="square" rtlCol="0">
            <a:spAutoFit/>
          </a:bodyPr>
          <a:lstStyle/>
          <a:p>
            <a:r>
              <a:rPr lang="en-US" sz="2100" dirty="0">
                <a:latin typeface="Arial" pitchFamily="34" charset="0"/>
                <a:cs typeface="Arial" pitchFamily="34" charset="0"/>
              </a:rPr>
              <a:t>Evaluation aims to determine the relevance, efficiency, effectiveness, impact and sustainability of interventions</a:t>
            </a:r>
            <a:endParaRPr lang="en-US" sz="2100" b="1" dirty="0">
              <a:latin typeface="Arial" panose="020B0604020202020204" pitchFamily="34" charset="0"/>
              <a:ea typeface="MS Mincho" panose="02020609040205080304" pitchFamily="49" charset="-128"/>
              <a:cs typeface="Arial" panose="020B0604020202020204" pitchFamily="34" charset="0"/>
            </a:endParaRPr>
          </a:p>
        </p:txBody>
      </p:sp>
      <p:sp>
        <p:nvSpPr>
          <p:cNvPr id="14" name="TextBox 13"/>
          <p:cNvSpPr txBox="1"/>
          <p:nvPr/>
        </p:nvSpPr>
        <p:spPr>
          <a:xfrm>
            <a:off x="2747630" y="4588135"/>
            <a:ext cx="7451725" cy="646331"/>
          </a:xfrm>
          <a:prstGeom prst="rect">
            <a:avLst/>
          </a:prstGeom>
          <a:noFill/>
        </p:spPr>
        <p:txBody>
          <a:bodyPr wrap="square" rtlCol="0">
            <a:spAutoFit/>
          </a:bodyPr>
          <a:lstStyle/>
          <a:p>
            <a:pPr marL="285750" indent="-285750">
              <a:buFont typeface="Wingdings" panose="05000000000000000000" pitchFamily="2" charset="2"/>
              <a:buChar char="ü"/>
            </a:pPr>
            <a:endParaRPr lang="en-US" dirty="0"/>
          </a:p>
          <a:p>
            <a:endParaRPr lang="en-GB" dirty="0"/>
          </a:p>
        </p:txBody>
      </p:sp>
      <p:sp>
        <p:nvSpPr>
          <p:cNvPr id="15" name="Rounded Rectangle 14"/>
          <p:cNvSpPr/>
          <p:nvPr/>
        </p:nvSpPr>
        <p:spPr>
          <a:xfrm>
            <a:off x="2423594" y="4372110"/>
            <a:ext cx="7739757" cy="1503546"/>
          </a:xfrm>
          <a:prstGeom prst="roundRect">
            <a:avLst/>
          </a:prstGeom>
          <a:ln w="19050">
            <a:solidFill>
              <a:srgbClr val="0099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solidFill>
                <a:srgbClr val="0099FF"/>
              </a:solidFill>
            </a:endParaRPr>
          </a:p>
        </p:txBody>
      </p:sp>
      <p:sp>
        <p:nvSpPr>
          <p:cNvPr id="13" name="Rectangle 12"/>
          <p:cNvSpPr/>
          <p:nvPr/>
        </p:nvSpPr>
        <p:spPr>
          <a:xfrm>
            <a:off x="3803184" y="4554397"/>
            <a:ext cx="6410295" cy="1061829"/>
          </a:xfrm>
          <a:prstGeom prst="rect">
            <a:avLst/>
          </a:prstGeom>
        </p:spPr>
        <p:txBody>
          <a:bodyPr wrap="square">
            <a:spAutoFit/>
          </a:bodyPr>
          <a:lstStyle/>
          <a:p>
            <a:r>
              <a:rPr lang="en-US" sz="2100" dirty="0">
                <a:latin typeface="Arial" pitchFamily="34" charset="0"/>
                <a:cs typeface="Arial" pitchFamily="34" charset="0"/>
              </a:rPr>
              <a:t>Evaluations provide </a:t>
            </a:r>
            <a:r>
              <a:rPr lang="en-US" sz="2100" dirty="0">
                <a:solidFill>
                  <a:srgbClr val="0099FF"/>
                </a:solidFill>
                <a:latin typeface="Arial" pitchFamily="34" charset="0"/>
                <a:cs typeface="Arial" pitchFamily="34" charset="0"/>
              </a:rPr>
              <a:t>credible </a:t>
            </a:r>
            <a:r>
              <a:rPr lang="en-US" sz="2100" dirty="0">
                <a:latin typeface="Arial" pitchFamily="34" charset="0"/>
                <a:cs typeface="Arial" pitchFamily="34" charset="0"/>
              </a:rPr>
              <a:t>evidence-based information, </a:t>
            </a:r>
            <a:r>
              <a:rPr lang="en-US" sz="2100" dirty="0">
                <a:solidFill>
                  <a:srgbClr val="0099FF"/>
                </a:solidFill>
                <a:latin typeface="Arial" pitchFamily="34" charset="0"/>
                <a:cs typeface="Arial" pitchFamily="34" charset="0"/>
              </a:rPr>
              <a:t>recommendations</a:t>
            </a:r>
            <a:r>
              <a:rPr lang="en-US" sz="2100" dirty="0">
                <a:solidFill>
                  <a:srgbClr val="0070C0"/>
                </a:solidFill>
                <a:latin typeface="Arial" pitchFamily="34" charset="0"/>
                <a:cs typeface="Arial" pitchFamily="34" charset="0"/>
              </a:rPr>
              <a:t> </a:t>
            </a:r>
            <a:r>
              <a:rPr lang="en-US" sz="2100" dirty="0">
                <a:latin typeface="Arial" pitchFamily="34" charset="0"/>
                <a:cs typeface="Arial" pitchFamily="34" charset="0"/>
              </a:rPr>
              <a:t>and </a:t>
            </a:r>
            <a:r>
              <a:rPr lang="en-US" sz="2100" dirty="0">
                <a:solidFill>
                  <a:srgbClr val="0099FF"/>
                </a:solidFill>
                <a:latin typeface="Arial" pitchFamily="34" charset="0"/>
                <a:cs typeface="Arial" pitchFamily="34" charset="0"/>
              </a:rPr>
              <a:t>lessons learned </a:t>
            </a:r>
            <a:r>
              <a:rPr lang="en-US" sz="2100" dirty="0">
                <a:latin typeface="Arial" pitchFamily="34" charset="0"/>
                <a:cs typeface="Arial" pitchFamily="34" charset="0"/>
              </a:rPr>
              <a:t>to improve future programming and decision making </a:t>
            </a:r>
            <a:endParaRPr lang="en-US" sz="2100" dirty="0">
              <a:latin typeface="Arial" panose="020B0604020202020204" pitchFamily="34" charset="0"/>
              <a:ea typeface="MS Mincho" panose="02020609040205080304" pitchFamily="49" charset="-128"/>
              <a:cs typeface="Arial" panose="020B0604020202020204" pitchFamily="34" charset="0"/>
            </a:endParaRPr>
          </a:p>
        </p:txBody>
      </p:sp>
      <p:pic>
        <p:nvPicPr>
          <p:cNvPr id="18" name="Picture 17"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7628" y="1794195"/>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7628" y="3223643"/>
            <a:ext cx="731520" cy="73152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http://www.mophie.com/shop/media/wysiwyg/ps-plus-icon-chec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7628" y="4758123"/>
            <a:ext cx="731520" cy="731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25520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325202" y="246178"/>
            <a:ext cx="8255977" cy="514089"/>
          </a:xfrm>
        </p:spPr>
        <p:txBody>
          <a:bodyPr/>
          <a:lstStyle/>
          <a:p>
            <a:r>
              <a:rPr lang="en-US" dirty="0" smtClean="0"/>
              <a:t>Relationship between Evaluation and  Monitoring</a:t>
            </a:r>
            <a:endParaRPr lang="en-GB" dirty="0"/>
          </a:p>
        </p:txBody>
      </p:sp>
      <p:sp>
        <p:nvSpPr>
          <p:cNvPr id="35" name="Rectangle 34"/>
          <p:cNvSpPr/>
          <p:nvPr/>
        </p:nvSpPr>
        <p:spPr bwMode="auto">
          <a:xfrm>
            <a:off x="6463540" y="1083307"/>
            <a:ext cx="3736917" cy="448436"/>
          </a:xfrm>
          <a:prstGeom prst="rect">
            <a:avLst/>
          </a:prstGeom>
          <a:solidFill>
            <a:srgbClr val="F7941D"/>
          </a:solidFill>
          <a:ln>
            <a:solidFill>
              <a:srgbClr val="F7941D"/>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defTabSz="457200"/>
            <a:endParaRPr lang="en-US" sz="24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7" name="Rectangle 46"/>
          <p:cNvSpPr/>
          <p:nvPr/>
        </p:nvSpPr>
        <p:spPr bwMode="auto">
          <a:xfrm>
            <a:off x="2423592" y="1083306"/>
            <a:ext cx="3960440" cy="448436"/>
          </a:xfrm>
          <a:prstGeom prst="rect">
            <a:avLst/>
          </a:prstGeom>
          <a:solidFill>
            <a:srgbClr val="0099FF"/>
          </a:solidFill>
          <a:ln>
            <a:solidFill>
              <a:srgbClr val="0099FF"/>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defTabSz="457200" eaLnBrk="0" fontAlgn="base" hangingPunct="0">
              <a:spcBef>
                <a:spcPct val="0"/>
              </a:spcBef>
              <a:spcAft>
                <a:spcPct val="0"/>
              </a:spcAft>
            </a:pPr>
            <a:endParaRPr lang="en-US" altLang="ko-KR" sz="2400" dirty="0">
              <a:solidFill>
                <a:schemeClr val="bg1"/>
              </a:solidFill>
              <a:latin typeface="Arial" panose="020B0604020202020204" pitchFamily="34" charset="0"/>
              <a:ea typeface="굴림" charset="-127"/>
              <a:cs typeface="Arial" panose="020B0604020202020204" pitchFamily="34" charset="0"/>
            </a:endParaRPr>
          </a:p>
          <a:p>
            <a:pPr algn="ctr" defTabSz="457200" eaLnBrk="0" fontAlgn="base" hangingPunct="0">
              <a:spcBef>
                <a:spcPct val="0"/>
              </a:spcBef>
              <a:spcAft>
                <a:spcPct val="0"/>
              </a:spcAft>
            </a:pPr>
            <a:endParaRPr lang="en-US" sz="2400" dirty="0">
              <a:solidFill>
                <a:schemeClr val="bg1"/>
              </a:solidFill>
              <a:latin typeface="Arial" panose="020B0604020202020204" pitchFamily="34" charset="0"/>
              <a:cs typeface="Arial" panose="020B0604020202020204" pitchFamily="34" charset="0"/>
            </a:endParaRPr>
          </a:p>
        </p:txBody>
      </p:sp>
      <p:sp>
        <p:nvSpPr>
          <p:cNvPr id="60" name="CasellaDiTesto 59"/>
          <p:cNvSpPr txBox="1"/>
          <p:nvPr/>
        </p:nvSpPr>
        <p:spPr>
          <a:xfrm>
            <a:off x="2772438" y="1107469"/>
            <a:ext cx="1816908" cy="400110"/>
          </a:xfrm>
          <a:prstGeom prst="rect">
            <a:avLst/>
          </a:prstGeom>
          <a:noFill/>
        </p:spPr>
        <p:txBody>
          <a:bodyPr wrap="none" rtlCol="0">
            <a:spAutoFit/>
          </a:bodyPr>
          <a:lstStyle/>
          <a:p>
            <a:r>
              <a:rPr lang="it-IT" sz="2000" b="1" dirty="0">
                <a:solidFill>
                  <a:schemeClr val="bg1"/>
                </a:solidFill>
                <a:latin typeface="Arial" pitchFamily="34" charset="0"/>
                <a:cs typeface="Arial" pitchFamily="34" charset="0"/>
              </a:rPr>
              <a:t>EVALUATION</a:t>
            </a:r>
          </a:p>
        </p:txBody>
      </p:sp>
      <p:sp>
        <p:nvSpPr>
          <p:cNvPr id="74" name="CasellaDiTesto 73"/>
          <p:cNvSpPr txBox="1"/>
          <p:nvPr/>
        </p:nvSpPr>
        <p:spPr>
          <a:xfrm>
            <a:off x="6960096" y="1131632"/>
            <a:ext cx="1845570" cy="400110"/>
          </a:xfrm>
          <a:prstGeom prst="rect">
            <a:avLst/>
          </a:prstGeom>
          <a:noFill/>
        </p:spPr>
        <p:txBody>
          <a:bodyPr wrap="none" rtlCol="0">
            <a:spAutoFit/>
          </a:bodyPr>
          <a:lstStyle/>
          <a:p>
            <a:r>
              <a:rPr lang="it-IT" sz="2000" b="1" dirty="0">
                <a:latin typeface="Arial" pitchFamily="34" charset="0"/>
                <a:cs typeface="Arial" pitchFamily="34" charset="0"/>
              </a:rPr>
              <a:t>MONITORING</a:t>
            </a:r>
          </a:p>
        </p:txBody>
      </p:sp>
      <p:sp>
        <p:nvSpPr>
          <p:cNvPr id="49" name="Rectangle 48"/>
          <p:cNvSpPr/>
          <p:nvPr/>
        </p:nvSpPr>
        <p:spPr>
          <a:xfrm>
            <a:off x="2393584" y="1641156"/>
            <a:ext cx="3990448" cy="419693"/>
          </a:xfrm>
          <a:prstGeom prst="rect">
            <a:avLst/>
          </a:prstGeom>
          <a:solidFill>
            <a:schemeClr val="bg1">
              <a:lumMod val="95000"/>
            </a:schemeClr>
          </a:solidFill>
        </p:spPr>
        <p:txBody>
          <a:bodyPr wrap="square" anchor="ctr">
            <a:noAutofit/>
          </a:bodyPr>
          <a:lstStyle/>
          <a:p>
            <a:pPr marL="342900" indent="-342900" defTabSz="457200">
              <a:buFont typeface="Wingdings" panose="05000000000000000000" pitchFamily="2" charset="2"/>
              <a:buChar char="ü"/>
            </a:pPr>
            <a:r>
              <a:rPr lang="en-US" sz="2000" dirty="0">
                <a:solidFill>
                  <a:srgbClr val="000000"/>
                </a:solidFill>
                <a:latin typeface="Arial"/>
              </a:rPr>
              <a:t>Systematic, </a:t>
            </a:r>
            <a:r>
              <a:rPr lang="en-US" sz="2000" dirty="0">
                <a:solidFill>
                  <a:srgbClr val="0099FF"/>
                </a:solidFill>
                <a:latin typeface="Arial"/>
              </a:rPr>
              <a:t>episodic</a:t>
            </a:r>
          </a:p>
        </p:txBody>
      </p:sp>
      <p:sp>
        <p:nvSpPr>
          <p:cNvPr id="50" name="Rectangle 49"/>
          <p:cNvSpPr/>
          <p:nvPr/>
        </p:nvSpPr>
        <p:spPr>
          <a:xfrm>
            <a:off x="6463540" y="1641155"/>
            <a:ext cx="3736917" cy="419693"/>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US" sz="2000" dirty="0">
                <a:solidFill>
                  <a:srgbClr val="000000"/>
                </a:solidFill>
                <a:latin typeface="Arial"/>
              </a:rPr>
              <a:t>Systematic, </a:t>
            </a:r>
            <a:r>
              <a:rPr lang="en-US" sz="2000" dirty="0">
                <a:solidFill>
                  <a:srgbClr val="F7941D"/>
                </a:solidFill>
                <a:latin typeface="Arial"/>
              </a:rPr>
              <a:t>ongoing</a:t>
            </a:r>
          </a:p>
        </p:txBody>
      </p:sp>
      <p:sp>
        <p:nvSpPr>
          <p:cNvPr id="51" name="Rectangle 50"/>
          <p:cNvSpPr/>
          <p:nvPr/>
        </p:nvSpPr>
        <p:spPr>
          <a:xfrm>
            <a:off x="2374973" y="2108245"/>
            <a:ext cx="3981106" cy="419693"/>
          </a:xfrm>
          <a:prstGeom prst="rect">
            <a:avLst/>
          </a:prstGeom>
          <a:solidFill>
            <a:schemeClr val="bg1">
              <a:lumMod val="95000"/>
            </a:schemeClr>
          </a:solidFill>
        </p:spPr>
        <p:txBody>
          <a:bodyPr wrap="square" anchor="ctr">
            <a:noAutofit/>
          </a:bodyPr>
          <a:lstStyle/>
          <a:p>
            <a:pPr marL="342900" indent="-342900" defTabSz="457200">
              <a:buFont typeface="Wingdings" panose="05000000000000000000" pitchFamily="2" charset="2"/>
              <a:buChar char="ü"/>
            </a:pPr>
            <a:r>
              <a:rPr lang="en-US" sz="2000" dirty="0">
                <a:solidFill>
                  <a:srgbClr val="0099FF"/>
                </a:solidFill>
                <a:latin typeface="Arial"/>
              </a:rPr>
              <a:t>During </a:t>
            </a:r>
            <a:r>
              <a:rPr lang="en-US" sz="2000" dirty="0">
                <a:latin typeface="Arial"/>
              </a:rPr>
              <a:t>or </a:t>
            </a:r>
            <a:r>
              <a:rPr lang="en-US" sz="2000" dirty="0">
                <a:solidFill>
                  <a:srgbClr val="0099FF"/>
                </a:solidFill>
                <a:latin typeface="Arial"/>
              </a:rPr>
              <a:t>after </a:t>
            </a:r>
            <a:r>
              <a:rPr lang="en-US" sz="2000" dirty="0">
                <a:latin typeface="Arial"/>
              </a:rPr>
              <a:t>i</a:t>
            </a:r>
            <a:r>
              <a:rPr lang="en-US" sz="2000" dirty="0">
                <a:solidFill>
                  <a:srgbClr val="000000"/>
                </a:solidFill>
                <a:latin typeface="Arial"/>
              </a:rPr>
              <a:t>mplementation</a:t>
            </a:r>
          </a:p>
        </p:txBody>
      </p:sp>
      <p:sp>
        <p:nvSpPr>
          <p:cNvPr id="52" name="Rectangle 51"/>
          <p:cNvSpPr/>
          <p:nvPr/>
        </p:nvSpPr>
        <p:spPr>
          <a:xfrm>
            <a:off x="6463540" y="2114546"/>
            <a:ext cx="3736917" cy="419693"/>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US" sz="2000" dirty="0">
                <a:solidFill>
                  <a:srgbClr val="F7941D"/>
                </a:solidFill>
                <a:latin typeface="Arial"/>
              </a:rPr>
              <a:t>During</a:t>
            </a:r>
            <a:r>
              <a:rPr lang="en-US" sz="2000" dirty="0">
                <a:solidFill>
                  <a:srgbClr val="0099FF"/>
                </a:solidFill>
                <a:latin typeface="Arial"/>
              </a:rPr>
              <a:t> </a:t>
            </a:r>
            <a:r>
              <a:rPr lang="en-US" sz="2000" dirty="0">
                <a:solidFill>
                  <a:srgbClr val="000000"/>
                </a:solidFill>
                <a:latin typeface="Arial"/>
              </a:rPr>
              <a:t>implementation</a:t>
            </a:r>
          </a:p>
        </p:txBody>
      </p:sp>
      <p:sp>
        <p:nvSpPr>
          <p:cNvPr id="53" name="Rectangle 52"/>
          <p:cNvSpPr/>
          <p:nvPr/>
        </p:nvSpPr>
        <p:spPr>
          <a:xfrm>
            <a:off x="2374973" y="2576545"/>
            <a:ext cx="3981106" cy="858200"/>
          </a:xfrm>
          <a:prstGeom prst="rect">
            <a:avLst/>
          </a:prstGeom>
          <a:solidFill>
            <a:schemeClr val="bg1">
              <a:lumMod val="95000"/>
            </a:schemeClr>
          </a:solidFill>
        </p:spPr>
        <p:txBody>
          <a:bodyPr wrap="square" anchor="ctr">
            <a:noAutofit/>
          </a:bodyPr>
          <a:lstStyle/>
          <a:p>
            <a:pPr marL="342900" indent="-342900" defTabSz="457200">
              <a:buFont typeface="Wingdings" panose="05000000000000000000" pitchFamily="2" charset="2"/>
              <a:buChar char="ü"/>
            </a:pPr>
            <a:r>
              <a:rPr lang="it-IT" sz="2000" dirty="0">
                <a:solidFill>
                  <a:srgbClr val="0099FF"/>
                </a:solidFill>
                <a:latin typeface="Arial" pitchFamily="34" charset="0"/>
                <a:cs typeface="Arial" pitchFamily="34" charset="0"/>
              </a:rPr>
              <a:t>Appraisal </a:t>
            </a:r>
            <a:r>
              <a:rPr lang="it-IT" sz="2000" dirty="0">
                <a:latin typeface="Arial" pitchFamily="34" charset="0"/>
                <a:cs typeface="Arial" pitchFamily="34" charset="0"/>
              </a:rPr>
              <a:t>of merit, value or</a:t>
            </a:r>
          </a:p>
          <a:p>
            <a:pPr defTabSz="457200"/>
            <a:r>
              <a:rPr lang="it-IT" sz="2000" dirty="0">
                <a:latin typeface="Arial" pitchFamily="34" charset="0"/>
                <a:cs typeface="Arial" pitchFamily="34" charset="0"/>
              </a:rPr>
              <a:t>     worth of a programme/</a:t>
            </a:r>
          </a:p>
          <a:p>
            <a:r>
              <a:rPr lang="it-IT" sz="2000" dirty="0">
                <a:latin typeface="Arial" pitchFamily="34" charset="0"/>
                <a:cs typeface="Arial" pitchFamily="34" charset="0"/>
              </a:rPr>
              <a:t>     project/ intervention/ strategy</a:t>
            </a:r>
          </a:p>
        </p:txBody>
      </p:sp>
      <p:sp>
        <p:nvSpPr>
          <p:cNvPr id="54" name="Rectangle 53"/>
          <p:cNvSpPr/>
          <p:nvPr/>
        </p:nvSpPr>
        <p:spPr>
          <a:xfrm>
            <a:off x="6463540" y="2591107"/>
            <a:ext cx="3736917" cy="845959"/>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US" sz="2000" dirty="0">
                <a:solidFill>
                  <a:srgbClr val="F7941D"/>
                </a:solidFill>
                <a:latin typeface="Arial"/>
              </a:rPr>
              <a:t>Tracking</a:t>
            </a:r>
            <a:r>
              <a:rPr lang="en-US" sz="2000" dirty="0">
                <a:solidFill>
                  <a:srgbClr val="0099FF"/>
                </a:solidFill>
                <a:latin typeface="Arial"/>
              </a:rPr>
              <a:t> </a:t>
            </a:r>
            <a:r>
              <a:rPr lang="en-US" sz="2000" dirty="0">
                <a:latin typeface="Arial"/>
              </a:rPr>
              <a:t>of</a:t>
            </a:r>
            <a:r>
              <a:rPr lang="en-US" sz="2000" dirty="0">
                <a:solidFill>
                  <a:srgbClr val="FF0000"/>
                </a:solidFill>
                <a:latin typeface="Arial"/>
              </a:rPr>
              <a:t> </a:t>
            </a:r>
            <a:r>
              <a:rPr lang="en-US" sz="2000" dirty="0">
                <a:solidFill>
                  <a:srgbClr val="000000"/>
                </a:solidFill>
                <a:latin typeface="Arial"/>
              </a:rPr>
              <a:t>programme/ project/activity progress</a:t>
            </a:r>
          </a:p>
        </p:txBody>
      </p:sp>
      <p:sp>
        <p:nvSpPr>
          <p:cNvPr id="55" name="Rectangle 54"/>
          <p:cNvSpPr/>
          <p:nvPr/>
        </p:nvSpPr>
        <p:spPr>
          <a:xfrm>
            <a:off x="2374973" y="3481560"/>
            <a:ext cx="3990448" cy="1182156"/>
          </a:xfrm>
          <a:prstGeom prst="rect">
            <a:avLst/>
          </a:prstGeom>
          <a:solidFill>
            <a:schemeClr val="bg1">
              <a:lumMod val="95000"/>
            </a:schemeClr>
          </a:solidFill>
        </p:spPr>
        <p:txBody>
          <a:bodyPr wrap="square" anchor="ctr">
            <a:noAutofit/>
          </a:bodyPr>
          <a:lstStyle/>
          <a:p>
            <a:pPr marL="342900" indent="-342900">
              <a:buFont typeface="Wingdings" panose="05000000000000000000" pitchFamily="2" charset="2"/>
              <a:buChar char="ü"/>
            </a:pPr>
            <a:r>
              <a:rPr lang="en-GB" sz="2000" b="1" dirty="0">
                <a:solidFill>
                  <a:srgbClr val="000000"/>
                </a:solidFill>
                <a:latin typeface="Arial"/>
              </a:rPr>
              <a:t>Assesses a </a:t>
            </a:r>
            <a:r>
              <a:rPr lang="en-GB" sz="2000" b="1" dirty="0">
                <a:latin typeface="Arial"/>
              </a:rPr>
              <a:t>programme’s </a:t>
            </a:r>
          </a:p>
          <a:p>
            <a:pPr lvl="0"/>
            <a:r>
              <a:rPr lang="en-GB" sz="2000" b="1" dirty="0">
                <a:solidFill>
                  <a:schemeClr val="accent4"/>
                </a:solidFill>
                <a:latin typeface="Arial"/>
              </a:rPr>
              <a:t>     </a:t>
            </a:r>
            <a:r>
              <a:rPr lang="en-GB" sz="2000" b="1" dirty="0">
                <a:solidFill>
                  <a:srgbClr val="0099FF"/>
                </a:solidFill>
                <a:latin typeface="Arial"/>
              </a:rPr>
              <a:t>relevance, effectiveness, </a:t>
            </a:r>
          </a:p>
          <a:p>
            <a:pPr lvl="0"/>
            <a:r>
              <a:rPr lang="en-GB" sz="2000" b="1" dirty="0">
                <a:solidFill>
                  <a:srgbClr val="0099FF"/>
                </a:solidFill>
                <a:latin typeface="Arial"/>
              </a:rPr>
              <a:t>     efficiency, impact </a:t>
            </a:r>
            <a:r>
              <a:rPr lang="en-GB" sz="2000" b="1" dirty="0">
                <a:latin typeface="Arial"/>
              </a:rPr>
              <a:t>and </a:t>
            </a:r>
          </a:p>
          <a:p>
            <a:pPr lvl="0"/>
            <a:r>
              <a:rPr lang="en-GB" sz="2000" b="1" dirty="0">
                <a:solidFill>
                  <a:srgbClr val="0099FF"/>
                </a:solidFill>
                <a:latin typeface="Arial"/>
              </a:rPr>
              <a:t>     sustainability</a:t>
            </a:r>
            <a:endParaRPr lang="it-IT" sz="2000" b="1" dirty="0">
              <a:latin typeface="Arial" pitchFamily="34" charset="0"/>
              <a:cs typeface="Arial" pitchFamily="34" charset="0"/>
            </a:endParaRPr>
          </a:p>
        </p:txBody>
      </p:sp>
      <p:sp>
        <p:nvSpPr>
          <p:cNvPr id="56" name="Rectangle 55"/>
          <p:cNvSpPr/>
          <p:nvPr/>
        </p:nvSpPr>
        <p:spPr>
          <a:xfrm>
            <a:off x="2374973" y="4715302"/>
            <a:ext cx="3990448" cy="616762"/>
          </a:xfrm>
          <a:prstGeom prst="rect">
            <a:avLst/>
          </a:prstGeom>
          <a:solidFill>
            <a:schemeClr val="bg1">
              <a:lumMod val="95000"/>
            </a:schemeClr>
          </a:solidFill>
        </p:spPr>
        <p:txBody>
          <a:bodyPr wrap="square" anchor="ctr">
            <a:noAutofit/>
          </a:bodyPr>
          <a:lstStyle/>
          <a:p>
            <a:pPr marL="342900" indent="-342900">
              <a:buFont typeface="Wingdings" panose="05000000000000000000" pitchFamily="2" charset="2"/>
              <a:buChar char="ü"/>
            </a:pPr>
            <a:r>
              <a:rPr lang="en-GB" sz="2000" dirty="0">
                <a:solidFill>
                  <a:srgbClr val="000000"/>
                </a:solidFill>
                <a:latin typeface="Arial"/>
              </a:rPr>
              <a:t>For </a:t>
            </a:r>
            <a:r>
              <a:rPr lang="en-GB" sz="2000" dirty="0">
                <a:latin typeface="Arial"/>
              </a:rPr>
              <a:t>decision-making about </a:t>
            </a:r>
          </a:p>
          <a:p>
            <a:pPr lvl="0"/>
            <a:r>
              <a:rPr lang="en-GB" sz="2000" dirty="0">
                <a:latin typeface="Arial"/>
              </a:rPr>
              <a:t>     </a:t>
            </a:r>
            <a:r>
              <a:rPr lang="en-GB" sz="2000" dirty="0">
                <a:solidFill>
                  <a:srgbClr val="0099FF"/>
                </a:solidFill>
                <a:latin typeface="Arial"/>
              </a:rPr>
              <a:t>future</a:t>
            </a:r>
            <a:r>
              <a:rPr lang="en-GB" sz="2000" dirty="0">
                <a:latin typeface="Arial"/>
              </a:rPr>
              <a:t> </a:t>
            </a:r>
            <a:r>
              <a:rPr lang="en-GB" sz="2000" dirty="0">
                <a:solidFill>
                  <a:srgbClr val="0099FF"/>
                </a:solidFill>
                <a:latin typeface="Arial"/>
              </a:rPr>
              <a:t>actions</a:t>
            </a:r>
          </a:p>
        </p:txBody>
      </p:sp>
      <p:sp>
        <p:nvSpPr>
          <p:cNvPr id="57" name="Rectangle 56"/>
          <p:cNvSpPr/>
          <p:nvPr/>
        </p:nvSpPr>
        <p:spPr>
          <a:xfrm>
            <a:off x="2365631" y="5377801"/>
            <a:ext cx="3990448" cy="565394"/>
          </a:xfrm>
          <a:prstGeom prst="rect">
            <a:avLst/>
          </a:prstGeom>
          <a:solidFill>
            <a:schemeClr val="bg1">
              <a:lumMod val="95000"/>
            </a:schemeClr>
          </a:solidFill>
        </p:spPr>
        <p:txBody>
          <a:bodyPr wrap="square" anchor="ctr">
            <a:noAutofit/>
          </a:bodyPr>
          <a:lstStyle/>
          <a:p>
            <a:pPr marL="342900" indent="-342900">
              <a:buFont typeface="Wingdings" panose="05000000000000000000" pitchFamily="2" charset="2"/>
              <a:buChar char="ü"/>
            </a:pPr>
            <a:r>
              <a:rPr lang="en-GB" sz="2000" dirty="0">
                <a:solidFill>
                  <a:srgbClr val="000000"/>
                </a:solidFill>
                <a:latin typeface="Arial"/>
              </a:rPr>
              <a:t>Accountability for </a:t>
            </a:r>
            <a:r>
              <a:rPr lang="en-GB" sz="2000" dirty="0">
                <a:solidFill>
                  <a:srgbClr val="0099FF"/>
                </a:solidFill>
                <a:latin typeface="Arial"/>
              </a:rPr>
              <a:t>results</a:t>
            </a:r>
          </a:p>
        </p:txBody>
      </p:sp>
      <p:sp>
        <p:nvSpPr>
          <p:cNvPr id="58" name="Rectangle 57"/>
          <p:cNvSpPr/>
          <p:nvPr/>
        </p:nvSpPr>
        <p:spPr>
          <a:xfrm>
            <a:off x="2391595" y="5992000"/>
            <a:ext cx="3973827" cy="836002"/>
          </a:xfrm>
          <a:prstGeom prst="rect">
            <a:avLst/>
          </a:prstGeom>
          <a:solidFill>
            <a:schemeClr val="bg1">
              <a:lumMod val="95000"/>
            </a:schemeClr>
          </a:solidFill>
        </p:spPr>
        <p:txBody>
          <a:bodyPr wrap="square" anchor="ctr">
            <a:noAutofit/>
          </a:bodyPr>
          <a:lstStyle/>
          <a:p>
            <a:pPr marL="342900" indent="-342900">
              <a:buFont typeface="Wingdings" panose="05000000000000000000" pitchFamily="2" charset="2"/>
              <a:buChar char="ü"/>
            </a:pPr>
            <a:r>
              <a:rPr lang="en-GB" sz="2000" dirty="0">
                <a:solidFill>
                  <a:srgbClr val="000000"/>
                </a:solidFill>
                <a:latin typeface="Arial"/>
              </a:rPr>
              <a:t>Conducted by </a:t>
            </a:r>
            <a:r>
              <a:rPr lang="en-GB" sz="2000" dirty="0">
                <a:solidFill>
                  <a:srgbClr val="0099FF"/>
                </a:solidFill>
                <a:latin typeface="Arial"/>
              </a:rPr>
              <a:t>impartial </a:t>
            </a:r>
            <a:endParaRPr lang="en-GB" sz="2000" dirty="0">
              <a:ln w="18000">
                <a:solidFill>
                  <a:schemeClr val="accent2">
                    <a:satMod val="140000"/>
                  </a:schemeClr>
                </a:solidFill>
                <a:prstDash val="solid"/>
                <a:miter lim="800000"/>
              </a:ln>
              <a:solidFill>
                <a:srgbClr val="0099FF"/>
              </a:solidFill>
              <a:effectLst>
                <a:outerShdw blurRad="25500" dist="23000" dir="7020000" algn="tl">
                  <a:srgbClr val="000000">
                    <a:alpha val="50000"/>
                  </a:srgbClr>
                </a:outerShdw>
              </a:effectLst>
              <a:latin typeface="Arial"/>
            </a:endParaRPr>
          </a:p>
          <a:p>
            <a:pPr lvl="0"/>
            <a:r>
              <a:rPr lang="en-GB" sz="2000" dirty="0">
                <a:solidFill>
                  <a:srgbClr val="0099FF"/>
                </a:solidFill>
                <a:latin typeface="Arial"/>
              </a:rPr>
              <a:t>     external evaluators</a:t>
            </a:r>
          </a:p>
        </p:txBody>
      </p:sp>
      <p:sp>
        <p:nvSpPr>
          <p:cNvPr id="59" name="Rectangle 58"/>
          <p:cNvSpPr/>
          <p:nvPr/>
        </p:nvSpPr>
        <p:spPr>
          <a:xfrm>
            <a:off x="6444878" y="3484218"/>
            <a:ext cx="3755578" cy="1182156"/>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GB" sz="2000" b="1" dirty="0">
                <a:solidFill>
                  <a:srgbClr val="000000"/>
                </a:solidFill>
                <a:latin typeface="Arial"/>
              </a:rPr>
              <a:t>Assesses </a:t>
            </a:r>
            <a:r>
              <a:rPr lang="en-GB" sz="2000" b="1" dirty="0">
                <a:solidFill>
                  <a:srgbClr val="F7941D"/>
                </a:solidFill>
                <a:latin typeface="Arial"/>
              </a:rPr>
              <a:t>progress </a:t>
            </a:r>
            <a:r>
              <a:rPr lang="en-US" sz="2000" b="1" dirty="0">
                <a:latin typeface="Arial"/>
              </a:rPr>
              <a:t>against activities defined in the Work Plan and Results level 2 &amp; 3</a:t>
            </a:r>
          </a:p>
        </p:txBody>
      </p:sp>
      <p:sp>
        <p:nvSpPr>
          <p:cNvPr id="76" name="Rectangle 75"/>
          <p:cNvSpPr/>
          <p:nvPr/>
        </p:nvSpPr>
        <p:spPr>
          <a:xfrm>
            <a:off x="6444879" y="4715302"/>
            <a:ext cx="3736917" cy="616762"/>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US" sz="2000" dirty="0">
                <a:solidFill>
                  <a:srgbClr val="000000"/>
                </a:solidFill>
                <a:latin typeface="Arial"/>
              </a:rPr>
              <a:t>For </a:t>
            </a:r>
            <a:r>
              <a:rPr lang="en-US" sz="2000" dirty="0">
                <a:solidFill>
                  <a:srgbClr val="F7941D"/>
                </a:solidFill>
                <a:latin typeface="Arial"/>
              </a:rPr>
              <a:t>short term corrective action</a:t>
            </a:r>
          </a:p>
        </p:txBody>
      </p:sp>
      <p:sp>
        <p:nvSpPr>
          <p:cNvPr id="77" name="Rectangle 76"/>
          <p:cNvSpPr/>
          <p:nvPr/>
        </p:nvSpPr>
        <p:spPr>
          <a:xfrm>
            <a:off x="6444879" y="5377801"/>
            <a:ext cx="3736917" cy="565394"/>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GB" sz="2000" dirty="0">
                <a:solidFill>
                  <a:srgbClr val="000000"/>
                </a:solidFill>
                <a:latin typeface="Arial"/>
              </a:rPr>
              <a:t>Accountability for </a:t>
            </a:r>
            <a:r>
              <a:rPr lang="en-GB" sz="2000" dirty="0">
                <a:solidFill>
                  <a:srgbClr val="F7941D"/>
                </a:solidFill>
                <a:latin typeface="Arial"/>
              </a:rPr>
              <a:t>implementation</a:t>
            </a:r>
          </a:p>
        </p:txBody>
      </p:sp>
      <p:sp>
        <p:nvSpPr>
          <p:cNvPr id="78" name="Rectangle 77"/>
          <p:cNvSpPr/>
          <p:nvPr/>
        </p:nvSpPr>
        <p:spPr>
          <a:xfrm>
            <a:off x="6461500" y="5984776"/>
            <a:ext cx="3721352" cy="843227"/>
          </a:xfrm>
          <a:prstGeom prst="rect">
            <a:avLst/>
          </a:prstGeom>
          <a:solidFill>
            <a:schemeClr val="bg1">
              <a:lumMod val="95000"/>
            </a:schemeClr>
          </a:solidFill>
        </p:spPr>
        <p:txBody>
          <a:bodyPr wrap="square" anchor="ctr">
            <a:noAutofit/>
          </a:bodyPr>
          <a:lstStyle/>
          <a:p>
            <a:pPr marL="342900" indent="-342900" defTabSz="457200">
              <a:spcBef>
                <a:spcPct val="20000"/>
              </a:spcBef>
              <a:buFont typeface="Wingdings" panose="05000000000000000000" pitchFamily="2" charset="2"/>
              <a:buChar char="ü"/>
              <a:defRPr/>
            </a:pPr>
            <a:r>
              <a:rPr lang="en-US" sz="2000" dirty="0">
                <a:solidFill>
                  <a:srgbClr val="000000"/>
                </a:solidFill>
                <a:latin typeface="Arial"/>
              </a:rPr>
              <a:t>Conducted by </a:t>
            </a:r>
            <a:r>
              <a:rPr lang="en-US" sz="2000" dirty="0">
                <a:solidFill>
                  <a:srgbClr val="F7941D"/>
                </a:solidFill>
                <a:latin typeface="Arial"/>
              </a:rPr>
              <a:t>programme </a:t>
            </a:r>
          </a:p>
          <a:p>
            <a:r>
              <a:rPr lang="en-US" sz="2000" dirty="0">
                <a:solidFill>
                  <a:srgbClr val="0099FF"/>
                </a:solidFill>
                <a:latin typeface="Arial"/>
              </a:rPr>
              <a:t>     </a:t>
            </a:r>
            <a:r>
              <a:rPr lang="en-US" sz="2000" dirty="0">
                <a:solidFill>
                  <a:srgbClr val="F7941D"/>
                </a:solidFill>
                <a:latin typeface="Arial"/>
              </a:rPr>
              <a:t>managers, partners </a:t>
            </a:r>
            <a:r>
              <a:rPr lang="en-US" sz="2000" dirty="0">
                <a:latin typeface="Arial"/>
              </a:rPr>
              <a:t>or         </a:t>
            </a:r>
            <a:r>
              <a:rPr lang="en-US" sz="2000" dirty="0">
                <a:solidFill>
                  <a:schemeClr val="bg1">
                    <a:lumMod val="95000"/>
                  </a:schemeClr>
                </a:solidFill>
                <a:latin typeface="Arial"/>
              </a:rPr>
              <a:t>.</a:t>
            </a:r>
            <a:r>
              <a:rPr lang="en-US" sz="2000" dirty="0">
                <a:latin typeface="Arial"/>
              </a:rPr>
              <a:t>    </a:t>
            </a:r>
            <a:r>
              <a:rPr lang="en-US" sz="2000" dirty="0">
                <a:solidFill>
                  <a:srgbClr val="F7941D"/>
                </a:solidFill>
                <a:latin typeface="Arial"/>
              </a:rPr>
              <a:t>external resources/monitors</a:t>
            </a:r>
            <a:endParaRPr lang="it-IT" sz="2000" dirty="0">
              <a:solidFill>
                <a:srgbClr val="F7941D"/>
              </a:solidFill>
              <a:latin typeface="Arial"/>
            </a:endParaRPr>
          </a:p>
        </p:txBody>
      </p:sp>
    </p:spTree>
    <p:extLst>
      <p:ext uri="{BB962C8B-B14F-4D97-AF65-F5344CB8AC3E}">
        <p14:creationId xmlns:p14="http://schemas.microsoft.com/office/powerpoint/2010/main" val="7804105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Line 3"/>
          <p:cNvSpPr>
            <a:spLocks noChangeShapeType="1"/>
          </p:cNvSpPr>
          <p:nvPr/>
        </p:nvSpPr>
        <p:spPr bwMode="auto">
          <a:xfrm>
            <a:off x="2076450" y="3546493"/>
            <a:ext cx="8591550" cy="1086"/>
          </a:xfrm>
          <a:prstGeom prst="line">
            <a:avLst/>
          </a:prstGeom>
          <a:noFill/>
          <a:ln w="76200">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grpSp>
        <p:nvGrpSpPr>
          <p:cNvPr id="8" name="Group 7"/>
          <p:cNvGrpSpPr/>
          <p:nvPr/>
        </p:nvGrpSpPr>
        <p:grpSpPr>
          <a:xfrm>
            <a:off x="2911701" y="3614711"/>
            <a:ext cx="1050408" cy="2948948"/>
            <a:chOff x="-226138" y="3560549"/>
            <a:chExt cx="981787" cy="2713464"/>
          </a:xfrm>
        </p:grpSpPr>
        <p:sp>
          <p:nvSpPr>
            <p:cNvPr id="139270" name="Line 6"/>
            <p:cNvSpPr>
              <a:spLocks noChangeShapeType="1"/>
            </p:cNvSpPr>
            <p:nvPr/>
          </p:nvSpPr>
          <p:spPr bwMode="auto">
            <a:xfrm flipV="1">
              <a:off x="742595" y="3560549"/>
              <a:ext cx="13054" cy="2713464"/>
            </a:xfrm>
            <a:prstGeom prst="line">
              <a:avLst/>
            </a:prstGeom>
            <a:noFill/>
            <a:ln w="38100">
              <a:solidFill>
                <a:srgbClr val="00B050"/>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71" name="Text Box 7"/>
            <p:cNvSpPr txBox="1">
              <a:spLocks noChangeArrowheads="1"/>
            </p:cNvSpPr>
            <p:nvPr/>
          </p:nvSpPr>
          <p:spPr bwMode="auto">
            <a:xfrm>
              <a:off x="-226138" y="4877548"/>
              <a:ext cx="860314" cy="283200"/>
            </a:xfrm>
            <a:prstGeom prst="rect">
              <a:avLst/>
            </a:prstGeom>
            <a:noFill/>
            <a:ln w="9525">
              <a:noFill/>
              <a:miter lim="800000"/>
              <a:headEnd/>
              <a:tailEnd/>
            </a:ln>
            <a:effectLst/>
          </p:spPr>
          <p:txBody>
            <a:bodyPr wrap="none">
              <a:spAutoFit/>
            </a:bodyPr>
            <a:lstStyle/>
            <a:p>
              <a:r>
                <a:rPr lang="en-US" sz="1400" b="1" dirty="0">
                  <a:solidFill>
                    <a:srgbClr val="00B050"/>
                  </a:solidFill>
                  <a:latin typeface="Arial" panose="020B0604020202020204" pitchFamily="34" charset="0"/>
                  <a:cs typeface="Arial" panose="020B0604020202020204" pitchFamily="34" charset="0"/>
                </a:rPr>
                <a:t>Baseline</a:t>
              </a:r>
            </a:p>
          </p:txBody>
        </p:sp>
      </p:grpSp>
      <p:sp>
        <p:nvSpPr>
          <p:cNvPr id="139282" name="Line 18"/>
          <p:cNvSpPr>
            <a:spLocks noChangeShapeType="1"/>
          </p:cNvSpPr>
          <p:nvPr/>
        </p:nvSpPr>
        <p:spPr bwMode="auto">
          <a:xfrm>
            <a:off x="10020300" y="2180741"/>
            <a:ext cx="0" cy="1295400"/>
          </a:xfrm>
          <a:prstGeom prst="line">
            <a:avLst/>
          </a:prstGeom>
          <a:noFill/>
          <a:ln w="38100">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83" name="Text Box 19"/>
          <p:cNvSpPr txBox="1">
            <a:spLocks noChangeArrowheads="1"/>
          </p:cNvSpPr>
          <p:nvPr/>
        </p:nvSpPr>
        <p:spPr bwMode="auto">
          <a:xfrm>
            <a:off x="9442800" y="955192"/>
            <a:ext cx="1244251" cy="1169551"/>
          </a:xfrm>
          <a:prstGeom prst="rect">
            <a:avLst/>
          </a:prstGeom>
          <a:noFill/>
          <a:ln w="9525">
            <a:noFill/>
            <a:miter lim="800000"/>
            <a:headEnd/>
            <a:tailEnd/>
          </a:ln>
          <a:effectLst/>
        </p:spPr>
        <p:txBody>
          <a:bodyPr wrap="none">
            <a:spAutoFit/>
          </a:bodyPr>
          <a:lstStyle/>
          <a:p>
            <a:pPr algn="ctr"/>
            <a:r>
              <a:rPr lang="en-US" sz="1400" b="1" dirty="0">
                <a:solidFill>
                  <a:prstClr val="black"/>
                </a:solidFill>
                <a:latin typeface="Arial" panose="020B0604020202020204" pitchFamily="34" charset="0"/>
                <a:cs typeface="Arial" panose="020B0604020202020204" pitchFamily="34" charset="0"/>
              </a:rPr>
              <a:t>Reconsider,</a:t>
            </a:r>
          </a:p>
          <a:p>
            <a:pPr algn="ctr"/>
            <a:r>
              <a:rPr lang="en-US" sz="1400" b="1" dirty="0">
                <a:solidFill>
                  <a:prstClr val="black"/>
                </a:solidFill>
                <a:latin typeface="Arial" panose="020B0604020202020204" pitchFamily="34" charset="0"/>
                <a:cs typeface="Arial" panose="020B0604020202020204" pitchFamily="34" charset="0"/>
              </a:rPr>
              <a:t>redesign, </a:t>
            </a:r>
          </a:p>
          <a:p>
            <a:pPr algn="ctr"/>
            <a:r>
              <a:rPr lang="en-US" sz="1400" b="1" dirty="0">
                <a:solidFill>
                  <a:prstClr val="black"/>
                </a:solidFill>
                <a:latin typeface="Arial" panose="020B0604020202020204" pitchFamily="34" charset="0"/>
                <a:cs typeface="Arial" panose="020B0604020202020204" pitchFamily="34" charset="0"/>
              </a:rPr>
              <a:t>expand, </a:t>
            </a:r>
          </a:p>
          <a:p>
            <a:pPr algn="ctr"/>
            <a:r>
              <a:rPr lang="en-US" sz="1400" b="1" dirty="0">
                <a:solidFill>
                  <a:prstClr val="black"/>
                </a:solidFill>
                <a:latin typeface="Arial" panose="020B0604020202020204" pitchFamily="34" charset="0"/>
                <a:cs typeface="Arial" panose="020B0604020202020204" pitchFamily="34" charset="0"/>
              </a:rPr>
              <a:t>reduce, or </a:t>
            </a:r>
          </a:p>
          <a:p>
            <a:pPr algn="ctr"/>
            <a:r>
              <a:rPr lang="en-US" sz="1400" b="1" dirty="0">
                <a:solidFill>
                  <a:prstClr val="black"/>
                </a:solidFill>
                <a:latin typeface="Arial" panose="020B0604020202020204" pitchFamily="34" charset="0"/>
                <a:cs typeface="Arial" panose="020B0604020202020204" pitchFamily="34" charset="0"/>
              </a:rPr>
              <a:t>end</a:t>
            </a:r>
          </a:p>
        </p:txBody>
      </p:sp>
      <p:sp>
        <p:nvSpPr>
          <p:cNvPr id="139284" name="Line 20"/>
          <p:cNvSpPr>
            <a:spLocks noChangeShapeType="1"/>
          </p:cNvSpPr>
          <p:nvPr/>
        </p:nvSpPr>
        <p:spPr bwMode="auto">
          <a:xfrm flipV="1">
            <a:off x="4263794" y="4447565"/>
            <a:ext cx="6254258" cy="19176"/>
          </a:xfrm>
          <a:prstGeom prst="line">
            <a:avLst/>
          </a:prstGeom>
          <a:noFill/>
          <a:ln w="47625">
            <a:solidFill>
              <a:srgbClr val="0099FF"/>
            </a:solidFill>
            <a:prstDash val="dash"/>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88" name="Line 24"/>
          <p:cNvSpPr>
            <a:spLocks noChangeShapeType="1"/>
          </p:cNvSpPr>
          <p:nvPr/>
        </p:nvSpPr>
        <p:spPr bwMode="auto">
          <a:xfrm flipV="1">
            <a:off x="6347842" y="3701001"/>
            <a:ext cx="0" cy="1564818"/>
          </a:xfrm>
          <a:prstGeom prst="line">
            <a:avLst/>
          </a:prstGeom>
          <a:noFill/>
          <a:ln w="38100">
            <a:solidFill>
              <a:srgbClr val="0099FF"/>
            </a:solidFill>
            <a:prstDash val="sysDot"/>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89" name="Text Box 25"/>
          <p:cNvSpPr txBox="1">
            <a:spLocks noChangeArrowheads="1"/>
          </p:cNvSpPr>
          <p:nvPr/>
        </p:nvSpPr>
        <p:spPr bwMode="auto">
          <a:xfrm>
            <a:off x="5728912" y="5233432"/>
            <a:ext cx="1286626" cy="738664"/>
          </a:xfrm>
          <a:prstGeom prst="rect">
            <a:avLst/>
          </a:prstGeom>
          <a:noFill/>
          <a:ln w="9525">
            <a:noFill/>
            <a:miter lim="800000"/>
            <a:headEnd/>
            <a:tailEnd/>
          </a:ln>
          <a:effectLst/>
        </p:spPr>
        <p:txBody>
          <a:bodyPr wrap="square">
            <a:spAutoFit/>
          </a:bodyPr>
          <a:lstStyle/>
          <a:p>
            <a:pPr algn="ctr"/>
            <a:r>
              <a:rPr lang="en-US" sz="1400" b="1" i="1" dirty="0">
                <a:solidFill>
                  <a:srgbClr val="0099FF"/>
                </a:solidFill>
                <a:latin typeface="Arial" panose="020B0604020202020204" pitchFamily="34" charset="0"/>
                <a:cs typeface="Arial" panose="020B0604020202020204" pitchFamily="34" charset="0"/>
              </a:rPr>
              <a:t>Formative/</a:t>
            </a:r>
          </a:p>
          <a:p>
            <a:pPr algn="ctr"/>
            <a:r>
              <a:rPr lang="en-US" sz="1400" b="1" i="1" dirty="0">
                <a:solidFill>
                  <a:srgbClr val="0099FF"/>
                </a:solidFill>
                <a:latin typeface="Arial" panose="020B0604020202020204" pitchFamily="34" charset="0"/>
                <a:cs typeface="Arial" panose="020B0604020202020204" pitchFamily="34" charset="0"/>
              </a:rPr>
              <a:t>Process </a:t>
            </a:r>
          </a:p>
          <a:p>
            <a:pPr algn="ctr"/>
            <a:r>
              <a:rPr lang="en-US" sz="1400" b="1" i="1" dirty="0">
                <a:solidFill>
                  <a:srgbClr val="0099FF"/>
                </a:solidFill>
                <a:latin typeface="Arial" panose="020B0604020202020204" pitchFamily="34" charset="0"/>
                <a:cs typeface="Arial" panose="020B0604020202020204" pitchFamily="34" charset="0"/>
              </a:rPr>
              <a:t>Evaluation</a:t>
            </a:r>
          </a:p>
        </p:txBody>
      </p:sp>
      <p:sp>
        <p:nvSpPr>
          <p:cNvPr id="139290" name="Line 26"/>
          <p:cNvSpPr>
            <a:spLocks noChangeShapeType="1"/>
          </p:cNvSpPr>
          <p:nvPr/>
        </p:nvSpPr>
        <p:spPr bwMode="auto">
          <a:xfrm flipH="1" flipV="1">
            <a:off x="8743103" y="3673930"/>
            <a:ext cx="12430" cy="1574040"/>
          </a:xfrm>
          <a:prstGeom prst="line">
            <a:avLst/>
          </a:prstGeom>
          <a:noFill/>
          <a:ln w="38100">
            <a:solidFill>
              <a:srgbClr val="0099FF"/>
            </a:solidFill>
            <a:prstDash val="sysDot"/>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91" name="Text Box 27"/>
          <p:cNvSpPr txBox="1">
            <a:spLocks noChangeArrowheads="1"/>
          </p:cNvSpPr>
          <p:nvPr/>
        </p:nvSpPr>
        <p:spPr bwMode="auto">
          <a:xfrm>
            <a:off x="8671720" y="5257289"/>
            <a:ext cx="2174080" cy="954107"/>
          </a:xfrm>
          <a:prstGeom prst="rect">
            <a:avLst/>
          </a:prstGeom>
          <a:noFill/>
          <a:ln w="9525">
            <a:noFill/>
            <a:miter lim="800000"/>
            <a:headEnd/>
            <a:tailEnd/>
          </a:ln>
          <a:effectLst/>
        </p:spPr>
        <p:txBody>
          <a:bodyPr wrap="square">
            <a:spAutoFit/>
          </a:bodyPr>
          <a:lstStyle/>
          <a:p>
            <a:pPr algn="ctr"/>
            <a:r>
              <a:rPr lang="en-US" sz="1400" b="1" i="1" dirty="0">
                <a:solidFill>
                  <a:srgbClr val="0099FF"/>
                </a:solidFill>
                <a:latin typeface="Arial" panose="020B0604020202020204" pitchFamily="34" charset="0"/>
                <a:cs typeface="Arial" panose="020B0604020202020204" pitchFamily="34" charset="0"/>
              </a:rPr>
              <a:t>Ex-post/Summative/</a:t>
            </a:r>
          </a:p>
          <a:p>
            <a:pPr algn="ctr"/>
            <a:r>
              <a:rPr lang="en-US" sz="1400" b="1" i="1" dirty="0">
                <a:solidFill>
                  <a:srgbClr val="0099FF"/>
                </a:solidFill>
                <a:latin typeface="Arial" panose="020B0604020202020204" pitchFamily="34" charset="0"/>
                <a:cs typeface="Arial" panose="020B0604020202020204" pitchFamily="34" charset="0"/>
              </a:rPr>
              <a:t>Outcome/Impact</a:t>
            </a:r>
          </a:p>
          <a:p>
            <a:pPr algn="ctr"/>
            <a:r>
              <a:rPr lang="en-US" sz="1400" b="1" i="1" dirty="0">
                <a:solidFill>
                  <a:srgbClr val="0099FF"/>
                </a:solidFill>
                <a:latin typeface="Arial" panose="020B0604020202020204" pitchFamily="34" charset="0"/>
                <a:cs typeface="Arial" panose="020B0604020202020204" pitchFamily="34" charset="0"/>
              </a:rPr>
              <a:t>Evaluation</a:t>
            </a:r>
            <a:br>
              <a:rPr lang="en-US" sz="1400" b="1" i="1" dirty="0">
                <a:solidFill>
                  <a:srgbClr val="0099FF"/>
                </a:solidFill>
                <a:latin typeface="Arial" panose="020B0604020202020204" pitchFamily="34" charset="0"/>
                <a:cs typeface="Arial" panose="020B0604020202020204" pitchFamily="34" charset="0"/>
              </a:rPr>
            </a:br>
            <a:r>
              <a:rPr lang="en-US" sz="1400" b="1" i="1" dirty="0">
                <a:solidFill>
                  <a:srgbClr val="0099FF"/>
                </a:solidFill>
                <a:latin typeface="Arial" panose="020B0604020202020204" pitchFamily="34" charset="0"/>
                <a:cs typeface="Arial" panose="020B0604020202020204" pitchFamily="34" charset="0"/>
              </a:rPr>
              <a:t>(contribution)</a:t>
            </a:r>
            <a:endParaRPr lang="en-US" sz="1400" b="1" i="1" dirty="0">
              <a:solidFill>
                <a:srgbClr val="FF0000"/>
              </a:solidFill>
              <a:latin typeface="Arial" panose="020B0604020202020204" pitchFamily="34" charset="0"/>
              <a:cs typeface="Arial" panose="020B0604020202020204" pitchFamily="34" charset="0"/>
            </a:endParaRPr>
          </a:p>
        </p:txBody>
      </p:sp>
      <p:grpSp>
        <p:nvGrpSpPr>
          <p:cNvPr id="9" name="Group 8"/>
          <p:cNvGrpSpPr/>
          <p:nvPr/>
        </p:nvGrpSpPr>
        <p:grpSpPr>
          <a:xfrm>
            <a:off x="4011166" y="6394690"/>
            <a:ext cx="6009134" cy="337938"/>
            <a:chOff x="2124075" y="6213673"/>
            <a:chExt cx="5616575" cy="310952"/>
          </a:xfrm>
        </p:grpSpPr>
        <p:sp>
          <p:nvSpPr>
            <p:cNvPr id="139292" name="Line 28"/>
            <p:cNvSpPr>
              <a:spLocks noChangeShapeType="1"/>
            </p:cNvSpPr>
            <p:nvPr/>
          </p:nvSpPr>
          <p:spPr bwMode="auto">
            <a:xfrm>
              <a:off x="2124075" y="6524625"/>
              <a:ext cx="5616575" cy="0"/>
            </a:xfrm>
            <a:prstGeom prst="line">
              <a:avLst/>
            </a:prstGeom>
            <a:noFill/>
            <a:ln w="38100">
              <a:solidFill>
                <a:srgbClr val="00B050"/>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93" name="Text Box 29"/>
            <p:cNvSpPr txBox="1">
              <a:spLocks noChangeArrowheads="1"/>
            </p:cNvSpPr>
            <p:nvPr/>
          </p:nvSpPr>
          <p:spPr bwMode="auto">
            <a:xfrm>
              <a:off x="4325306" y="6213673"/>
              <a:ext cx="1823710" cy="283200"/>
            </a:xfrm>
            <a:prstGeom prst="rect">
              <a:avLst/>
            </a:prstGeom>
            <a:noFill/>
            <a:ln w="9525">
              <a:noFill/>
              <a:miter lim="800000"/>
              <a:headEnd/>
              <a:tailEnd/>
            </a:ln>
            <a:effectLst/>
          </p:spPr>
          <p:txBody>
            <a:bodyPr wrap="none">
              <a:spAutoFit/>
            </a:bodyPr>
            <a:lstStyle/>
            <a:p>
              <a:pPr algn="ctr"/>
              <a:r>
                <a:rPr lang="en-US" sz="1400" b="1" i="1" dirty="0">
                  <a:solidFill>
                    <a:srgbClr val="00B050"/>
                  </a:solidFill>
                  <a:latin typeface="Arial" panose="020B0604020202020204" pitchFamily="34" charset="0"/>
                  <a:cs typeface="Arial" panose="020B0604020202020204" pitchFamily="34" charset="0"/>
                </a:rPr>
                <a:t>On-going Monitoring</a:t>
              </a:r>
            </a:p>
          </p:txBody>
        </p:sp>
      </p:grpSp>
      <p:sp>
        <p:nvSpPr>
          <p:cNvPr id="139295" name="AutoShape 31"/>
          <p:cNvSpPr>
            <a:spLocks noChangeArrowheads="1"/>
          </p:cNvSpPr>
          <p:nvPr/>
        </p:nvSpPr>
        <p:spPr bwMode="auto">
          <a:xfrm>
            <a:off x="2134041" y="5515273"/>
            <a:ext cx="1555321" cy="1234748"/>
          </a:xfrm>
          <a:prstGeom prst="irregularSeal1">
            <a:avLst/>
          </a:prstGeom>
          <a:ln>
            <a:solidFill>
              <a:srgbClr val="0099FF"/>
            </a:solidFill>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r>
              <a:rPr lang="en-US" sz="1200" b="1" dirty="0">
                <a:solidFill>
                  <a:srgbClr val="0099FF"/>
                </a:solidFill>
                <a:latin typeface="Arial" panose="020B0604020202020204" pitchFamily="34" charset="0"/>
                <a:cs typeface="Arial" panose="020B0604020202020204" pitchFamily="34" charset="0"/>
              </a:rPr>
              <a:t>Evaluation </a:t>
            </a:r>
          </a:p>
          <a:p>
            <a:pPr algn="ctr"/>
            <a:r>
              <a:rPr lang="en-US" sz="1200" b="1" dirty="0">
                <a:solidFill>
                  <a:srgbClr val="0099FF"/>
                </a:solidFill>
                <a:latin typeface="Arial" panose="020B0604020202020204" pitchFamily="34" charset="0"/>
                <a:cs typeface="Arial" panose="020B0604020202020204" pitchFamily="34" charset="0"/>
              </a:rPr>
              <a:t>Framework</a:t>
            </a:r>
          </a:p>
        </p:txBody>
      </p:sp>
      <p:sp>
        <p:nvSpPr>
          <p:cNvPr id="139296" name="Line 32"/>
          <p:cNvSpPr>
            <a:spLocks noChangeShapeType="1"/>
          </p:cNvSpPr>
          <p:nvPr/>
        </p:nvSpPr>
        <p:spPr bwMode="auto">
          <a:xfrm flipV="1">
            <a:off x="4691658" y="3701001"/>
            <a:ext cx="0" cy="1564818"/>
          </a:xfrm>
          <a:prstGeom prst="line">
            <a:avLst/>
          </a:prstGeom>
          <a:noFill/>
          <a:ln w="38100">
            <a:solidFill>
              <a:srgbClr val="0099FF"/>
            </a:solidFill>
            <a:prstDash val="sysDot"/>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97" name="Text Box 33"/>
          <p:cNvSpPr txBox="1">
            <a:spLocks noChangeArrowheads="1"/>
          </p:cNvSpPr>
          <p:nvPr/>
        </p:nvSpPr>
        <p:spPr bwMode="auto">
          <a:xfrm>
            <a:off x="4064898" y="5253663"/>
            <a:ext cx="1219738" cy="523220"/>
          </a:xfrm>
          <a:prstGeom prst="rect">
            <a:avLst/>
          </a:prstGeom>
          <a:noFill/>
          <a:ln w="9525">
            <a:noFill/>
            <a:miter lim="800000"/>
            <a:headEnd/>
            <a:tailEnd/>
          </a:ln>
          <a:effectLst/>
        </p:spPr>
        <p:txBody>
          <a:bodyPr wrap="square">
            <a:spAutoFit/>
          </a:bodyPr>
          <a:lstStyle/>
          <a:p>
            <a:pPr algn="ctr"/>
            <a:r>
              <a:rPr lang="en-US" sz="1400" b="1" i="1" dirty="0">
                <a:solidFill>
                  <a:srgbClr val="0099FF"/>
                </a:solidFill>
                <a:latin typeface="Arial" panose="020B0604020202020204" pitchFamily="34" charset="0"/>
                <a:cs typeface="Arial" panose="020B0604020202020204" pitchFamily="34" charset="0"/>
              </a:rPr>
              <a:t>Ex-ante </a:t>
            </a:r>
          </a:p>
          <a:p>
            <a:pPr algn="ctr"/>
            <a:r>
              <a:rPr lang="en-US" sz="1400" b="1" i="1" dirty="0">
                <a:solidFill>
                  <a:srgbClr val="0099FF"/>
                </a:solidFill>
                <a:latin typeface="Arial" panose="020B0604020202020204" pitchFamily="34" charset="0"/>
                <a:cs typeface="Arial" panose="020B0604020202020204" pitchFamily="34" charset="0"/>
              </a:rPr>
              <a:t>Evaluation</a:t>
            </a:r>
          </a:p>
        </p:txBody>
      </p:sp>
      <p:grpSp>
        <p:nvGrpSpPr>
          <p:cNvPr id="3" name="Group 2"/>
          <p:cNvGrpSpPr/>
          <p:nvPr/>
        </p:nvGrpSpPr>
        <p:grpSpPr>
          <a:xfrm>
            <a:off x="2067760" y="911565"/>
            <a:ext cx="2388558" cy="2564577"/>
            <a:chOff x="219910" y="864423"/>
            <a:chExt cx="2388558" cy="2564577"/>
          </a:xfrm>
        </p:grpSpPr>
        <p:sp>
          <p:nvSpPr>
            <p:cNvPr id="139268" name="Line 4"/>
            <p:cNvSpPr>
              <a:spLocks noChangeShapeType="1"/>
            </p:cNvSpPr>
            <p:nvPr/>
          </p:nvSpPr>
          <p:spPr bwMode="auto">
            <a:xfrm>
              <a:off x="460607" y="1317717"/>
              <a:ext cx="265" cy="2111283"/>
            </a:xfrm>
            <a:prstGeom prst="line">
              <a:avLst/>
            </a:prstGeom>
            <a:noFill/>
            <a:ln w="38100">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72" name="Line 8"/>
            <p:cNvSpPr>
              <a:spLocks noChangeShapeType="1"/>
            </p:cNvSpPr>
            <p:nvPr/>
          </p:nvSpPr>
          <p:spPr bwMode="auto">
            <a:xfrm>
              <a:off x="970561" y="2077601"/>
              <a:ext cx="0" cy="1295400"/>
            </a:xfrm>
            <a:prstGeom prst="line">
              <a:avLst/>
            </a:prstGeom>
            <a:noFill/>
            <a:ln w="9525">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73" name="Text Box 9"/>
            <p:cNvSpPr txBox="1">
              <a:spLocks noChangeArrowheads="1"/>
            </p:cNvSpPr>
            <p:nvPr/>
          </p:nvSpPr>
          <p:spPr bwMode="auto">
            <a:xfrm>
              <a:off x="535336" y="1585223"/>
              <a:ext cx="819455" cy="523220"/>
            </a:xfrm>
            <a:prstGeom prst="rect">
              <a:avLst/>
            </a:prstGeom>
            <a:noFill/>
            <a:ln w="9525">
              <a:noFill/>
              <a:miter lim="800000"/>
              <a:headEnd/>
              <a:tailEnd/>
            </a:ln>
            <a:effectLst/>
          </p:spPr>
          <p:txBody>
            <a:bodyPr wrap="none">
              <a:spAutoFit/>
            </a:bodyPr>
            <a:lstStyle/>
            <a:p>
              <a:r>
                <a:rPr lang="en-US" sz="1400" b="1" dirty="0">
                  <a:solidFill>
                    <a:prstClr val="black"/>
                  </a:solidFill>
                  <a:latin typeface="Arial" panose="020B0604020202020204" pitchFamily="34" charset="0"/>
                  <a:cs typeface="Arial" panose="020B0604020202020204" pitchFamily="34" charset="0"/>
                </a:rPr>
                <a:t>Identify</a:t>
              </a:r>
            </a:p>
            <a:p>
              <a:r>
                <a:rPr lang="en-US" sz="1400" b="1" dirty="0">
                  <a:solidFill>
                    <a:prstClr val="black"/>
                  </a:solidFill>
                  <a:latin typeface="Arial" panose="020B0604020202020204" pitchFamily="34" charset="0"/>
                  <a:cs typeface="Arial" panose="020B0604020202020204" pitchFamily="34" charset="0"/>
                </a:rPr>
                <a:t>a need</a:t>
              </a:r>
            </a:p>
          </p:txBody>
        </p:sp>
        <p:sp>
          <p:nvSpPr>
            <p:cNvPr id="139276" name="Line 12"/>
            <p:cNvSpPr>
              <a:spLocks noChangeShapeType="1"/>
            </p:cNvSpPr>
            <p:nvPr/>
          </p:nvSpPr>
          <p:spPr bwMode="auto">
            <a:xfrm>
              <a:off x="1461443" y="1270000"/>
              <a:ext cx="0" cy="2159000"/>
            </a:xfrm>
            <a:prstGeom prst="line">
              <a:avLst/>
            </a:prstGeom>
            <a:noFill/>
            <a:ln w="38100">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77" name="Text Box 13"/>
            <p:cNvSpPr txBox="1">
              <a:spLocks noChangeArrowheads="1"/>
            </p:cNvSpPr>
            <p:nvPr/>
          </p:nvSpPr>
          <p:spPr bwMode="auto">
            <a:xfrm>
              <a:off x="1401086" y="864423"/>
              <a:ext cx="1207382" cy="523220"/>
            </a:xfrm>
            <a:prstGeom prst="rect">
              <a:avLst/>
            </a:prstGeom>
            <a:noFill/>
            <a:ln w="9525">
              <a:noFill/>
              <a:miter lim="800000"/>
              <a:headEnd/>
              <a:tailEnd/>
            </a:ln>
            <a:effectLst/>
          </p:spPr>
          <p:txBody>
            <a:bodyPr wrap="none">
              <a:spAutoFit/>
            </a:bodyPr>
            <a:lstStyle/>
            <a:p>
              <a:pPr algn="ctr"/>
              <a:r>
                <a:rPr lang="en-US" sz="1400" b="1" dirty="0">
                  <a:solidFill>
                    <a:prstClr val="black"/>
                  </a:solidFill>
                  <a:latin typeface="Arial" panose="020B0604020202020204" pitchFamily="34" charset="0"/>
                  <a:cs typeface="Arial" panose="020B0604020202020204" pitchFamily="34" charset="0"/>
                </a:rPr>
                <a:t>Design an</a:t>
              </a:r>
            </a:p>
            <a:p>
              <a:pPr algn="ctr"/>
              <a:r>
                <a:rPr lang="en-US" sz="1400" b="1" dirty="0">
                  <a:solidFill>
                    <a:prstClr val="black"/>
                  </a:solidFill>
                  <a:latin typeface="Arial" panose="020B0604020202020204" pitchFamily="34" charset="0"/>
                  <a:cs typeface="Arial" panose="020B0604020202020204" pitchFamily="34" charset="0"/>
                </a:rPr>
                <a:t>intervention</a:t>
              </a:r>
            </a:p>
          </p:txBody>
        </p:sp>
        <p:sp>
          <p:nvSpPr>
            <p:cNvPr id="139269" name="Text Box 5"/>
            <p:cNvSpPr txBox="1">
              <a:spLocks noChangeArrowheads="1"/>
            </p:cNvSpPr>
            <p:nvPr/>
          </p:nvSpPr>
          <p:spPr bwMode="auto">
            <a:xfrm>
              <a:off x="219910" y="864423"/>
              <a:ext cx="928459" cy="523220"/>
            </a:xfrm>
            <a:prstGeom prst="rect">
              <a:avLst/>
            </a:prstGeom>
            <a:noFill/>
            <a:ln w="9525">
              <a:noFill/>
              <a:miter lim="800000"/>
              <a:headEnd/>
              <a:tailEnd/>
            </a:ln>
            <a:effectLst/>
          </p:spPr>
          <p:txBody>
            <a:bodyPr wrap="none">
              <a:spAutoFit/>
            </a:bodyPr>
            <a:lstStyle/>
            <a:p>
              <a:r>
                <a:rPr lang="en-US" sz="1400" b="1" dirty="0">
                  <a:solidFill>
                    <a:prstClr val="black"/>
                  </a:solidFill>
                  <a:latin typeface="Arial" panose="020B0604020202020204" pitchFamily="34" charset="0"/>
                  <a:cs typeface="Arial" panose="020B0604020202020204" pitchFamily="34" charset="0"/>
                </a:rPr>
                <a:t>Initial </a:t>
              </a:r>
            </a:p>
            <a:p>
              <a:r>
                <a:rPr lang="en-US" sz="1400" b="1" dirty="0">
                  <a:solidFill>
                    <a:prstClr val="black"/>
                  </a:solidFill>
                  <a:latin typeface="Arial" panose="020B0604020202020204" pitchFamily="34" charset="0"/>
                  <a:cs typeface="Arial" panose="020B0604020202020204" pitchFamily="34" charset="0"/>
                </a:rPr>
                <a:t>situation</a:t>
              </a:r>
            </a:p>
          </p:txBody>
        </p:sp>
      </p:grpSp>
      <p:sp>
        <p:nvSpPr>
          <p:cNvPr id="139285" name="Text Box 21"/>
          <p:cNvSpPr txBox="1">
            <a:spLocks noChangeArrowheads="1"/>
          </p:cNvSpPr>
          <p:nvPr/>
        </p:nvSpPr>
        <p:spPr bwMode="auto">
          <a:xfrm>
            <a:off x="4962499" y="3763479"/>
            <a:ext cx="1039813" cy="304800"/>
          </a:xfrm>
          <a:prstGeom prst="rect">
            <a:avLst/>
          </a:prstGeom>
          <a:noFill/>
          <a:ln w="9525">
            <a:noFill/>
            <a:miter lim="800000"/>
            <a:headEnd/>
            <a:tailEnd/>
          </a:ln>
          <a:effectLst/>
        </p:spPr>
        <p:txBody>
          <a:bodyPr wrap="none">
            <a:spAutoFit/>
          </a:bodyPr>
          <a:lstStyle/>
          <a:p>
            <a:pPr algn="ctr"/>
            <a:r>
              <a:rPr lang="en-US" sz="1400" b="1" dirty="0">
                <a:solidFill>
                  <a:prstClr val="black"/>
                </a:solidFill>
                <a:latin typeface="Arial" panose="020B0604020202020204" pitchFamily="34" charset="0"/>
                <a:cs typeface="Arial" panose="020B0604020202020204" pitchFamily="34" charset="0"/>
              </a:rPr>
              <a:t>OUTPUTS</a:t>
            </a:r>
          </a:p>
        </p:txBody>
      </p:sp>
      <p:sp>
        <p:nvSpPr>
          <p:cNvPr id="139286" name="Text Box 22"/>
          <p:cNvSpPr txBox="1">
            <a:spLocks noChangeArrowheads="1"/>
          </p:cNvSpPr>
          <p:nvPr/>
        </p:nvSpPr>
        <p:spPr bwMode="auto">
          <a:xfrm>
            <a:off x="6572526" y="3763479"/>
            <a:ext cx="1222375" cy="304800"/>
          </a:xfrm>
          <a:prstGeom prst="rect">
            <a:avLst/>
          </a:prstGeom>
          <a:noFill/>
          <a:ln w="9525">
            <a:noFill/>
            <a:miter lim="800000"/>
            <a:headEnd/>
            <a:tailEnd/>
          </a:ln>
          <a:effectLst/>
        </p:spPr>
        <p:txBody>
          <a:bodyPr wrap="none">
            <a:spAutoFit/>
          </a:bodyPr>
          <a:lstStyle/>
          <a:p>
            <a:pPr algn="ctr"/>
            <a:r>
              <a:rPr lang="en-US" sz="1400" b="1" dirty="0">
                <a:solidFill>
                  <a:prstClr val="black"/>
                </a:solidFill>
                <a:latin typeface="Arial" panose="020B0604020202020204" pitchFamily="34" charset="0"/>
                <a:cs typeface="Arial" panose="020B0604020202020204" pitchFamily="34" charset="0"/>
              </a:rPr>
              <a:t>OUTCOMES</a:t>
            </a:r>
          </a:p>
        </p:txBody>
      </p:sp>
      <p:sp>
        <p:nvSpPr>
          <p:cNvPr id="139280" name="Line 16"/>
          <p:cNvSpPr>
            <a:spLocks noChangeShapeType="1"/>
          </p:cNvSpPr>
          <p:nvPr/>
        </p:nvSpPr>
        <p:spPr bwMode="auto">
          <a:xfrm>
            <a:off x="4475163" y="2180741"/>
            <a:ext cx="0" cy="1295400"/>
          </a:xfrm>
          <a:prstGeom prst="line">
            <a:avLst/>
          </a:prstGeom>
          <a:noFill/>
          <a:ln w="9525">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139281" name="Text Box 17"/>
          <p:cNvSpPr txBox="1">
            <a:spLocks noChangeArrowheads="1"/>
          </p:cNvSpPr>
          <p:nvPr/>
        </p:nvSpPr>
        <p:spPr bwMode="auto">
          <a:xfrm>
            <a:off x="3755354" y="1669677"/>
            <a:ext cx="1495922" cy="523220"/>
          </a:xfrm>
          <a:prstGeom prst="rect">
            <a:avLst/>
          </a:prstGeom>
          <a:noFill/>
          <a:ln w="9525">
            <a:noFill/>
            <a:miter lim="800000"/>
            <a:headEnd/>
            <a:tailEnd/>
          </a:ln>
          <a:effectLst/>
        </p:spPr>
        <p:txBody>
          <a:bodyPr wrap="none">
            <a:spAutoFit/>
          </a:bodyPr>
          <a:lstStyle/>
          <a:p>
            <a:pPr algn="ctr"/>
            <a:r>
              <a:rPr lang="en-US" sz="1400" b="1" dirty="0" err="1">
                <a:solidFill>
                  <a:prstClr val="black"/>
                </a:solidFill>
                <a:latin typeface="Arial" panose="020B0604020202020204" pitchFamily="34" charset="0"/>
                <a:cs typeface="Arial" panose="020B0604020202020204" pitchFamily="34" charset="0"/>
              </a:rPr>
              <a:t>Programme</a:t>
            </a:r>
            <a:r>
              <a:rPr lang="en-US" sz="1400" b="1" dirty="0">
                <a:solidFill>
                  <a:prstClr val="black"/>
                </a:solidFill>
                <a:latin typeface="Arial" panose="020B0604020202020204" pitchFamily="34" charset="0"/>
                <a:cs typeface="Arial" panose="020B0604020202020204" pitchFamily="34" charset="0"/>
              </a:rPr>
              <a:t>/</a:t>
            </a:r>
          </a:p>
          <a:p>
            <a:pPr algn="ctr"/>
            <a:r>
              <a:rPr lang="en-US" sz="1400" b="1" dirty="0">
                <a:solidFill>
                  <a:prstClr val="black"/>
                </a:solidFill>
                <a:latin typeface="Arial" panose="020B0604020202020204" pitchFamily="34" charset="0"/>
                <a:cs typeface="Arial" panose="020B0604020202020204" pitchFamily="34" charset="0"/>
              </a:rPr>
              <a:t>project start-up</a:t>
            </a:r>
          </a:p>
        </p:txBody>
      </p:sp>
      <p:sp>
        <p:nvSpPr>
          <p:cNvPr id="34" name="Text Box 19"/>
          <p:cNvSpPr txBox="1">
            <a:spLocks noChangeArrowheads="1"/>
          </p:cNvSpPr>
          <p:nvPr/>
        </p:nvSpPr>
        <p:spPr bwMode="auto">
          <a:xfrm>
            <a:off x="7674931" y="1628216"/>
            <a:ext cx="873957" cy="523220"/>
          </a:xfrm>
          <a:prstGeom prst="rect">
            <a:avLst/>
          </a:prstGeom>
          <a:noFill/>
          <a:ln w="9525">
            <a:noFill/>
            <a:miter lim="800000"/>
            <a:headEnd/>
            <a:tailEnd/>
          </a:ln>
          <a:effectLst/>
        </p:spPr>
        <p:txBody>
          <a:bodyPr wrap="none">
            <a:spAutoFit/>
          </a:bodyPr>
          <a:lstStyle/>
          <a:p>
            <a:pPr algn="ctr"/>
            <a:r>
              <a:rPr lang="en-US" sz="1400" b="1" dirty="0">
                <a:solidFill>
                  <a:prstClr val="black"/>
                </a:solidFill>
                <a:latin typeface="Arial" panose="020B0604020202020204" pitchFamily="34" charset="0"/>
                <a:cs typeface="Arial" panose="020B0604020202020204" pitchFamily="34" charset="0"/>
              </a:rPr>
              <a:t>Desired</a:t>
            </a:r>
          </a:p>
          <a:p>
            <a:pPr algn="ctr"/>
            <a:r>
              <a:rPr lang="en-US" sz="1400" b="1" dirty="0">
                <a:solidFill>
                  <a:prstClr val="black"/>
                </a:solidFill>
                <a:latin typeface="Arial" panose="020B0604020202020204" pitchFamily="34" charset="0"/>
                <a:cs typeface="Arial" panose="020B0604020202020204" pitchFamily="34" charset="0"/>
              </a:rPr>
              <a:t>result</a:t>
            </a:r>
          </a:p>
        </p:txBody>
      </p:sp>
      <p:sp>
        <p:nvSpPr>
          <p:cNvPr id="35" name="Line 16"/>
          <p:cNvSpPr>
            <a:spLocks noChangeShapeType="1"/>
          </p:cNvSpPr>
          <p:nvPr/>
        </p:nvSpPr>
        <p:spPr bwMode="auto">
          <a:xfrm flipH="1">
            <a:off x="8148042" y="2151436"/>
            <a:ext cx="0" cy="1294207"/>
          </a:xfrm>
          <a:prstGeom prst="line">
            <a:avLst/>
          </a:prstGeom>
          <a:noFill/>
          <a:ln w="9525">
            <a:solidFill>
              <a:schemeClr val="tx1"/>
            </a:solidFill>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36" name="Line 26"/>
          <p:cNvSpPr>
            <a:spLocks noChangeShapeType="1"/>
          </p:cNvSpPr>
          <p:nvPr/>
        </p:nvSpPr>
        <p:spPr bwMode="auto">
          <a:xfrm flipV="1">
            <a:off x="8292058" y="3648429"/>
            <a:ext cx="0" cy="1564818"/>
          </a:xfrm>
          <a:prstGeom prst="line">
            <a:avLst/>
          </a:prstGeom>
          <a:noFill/>
          <a:ln w="38100">
            <a:solidFill>
              <a:srgbClr val="FF0000"/>
            </a:solidFill>
            <a:prstDash val="sysDot"/>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37" name="Text Box 27"/>
          <p:cNvSpPr txBox="1">
            <a:spLocks noChangeArrowheads="1"/>
          </p:cNvSpPr>
          <p:nvPr/>
        </p:nvSpPr>
        <p:spPr bwMode="auto">
          <a:xfrm>
            <a:off x="7302924" y="5230980"/>
            <a:ext cx="1473564" cy="738664"/>
          </a:xfrm>
          <a:prstGeom prst="rect">
            <a:avLst/>
          </a:prstGeom>
          <a:noFill/>
          <a:ln w="9525">
            <a:noFill/>
            <a:miter lim="800000"/>
            <a:headEnd/>
            <a:tailEnd/>
          </a:ln>
          <a:effectLst/>
        </p:spPr>
        <p:txBody>
          <a:bodyPr wrap="square">
            <a:spAutoFit/>
          </a:bodyPr>
          <a:lstStyle/>
          <a:p>
            <a:pPr algn="ctr"/>
            <a:r>
              <a:rPr lang="en-US" sz="1400" b="1" i="1" dirty="0">
                <a:solidFill>
                  <a:srgbClr val="FF0000"/>
                </a:solidFill>
                <a:latin typeface="Arial" panose="020B0604020202020204" pitchFamily="34" charset="0"/>
                <a:cs typeface="Arial" panose="020B0604020202020204" pitchFamily="34" charset="0"/>
              </a:rPr>
              <a:t>Impact </a:t>
            </a:r>
          </a:p>
          <a:p>
            <a:pPr algn="ctr"/>
            <a:r>
              <a:rPr lang="en-US" sz="1400" b="1" i="1" dirty="0">
                <a:solidFill>
                  <a:srgbClr val="FF0000"/>
                </a:solidFill>
                <a:latin typeface="Arial" panose="020B0604020202020204" pitchFamily="34" charset="0"/>
                <a:cs typeface="Arial" panose="020B0604020202020204" pitchFamily="34" charset="0"/>
              </a:rPr>
              <a:t>Evaluation</a:t>
            </a:r>
            <a:br>
              <a:rPr lang="en-US" sz="1400" b="1" i="1" dirty="0">
                <a:solidFill>
                  <a:srgbClr val="FF0000"/>
                </a:solidFill>
                <a:latin typeface="Arial" panose="020B0604020202020204" pitchFamily="34" charset="0"/>
                <a:cs typeface="Arial" panose="020B0604020202020204" pitchFamily="34" charset="0"/>
              </a:rPr>
            </a:br>
            <a:r>
              <a:rPr lang="en-US" sz="1400" b="1" i="1" dirty="0">
                <a:solidFill>
                  <a:srgbClr val="FF0000"/>
                </a:solidFill>
                <a:latin typeface="Arial" panose="020B0604020202020204" pitchFamily="34" charset="0"/>
                <a:cs typeface="Arial" panose="020B0604020202020204" pitchFamily="34" charset="0"/>
              </a:rPr>
              <a:t> (attribution)</a:t>
            </a:r>
          </a:p>
        </p:txBody>
      </p:sp>
      <p:sp>
        <p:nvSpPr>
          <p:cNvPr id="38" name="Line 32"/>
          <p:cNvSpPr>
            <a:spLocks noChangeShapeType="1"/>
          </p:cNvSpPr>
          <p:nvPr/>
        </p:nvSpPr>
        <p:spPr bwMode="auto">
          <a:xfrm flipV="1">
            <a:off x="3337117" y="3763479"/>
            <a:ext cx="14923" cy="630236"/>
          </a:xfrm>
          <a:prstGeom prst="line">
            <a:avLst/>
          </a:prstGeom>
          <a:noFill/>
          <a:ln w="38100">
            <a:solidFill>
              <a:srgbClr val="FF0000"/>
            </a:solidFill>
            <a:prstDash val="sysDot"/>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39" name="Text Box 33"/>
          <p:cNvSpPr txBox="1">
            <a:spLocks noChangeArrowheads="1"/>
          </p:cNvSpPr>
          <p:nvPr/>
        </p:nvSpPr>
        <p:spPr bwMode="auto">
          <a:xfrm>
            <a:off x="2283163" y="3885781"/>
            <a:ext cx="1088760" cy="738664"/>
          </a:xfrm>
          <a:prstGeom prst="rect">
            <a:avLst/>
          </a:prstGeom>
          <a:noFill/>
          <a:ln w="9525">
            <a:noFill/>
            <a:miter lim="800000"/>
            <a:headEnd/>
            <a:tailEnd/>
          </a:ln>
          <a:effectLst/>
        </p:spPr>
        <p:txBody>
          <a:bodyPr wrap="none">
            <a:spAutoFit/>
          </a:bodyPr>
          <a:lstStyle/>
          <a:p>
            <a:pPr algn="ctr"/>
            <a:r>
              <a:rPr lang="en-US" sz="1400" b="1" i="1" dirty="0">
                <a:solidFill>
                  <a:srgbClr val="FF0000"/>
                </a:solidFill>
                <a:latin typeface="Arial" panose="020B0604020202020204" pitchFamily="34" charset="0"/>
                <a:cs typeface="Arial" panose="020B0604020202020204" pitchFamily="34" charset="0"/>
              </a:rPr>
              <a:t>Design an</a:t>
            </a:r>
            <a:br>
              <a:rPr lang="en-US" sz="1400" b="1" i="1" dirty="0">
                <a:solidFill>
                  <a:srgbClr val="FF0000"/>
                </a:solidFill>
                <a:latin typeface="Arial" panose="020B0604020202020204" pitchFamily="34" charset="0"/>
                <a:cs typeface="Arial" panose="020B0604020202020204" pitchFamily="34" charset="0"/>
              </a:rPr>
            </a:br>
            <a:r>
              <a:rPr lang="en-US" sz="1400" b="1" i="1" dirty="0">
                <a:solidFill>
                  <a:srgbClr val="FF0000"/>
                </a:solidFill>
                <a:latin typeface="Arial" panose="020B0604020202020204" pitchFamily="34" charset="0"/>
                <a:cs typeface="Arial" panose="020B0604020202020204" pitchFamily="34" charset="0"/>
              </a:rPr>
              <a:t>Impact</a:t>
            </a:r>
            <a:br>
              <a:rPr lang="en-US" sz="1400" b="1" i="1" dirty="0">
                <a:solidFill>
                  <a:srgbClr val="FF0000"/>
                </a:solidFill>
                <a:latin typeface="Arial" panose="020B0604020202020204" pitchFamily="34" charset="0"/>
                <a:cs typeface="Arial" panose="020B0604020202020204" pitchFamily="34" charset="0"/>
              </a:rPr>
            </a:br>
            <a:r>
              <a:rPr lang="en-US" sz="1400" b="1" i="1" dirty="0">
                <a:solidFill>
                  <a:srgbClr val="FF0000"/>
                </a:solidFill>
                <a:latin typeface="Arial" panose="020B0604020202020204" pitchFamily="34" charset="0"/>
                <a:cs typeface="Arial" panose="020B0604020202020204" pitchFamily="34" charset="0"/>
              </a:rPr>
              <a:t>Evaluation</a:t>
            </a:r>
          </a:p>
        </p:txBody>
      </p:sp>
      <p:sp>
        <p:nvSpPr>
          <p:cNvPr id="40" name="Line 28"/>
          <p:cNvSpPr>
            <a:spLocks noChangeShapeType="1"/>
          </p:cNvSpPr>
          <p:nvPr/>
        </p:nvSpPr>
        <p:spPr bwMode="auto">
          <a:xfrm>
            <a:off x="8003758" y="3898309"/>
            <a:ext cx="2514295" cy="2374"/>
          </a:xfrm>
          <a:prstGeom prst="line">
            <a:avLst/>
          </a:prstGeom>
          <a:noFill/>
          <a:ln w="38100">
            <a:solidFill>
              <a:schemeClr val="tx1"/>
            </a:solidFill>
            <a:prstDash val="dash"/>
            <a:round/>
            <a:headEnd/>
            <a:tailEnd type="triangle" w="med" len="med"/>
          </a:ln>
          <a:effectLst/>
        </p:spPr>
        <p:txBody>
          <a:bodyPr/>
          <a:lstStyle/>
          <a:p>
            <a:endParaRPr lang="en-US">
              <a:solidFill>
                <a:prstClr val="black"/>
              </a:solidFill>
              <a:latin typeface="Arial" panose="020B0604020202020204" pitchFamily="34" charset="0"/>
              <a:cs typeface="Arial" panose="020B0604020202020204" pitchFamily="34" charset="0"/>
            </a:endParaRPr>
          </a:p>
        </p:txBody>
      </p:sp>
      <p:sp>
        <p:nvSpPr>
          <p:cNvPr id="4" name="Rectangular Callout 3"/>
          <p:cNvSpPr/>
          <p:nvPr/>
        </p:nvSpPr>
        <p:spPr>
          <a:xfrm>
            <a:off x="5622729" y="980728"/>
            <a:ext cx="1945549" cy="1777968"/>
          </a:xfrm>
          <a:prstGeom prst="wedgeRectCallout">
            <a:avLst>
              <a:gd name="adj1" fmla="val -163156"/>
              <a:gd name="adj2" fmla="val 8335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a:latin typeface="Arial" panose="020B0604020202020204" pitchFamily="34" charset="0"/>
                <a:cs typeface="Arial" panose="020B0604020202020204" pitchFamily="34" charset="0"/>
              </a:rPr>
              <a:t>Is the programme evaluable or evaluation-ready?</a:t>
            </a:r>
          </a:p>
        </p:txBody>
      </p:sp>
      <p:sp>
        <p:nvSpPr>
          <p:cNvPr id="5" name="Title 4"/>
          <p:cNvSpPr>
            <a:spLocks noGrp="1"/>
          </p:cNvSpPr>
          <p:nvPr>
            <p:ph type="ctrTitle"/>
          </p:nvPr>
        </p:nvSpPr>
        <p:spPr>
          <a:xfrm>
            <a:off x="2365790" y="216769"/>
            <a:ext cx="7069120" cy="506413"/>
          </a:xfrm>
        </p:spPr>
        <p:txBody>
          <a:bodyPr/>
          <a:lstStyle/>
          <a:p>
            <a:r>
              <a:rPr lang="en-US" dirty="0" smtClean="0">
                <a:latin typeface="Arial" panose="020B0604020202020204" pitchFamily="34" charset="0"/>
                <a:cs typeface="Arial" panose="020B0604020202020204" pitchFamily="34" charset="0"/>
              </a:rPr>
              <a:t>Types of Evaluation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1151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animBg="1"/>
      <p:bldP spid="39" grpId="0"/>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799607" y="812803"/>
          <a:ext cx="8592777" cy="5782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ctrTitle"/>
          </p:nvPr>
        </p:nvSpPr>
        <p:spPr>
          <a:prstGeom prst="rect">
            <a:avLst/>
          </a:prstGeom>
        </p:spPr>
        <p:txBody>
          <a:bodyPr>
            <a:noAutofit/>
          </a:bodyPr>
          <a:lstStyle/>
          <a:p>
            <a:r>
              <a:rPr lang="en-US" dirty="0" smtClean="0">
                <a:latin typeface="Arial" panose="020B0604020202020204" pitchFamily="34" charset="0"/>
                <a:cs typeface="Arial" panose="020B0604020202020204" pitchFamily="34" charset="0"/>
              </a:rPr>
              <a:t>Key Elements of RBM</a:t>
            </a:r>
            <a:endParaRPr lang="en-US" dirty="0">
              <a:latin typeface="Arial" panose="020B0604020202020204" pitchFamily="34" charset="0"/>
              <a:cs typeface="Arial" panose="020B0604020202020204" pitchFamily="34" charset="0"/>
            </a:endParaRPr>
          </a:p>
        </p:txBody>
      </p:sp>
      <p:sp>
        <p:nvSpPr>
          <p:cNvPr id="2" name="Rounded Rectangle 1"/>
          <p:cNvSpPr/>
          <p:nvPr/>
        </p:nvSpPr>
        <p:spPr>
          <a:xfrm>
            <a:off x="7771504" y="3191685"/>
            <a:ext cx="1842423" cy="1164913"/>
          </a:xfrm>
          <a:prstGeom prst="roundRect">
            <a:avLst/>
          </a:prstGeom>
          <a:solidFill>
            <a:srgbClr val="F7941D"/>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Strategic Planning</a:t>
            </a:r>
          </a:p>
        </p:txBody>
      </p:sp>
      <p:sp>
        <p:nvSpPr>
          <p:cNvPr id="12" name="Rounded Rectangle 11"/>
          <p:cNvSpPr/>
          <p:nvPr/>
        </p:nvSpPr>
        <p:spPr>
          <a:xfrm>
            <a:off x="5056669" y="3160553"/>
            <a:ext cx="1936378" cy="1164913"/>
          </a:xfrm>
          <a:prstGeom prst="roundRect">
            <a:avLst/>
          </a:prstGeom>
          <a:solidFill>
            <a:schemeClr val="bg2">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n-US" sz="2200" b="1" dirty="0">
                <a:latin typeface="Arial" panose="020B0604020202020204" pitchFamily="34" charset="0"/>
                <a:cs typeface="Arial" panose="020B0604020202020204" pitchFamily="34" charset="0"/>
              </a:rPr>
              <a:t>Programme </a:t>
            </a:r>
          </a:p>
          <a:p>
            <a:pPr algn="ctr"/>
            <a:r>
              <a:rPr lang="en-US" sz="2200" b="1" dirty="0">
                <a:latin typeface="Arial" panose="020B0604020202020204" pitchFamily="34" charset="0"/>
                <a:cs typeface="Arial" panose="020B0604020202020204" pitchFamily="34" charset="0"/>
              </a:rPr>
              <a:t>Re-Design for Results</a:t>
            </a:r>
          </a:p>
        </p:txBody>
      </p:sp>
      <p:cxnSp>
        <p:nvCxnSpPr>
          <p:cNvPr id="28" name="Curved Connector 27"/>
          <p:cNvCxnSpPr/>
          <p:nvPr/>
        </p:nvCxnSpPr>
        <p:spPr>
          <a:xfrm flipV="1">
            <a:off x="4701988"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
        <p:nvSpPr>
          <p:cNvPr id="35" name="Minus 34"/>
          <p:cNvSpPr/>
          <p:nvPr/>
        </p:nvSpPr>
        <p:spPr>
          <a:xfrm>
            <a:off x="4276165" y="3585883"/>
            <a:ext cx="851647" cy="448235"/>
          </a:xfrm>
          <a:prstGeom prst="mathMinus">
            <a:avLst>
              <a:gd name="adj1" fmla="val 35520"/>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6" name="Minus 35"/>
          <p:cNvSpPr/>
          <p:nvPr/>
        </p:nvSpPr>
        <p:spPr>
          <a:xfrm>
            <a:off x="6921904" y="3488558"/>
            <a:ext cx="822456" cy="614833"/>
          </a:xfrm>
          <a:prstGeom prst="mathMinus">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7" name="Down Arrow 36"/>
          <p:cNvSpPr/>
          <p:nvPr/>
        </p:nvSpPr>
        <p:spPr>
          <a:xfrm>
            <a:off x="5853949" y="2393576"/>
            <a:ext cx="367553" cy="798108"/>
          </a:xfrm>
          <a:prstGeom prst="downArrow">
            <a:avLst/>
          </a:prstGeom>
          <a:solidFill>
            <a:schemeClr val="accent3">
              <a:lumMod val="20000"/>
              <a:lumOff val="80000"/>
            </a:schemeClr>
          </a:solidFill>
          <a:ln>
            <a:solidFill>
              <a:schemeClr val="accent3">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cxnSp>
        <p:nvCxnSpPr>
          <p:cNvPr id="16" name="Curved Connector 15"/>
          <p:cNvCxnSpPr/>
          <p:nvPr/>
        </p:nvCxnSpPr>
        <p:spPr>
          <a:xfrm flipH="1" flipV="1">
            <a:off x="6113576" y="4356597"/>
            <a:ext cx="1266265" cy="793378"/>
          </a:xfrm>
          <a:prstGeom prst="curvedConnector2">
            <a:avLst/>
          </a:prstGeom>
          <a:ln w="76200">
            <a:solidFill>
              <a:schemeClr val="accent3">
                <a:lumMod val="20000"/>
                <a:lumOff val="80000"/>
              </a:schemeClr>
            </a:solidFill>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632566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069353" y="-7378"/>
            <a:ext cx="4598647" cy="6865379"/>
          </a:xfrm>
          <a:prstGeom prst="rect">
            <a:avLst/>
          </a:prstGeom>
          <a:solidFill>
            <a:srgbClr val="0099FF"/>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dirty="0"/>
          </a:p>
        </p:txBody>
      </p:sp>
      <p:pic>
        <p:nvPicPr>
          <p:cNvPr id="1026" name="Picture 2" descr="http://ap.lanexdev.com/user_images/image/rr/2012/The-Law-of-Causality-JM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4413" y="2345063"/>
            <a:ext cx="4104939" cy="2160494"/>
          </a:xfrm>
          <a:prstGeom prst="rect">
            <a:avLst/>
          </a:prstGeom>
          <a:noFill/>
          <a:ln w="57150" cmpd="sng">
            <a:solidFill>
              <a:srgbClr val="0099FF"/>
            </a:solidFill>
          </a:ln>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4294967295"/>
          </p:nvPr>
        </p:nvSpPr>
        <p:spPr>
          <a:xfrm>
            <a:off x="7736542" y="1319351"/>
            <a:ext cx="2779059" cy="1025713"/>
          </a:xfrm>
          <a:prstGeom prst="rect">
            <a:avLst/>
          </a:prstGeom>
        </p:spPr>
        <p:txBody>
          <a:bodyPr/>
          <a:lstStyle/>
          <a:p>
            <a:pPr marL="0" indent="0" algn="r">
              <a:buNone/>
            </a:pPr>
            <a:r>
              <a:rPr lang="en-US" sz="4400" b="1" dirty="0">
                <a:solidFill>
                  <a:schemeClr val="bg1"/>
                </a:solidFill>
                <a:latin typeface="Arial" panose="020B0604020202020204" pitchFamily="34" charset="0"/>
                <a:cs typeface="Arial" panose="020B0604020202020204" pitchFamily="34" charset="0"/>
              </a:rPr>
              <a:t>Causality</a:t>
            </a:r>
            <a:endParaRPr lang="en-GB" sz="4000" b="1" dirty="0">
              <a:solidFill>
                <a:schemeClr val="bg1"/>
              </a:solidFill>
              <a:latin typeface="Arial" panose="020B0604020202020204" pitchFamily="34" charset="0"/>
              <a:cs typeface="Arial" panose="020B0604020202020204" pitchFamily="34" charset="0"/>
            </a:endParaRPr>
          </a:p>
        </p:txBody>
      </p:sp>
      <p:pic>
        <p:nvPicPr>
          <p:cNvPr id="8" name="Picture 7" descr="Unite_2lines_Eng_White.png"/>
          <p:cNvPicPr>
            <a:picLocks noChangeAspect="1"/>
          </p:cNvPicPr>
          <p:nvPr/>
        </p:nvPicPr>
        <p:blipFill>
          <a:blip r:embed="rId4"/>
          <a:srcRect l="73117"/>
          <a:stretch>
            <a:fillRect/>
          </a:stretch>
        </p:blipFill>
        <p:spPr>
          <a:xfrm>
            <a:off x="6069353" y="6276473"/>
            <a:ext cx="1871353" cy="393663"/>
          </a:xfrm>
          <a:prstGeom prst="rect">
            <a:avLst/>
          </a:prstGeom>
        </p:spPr>
      </p:pic>
      <p:sp>
        <p:nvSpPr>
          <p:cNvPr id="9" name="Rectangle 2"/>
          <p:cNvSpPr>
            <a:spLocks noChangeArrowheads="1"/>
          </p:cNvSpPr>
          <p:nvPr/>
        </p:nvSpPr>
        <p:spPr bwMode="auto">
          <a:xfrm>
            <a:off x="1524001" y="-7379"/>
            <a:ext cx="753035" cy="6865379"/>
          </a:xfrm>
          <a:prstGeom prst="rect">
            <a:avLst/>
          </a:prstGeom>
          <a:solidFill>
            <a:srgbClr val="0099FF"/>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prstTxWarp prst="textNoShape">
              <a:avLst/>
            </a:prstTxWarp>
          </a:bodyPr>
          <a:lstStyle/>
          <a:p>
            <a:endParaRPr lang="en-US" dirty="0"/>
          </a:p>
        </p:txBody>
      </p:sp>
    </p:spTree>
    <p:extLst>
      <p:ext uri="{BB962C8B-B14F-4D97-AF65-F5344CB8AC3E}">
        <p14:creationId xmlns:p14="http://schemas.microsoft.com/office/powerpoint/2010/main" val="1592816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t"/>
          <a:lstStyle/>
          <a:p>
            <a:r>
              <a:rPr lang="en-GB" dirty="0"/>
              <a:t>Why pay attention to causality?</a:t>
            </a:r>
          </a:p>
        </p:txBody>
      </p:sp>
      <p:sp>
        <p:nvSpPr>
          <p:cNvPr id="7" name="Rectangle 6"/>
          <p:cNvSpPr/>
          <p:nvPr/>
        </p:nvSpPr>
        <p:spPr>
          <a:xfrm>
            <a:off x="2467642" y="4615621"/>
            <a:ext cx="7389675" cy="1512069"/>
          </a:xfrm>
          <a:prstGeom prst="rect">
            <a:avLst/>
          </a:prstGeom>
          <a:gradFill flip="none" rotWithShape="1">
            <a:gsLst>
              <a:gs pos="0">
                <a:srgbClr val="F7941D">
                  <a:tint val="66000"/>
                  <a:satMod val="160000"/>
                  <a:alpha val="0"/>
                </a:srgbClr>
              </a:gs>
              <a:gs pos="50000">
                <a:srgbClr val="F7941D">
                  <a:tint val="44500"/>
                  <a:satMod val="160000"/>
                </a:srgbClr>
              </a:gs>
              <a:gs pos="100000">
                <a:srgbClr val="F7941D">
                  <a:tint val="23500"/>
                  <a:satMod val="160000"/>
                </a:srgbClr>
              </a:gs>
            </a:gsLst>
            <a:lin ang="0" scaled="1"/>
            <a:tileRect/>
          </a:grad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latin typeface="Arial" panose="020B0604020202020204" pitchFamily="34" charset="0"/>
              <a:cs typeface="Arial" panose="020B0604020202020204" pitchFamily="34" charset="0"/>
            </a:endParaRPr>
          </a:p>
        </p:txBody>
      </p:sp>
      <p:sp>
        <p:nvSpPr>
          <p:cNvPr id="8" name="Rectangle 7"/>
          <p:cNvSpPr/>
          <p:nvPr/>
        </p:nvSpPr>
        <p:spPr>
          <a:xfrm>
            <a:off x="2467643" y="2968411"/>
            <a:ext cx="7389675" cy="1512069"/>
          </a:xfrm>
          <a:prstGeom prst="rect">
            <a:avLst/>
          </a:prstGeom>
          <a:gradFill flip="none" rotWithShape="1">
            <a:gsLst>
              <a:gs pos="0">
                <a:srgbClr val="F7941D">
                  <a:tint val="66000"/>
                  <a:satMod val="160000"/>
                  <a:alpha val="0"/>
                </a:srgbClr>
              </a:gs>
              <a:gs pos="50000">
                <a:srgbClr val="F7941D">
                  <a:tint val="44500"/>
                  <a:satMod val="160000"/>
                </a:srgbClr>
              </a:gs>
              <a:gs pos="100000">
                <a:srgbClr val="F7941D">
                  <a:tint val="23500"/>
                  <a:satMod val="160000"/>
                </a:srgbClr>
              </a:gs>
            </a:gsLst>
            <a:lin ang="0" scaled="1"/>
            <a:tileRect/>
          </a:grad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latin typeface="Arial" panose="020B0604020202020204" pitchFamily="34" charset="0"/>
              <a:cs typeface="Arial" panose="020B0604020202020204" pitchFamily="34" charset="0"/>
            </a:endParaRPr>
          </a:p>
        </p:txBody>
      </p:sp>
      <p:sp>
        <p:nvSpPr>
          <p:cNvPr id="9" name="Rectangle 8"/>
          <p:cNvSpPr/>
          <p:nvPr/>
        </p:nvSpPr>
        <p:spPr>
          <a:xfrm>
            <a:off x="2467644" y="1321201"/>
            <a:ext cx="7389675" cy="1512069"/>
          </a:xfrm>
          <a:prstGeom prst="rect">
            <a:avLst/>
          </a:prstGeom>
          <a:gradFill flip="none" rotWithShape="1">
            <a:gsLst>
              <a:gs pos="0">
                <a:srgbClr val="F7941D">
                  <a:tint val="66000"/>
                  <a:satMod val="160000"/>
                  <a:alpha val="0"/>
                </a:srgbClr>
              </a:gs>
              <a:gs pos="50000">
                <a:srgbClr val="F7941D">
                  <a:tint val="44500"/>
                  <a:satMod val="160000"/>
                </a:srgbClr>
              </a:gs>
              <a:gs pos="100000">
                <a:srgbClr val="F7941D">
                  <a:tint val="23500"/>
                  <a:satMod val="160000"/>
                </a:srgbClr>
              </a:gs>
            </a:gsLst>
            <a:lin ang="0" scaled="1"/>
            <a:tileRect/>
          </a:gradFill>
          <a:ln w="1905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2467641" y="1314477"/>
            <a:ext cx="7389678" cy="1512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7">
              <a:buClr>
                <a:schemeClr val="tx1"/>
              </a:buClr>
              <a:tabLst>
                <a:tab pos="290513" algn="l"/>
              </a:tabLst>
            </a:pPr>
            <a:r>
              <a:rPr lang="en-US" sz="2300" dirty="0">
                <a:solidFill>
                  <a:schemeClr val="tx1"/>
                </a:solidFill>
                <a:latin typeface="Arial" panose="020B0604020202020204" pitchFamily="34" charset="0"/>
                <a:cs typeface="Arial" panose="020B0604020202020204" pitchFamily="34" charset="0"/>
              </a:rPr>
              <a:t>Causality Analysis supports the identification of the immediate, underlying and structural causes of the deprivations which UNICEF has chosen to address</a:t>
            </a:r>
          </a:p>
        </p:txBody>
      </p:sp>
      <p:sp>
        <p:nvSpPr>
          <p:cNvPr id="11" name="Rectangle 10"/>
          <p:cNvSpPr/>
          <p:nvPr/>
        </p:nvSpPr>
        <p:spPr>
          <a:xfrm>
            <a:off x="2467641" y="2961687"/>
            <a:ext cx="7389678" cy="1512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7">
              <a:tabLst>
                <a:tab pos="290513" algn="l"/>
              </a:tabLst>
            </a:pPr>
            <a:r>
              <a:rPr lang="en-US" sz="2300" dirty="0">
                <a:solidFill>
                  <a:schemeClr val="tx1"/>
                </a:solidFill>
                <a:latin typeface="Arial" panose="020B0604020202020204" pitchFamily="34" charset="0"/>
                <a:cs typeface="Arial" panose="020B0604020202020204" pitchFamily="34" charset="0"/>
              </a:rPr>
              <a:t>Causality requires systematically asking “why?” through a hierarchy of issues and identifying the causes for deprivation at each level in the hierarchy</a:t>
            </a:r>
          </a:p>
        </p:txBody>
      </p:sp>
      <p:sp>
        <p:nvSpPr>
          <p:cNvPr id="12" name="Rectangle 11"/>
          <p:cNvSpPr/>
          <p:nvPr/>
        </p:nvSpPr>
        <p:spPr>
          <a:xfrm>
            <a:off x="2467638" y="4602173"/>
            <a:ext cx="7389678" cy="1512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7">
              <a:tabLst>
                <a:tab pos="290513" algn="l"/>
              </a:tabLst>
            </a:pPr>
            <a:endParaRPr lang="en-US" sz="2300" dirty="0">
              <a:solidFill>
                <a:schemeClr val="tx1"/>
              </a:solidFill>
              <a:latin typeface="Arial" panose="020B0604020202020204" pitchFamily="34" charset="0"/>
              <a:cs typeface="Arial" panose="020B0604020202020204" pitchFamily="34" charset="0"/>
            </a:endParaRPr>
          </a:p>
          <a:p>
            <a:pPr marL="344487">
              <a:tabLst>
                <a:tab pos="290513" algn="l"/>
              </a:tabLst>
            </a:pPr>
            <a:r>
              <a:rPr lang="en-US" sz="2300" dirty="0">
                <a:solidFill>
                  <a:schemeClr val="tx1"/>
                </a:solidFill>
                <a:latin typeface="Arial" panose="020B0604020202020204" pitchFamily="34" charset="0"/>
                <a:cs typeface="Arial" panose="020B0604020202020204" pitchFamily="34" charset="0"/>
              </a:rPr>
              <a:t>A well-developed causal analysis will affect and help to tailor strategic responses</a:t>
            </a:r>
          </a:p>
          <a:p>
            <a:endParaRPr lang="en-GB" sz="2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5107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057400" y="1752600"/>
            <a:ext cx="7772400" cy="41148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endParaRPr lang="en-US" sz="2800" dirty="0">
              <a:solidFill>
                <a:schemeClr val="tx1"/>
              </a:solidFill>
              <a:latin typeface="Comic Sans MS" panose="030F0702030302020204" pitchFamily="66" charset="0"/>
            </a:endParaRPr>
          </a:p>
        </p:txBody>
      </p:sp>
      <p:sp>
        <p:nvSpPr>
          <p:cNvPr id="6" name="Title 1"/>
          <p:cNvSpPr txBox="1">
            <a:spLocks/>
          </p:cNvSpPr>
          <p:nvPr/>
        </p:nvSpPr>
        <p:spPr>
          <a:xfrm>
            <a:off x="2286000" y="462016"/>
            <a:ext cx="8053388"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800" b="1" dirty="0">
                <a:solidFill>
                  <a:schemeClr val="bg1"/>
                </a:solidFill>
              </a:rPr>
              <a:t>Prioritization</a:t>
            </a:r>
          </a:p>
        </p:txBody>
      </p:sp>
      <p:sp>
        <p:nvSpPr>
          <p:cNvPr id="2" name="Title 1"/>
          <p:cNvSpPr>
            <a:spLocks noGrp="1"/>
          </p:cNvSpPr>
          <p:nvPr>
            <p:ph type="ctrTitle"/>
          </p:nvPr>
        </p:nvSpPr>
        <p:spPr/>
        <p:txBody>
          <a:bodyPr/>
          <a:lstStyle/>
          <a:p>
            <a:r>
              <a:rPr lang="en-GB" dirty="0"/>
              <a:t>Prioritization</a:t>
            </a:r>
          </a:p>
        </p:txBody>
      </p:sp>
      <p:sp>
        <p:nvSpPr>
          <p:cNvPr id="15" name="Oval 14"/>
          <p:cNvSpPr/>
          <p:nvPr/>
        </p:nvSpPr>
        <p:spPr>
          <a:xfrm>
            <a:off x="2492935" y="2752619"/>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492935" y="3818736"/>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p:cNvSpPr/>
          <p:nvPr/>
        </p:nvSpPr>
        <p:spPr>
          <a:xfrm>
            <a:off x="3074421" y="1421401"/>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How do we develop causality around an issue?</a:t>
            </a:r>
          </a:p>
        </p:txBody>
      </p:sp>
      <p:sp>
        <p:nvSpPr>
          <p:cNvPr id="19" name="Rectangle 18"/>
          <p:cNvSpPr/>
          <p:nvPr/>
        </p:nvSpPr>
        <p:spPr>
          <a:xfrm>
            <a:off x="3074421" y="2518774"/>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Where do we get the information from?</a:t>
            </a:r>
          </a:p>
        </p:txBody>
      </p:sp>
      <p:sp>
        <p:nvSpPr>
          <p:cNvPr id="20" name="Rectangle 19"/>
          <p:cNvSpPr/>
          <p:nvPr/>
        </p:nvSpPr>
        <p:spPr>
          <a:xfrm>
            <a:off x="3074421" y="3616147"/>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Who is involved?</a:t>
            </a:r>
          </a:p>
        </p:txBody>
      </p:sp>
      <p:sp>
        <p:nvSpPr>
          <p:cNvPr id="23" name="Oval 22"/>
          <p:cNvSpPr/>
          <p:nvPr/>
        </p:nvSpPr>
        <p:spPr>
          <a:xfrm>
            <a:off x="2492935" y="1650001"/>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ight Arrow 24"/>
          <p:cNvSpPr/>
          <p:nvPr/>
        </p:nvSpPr>
        <p:spPr>
          <a:xfrm>
            <a:off x="2568527" y="2858258"/>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ight Arrow 25"/>
          <p:cNvSpPr/>
          <p:nvPr/>
        </p:nvSpPr>
        <p:spPr>
          <a:xfrm>
            <a:off x="2573147" y="1760885"/>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ight Arrow 26"/>
          <p:cNvSpPr/>
          <p:nvPr/>
        </p:nvSpPr>
        <p:spPr>
          <a:xfrm>
            <a:off x="2571044" y="3929620"/>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p:cNvSpPr/>
          <p:nvPr/>
        </p:nvSpPr>
        <p:spPr>
          <a:xfrm>
            <a:off x="2492935" y="4916109"/>
            <a:ext cx="457200" cy="457200"/>
          </a:xfrm>
          <a:prstGeom prst="ellipse">
            <a:avLst/>
          </a:prstGeom>
          <a:solidFill>
            <a:srgbClr val="0099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a:off x="3074421" y="4713520"/>
            <a:ext cx="7055698" cy="914400"/>
          </a:xfrm>
          <a:prstGeom prst="rect">
            <a:avLst/>
          </a:prstGeom>
          <a:solidFill>
            <a:schemeClr val="bg1">
              <a:lumMod val="95000"/>
            </a:schemeClr>
          </a:solidFill>
        </p:spPr>
        <p:txBody>
          <a:bodyPr wrap="square" anchor="ctr">
            <a:noAutofit/>
          </a:bodyPr>
          <a:lstStyle/>
          <a:p>
            <a:r>
              <a:rPr lang="en-US" sz="2800" dirty="0">
                <a:latin typeface="Arial" panose="020B0604020202020204" pitchFamily="34" charset="0"/>
                <a:cs typeface="Arial" panose="020B0604020202020204" pitchFamily="34" charset="0"/>
              </a:rPr>
              <a:t>How can we be sure of the quality of the analysis?</a:t>
            </a:r>
          </a:p>
        </p:txBody>
      </p:sp>
      <p:sp>
        <p:nvSpPr>
          <p:cNvPr id="22" name="Right Arrow 21"/>
          <p:cNvSpPr/>
          <p:nvPr/>
        </p:nvSpPr>
        <p:spPr>
          <a:xfrm>
            <a:off x="2571044" y="5026993"/>
            <a:ext cx="295835" cy="235433"/>
          </a:xfrm>
          <a:prstGeom prst="rightArrow">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2" descr="https://cdn2.iconfinder.com/data/icons/freecns-cumulus/16/519660-164_QuestionMark-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55633" y="5711356"/>
            <a:ext cx="974487" cy="974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101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6746</Words>
  <Application>Microsoft Office PowerPoint</Application>
  <PresentationFormat>Widescreen</PresentationFormat>
  <Paragraphs>1045</Paragraphs>
  <Slides>64</Slides>
  <Notes>59</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64</vt:i4>
      </vt:variant>
    </vt:vector>
  </HeadingPairs>
  <TitlesOfParts>
    <vt:vector size="83" baseType="lpstr">
      <vt:lpstr>맑은 고딕</vt:lpstr>
      <vt:lpstr>ＭＳ Ｐゴシック</vt:lpstr>
      <vt:lpstr>宋体</vt:lpstr>
      <vt:lpstr>Arial</vt:lpstr>
      <vt:lpstr>Arial Black</vt:lpstr>
      <vt:lpstr>Calibri</vt:lpstr>
      <vt:lpstr>Calibri Light</vt:lpstr>
      <vt:lpstr>Comic Sans MS</vt:lpstr>
      <vt:lpstr>Cordia New</vt:lpstr>
      <vt:lpstr>Courier New</vt:lpstr>
      <vt:lpstr>Gulim</vt:lpstr>
      <vt:lpstr>Gulim</vt:lpstr>
      <vt:lpstr>Helvetica</vt:lpstr>
      <vt:lpstr>MS Mincho</vt:lpstr>
      <vt:lpstr>Tahoma</vt:lpstr>
      <vt:lpstr>Times New Roman</vt:lpstr>
      <vt:lpstr>Tw Cen MT Condensed</vt:lpstr>
      <vt:lpstr>Wingdings</vt:lpstr>
      <vt:lpstr>Office Theme</vt:lpstr>
      <vt:lpstr>RBM Cycle</vt:lpstr>
      <vt:lpstr>Key Elements of RBM</vt:lpstr>
      <vt:lpstr>Evidence &amp; Analysis </vt:lpstr>
      <vt:lpstr>Strategic Planning</vt:lpstr>
      <vt:lpstr>Prioritization</vt:lpstr>
      <vt:lpstr>Prioritization</vt:lpstr>
      <vt:lpstr>PowerPoint Presentation</vt:lpstr>
      <vt:lpstr>Why pay attention to causality?</vt:lpstr>
      <vt:lpstr>Prioritization</vt:lpstr>
      <vt:lpstr>Template for Developing Causality</vt:lpstr>
      <vt:lpstr>Lenses to develop causality</vt:lpstr>
      <vt:lpstr>Sample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Identifying Strategies</vt:lpstr>
      <vt:lpstr>Identifying Strategies</vt:lpstr>
      <vt:lpstr>Defining Assumptions</vt:lpstr>
      <vt:lpstr>Defining Risks</vt:lpstr>
      <vt:lpstr>PowerPoint Presentation</vt:lpstr>
      <vt:lpstr>PowerPoint Presentation</vt:lpstr>
      <vt:lpstr>PowerPoint Presentation</vt:lpstr>
      <vt:lpstr>PowerPoint Presentation</vt:lpstr>
      <vt:lpstr>PowerPoint Presentation</vt:lpstr>
      <vt:lpstr>PowerPoint Presentation</vt:lpstr>
      <vt:lpstr>Strategic Planning</vt:lpstr>
      <vt:lpstr>What is a result?</vt:lpstr>
      <vt:lpstr>Recall on level of results</vt:lpstr>
      <vt:lpstr>Example of Levels of Results</vt:lpstr>
      <vt:lpstr>Accountabilities for the Achievement of Results</vt:lpstr>
      <vt:lpstr>Change Language</vt:lpstr>
      <vt:lpstr>Well-Stated Results Satisfy the SMART Criteria</vt:lpstr>
      <vt:lpstr>Indicators</vt:lpstr>
      <vt:lpstr>Types of Indicators</vt:lpstr>
      <vt:lpstr>Types of Indicators</vt:lpstr>
      <vt:lpstr>Measurement Framework for Results</vt:lpstr>
      <vt:lpstr>Measurement Framework for Results</vt:lpstr>
      <vt:lpstr>Going a step further</vt:lpstr>
      <vt:lpstr>Baselines and Targets</vt:lpstr>
      <vt:lpstr>Means of Verification (MoVs)</vt:lpstr>
      <vt:lpstr>Strategic Planning</vt:lpstr>
      <vt:lpstr>RBM and Results Based Budgeting</vt:lpstr>
      <vt:lpstr>Value-for-Money (VfM) (source:  UNICEF PF4C training)</vt:lpstr>
      <vt:lpstr>PowerPoint Presentation</vt:lpstr>
      <vt:lpstr>Key Elements of RBM</vt:lpstr>
      <vt:lpstr>What are we managing when implementing under RBM?</vt:lpstr>
      <vt:lpstr>What are we managing when implementing under RBM?</vt:lpstr>
      <vt:lpstr>What are we managing when implementing under RBM?</vt:lpstr>
      <vt:lpstr>Key Elements of RBM</vt:lpstr>
      <vt:lpstr>Types of monitoring</vt:lpstr>
      <vt:lpstr>Options in data collection methods/approaches</vt:lpstr>
      <vt:lpstr>Key Elements of RBM</vt:lpstr>
      <vt:lpstr>Reporting on Results - Purpose</vt:lpstr>
      <vt:lpstr>How we contribute to results                 </vt:lpstr>
      <vt:lpstr>Key Elements of RBM</vt:lpstr>
      <vt:lpstr>What is an Evaluation?</vt:lpstr>
      <vt:lpstr>Relationship between Evaluation and  Monitoring</vt:lpstr>
      <vt:lpstr>Types of Evaluation</vt:lpstr>
      <vt:lpstr>Key Elements of RBM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Raana Syed</dc:creator>
  <cp:lastModifiedBy>Raana Syed</cp:lastModifiedBy>
  <cp:revision>33</cp:revision>
  <dcterms:created xsi:type="dcterms:W3CDTF">2017-10-06T07:05:33Z</dcterms:created>
  <dcterms:modified xsi:type="dcterms:W3CDTF">2017-10-06T09:47:52Z</dcterms:modified>
</cp:coreProperties>
</file>