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4" r:id="rId2"/>
  </p:sldMasterIdLst>
  <p:notesMasterIdLst>
    <p:notesMasterId r:id="rId19"/>
  </p:notesMasterIdLst>
  <p:sldIdLst>
    <p:sldId id="256" r:id="rId3"/>
    <p:sldId id="286" r:id="rId4"/>
    <p:sldId id="289" r:id="rId5"/>
    <p:sldId id="281" r:id="rId6"/>
    <p:sldId id="274" r:id="rId7"/>
    <p:sldId id="275" r:id="rId8"/>
    <p:sldId id="276" r:id="rId9"/>
    <p:sldId id="277" r:id="rId10"/>
    <p:sldId id="278" r:id="rId11"/>
    <p:sldId id="292" r:id="rId12"/>
    <p:sldId id="293" r:id="rId13"/>
    <p:sldId id="279" r:id="rId14"/>
    <p:sldId id="288" r:id="rId15"/>
    <p:sldId id="291" r:id="rId16"/>
    <p:sldId id="285" r:id="rId17"/>
    <p:sldId id="28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8" autoAdjust="0"/>
    <p:restoredTop sz="82305" autoAdjust="0"/>
  </p:normalViewPr>
  <p:slideViewPr>
    <p:cSldViewPr>
      <p:cViewPr varScale="1">
        <p:scale>
          <a:sx n="63" d="100"/>
          <a:sy n="63" d="100"/>
        </p:scale>
        <p:origin x="1386" y="78"/>
      </p:cViewPr>
      <p:guideLst>
        <p:guide orient="horz" pos="2160"/>
        <p:guide pos="2880"/>
      </p:guideLst>
    </p:cSldViewPr>
  </p:slideViewPr>
  <p:notesTextViewPr>
    <p:cViewPr>
      <p:scale>
        <a:sx n="1" d="1"/>
        <a:sy n="1" d="1"/>
      </p:scale>
      <p:origin x="0" y="0"/>
    </p:cViewPr>
  </p:notesTextViewPr>
  <p:sorterViewPr>
    <p:cViewPr>
      <p:scale>
        <a:sx n="138" d="100"/>
        <a:sy n="13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CFB60C-7563-4E7A-87F6-DBAA292BD3F0}" type="datetimeFigureOut">
              <a:rPr lang="en-US" smtClean="0"/>
              <a:t>4/19/2016</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DDD918-3330-4C60-A2DB-2DE705F645F3}" type="slidenum">
              <a:rPr lang="en-US" smtClean="0"/>
              <a:t>‹#›</a:t>
            </a:fld>
            <a:endParaRPr lang="en-US" dirty="0"/>
          </a:p>
        </p:txBody>
      </p:sp>
    </p:spTree>
    <p:extLst>
      <p:ext uri="{BB962C8B-B14F-4D97-AF65-F5344CB8AC3E}">
        <p14:creationId xmlns:p14="http://schemas.microsoft.com/office/powerpoint/2010/main" val="38434312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rapidpro.io/"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community.rapidpro.io/stories/edutrac/"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community.rapidpro.io/stories/mtrac/"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community.rapidpro.io/stories/poliotrac/"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ureport.in/"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rgbClr val="00B0F0"/>
              </a:buClr>
              <a:buNone/>
            </a:pPr>
            <a:endParaRPr lang="en-US" sz="1200" dirty="0" smtClean="0"/>
          </a:p>
          <a:p>
            <a:pPr marL="0" indent="0">
              <a:buClr>
                <a:srgbClr val="00B0F0"/>
              </a:buClr>
              <a:buNone/>
            </a:pPr>
            <a:r>
              <a:rPr lang="en-US" sz="1200" dirty="0" smtClean="0"/>
              <a:t>In the next few slides, we will</a:t>
            </a:r>
            <a:r>
              <a:rPr lang="en-US" sz="1200" baseline="0" dirty="0" smtClean="0"/>
              <a:t> briefly give examples of how each of these tools has been used.</a:t>
            </a:r>
          </a:p>
          <a:p>
            <a:pPr marL="0" indent="0">
              <a:buClr>
                <a:srgbClr val="00B0F0"/>
              </a:buClr>
              <a:buNone/>
            </a:pPr>
            <a:endParaRPr lang="en-US" sz="1200" baseline="0" dirty="0" smtClean="0"/>
          </a:p>
          <a:p>
            <a:pPr marL="0" indent="0">
              <a:buClr>
                <a:srgbClr val="00B0F0"/>
              </a:buClr>
              <a:buNone/>
            </a:pPr>
            <a:endParaRPr lang="en-US" sz="1200" dirty="0" smtClean="0"/>
          </a:p>
          <a:p>
            <a:pPr marL="457200" indent="-457200">
              <a:buClr>
                <a:srgbClr val="00B0F0"/>
              </a:buClr>
              <a:buAutoNum type="arabicPeriod"/>
            </a:pPr>
            <a:r>
              <a:rPr lang="en-US" sz="1200" dirty="0" err="1" smtClean="0"/>
              <a:t>RapidPro</a:t>
            </a:r>
            <a:endParaRPr lang="en-US" sz="1200" dirty="0" smtClean="0"/>
          </a:p>
          <a:p>
            <a:pPr marL="457200" indent="-457200">
              <a:buClr>
                <a:srgbClr val="00B0F0"/>
              </a:buClr>
              <a:buAutoNum type="arabicPeriod"/>
            </a:pPr>
            <a:endParaRPr lang="en-US" sz="1200" dirty="0" smtClean="0"/>
          </a:p>
          <a:p>
            <a:pPr marL="457200" indent="-457200">
              <a:buClr>
                <a:srgbClr val="00B0F0"/>
              </a:buClr>
              <a:buAutoNum type="arabicPeriod"/>
            </a:pPr>
            <a:r>
              <a:rPr lang="en-US" sz="1200" dirty="0" err="1" smtClean="0"/>
              <a:t>edu</a:t>
            </a:r>
            <a:r>
              <a:rPr lang="en-US" sz="1200" dirty="0" smtClean="0"/>
              <a:t> </a:t>
            </a:r>
            <a:r>
              <a:rPr lang="en-US" sz="1200" dirty="0" err="1" smtClean="0"/>
              <a:t>Trac</a:t>
            </a:r>
            <a:endParaRPr lang="en-US" sz="1200" dirty="0" smtClean="0"/>
          </a:p>
          <a:p>
            <a:pPr marL="457200" indent="-457200">
              <a:buClr>
                <a:srgbClr val="00B0F0"/>
              </a:buClr>
              <a:buAutoNum type="arabicPeriod"/>
            </a:pPr>
            <a:endParaRPr lang="en-US" sz="1200" dirty="0" smtClean="0"/>
          </a:p>
          <a:p>
            <a:pPr marL="457200" indent="-457200">
              <a:buClr>
                <a:srgbClr val="00B0F0"/>
              </a:buClr>
              <a:buAutoNum type="arabicPeriod"/>
            </a:pPr>
            <a:r>
              <a:rPr lang="en-US" sz="1200" dirty="0" err="1" smtClean="0"/>
              <a:t>mTrac</a:t>
            </a:r>
            <a:endParaRPr lang="en-US" sz="1200" dirty="0" smtClean="0"/>
          </a:p>
          <a:p>
            <a:pPr marL="457200" indent="-457200">
              <a:buClr>
                <a:srgbClr val="00B0F0"/>
              </a:buClr>
              <a:buAutoNum type="arabicPeriod"/>
            </a:pPr>
            <a:endParaRPr lang="en-US" sz="1200" dirty="0" smtClean="0"/>
          </a:p>
          <a:p>
            <a:pPr marL="457200" indent="-457200">
              <a:buClr>
                <a:srgbClr val="00B0F0"/>
              </a:buClr>
              <a:buAutoNum type="arabicPeriod"/>
            </a:pPr>
            <a:r>
              <a:rPr lang="en-US" sz="1200" dirty="0" smtClean="0"/>
              <a:t>Polio </a:t>
            </a:r>
            <a:r>
              <a:rPr lang="en-US" sz="1200" dirty="0" err="1" smtClean="0"/>
              <a:t>Trac</a:t>
            </a:r>
            <a:endParaRPr lang="en-US" sz="1200" dirty="0" smtClean="0"/>
          </a:p>
          <a:p>
            <a:pPr marL="457200" indent="-457200">
              <a:buClr>
                <a:srgbClr val="00B0F0"/>
              </a:buClr>
              <a:buAutoNum type="arabicPeriod"/>
            </a:pPr>
            <a:endParaRPr lang="en-US" sz="1200" dirty="0" smtClean="0"/>
          </a:p>
          <a:p>
            <a:pPr marL="457200" indent="-457200">
              <a:buClr>
                <a:srgbClr val="00B0F0"/>
              </a:buClr>
              <a:buAutoNum type="arabicPeriod"/>
            </a:pPr>
            <a:r>
              <a:rPr lang="en-US" sz="1200" dirty="0" smtClean="0"/>
              <a:t>U-Report</a:t>
            </a:r>
          </a:p>
          <a:p>
            <a:pPr marL="457200" indent="-457200">
              <a:buClr>
                <a:srgbClr val="00B0F0"/>
              </a:buClr>
              <a:buAutoNum type="arabicPeriod"/>
            </a:pPr>
            <a:endParaRPr lang="en-US" sz="1200" dirty="0" smtClean="0"/>
          </a:p>
          <a:p>
            <a:pPr marL="457200" indent="-457200">
              <a:buClr>
                <a:srgbClr val="00B0F0"/>
              </a:buClr>
              <a:buAutoNum type="arabicPeriod"/>
            </a:pPr>
            <a:r>
              <a:rPr lang="en-US" sz="1200" dirty="0" smtClean="0"/>
              <a:t>End User Monitoring System</a:t>
            </a:r>
          </a:p>
          <a:p>
            <a:pPr marL="457200" indent="-457200">
              <a:buClr>
                <a:srgbClr val="00B0F0"/>
              </a:buClr>
              <a:buAutoNum type="arabicPeriod"/>
            </a:pPr>
            <a:endParaRPr lang="en-US" sz="1200" dirty="0" smtClean="0"/>
          </a:p>
          <a:p>
            <a:pPr marL="457200" indent="-457200">
              <a:buClr>
                <a:srgbClr val="00B0F0"/>
              </a:buClr>
              <a:buAutoNum type="arabicPeriod"/>
            </a:pPr>
            <a:r>
              <a:rPr lang="en-GB" sz="1200" dirty="0" smtClean="0"/>
              <a:t>1000 Days Apps </a:t>
            </a:r>
          </a:p>
          <a:p>
            <a:pPr marL="457200" indent="-457200">
              <a:buClr>
                <a:srgbClr val="00B0F0"/>
              </a:buClr>
              <a:buAutoNum type="arabicPeriod"/>
            </a:pPr>
            <a:endParaRPr lang="en-GB" sz="1200" dirty="0" smtClean="0"/>
          </a:p>
          <a:p>
            <a:pPr marL="457200" indent="-457200">
              <a:buClr>
                <a:srgbClr val="00B0F0"/>
              </a:buClr>
              <a:buAutoNum type="arabicPeriod"/>
            </a:pPr>
            <a:r>
              <a:rPr lang="en-GB" sz="1200" dirty="0" smtClean="0"/>
              <a:t>Primero </a:t>
            </a:r>
          </a:p>
          <a:p>
            <a:endParaRPr lang="en-US" sz="1200" b="1" dirty="0" smtClean="0"/>
          </a:p>
          <a:p>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2</a:t>
            </a:fld>
            <a:endParaRPr lang="en-US"/>
          </a:p>
        </p:txBody>
      </p:sp>
    </p:spTree>
    <p:extLst>
      <p:ext uri="{BB962C8B-B14F-4D97-AF65-F5344CB8AC3E}">
        <p14:creationId xmlns:p14="http://schemas.microsoft.com/office/powerpoint/2010/main" val="1151325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p:txBody>
      </p:sp>
      <p:sp>
        <p:nvSpPr>
          <p:cNvPr id="4" name="Slide Number Placeholder 3"/>
          <p:cNvSpPr>
            <a:spLocks noGrp="1"/>
          </p:cNvSpPr>
          <p:nvPr>
            <p:ph type="sldNum" sz="quarter" idx="10"/>
          </p:nvPr>
        </p:nvSpPr>
        <p:spPr/>
        <p:txBody>
          <a:bodyPr/>
          <a:lstStyle/>
          <a:p>
            <a:fld id="{61DDD918-3330-4C60-A2DB-2DE705F645F3}" type="slidenum">
              <a:rPr lang="en-US" smtClean="0"/>
              <a:t>11</a:t>
            </a:fld>
            <a:endParaRPr lang="en-US"/>
          </a:p>
        </p:txBody>
      </p:sp>
    </p:spTree>
    <p:extLst>
      <p:ext uri="{BB962C8B-B14F-4D97-AF65-F5344CB8AC3E}">
        <p14:creationId xmlns:p14="http://schemas.microsoft.com/office/powerpoint/2010/main" val="35597062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End User Monitoring System </a:t>
            </a:r>
            <a:r>
              <a:rPr lang="en-GB" sz="1200" kern="1200" dirty="0" smtClean="0">
                <a:solidFill>
                  <a:schemeClr val="tx1"/>
                </a:solidFill>
                <a:effectLst/>
                <a:latin typeface="+mn-lt"/>
                <a:ea typeface="+mn-ea"/>
                <a:cs typeface="+mn-cs"/>
              </a:rPr>
              <a:t>(</a:t>
            </a:r>
            <a:r>
              <a:rPr lang="en-GB" sz="1200" kern="1200" dirty="0" err="1" smtClean="0">
                <a:solidFill>
                  <a:schemeClr val="tx1"/>
                </a:solidFill>
                <a:effectLst/>
                <a:latin typeface="+mn-lt"/>
                <a:ea typeface="+mn-ea"/>
                <a:cs typeface="+mn-cs"/>
              </a:rPr>
              <a:t>EUMS</a:t>
            </a:r>
            <a:r>
              <a:rPr lang="en-GB" sz="1200" kern="1200" dirty="0" smtClean="0">
                <a:solidFill>
                  <a:schemeClr val="tx1"/>
                </a:solidFill>
                <a:effectLst/>
                <a:latin typeface="+mn-lt"/>
                <a:ea typeface="+mn-ea"/>
                <a:cs typeface="+mn-cs"/>
              </a:rPr>
              <a:t> provides a systematic way to track the quantity and quality of supply in real time as it moves from UNICEF to implementing partners to end users. This system supports accountability in procurement and delivery of supplies to reduce loss or damage along supply lines.</a:t>
            </a:r>
          </a:p>
          <a:p>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The 1000 Days suite of tools include</a:t>
            </a:r>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[Mother Reminders] Reminders for mothers &amp; health workers throughout pregnancy and after birth for scheduled appointments and other events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[Lab Results Delivery] Lab result delivery for HIV/AIDS and other tests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[Nutrition] Growth monitoring &amp; nutritional surveillance</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mTrac</a:t>
            </a:r>
            <a:r>
              <a:rPr lang="en-GB" sz="1200" kern="1200" dirty="0" smtClean="0">
                <a:solidFill>
                  <a:schemeClr val="tx1"/>
                </a:solidFill>
                <a:effectLst/>
                <a:latin typeface="+mn-lt"/>
                <a:ea typeface="+mn-ea"/>
                <a:cs typeface="+mn-cs"/>
              </a:rPr>
              <a:t>] Supply &amp; logistics tracking for health facilities and warehouses</a:t>
            </a:r>
          </a:p>
          <a:p>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Primero</a:t>
            </a:r>
            <a:r>
              <a:rPr lang="en-GB" sz="1200" kern="1200" baseline="0" dirty="0" smtClean="0">
                <a:solidFill>
                  <a:schemeClr val="tx1"/>
                </a:solidFill>
                <a:effectLst/>
                <a:latin typeface="+mn-lt"/>
                <a:ea typeface="+mn-ea"/>
                <a:cs typeface="+mn-cs"/>
              </a:rPr>
              <a:t> - </a:t>
            </a:r>
            <a:r>
              <a:rPr lang="en-GB" sz="1200" dirty="0" smtClean="0"/>
              <a:t>It is the next generation of several legacy systems, including the Child Protection Information Management System (</a:t>
            </a:r>
            <a:r>
              <a:rPr lang="en-GB" sz="1200" dirty="0" err="1" smtClean="0"/>
              <a:t>CPIMS</a:t>
            </a:r>
            <a:r>
              <a:rPr lang="en-GB" sz="1200" dirty="0" smtClean="0"/>
              <a:t>), the Gender-based violence IMS (</a:t>
            </a:r>
            <a:r>
              <a:rPr lang="en-GB" sz="1200" dirty="0" err="1" smtClean="0"/>
              <a:t>GBVIMS</a:t>
            </a:r>
            <a:r>
              <a:rPr lang="en-GB" sz="1200" dirty="0" smtClean="0"/>
              <a:t>), and the Monitoring and Reporting Mechanism IMS (</a:t>
            </a:r>
            <a:r>
              <a:rPr lang="en-GB" sz="1200" dirty="0" err="1" smtClean="0"/>
              <a:t>MRMIMS</a:t>
            </a:r>
            <a:r>
              <a:rPr lang="en-GB" sz="1200" dirty="0" smtClean="0"/>
              <a:t>)</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b="1" dirty="0"/>
          </a:p>
        </p:txBody>
      </p:sp>
      <p:sp>
        <p:nvSpPr>
          <p:cNvPr id="4" name="Slide Number Placeholder 3"/>
          <p:cNvSpPr>
            <a:spLocks noGrp="1"/>
          </p:cNvSpPr>
          <p:nvPr>
            <p:ph type="sldNum" sz="quarter" idx="10"/>
          </p:nvPr>
        </p:nvSpPr>
        <p:spPr/>
        <p:txBody>
          <a:bodyPr/>
          <a:lstStyle/>
          <a:p>
            <a:fld id="{61DDD918-3330-4C60-A2DB-2DE705F645F3}" type="slidenum">
              <a:rPr lang="en-US" smtClean="0"/>
              <a:t>12</a:t>
            </a:fld>
            <a:endParaRPr lang="en-US"/>
          </a:p>
        </p:txBody>
      </p:sp>
    </p:spTree>
    <p:extLst>
      <p:ext uri="{BB962C8B-B14F-4D97-AF65-F5344CB8AC3E}">
        <p14:creationId xmlns:p14="http://schemas.microsoft.com/office/powerpoint/2010/main" val="2424177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fontAlgn="auto">
              <a:spcAft>
                <a:spcPts val="0"/>
              </a:spcAft>
            </a:pPr>
            <a:r>
              <a:rPr lang="en-US" sz="1200" dirty="0" smtClean="0">
                <a:solidFill>
                  <a:srgbClr val="FF0000"/>
                </a:solidFill>
              </a:rPr>
              <a:t>Innovations permit  quick and cost</a:t>
            </a:r>
            <a:r>
              <a:rPr lang="en-US" sz="1200" baseline="0" dirty="0" smtClean="0">
                <a:solidFill>
                  <a:srgbClr val="FF0000"/>
                </a:solidFill>
              </a:rPr>
              <a:t> effective </a:t>
            </a:r>
            <a:r>
              <a:rPr lang="en-US" sz="1200" dirty="0" smtClean="0">
                <a:solidFill>
                  <a:srgbClr val="FF0000"/>
                </a:solidFill>
              </a:rPr>
              <a:t>collection data in geographical areas of interest.</a:t>
            </a:r>
          </a:p>
          <a:p>
            <a:pPr fontAlgn="auto">
              <a:spcAft>
                <a:spcPts val="0"/>
              </a:spcAft>
            </a:pPr>
            <a:endParaRPr lang="en-US" sz="1200" dirty="0" smtClean="0">
              <a:solidFill>
                <a:srgbClr val="FF0000"/>
              </a:solidFill>
            </a:endParaRPr>
          </a:p>
          <a:p>
            <a:pPr fontAlgn="auto">
              <a:spcAft>
                <a:spcPts val="0"/>
              </a:spcAft>
            </a:pPr>
            <a:r>
              <a:rPr lang="en-US" sz="1200" dirty="0" smtClean="0">
                <a:solidFill>
                  <a:srgbClr val="FF0000"/>
                </a:solidFill>
              </a:rPr>
              <a:t>Such data can</a:t>
            </a:r>
            <a:r>
              <a:rPr lang="en-US" sz="1200" baseline="0" dirty="0" smtClean="0">
                <a:solidFill>
                  <a:srgbClr val="FF0000"/>
                </a:solidFill>
              </a:rPr>
              <a:t> be used for context specific analysis. Trends in such data can also be used as an early warning mechanisms in particular geographical locations. Such data can quickly show what is working and what is not working on a near real time basis.</a:t>
            </a:r>
          </a:p>
          <a:p>
            <a:pPr fontAlgn="auto">
              <a:spcAft>
                <a:spcPts val="0"/>
              </a:spcAft>
            </a:pPr>
            <a:endParaRPr lang="en-US" sz="1200" baseline="0" dirty="0" smtClean="0">
              <a:solidFill>
                <a:srgbClr val="FF0000"/>
              </a:solidFill>
            </a:endParaRPr>
          </a:p>
          <a:p>
            <a:pPr fontAlgn="auto">
              <a:spcAft>
                <a:spcPts val="0"/>
              </a:spcAft>
            </a:pPr>
            <a:r>
              <a:rPr lang="en-US" sz="1200" baseline="0" dirty="0" smtClean="0">
                <a:solidFill>
                  <a:srgbClr val="FF0000"/>
                </a:solidFill>
              </a:rPr>
              <a:t>Innovations, particularly those that are used for citizen engagement, such as U-Report, allow communities to own monitoring data. Ownership enhances use of data.</a:t>
            </a:r>
          </a:p>
          <a:p>
            <a:pPr fontAlgn="auto">
              <a:spcAft>
                <a:spcPts val="0"/>
              </a:spcAft>
            </a:pPr>
            <a:endParaRPr lang="en-US" sz="1200" baseline="0" dirty="0" smtClean="0">
              <a:solidFill>
                <a:srgbClr val="FF0000"/>
              </a:solidFill>
            </a:endParaRPr>
          </a:p>
          <a:p>
            <a:pPr fontAlgn="auto">
              <a:spcAft>
                <a:spcPts val="0"/>
              </a:spcAft>
            </a:pPr>
            <a:r>
              <a:rPr lang="en-US" sz="1200" baseline="0" dirty="0" smtClean="0">
                <a:solidFill>
                  <a:srgbClr val="FF0000"/>
                </a:solidFill>
              </a:rPr>
              <a:t>Technology based innovations increase data accuracy since there is no need to capture paper based data into electronic platforms.</a:t>
            </a:r>
          </a:p>
          <a:p>
            <a:pPr fontAlgn="auto">
              <a:spcAft>
                <a:spcPts val="0"/>
              </a:spcAft>
            </a:pPr>
            <a:endParaRPr lang="en-US" sz="1200" baseline="0" dirty="0" smtClean="0">
              <a:solidFill>
                <a:srgbClr val="FF0000"/>
              </a:solidFill>
            </a:endParaRPr>
          </a:p>
          <a:p>
            <a:pPr fontAlgn="auto">
              <a:spcAft>
                <a:spcPts val="0"/>
              </a:spcAft>
            </a:pPr>
            <a:r>
              <a:rPr lang="en-US" sz="1200" baseline="0" dirty="0" smtClean="0">
                <a:solidFill>
                  <a:srgbClr val="FF0000"/>
                </a:solidFill>
              </a:rPr>
              <a:t>Innovations such as U-survey in Uganda have reduced time taken from data collection to dissemination/Use. This also reduces costs.</a:t>
            </a:r>
          </a:p>
          <a:p>
            <a:pPr fontAlgn="auto">
              <a:spcAft>
                <a:spcPts val="0"/>
              </a:spcAft>
            </a:pPr>
            <a:endParaRPr lang="en-US" sz="1200" baseline="0" dirty="0" smtClean="0">
              <a:solidFill>
                <a:srgbClr val="FF0000"/>
              </a:solidFill>
            </a:endParaRPr>
          </a:p>
          <a:p>
            <a:pPr fontAlgn="auto">
              <a:spcAft>
                <a:spcPts val="0"/>
              </a:spcAft>
            </a:pPr>
            <a:endParaRPr lang="en-US" sz="1200" dirty="0" smtClean="0">
              <a:solidFill>
                <a:srgbClr val="FF0000"/>
              </a:solidFill>
            </a:endParaRPr>
          </a:p>
        </p:txBody>
      </p:sp>
      <p:sp>
        <p:nvSpPr>
          <p:cNvPr id="4" name="Slide Number Placeholder 3"/>
          <p:cNvSpPr>
            <a:spLocks noGrp="1"/>
          </p:cNvSpPr>
          <p:nvPr>
            <p:ph type="sldNum" sz="quarter" idx="10"/>
          </p:nvPr>
        </p:nvSpPr>
        <p:spPr/>
        <p:txBody>
          <a:bodyPr/>
          <a:lstStyle/>
          <a:p>
            <a:fld id="{760BC3A6-047A-40A5-A6A0-047E8FCFF540}" type="slidenum">
              <a:rPr lang="en-US" altLang="en-US" smtClean="0"/>
              <a:pPr/>
              <a:t>13</a:t>
            </a:fld>
            <a:endParaRPr lang="en-US" altLang="en-US" dirty="0"/>
          </a:p>
        </p:txBody>
      </p:sp>
    </p:spTree>
    <p:extLst>
      <p:ext uri="{BB962C8B-B14F-4D97-AF65-F5344CB8AC3E}">
        <p14:creationId xmlns:p14="http://schemas.microsoft.com/office/powerpoint/2010/main" val="29396480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0BC3A6-047A-40A5-A6A0-047E8FCFF540}" type="slidenum">
              <a:rPr lang="en-US" altLang="en-US" smtClean="0">
                <a:solidFill>
                  <a:prstClr val="black"/>
                </a:solidFill>
              </a:rPr>
              <a:pPr/>
              <a:t>14</a:t>
            </a:fld>
            <a:endParaRPr lang="en-US" altLang="en-US" dirty="0">
              <a:solidFill>
                <a:prstClr val="black"/>
              </a:solidFill>
            </a:endParaRPr>
          </a:p>
        </p:txBody>
      </p:sp>
    </p:spTree>
    <p:extLst>
      <p:ext uri="{BB962C8B-B14F-4D97-AF65-F5344CB8AC3E}">
        <p14:creationId xmlns:p14="http://schemas.microsoft.com/office/powerpoint/2010/main" val="3734046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endParaRPr lang="en-US" sz="1400" b="0" dirty="0" smtClean="0"/>
          </a:p>
          <a:p>
            <a:pPr lvl="0"/>
            <a:endParaRPr lang="en-ZW" sz="1400" b="0" dirty="0">
              <a:solidFill>
                <a:schemeClr val="tx1"/>
              </a:solidFill>
            </a:endParaRPr>
          </a:p>
        </p:txBody>
      </p:sp>
      <p:sp>
        <p:nvSpPr>
          <p:cNvPr id="4" name="Slide Number Placeholder 3"/>
          <p:cNvSpPr>
            <a:spLocks noGrp="1"/>
          </p:cNvSpPr>
          <p:nvPr>
            <p:ph type="sldNum" sz="quarter" idx="10"/>
          </p:nvPr>
        </p:nvSpPr>
        <p:spPr/>
        <p:txBody>
          <a:bodyPr/>
          <a:lstStyle/>
          <a:p>
            <a:fld id="{760BC3A6-047A-40A5-A6A0-047E8FCFF540}" type="slidenum">
              <a:rPr lang="en-US" altLang="en-US" smtClean="0"/>
              <a:pPr/>
              <a:t>3</a:t>
            </a:fld>
            <a:endParaRPr lang="en-US" altLang="en-US" dirty="0"/>
          </a:p>
        </p:txBody>
      </p:sp>
    </p:spTree>
    <p:extLst>
      <p:ext uri="{BB962C8B-B14F-4D97-AF65-F5344CB8AC3E}">
        <p14:creationId xmlns:p14="http://schemas.microsoft.com/office/powerpoint/2010/main" val="1662707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 the You tube Video</a:t>
            </a:r>
            <a:r>
              <a:rPr lang="en-US" baseline="0" dirty="0" smtClean="0"/>
              <a:t> for an example of Real Time Monitoring for the a nutrition programme in Zimbabwe.</a:t>
            </a:r>
          </a:p>
          <a:p>
            <a:endParaRPr lang="en-US" baseline="0" dirty="0" smtClean="0"/>
          </a:p>
          <a:p>
            <a:r>
              <a:rPr lang="en-US" sz="1200" kern="1200" dirty="0" smtClean="0">
                <a:solidFill>
                  <a:schemeClr val="tx1"/>
                </a:solidFill>
                <a:effectLst/>
                <a:latin typeface="+mn-lt"/>
                <a:ea typeface="+mn-ea"/>
                <a:cs typeface="+mn-cs"/>
              </a:rPr>
              <a:t>The Near real time innovation in Zimbabwe ensures near real time availability of data on practices,  action plans, support needs and child nutrition status is available to communities and multi-sector stakeholders for evidence-informed discussion and action to achieve improvements within the first 1000 days of life.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is achieved by: </a:t>
            </a:r>
          </a:p>
          <a:p>
            <a:endParaRPr lang="en-US" sz="1200" kern="1200" dirty="0" smtClean="0">
              <a:solidFill>
                <a:schemeClr val="tx1"/>
              </a:solidFill>
              <a:effectLst/>
              <a:latin typeface="+mn-lt"/>
              <a:ea typeface="+mn-ea"/>
              <a:cs typeface="+mn-cs"/>
            </a:endParaRPr>
          </a:p>
          <a:p>
            <a:pPr marL="228600" indent="-228600">
              <a:buAutoNum type="arabicPeriod"/>
            </a:pPr>
            <a:r>
              <a:rPr lang="en-US" sz="1200" kern="1200" dirty="0" smtClean="0">
                <a:solidFill>
                  <a:schemeClr val="tx1"/>
                </a:solidFill>
                <a:effectLst/>
                <a:latin typeface="+mn-lt"/>
                <a:ea typeface="+mn-ea"/>
                <a:cs typeface="+mn-cs"/>
              </a:rPr>
              <a:t>making data available at village, ward, district, provincial and national level. </a:t>
            </a:r>
          </a:p>
          <a:p>
            <a:pPr marL="228600" indent="-228600">
              <a:buAutoNum type="arabicPeriod"/>
            </a:pPr>
            <a:endParaRPr lang="en-US" sz="1200" kern="1200" dirty="0" smtClean="0">
              <a:solidFill>
                <a:schemeClr val="tx1"/>
              </a:solidFill>
              <a:effectLst/>
              <a:latin typeface="+mn-lt"/>
              <a:ea typeface="+mn-ea"/>
              <a:cs typeface="+mn-cs"/>
            </a:endParaRPr>
          </a:p>
          <a:p>
            <a:pPr marL="228600" indent="-228600">
              <a:buAutoNum type="arabicPeriod"/>
            </a:pPr>
            <a:r>
              <a:rPr lang="en-US" sz="1200" kern="1200" dirty="0" smtClean="0">
                <a:solidFill>
                  <a:schemeClr val="tx1"/>
                </a:solidFill>
                <a:effectLst/>
                <a:latin typeface="+mn-lt"/>
                <a:ea typeface="+mn-ea"/>
                <a:cs typeface="+mn-cs"/>
              </a:rPr>
              <a:t>Providing dashboards with issues, planned actions, status of implementation of planned actions, sector support needs and service quality, and alerts for outliers in need of urgent action. </a:t>
            </a:r>
          </a:p>
          <a:p>
            <a:pPr marL="228600" indent="-228600">
              <a:buAutoNum type="arabicPeriod"/>
            </a:pPr>
            <a:endParaRPr lang="en-US" sz="1200" kern="1200" dirty="0" smtClean="0">
              <a:solidFill>
                <a:schemeClr val="tx1"/>
              </a:solidFill>
              <a:effectLst/>
              <a:latin typeface="+mn-lt"/>
              <a:ea typeface="+mn-ea"/>
              <a:cs typeface="+mn-cs"/>
            </a:endParaRPr>
          </a:p>
          <a:p>
            <a:pPr marL="228600" indent="-228600">
              <a:buAutoNum type="arabicPeriod"/>
            </a:pPr>
            <a:r>
              <a:rPr lang="en-US" sz="1200" kern="1200" dirty="0" smtClean="0">
                <a:solidFill>
                  <a:schemeClr val="tx1"/>
                </a:solidFill>
                <a:effectLst/>
                <a:latin typeface="+mn-lt"/>
                <a:ea typeface="+mn-ea"/>
                <a:cs typeface="+mn-cs"/>
              </a:rPr>
              <a:t>Infusing into monthly meetings a focus on data and action reporting</a:t>
            </a:r>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4</a:t>
            </a:fld>
            <a:endParaRPr lang="en-US"/>
          </a:p>
        </p:txBody>
      </p:sp>
    </p:spTree>
    <p:extLst>
      <p:ext uri="{BB962C8B-B14F-4D97-AF65-F5344CB8AC3E}">
        <p14:creationId xmlns:p14="http://schemas.microsoft.com/office/powerpoint/2010/main" val="4254725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err="1" smtClean="0"/>
              <a:t>RapidPro</a:t>
            </a:r>
            <a:r>
              <a:rPr lang="en-GB" sz="1800" dirty="0" smtClean="0"/>
              <a:t> powers the way governments and development partners connect, engage, and</a:t>
            </a:r>
            <a:r>
              <a:rPr lang="en-GB" sz="1800" baseline="0" dirty="0" smtClean="0"/>
              <a:t> </a:t>
            </a:r>
            <a:r>
              <a:rPr lang="en-GB" sz="1800" dirty="0" smtClean="0"/>
              <a:t>collaborate directly  with the most important - and often most marginalized - voices in their communities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If there is time,  the link </a:t>
            </a:r>
            <a:r>
              <a:rPr lang="en-GB" sz="1800" baseline="0" dirty="0" smtClean="0"/>
              <a:t> provides a video demonstration of how Rapid-Pro works </a:t>
            </a:r>
            <a:r>
              <a:rPr lang="en-GB" sz="1800" dirty="0" smtClean="0"/>
              <a:t>(</a:t>
            </a:r>
            <a:r>
              <a:rPr lang="en-GB" sz="1800" u="sng" dirty="0" smtClean="0">
                <a:hlinkClick r:id="rId3"/>
              </a:rPr>
              <a:t>www.rapidpro.io</a:t>
            </a:r>
            <a:r>
              <a:rPr lang="en-GB" sz="1800" u="sng" dirty="0" smtClean="0"/>
              <a:t>)</a:t>
            </a:r>
            <a:r>
              <a:rPr lang="en-GB" sz="1800" dirty="0" smtClean="0"/>
              <a:t>. </a:t>
            </a:r>
            <a:endParaRPr lang="en-US" sz="1800" b="1" dirty="0"/>
          </a:p>
        </p:txBody>
      </p:sp>
      <p:sp>
        <p:nvSpPr>
          <p:cNvPr id="4" name="Slide Number Placeholder 3"/>
          <p:cNvSpPr>
            <a:spLocks noGrp="1"/>
          </p:cNvSpPr>
          <p:nvPr>
            <p:ph type="sldNum" sz="quarter" idx="10"/>
          </p:nvPr>
        </p:nvSpPr>
        <p:spPr/>
        <p:txBody>
          <a:bodyPr/>
          <a:lstStyle/>
          <a:p>
            <a:fld id="{61DDD918-3330-4C60-A2DB-2DE705F645F3}" type="slidenum">
              <a:rPr lang="en-US" smtClean="0"/>
              <a:t>5</a:t>
            </a:fld>
            <a:endParaRPr lang="en-US"/>
          </a:p>
        </p:txBody>
      </p:sp>
    </p:spTree>
    <p:extLst>
      <p:ext uri="{BB962C8B-B14F-4D97-AF65-F5344CB8AC3E}">
        <p14:creationId xmlns:p14="http://schemas.microsoft.com/office/powerpoint/2010/main" val="3541877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Reporters send in their responses via SMS</a:t>
            </a:r>
            <a:r>
              <a:rPr lang="en-GB" sz="1800" baseline="0" dirty="0" smtClean="0"/>
              <a:t> </a:t>
            </a:r>
            <a:r>
              <a:rPr lang="en-GB" sz="1800" dirty="0" smtClean="0"/>
              <a:t>(or any other medium supported by </a:t>
            </a:r>
            <a:r>
              <a:rPr lang="en-GB" sz="1800" dirty="0" err="1" smtClean="0"/>
              <a:t>RapidPro</a:t>
            </a:r>
            <a:r>
              <a:rPr lang="en-GB" sz="1800" dirty="0" smtClean="0"/>
              <a:t>), in most cases free of charge, to a particular short code (e.g. 6200).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The aggregated reports are immediately available on an Internet‐based </a:t>
            </a:r>
            <a:r>
              <a:rPr lang="en-GB" sz="1800" dirty="0" err="1" smtClean="0"/>
              <a:t>EduTrac</a:t>
            </a:r>
            <a:r>
              <a:rPr lang="en-GB" sz="1800" dirty="0" smtClean="0"/>
              <a:t> dashboard for relevant stakeholders.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District officials, for example, follow up on the reports and use them to prioritize inspection visits and issues that need to be addressed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If there is time,  the link p</a:t>
            </a:r>
            <a:r>
              <a:rPr lang="en-GB" sz="1800" baseline="0" dirty="0" smtClean="0"/>
              <a:t>rovides a video demonstration of how </a:t>
            </a:r>
            <a:r>
              <a:rPr lang="en-GB" sz="1800" baseline="0" dirty="0" err="1" smtClean="0"/>
              <a:t>EduTrac</a:t>
            </a:r>
            <a:r>
              <a:rPr lang="en-GB" sz="1800" baseline="0" dirty="0" smtClean="0"/>
              <a:t> </a:t>
            </a:r>
            <a:r>
              <a:rPr lang="en-GB" sz="1800" dirty="0" smtClean="0"/>
              <a:t>(</a:t>
            </a:r>
            <a:r>
              <a:rPr lang="en-GB" sz="1800" u="sng" dirty="0" smtClean="0">
                <a:hlinkClick r:id="rId3"/>
              </a:rPr>
              <a:t>https://community.rapidpro.io/stories/edutrac/</a:t>
            </a:r>
            <a:r>
              <a:rPr lang="en-GB" sz="1800" dirty="0" smtClean="0"/>
              <a:t>).</a:t>
            </a:r>
            <a:endParaRPr lang="en-US"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p:txBody>
      </p:sp>
      <p:sp>
        <p:nvSpPr>
          <p:cNvPr id="4" name="Slide Number Placeholder 3"/>
          <p:cNvSpPr>
            <a:spLocks noGrp="1"/>
          </p:cNvSpPr>
          <p:nvPr>
            <p:ph type="sldNum" sz="quarter" idx="10"/>
          </p:nvPr>
        </p:nvSpPr>
        <p:spPr/>
        <p:txBody>
          <a:bodyPr/>
          <a:lstStyle/>
          <a:p>
            <a:fld id="{61DDD918-3330-4C60-A2DB-2DE705F645F3}" type="slidenum">
              <a:rPr lang="en-US" smtClean="0"/>
              <a:t>6</a:t>
            </a:fld>
            <a:endParaRPr lang="en-US"/>
          </a:p>
        </p:txBody>
      </p:sp>
    </p:spTree>
    <p:extLst>
      <p:ext uri="{BB962C8B-B14F-4D97-AF65-F5344CB8AC3E}">
        <p14:creationId xmlns:p14="http://schemas.microsoft.com/office/powerpoint/2010/main" val="1347811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smtClean="0"/>
              <a:t>In Uganda, the initial focus of </a:t>
            </a:r>
            <a:r>
              <a:rPr lang="en-GB" sz="1800" dirty="0" err="1" smtClean="0"/>
              <a:t>mTrac</a:t>
            </a:r>
            <a:r>
              <a:rPr lang="en-GB" sz="1800" dirty="0" smtClean="0"/>
              <a:t> was to speed up the transfer of Health Management Information System (HMIS)’s weekly reports, which cover disease outbreaks and medicines, provide a mechanism for community members to report on service delivery challenges, and to empower district Health Teams by providing timely information for action.</a:t>
            </a:r>
          </a:p>
          <a:p>
            <a:endParaRPr lang="en-GB" sz="1800" dirty="0" smtClean="0"/>
          </a:p>
          <a:p>
            <a:r>
              <a:rPr lang="en-GB" sz="1800" dirty="0" smtClean="0"/>
              <a:t>The aim is to avoid unnecessary stock-outs and to ensure transparency and accountability.</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If there is time,  the link </a:t>
            </a:r>
            <a:r>
              <a:rPr lang="en-GB" sz="1800" baseline="0" dirty="0" smtClean="0"/>
              <a:t> provides a video demonstration of how </a:t>
            </a:r>
            <a:r>
              <a:rPr lang="en-GB" sz="1800" baseline="0" dirty="0" err="1" smtClean="0"/>
              <a:t>mTrac</a:t>
            </a:r>
            <a:r>
              <a:rPr lang="en-GB" sz="1800" baseline="0" dirty="0" smtClean="0"/>
              <a:t> works - </a:t>
            </a:r>
            <a:r>
              <a:rPr lang="en-GB" sz="1800" dirty="0" smtClean="0"/>
              <a:t>(</a:t>
            </a:r>
            <a:r>
              <a:rPr lang="en-GB" sz="1800" u="sng" dirty="0" smtClean="0">
                <a:hlinkClick r:id="rId3"/>
              </a:rPr>
              <a:t>https://community.rapidpro.io/stories/mtrac/</a:t>
            </a:r>
            <a:r>
              <a:rPr lang="en-GB" sz="1800" dirty="0" smtClean="0"/>
              <a:t>).</a:t>
            </a:r>
            <a:endParaRPr lang="en-US"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b="1" dirty="0"/>
          </a:p>
        </p:txBody>
      </p:sp>
      <p:sp>
        <p:nvSpPr>
          <p:cNvPr id="4" name="Slide Number Placeholder 3"/>
          <p:cNvSpPr>
            <a:spLocks noGrp="1"/>
          </p:cNvSpPr>
          <p:nvPr>
            <p:ph type="sldNum" sz="quarter" idx="10"/>
          </p:nvPr>
        </p:nvSpPr>
        <p:spPr/>
        <p:txBody>
          <a:bodyPr/>
          <a:lstStyle/>
          <a:p>
            <a:fld id="{61DDD918-3330-4C60-A2DB-2DE705F645F3}" type="slidenum">
              <a:rPr lang="en-US" smtClean="0"/>
              <a:t>7</a:t>
            </a:fld>
            <a:endParaRPr lang="en-US"/>
          </a:p>
        </p:txBody>
      </p:sp>
    </p:spTree>
    <p:extLst>
      <p:ext uri="{BB962C8B-B14F-4D97-AF65-F5344CB8AC3E}">
        <p14:creationId xmlns:p14="http://schemas.microsoft.com/office/powerpoint/2010/main" val="2014740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If there is time,  the link </a:t>
            </a:r>
            <a:r>
              <a:rPr lang="en-GB" sz="1800" baseline="0" dirty="0" smtClean="0"/>
              <a:t> provides a video demonstration of how Polio Track works </a:t>
            </a:r>
            <a:r>
              <a:rPr lang="en-GB" sz="1800" dirty="0" smtClean="0"/>
              <a:t> (</a:t>
            </a:r>
            <a:r>
              <a:rPr lang="en-GB" sz="1800" u="sng" dirty="0" smtClean="0">
                <a:hlinkClick r:id="rId3"/>
              </a:rPr>
              <a:t>https://community.rapidpro.io/stories/poliotrac/</a:t>
            </a:r>
            <a:r>
              <a:rPr lang="en-GB" sz="1800" dirty="0" smtClean="0"/>
              <a:t>).</a:t>
            </a:r>
            <a:endParaRPr lang="en-US"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b="1" dirty="0"/>
          </a:p>
        </p:txBody>
      </p:sp>
      <p:sp>
        <p:nvSpPr>
          <p:cNvPr id="4" name="Slide Number Placeholder 3"/>
          <p:cNvSpPr>
            <a:spLocks noGrp="1"/>
          </p:cNvSpPr>
          <p:nvPr>
            <p:ph type="sldNum" sz="quarter" idx="10"/>
          </p:nvPr>
        </p:nvSpPr>
        <p:spPr/>
        <p:txBody>
          <a:bodyPr/>
          <a:lstStyle/>
          <a:p>
            <a:fld id="{61DDD918-3330-4C60-A2DB-2DE705F645F3}" type="slidenum">
              <a:rPr lang="en-US" smtClean="0"/>
              <a:t>8</a:t>
            </a:fld>
            <a:endParaRPr lang="en-US"/>
          </a:p>
        </p:txBody>
      </p:sp>
    </p:spTree>
    <p:extLst>
      <p:ext uri="{BB962C8B-B14F-4D97-AF65-F5344CB8AC3E}">
        <p14:creationId xmlns:p14="http://schemas.microsoft.com/office/powerpoint/2010/main" val="2390593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If there is time,  the link </a:t>
            </a:r>
            <a:r>
              <a:rPr lang="en-GB" sz="1800" baseline="0" dirty="0" smtClean="0"/>
              <a:t> provides a video demonstration of how U-Report works</a:t>
            </a:r>
            <a:r>
              <a:rPr lang="en-GB" sz="1800" dirty="0" smtClean="0"/>
              <a:t> (</a:t>
            </a:r>
            <a:r>
              <a:rPr lang="en-GB" sz="1800" u="sng" dirty="0" smtClean="0">
                <a:hlinkClick r:id="rId3"/>
              </a:rPr>
              <a:t>http://ureport.in/</a:t>
            </a:r>
            <a:r>
              <a:rPr lang="en-GB" sz="1800" dirty="0" smtClean="0"/>
              <a:t>).</a:t>
            </a:r>
            <a:endParaRPr lang="en-US"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b="1" dirty="0"/>
          </a:p>
        </p:txBody>
      </p:sp>
      <p:sp>
        <p:nvSpPr>
          <p:cNvPr id="4" name="Slide Number Placeholder 3"/>
          <p:cNvSpPr>
            <a:spLocks noGrp="1"/>
          </p:cNvSpPr>
          <p:nvPr>
            <p:ph type="sldNum" sz="quarter" idx="10"/>
          </p:nvPr>
        </p:nvSpPr>
        <p:spPr/>
        <p:txBody>
          <a:bodyPr/>
          <a:lstStyle/>
          <a:p>
            <a:fld id="{61DDD918-3330-4C60-A2DB-2DE705F645F3}" type="slidenum">
              <a:rPr lang="en-US" smtClean="0"/>
              <a:t>9</a:t>
            </a:fld>
            <a:endParaRPr lang="en-US"/>
          </a:p>
        </p:txBody>
      </p:sp>
    </p:spTree>
    <p:extLst>
      <p:ext uri="{BB962C8B-B14F-4D97-AF65-F5344CB8AC3E}">
        <p14:creationId xmlns:p14="http://schemas.microsoft.com/office/powerpoint/2010/main" val="39807011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smtClean="0"/>
          </a:p>
        </p:txBody>
      </p:sp>
      <p:sp>
        <p:nvSpPr>
          <p:cNvPr id="4" name="Slide Number Placeholder 3"/>
          <p:cNvSpPr>
            <a:spLocks noGrp="1"/>
          </p:cNvSpPr>
          <p:nvPr>
            <p:ph type="sldNum" sz="quarter" idx="10"/>
          </p:nvPr>
        </p:nvSpPr>
        <p:spPr/>
        <p:txBody>
          <a:bodyPr/>
          <a:lstStyle/>
          <a:p>
            <a:fld id="{61DDD918-3330-4C60-A2DB-2DE705F645F3}" type="slidenum">
              <a:rPr lang="en-US" smtClean="0"/>
              <a:t>10</a:t>
            </a:fld>
            <a:endParaRPr lang="en-US"/>
          </a:p>
        </p:txBody>
      </p:sp>
    </p:spTree>
    <p:extLst>
      <p:ext uri="{BB962C8B-B14F-4D97-AF65-F5344CB8AC3E}">
        <p14:creationId xmlns:p14="http://schemas.microsoft.com/office/powerpoint/2010/main" val="20066048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8" name="Rectangle 7"/>
          <p:cNvSpPr/>
          <p:nvPr/>
        </p:nvSpPr>
        <p:spPr bwMode="auto">
          <a:xfrm>
            <a:off x="22412" y="2971800"/>
            <a:ext cx="9144000" cy="1143000"/>
          </a:xfrm>
          <a:prstGeom prst="rect">
            <a:avLst/>
          </a:prstGeom>
          <a:solidFill>
            <a:srgbClr val="00B0F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GB" sz="24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9229" name="Rectangle 13"/>
          <p:cNvSpPr>
            <a:spLocks noGrp="1" noChangeArrowheads="1"/>
          </p:cNvSpPr>
          <p:nvPr>
            <p:ph type="ctrTitle" sz="quarter"/>
          </p:nvPr>
        </p:nvSpPr>
        <p:spPr>
          <a:xfrm>
            <a:off x="1027113" y="3032125"/>
            <a:ext cx="7772400" cy="809625"/>
          </a:xfrm>
        </p:spPr>
        <p:txBody>
          <a:bodyPr/>
          <a:lstStyle>
            <a:lvl1pPr>
              <a:defRPr sz="2400" b="1"/>
            </a:lvl1pPr>
          </a:lstStyle>
          <a:p>
            <a:pPr lvl="0"/>
            <a:r>
              <a:rPr lang="en-US" noProof="0" smtClean="0"/>
              <a:t>Click to edit Master title style</a:t>
            </a:r>
            <a:endParaRPr lang="en-GB" noProof="0" dirty="0" smtClean="0"/>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a:solidFill>
                  <a:srgbClr val="005395"/>
                </a:solidFill>
              </a:defRPr>
            </a:lvl1pPr>
          </a:lstStyle>
          <a:p>
            <a:pPr lvl="0"/>
            <a:r>
              <a:rPr lang="en-US" noProof="0" smtClean="0"/>
              <a:t>Click to edit Master subtitle style</a:t>
            </a:r>
            <a:endParaRPr lang="en-GB" noProof="0" smtClean="0"/>
          </a:p>
        </p:txBody>
      </p:sp>
      <p:pic>
        <p:nvPicPr>
          <p:cNvPr id="9232" name="Picture 16"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8913" y="431800"/>
            <a:ext cx="900112" cy="90011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633920"/>
            <a:ext cx="1429515" cy="6979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Click to edit Master title style</a:t>
            </a:r>
            <a:endParaRPr lang="en-GB"/>
          </a:p>
        </p:txBody>
      </p:sp>
      <p:sp>
        <p:nvSpPr>
          <p:cNvPr id="3" name="Segnaposto testo verticale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11113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19888" y="577850"/>
            <a:ext cx="2095500" cy="5335588"/>
          </a:xfrm>
        </p:spPr>
        <p:txBody>
          <a:bodyPr vert="eaVert"/>
          <a:lstStyle/>
          <a:p>
            <a:r>
              <a:rPr lang="en-US" smtClean="0"/>
              <a:t>Click to edit Master title style</a:t>
            </a:r>
            <a:endParaRPr lang="en-GB"/>
          </a:p>
        </p:txBody>
      </p:sp>
      <p:sp>
        <p:nvSpPr>
          <p:cNvPr id="3" name="Segnaposto testo verticale 2"/>
          <p:cNvSpPr>
            <a:spLocks noGrp="1"/>
          </p:cNvSpPr>
          <p:nvPr>
            <p:ph type="body" orient="vert" idx="1"/>
          </p:nvPr>
        </p:nvSpPr>
        <p:spPr>
          <a:xfrm>
            <a:off x="431800" y="577850"/>
            <a:ext cx="6135688" cy="5335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3245380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18" name="Title 1"/>
          <p:cNvSpPr>
            <a:spLocks noGrp="1"/>
          </p:cNvSpPr>
          <p:nvPr>
            <p:ph type="ctrTitle"/>
          </p:nvPr>
        </p:nvSpPr>
        <p:spPr>
          <a:xfrm>
            <a:off x="579968" y="162677"/>
            <a:ext cx="7772400" cy="506413"/>
          </a:xfrm>
          <a:prstGeom prst="rect">
            <a:avLst/>
          </a:prstGeom>
        </p:spPr>
        <p:txBody>
          <a:bodyPr/>
          <a:lstStyle>
            <a:lvl1pPr algn="l">
              <a:defRPr sz="2800" b="0">
                <a:solidFill>
                  <a:srgbClr val="333399"/>
                </a:solidFill>
                <a:latin typeface="Arial"/>
                <a:cs typeface="Arial"/>
              </a:defRPr>
            </a:lvl1pPr>
          </a:lstStyle>
          <a:p>
            <a:r>
              <a:rPr lang="en-US" smtClean="0"/>
              <a:t>Click to edit Master title style</a:t>
            </a:r>
            <a:endParaRPr lang="en-US" dirty="0"/>
          </a:p>
        </p:txBody>
      </p:sp>
      <p:sp>
        <p:nvSpPr>
          <p:cNvPr id="11" name="Text Placeholder 10"/>
          <p:cNvSpPr>
            <a:spLocks noGrp="1"/>
          </p:cNvSpPr>
          <p:nvPr>
            <p:ph type="body" sz="quarter" idx="14"/>
          </p:nvPr>
        </p:nvSpPr>
        <p:spPr>
          <a:xfrm>
            <a:off x="579439" y="1026460"/>
            <a:ext cx="7954961"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450869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fr-CH"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CH" smtClean="0"/>
              <a:t>Click to edit Master subtitle style</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4/19/2016</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7" name="Rectangle 6"/>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642505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idx="1"/>
          </p:nvPr>
        </p:nvSpPr>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4/19/2016</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7" name="Rectangle 6"/>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21934078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000" b="1" cap="all"/>
            </a:lvl1pPr>
          </a:lstStyle>
          <a:p>
            <a:r>
              <a:rPr lang="fr-CH"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4/19/2016</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7" name="Rectangle 6"/>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21539395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Date Placeholder 4"/>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4/19/2016</a:t>
            </a:fld>
            <a:endParaRPr lang="en-US" dirty="0">
              <a:solidFill>
                <a:srgbClr val="000000"/>
              </a:solidFill>
              <a:ea typeface="MS PGothic" panose="020B0600070205080204" pitchFamily="34" charset="-128"/>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8" name="Rectangle 7"/>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7819340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dirty="0" smtClean="0"/>
              <a:t>Click to </a:t>
            </a:r>
            <a:r>
              <a:rPr lang="fr-CH" dirty="0" err="1" smtClean="0"/>
              <a:t>edit</a:t>
            </a:r>
            <a:r>
              <a:rPr lang="fr-CH" dirty="0" smtClean="0"/>
              <a:t> Master </a:t>
            </a:r>
            <a:r>
              <a:rPr lang="fr-CH" dirty="0" err="1" smtClean="0"/>
              <a:t>title</a:t>
            </a:r>
            <a:r>
              <a:rPr lang="fr-CH" dirty="0" smtClean="0"/>
              <a:t> style</a:t>
            </a:r>
            <a:endParaRPr lang="en-US" dirty="0"/>
          </a:p>
        </p:txBody>
      </p:sp>
      <p:sp>
        <p:nvSpPr>
          <p:cNvPr id="3" name="Text Placeholder 2"/>
          <p:cNvSpPr>
            <a:spLocks noGrp="1"/>
          </p:cNvSpPr>
          <p:nvPr>
            <p:ph type="body" idx="1"/>
          </p:nvPr>
        </p:nvSpPr>
        <p:spPr>
          <a:xfrm>
            <a:off x="457200" y="1535113"/>
            <a:ext cx="4040188"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CH"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CH"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7" name="Date Placeholder 6"/>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4/19/2016</a:t>
            </a:fld>
            <a:endParaRPr lang="en-US" dirty="0">
              <a:solidFill>
                <a:srgbClr val="000000"/>
              </a:solidFill>
              <a:ea typeface="MS PGothic" panose="020B0600070205080204" pitchFamily="34" charset="-128"/>
            </a:endParaRPr>
          </a:p>
        </p:txBody>
      </p:sp>
      <p:sp>
        <p:nvSpPr>
          <p:cNvPr id="8" name="Footer Placeholder 7"/>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9" name="Slide Number Placeholder 8"/>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10" name="Rectangle 9"/>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32414224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Date Placeholder 2"/>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4/19/2016</a:t>
            </a:fld>
            <a:endParaRPr lang="en-US" dirty="0">
              <a:solidFill>
                <a:srgbClr val="000000"/>
              </a:solidFill>
              <a:ea typeface="MS PGothic" panose="020B0600070205080204" pitchFamily="34" charset="-128"/>
            </a:endParaRPr>
          </a:p>
        </p:txBody>
      </p:sp>
      <p:sp>
        <p:nvSpPr>
          <p:cNvPr id="4" name="Footer Placeholder 3"/>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6" name="Rectangle 5"/>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11829422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4/19/2016</a:t>
            </a:fld>
            <a:endParaRPr lang="en-US" dirty="0">
              <a:solidFill>
                <a:srgbClr val="000000"/>
              </a:solidFill>
              <a:ea typeface="MS PGothic" panose="020B0600070205080204" pitchFamily="34" charset="-128"/>
            </a:endParaRPr>
          </a:p>
        </p:txBody>
      </p:sp>
      <p:sp>
        <p:nvSpPr>
          <p:cNvPr id="3" name="Footer Placeholder 2"/>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4" name="Slide Number Placeholder 3"/>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1152581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143000" y="76200"/>
            <a:ext cx="7772400" cy="609600"/>
          </a:xfrm>
        </p:spPr>
        <p:txBody>
          <a:bodyPr/>
          <a:lstStyle>
            <a:lvl1pPr>
              <a:defRPr sz="2400" b="1">
                <a:latin typeface="Calibri" pitchFamily="34" charset="0"/>
              </a:defRPr>
            </a:lvl1pPr>
          </a:lstStyle>
          <a:p>
            <a:r>
              <a:rPr lang="en-US" smtClean="0"/>
              <a:t>Click to edit Master title style</a:t>
            </a:r>
            <a:endParaRPr lang="en-GB" dirty="0"/>
          </a:p>
        </p:txBody>
      </p:sp>
      <p:sp>
        <p:nvSpPr>
          <p:cNvPr id="3" name="Segnaposto contenuto 2"/>
          <p:cNvSpPr>
            <a:spLocks noGrp="1"/>
          </p:cNvSpPr>
          <p:nvPr>
            <p:ph idx="1"/>
          </p:nvPr>
        </p:nvSpPr>
        <p:spPr/>
        <p:txBody>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8025386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1500" b="1"/>
            </a:lvl1pPr>
          </a:lstStyle>
          <a:p>
            <a:r>
              <a:rPr lang="fr-CH"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CH"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4/19/2016</a:t>
            </a:fld>
            <a:endParaRPr lang="en-US" dirty="0">
              <a:solidFill>
                <a:srgbClr val="000000"/>
              </a:solidFill>
              <a:ea typeface="MS PGothic" panose="020B0600070205080204" pitchFamily="34" charset="-128"/>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24346021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1500" b="1"/>
            </a:lvl1pPr>
          </a:lstStyle>
          <a:p>
            <a:r>
              <a:rPr lang="fr-CH"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CH"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4/19/2016</a:t>
            </a:fld>
            <a:endParaRPr lang="en-US" dirty="0">
              <a:solidFill>
                <a:srgbClr val="000000"/>
              </a:solidFill>
              <a:ea typeface="MS PGothic" panose="020B0600070205080204" pitchFamily="34" charset="-128"/>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16495199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4/19/2016</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7" name="Rectangle 6"/>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40506262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fr-CH"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4/19/2016</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3997295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94743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Click to edit Master title style</a:t>
            </a:r>
            <a:endParaRPr lang="en-GB"/>
          </a:p>
        </p:txBody>
      </p:sp>
      <p:sp>
        <p:nvSpPr>
          <p:cNvPr id="3" name="Segnaposto contenuto 2"/>
          <p:cNvSpPr>
            <a:spLocks noGrp="1"/>
          </p:cNvSpPr>
          <p:nvPr>
            <p:ph sz="half" idx="1"/>
          </p:nvPr>
        </p:nvSpPr>
        <p:spPr>
          <a:xfrm>
            <a:off x="4318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egnaposto contenuto 3"/>
          <p:cNvSpPr>
            <a:spLocks noGrp="1"/>
          </p:cNvSpPr>
          <p:nvPr>
            <p:ph sz="half" idx="2"/>
          </p:nvPr>
        </p:nvSpPr>
        <p:spPr>
          <a:xfrm>
            <a:off x="43942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60014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4812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sz="2000" b="1"/>
            </a:lvl1pPr>
          </a:lstStyle>
          <a:p>
            <a:r>
              <a:rPr lang="en-US" smtClean="0"/>
              <a:t>Click to edit Master title style</a:t>
            </a:r>
            <a:endParaRPr lang="en-GB" dirty="0"/>
          </a:p>
        </p:txBody>
      </p:sp>
    </p:spTree>
    <p:extLst>
      <p:ext uri="{BB962C8B-B14F-4D97-AF65-F5344CB8AC3E}">
        <p14:creationId xmlns:p14="http://schemas.microsoft.com/office/powerpoint/2010/main" val="370348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64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67190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GB" dirty="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39823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5"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dirty="0"/>
              <a:t>Fare </a:t>
            </a:r>
            <a:r>
              <a:rPr lang="en-GB" dirty="0" err="1"/>
              <a:t>clic</a:t>
            </a:r>
            <a:r>
              <a:rPr lang="en-GB" dirty="0"/>
              <a:t> per </a:t>
            </a:r>
            <a:r>
              <a:rPr lang="en-GB" dirty="0" err="1"/>
              <a:t>modificare</a:t>
            </a:r>
            <a:r>
              <a:rPr lang="en-GB" dirty="0"/>
              <a:t> </a:t>
            </a:r>
            <a:r>
              <a:rPr lang="en-GB" dirty="0" err="1"/>
              <a:t>gli</a:t>
            </a:r>
            <a:r>
              <a:rPr lang="en-GB" dirty="0"/>
              <a:t> </a:t>
            </a:r>
            <a:r>
              <a:rPr lang="en-GB" dirty="0" err="1"/>
              <a:t>stili</a:t>
            </a:r>
            <a:r>
              <a:rPr lang="en-GB" dirty="0"/>
              <a:t> del </a:t>
            </a:r>
            <a:r>
              <a:rPr lang="en-GB" dirty="0" err="1"/>
              <a:t>testo</a:t>
            </a:r>
            <a:r>
              <a:rPr lang="en-GB" dirty="0"/>
              <a:t> </a:t>
            </a:r>
            <a:r>
              <a:rPr lang="en-GB" dirty="0" err="1"/>
              <a:t>dello</a:t>
            </a:r>
            <a:r>
              <a:rPr lang="en-GB" dirty="0"/>
              <a:t> schema</a:t>
            </a:r>
          </a:p>
          <a:p>
            <a:pPr lvl="1"/>
            <a:r>
              <a:rPr lang="en-GB" dirty="0"/>
              <a:t>Secondo </a:t>
            </a:r>
            <a:r>
              <a:rPr lang="en-GB" dirty="0" err="1"/>
              <a:t>livello</a:t>
            </a:r>
            <a:endParaRPr lang="en-GB" dirty="0"/>
          </a:p>
          <a:p>
            <a:pPr lvl="2"/>
            <a:r>
              <a:rPr lang="en-GB" dirty="0" err="1"/>
              <a:t>Terzo</a:t>
            </a:r>
            <a:r>
              <a:rPr lang="en-GB" dirty="0"/>
              <a:t> </a:t>
            </a:r>
            <a:r>
              <a:rPr lang="en-GB" dirty="0" err="1"/>
              <a:t>livello</a:t>
            </a:r>
            <a:endParaRPr lang="en-GB" dirty="0"/>
          </a:p>
          <a:p>
            <a:pPr lvl="3"/>
            <a:r>
              <a:rPr lang="en-GB" dirty="0"/>
              <a:t>Quarto </a:t>
            </a:r>
            <a:r>
              <a:rPr lang="en-GB" dirty="0" err="1"/>
              <a:t>livello</a:t>
            </a:r>
            <a:endParaRPr lang="en-GB" dirty="0"/>
          </a:p>
          <a:p>
            <a:pPr lvl="4"/>
            <a:r>
              <a:rPr lang="en-GB" dirty="0" err="1"/>
              <a:t>Quinto</a:t>
            </a:r>
            <a:r>
              <a:rPr lang="en-GB" dirty="0"/>
              <a:t> </a:t>
            </a:r>
            <a:r>
              <a:rPr lang="en-GB" dirty="0" err="1"/>
              <a:t>livello</a:t>
            </a:r>
            <a:endParaRPr lang="en-GB" dirty="0"/>
          </a:p>
        </p:txBody>
      </p:sp>
      <p:sp>
        <p:nvSpPr>
          <p:cNvPr id="1046" name="Rectangle 22"/>
          <p:cNvSpPr>
            <a:spLocks noGrp="1" noChangeArrowheads="1"/>
          </p:cNvSpPr>
          <p:nvPr>
            <p:ph type="title"/>
          </p:nvPr>
        </p:nvSpPr>
        <p:spPr bwMode="auto">
          <a:xfrm>
            <a:off x="1066800" y="4482"/>
            <a:ext cx="7772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Fare clic per modificare stile</a:t>
            </a:r>
          </a:p>
        </p:txBody>
      </p:sp>
      <p:sp>
        <p:nvSpPr>
          <p:cNvPr id="3" name="Rectangle 2"/>
          <p:cNvSpPr/>
          <p:nvPr/>
        </p:nvSpPr>
        <p:spPr bwMode="auto">
          <a:xfrm>
            <a:off x="0" y="0"/>
            <a:ext cx="9144000" cy="838200"/>
          </a:xfrm>
          <a:prstGeom prst="rect">
            <a:avLst/>
          </a:prstGeom>
          <a:solidFill>
            <a:srgbClr val="00B0F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GB" sz="24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r" rtl="0" eaLnBrk="1" fontAlgn="base" hangingPunct="1">
        <a:spcBef>
          <a:spcPct val="0"/>
        </a:spcBef>
        <a:spcAft>
          <a:spcPct val="0"/>
        </a:spcAft>
        <a:defRPr b="1">
          <a:solidFill>
            <a:schemeClr val="bg1"/>
          </a:solidFill>
          <a:latin typeface="Calibri" pitchFamily="34" charset="0"/>
          <a:ea typeface="+mj-ea"/>
          <a:cs typeface="+mj-cs"/>
        </a:defRPr>
      </a:lvl1pPr>
      <a:lvl2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2pPr>
      <a:lvl3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3pPr>
      <a:lvl4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4pPr>
      <a:lvl5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defRPr sz="2400">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defRPr sz="2400">
          <a:solidFill>
            <a:schemeClr val="tx1"/>
          </a:solidFill>
          <a:latin typeface="Calibri" pitchFamily="34" charset="0"/>
          <a:ea typeface="+mn-ea"/>
        </a:defRPr>
      </a:lvl2pPr>
      <a:lvl3pPr marL="1143000" indent="-228600" algn="l" rtl="0" eaLnBrk="1" fontAlgn="base" hangingPunct="1">
        <a:spcBef>
          <a:spcPct val="20000"/>
        </a:spcBef>
        <a:spcAft>
          <a:spcPct val="0"/>
        </a:spcAft>
        <a:buChar char="•"/>
        <a:defRPr sz="2400">
          <a:solidFill>
            <a:schemeClr val="tx1"/>
          </a:solidFill>
          <a:latin typeface="Calibri" pitchFamily="34" charset="0"/>
          <a:ea typeface="+mn-ea"/>
        </a:defRPr>
      </a:lvl3pPr>
      <a:lvl4pPr marL="1600200" indent="-228600" algn="l" rtl="0" eaLnBrk="1" fontAlgn="base" hangingPunct="1">
        <a:spcBef>
          <a:spcPct val="20000"/>
        </a:spcBef>
        <a:spcAft>
          <a:spcPct val="0"/>
        </a:spcAft>
        <a:buChar char="–"/>
        <a:defRPr sz="2400">
          <a:solidFill>
            <a:schemeClr val="tx1"/>
          </a:solidFill>
          <a:latin typeface="Calibri" pitchFamily="34" charset="0"/>
          <a:ea typeface="+mn-ea"/>
        </a:defRPr>
      </a:lvl4pPr>
      <a:lvl5pPr marL="2057400" indent="-228600" algn="l" rtl="0" eaLnBrk="1" fontAlgn="base" hangingPunct="1">
        <a:spcBef>
          <a:spcPct val="20000"/>
        </a:spcBef>
        <a:spcAft>
          <a:spcPct val="0"/>
        </a:spcAft>
        <a:buChar char="»"/>
        <a:defRPr sz="2400">
          <a:solidFill>
            <a:schemeClr val="tx1"/>
          </a:solidFill>
          <a:latin typeface="Calibri" pitchFamily="34" charset="0"/>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5451" y="1263651"/>
            <a:ext cx="8359046" cy="5073856"/>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a:t>
            </a:r>
          </a:p>
          <a:p>
            <a:pPr lvl="2"/>
            <a:r>
              <a:rPr lang="fr-CH" dirty="0" smtClean="0"/>
              <a:t>Third level</a:t>
            </a:r>
          </a:p>
          <a:p>
            <a:pPr lvl="3"/>
            <a:r>
              <a:rPr lang="fr-CH" dirty="0" smtClean="0"/>
              <a:t>Fourth level</a:t>
            </a:r>
          </a:p>
          <a:p>
            <a:pPr lvl="4"/>
            <a:r>
              <a:rPr lang="fr-CH" dirty="0" smtClean="0"/>
              <a:t>Fifth level</a:t>
            </a:r>
            <a:endParaRPr lang="en-US" dirty="0"/>
          </a:p>
        </p:txBody>
      </p:sp>
      <p:sp>
        <p:nvSpPr>
          <p:cNvPr id="7" name="Rectangle 6"/>
          <p:cNvSpPr/>
          <p:nvPr userDrawn="1"/>
        </p:nvSpPr>
        <p:spPr>
          <a:xfrm>
            <a:off x="0" y="-1"/>
            <a:ext cx="9144000" cy="964669"/>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
        <p:nvSpPr>
          <p:cNvPr id="2" name="Title Placeholder 1"/>
          <p:cNvSpPr>
            <a:spLocks noGrp="1"/>
          </p:cNvSpPr>
          <p:nvPr>
            <p:ph type="title"/>
          </p:nvPr>
        </p:nvSpPr>
        <p:spPr>
          <a:xfrm>
            <a:off x="462441" y="79265"/>
            <a:ext cx="8494676" cy="860985"/>
          </a:xfrm>
          <a:prstGeom prst="rect">
            <a:avLst/>
          </a:prstGeom>
        </p:spPr>
        <p:txBody>
          <a:bodyPr vert="horz" lIns="91440" tIns="45720" rIns="91440" bIns="45720" rtlCol="0" anchor="ctr">
            <a:normAutofit/>
          </a:bodyPr>
          <a:lstStyle/>
          <a:p>
            <a:r>
              <a:rPr lang="fr-CH" dirty="0" smtClean="0"/>
              <a:t>Click to edit Master title style</a:t>
            </a:r>
            <a:endParaRPr lang="en-US" dirty="0"/>
          </a:p>
        </p:txBody>
      </p:sp>
    </p:spTree>
    <p:extLst>
      <p:ext uri="{BB962C8B-B14F-4D97-AF65-F5344CB8AC3E}">
        <p14:creationId xmlns:p14="http://schemas.microsoft.com/office/powerpoint/2010/main" val="184374671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342900" rtl="0" eaLnBrk="1" latinLnBrk="0" hangingPunct="1">
        <a:spcBef>
          <a:spcPct val="0"/>
        </a:spcBef>
        <a:buNone/>
        <a:defRPr sz="2400" b="1" kern="1200">
          <a:solidFill>
            <a:schemeClr val="bg1"/>
          </a:solidFill>
          <a:latin typeface="Arial"/>
          <a:ea typeface="+mj-ea"/>
          <a:cs typeface="Arial"/>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Arial"/>
          <a:ea typeface="+mn-ea"/>
          <a:cs typeface="Arial"/>
        </a:defRPr>
      </a:lvl1pPr>
      <a:lvl2pPr marL="557213" indent="-214313" algn="l" defTabSz="342900" rtl="0" eaLnBrk="1" latinLnBrk="0" hangingPunct="1">
        <a:spcBef>
          <a:spcPct val="20000"/>
        </a:spcBef>
        <a:buFont typeface="Arial"/>
        <a:buChar char="–"/>
        <a:defRPr sz="2100" kern="1200">
          <a:solidFill>
            <a:schemeClr val="tx1"/>
          </a:solidFill>
          <a:latin typeface="Arial"/>
          <a:ea typeface="+mn-ea"/>
          <a:cs typeface="Arial"/>
        </a:defRPr>
      </a:lvl2pPr>
      <a:lvl3pPr marL="857250" indent="-171450" algn="l" defTabSz="342900" rtl="0" eaLnBrk="1" latinLnBrk="0" hangingPunct="1">
        <a:spcBef>
          <a:spcPct val="20000"/>
        </a:spcBef>
        <a:buFont typeface="Arial"/>
        <a:buChar char="•"/>
        <a:defRPr sz="1800" kern="1200">
          <a:solidFill>
            <a:schemeClr val="tx1"/>
          </a:solidFill>
          <a:latin typeface="Arial"/>
          <a:ea typeface="+mn-ea"/>
          <a:cs typeface="Arial"/>
        </a:defRPr>
      </a:lvl3pPr>
      <a:lvl4pPr marL="1200150" indent="-171450" algn="l" defTabSz="342900" rtl="0" eaLnBrk="1" latinLnBrk="0" hangingPunct="1">
        <a:spcBef>
          <a:spcPct val="20000"/>
        </a:spcBef>
        <a:buFont typeface="Arial"/>
        <a:buChar char="–"/>
        <a:defRPr sz="1500" kern="1200">
          <a:solidFill>
            <a:schemeClr val="tx1"/>
          </a:solidFill>
          <a:latin typeface="Arial"/>
          <a:ea typeface="+mn-ea"/>
          <a:cs typeface="Arial"/>
        </a:defRPr>
      </a:lvl4pPr>
      <a:lvl5pPr marL="1543050" indent="-171450" algn="l" defTabSz="342900" rtl="0" eaLnBrk="1" latinLnBrk="0" hangingPunct="1">
        <a:spcBef>
          <a:spcPct val="20000"/>
        </a:spcBef>
        <a:buFont typeface="Arial"/>
        <a:buChar char="»"/>
        <a:defRPr sz="1500" kern="1200">
          <a:solidFill>
            <a:schemeClr val="tx1"/>
          </a:solidFill>
          <a:latin typeface="Arial"/>
          <a:ea typeface="+mn-ea"/>
          <a:cs typeface="Arial"/>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docs.google.com/document/d/14QiYH7OhCUDJS0XoDmRaCKuIlGnUz4qgCzSWwSCXg-8/edit?pref=2&amp;pli=1"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primero.org/"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youtu.be/MC6BDZcWAr0"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normAutofit/>
          </a:bodyPr>
          <a:lstStyle/>
          <a:p>
            <a:r>
              <a:rPr lang="en-US" dirty="0" smtClean="0"/>
              <a:t>Use of innovations for programme monitoring</a:t>
            </a:r>
            <a:endParaRPr lang="en-US" dirty="0">
              <a:latin typeface="Times New Roman" pitchFamily="18" charset="0"/>
              <a:cs typeface="Times New Roman" pitchFamily="18" charset="0"/>
            </a:endParaRPr>
          </a:p>
        </p:txBody>
      </p:sp>
      <p:sp>
        <p:nvSpPr>
          <p:cNvPr id="3" name="Subtitle 2"/>
          <p:cNvSpPr>
            <a:spLocks noGrp="1"/>
          </p:cNvSpPr>
          <p:nvPr>
            <p:ph type="subTitle" sz="quarter" idx="1"/>
          </p:nvPr>
        </p:nvSpPr>
        <p:spPr>
          <a:xfrm>
            <a:off x="2193587" y="4343400"/>
            <a:ext cx="6934200" cy="1752600"/>
          </a:xfrm>
        </p:spPr>
        <p:txBody>
          <a:bodyPr/>
          <a:lstStyle/>
          <a:p>
            <a:r>
              <a:rPr lang="en-US" b="1" dirty="0" smtClean="0"/>
              <a:t>Session </a:t>
            </a:r>
            <a:r>
              <a:rPr lang="en-US" b="1" dirty="0" smtClean="0"/>
              <a:t>7</a:t>
            </a:r>
          </a:p>
        </p:txBody>
      </p:sp>
      <p:sp>
        <p:nvSpPr>
          <p:cNvPr id="4" name="Rectangle 3"/>
          <p:cNvSpPr/>
          <p:nvPr/>
        </p:nvSpPr>
        <p:spPr bwMode="auto">
          <a:xfrm>
            <a:off x="7696200" y="304800"/>
            <a:ext cx="1219200" cy="1143000"/>
          </a:xfrm>
          <a:prstGeom prst="rect">
            <a:avLst/>
          </a:prstGeom>
          <a:solidFill>
            <a:srgbClr val="FFFFFF"/>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0463133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innovations</a:t>
            </a:r>
            <a:endParaRPr lang="en-US" dirty="0"/>
          </a:p>
        </p:txBody>
      </p:sp>
      <p:sp>
        <p:nvSpPr>
          <p:cNvPr id="3" name="Content Placeholder 2"/>
          <p:cNvSpPr>
            <a:spLocks noGrp="1"/>
          </p:cNvSpPr>
          <p:nvPr>
            <p:ph idx="1"/>
          </p:nvPr>
        </p:nvSpPr>
        <p:spPr>
          <a:xfrm>
            <a:off x="304800" y="1066800"/>
            <a:ext cx="8610600" cy="5562600"/>
          </a:xfrm>
        </p:spPr>
        <p:txBody>
          <a:bodyPr>
            <a:noAutofit/>
          </a:bodyPr>
          <a:lstStyle/>
          <a:p>
            <a:pPr>
              <a:buClr>
                <a:srgbClr val="FF0000"/>
              </a:buClr>
              <a:buFont typeface="Wingdings" panose="05000000000000000000" pitchFamily="2" charset="2"/>
              <a:buChar char="q"/>
            </a:pPr>
            <a:r>
              <a:rPr lang="en-US" sz="2000" b="1" i="1" dirty="0" smtClean="0"/>
              <a:t>Mobile </a:t>
            </a:r>
            <a:r>
              <a:rPr lang="en-US" sz="2000" b="1" i="1" dirty="0"/>
              <a:t>Vital Records System (MVRS)</a:t>
            </a:r>
            <a:r>
              <a:rPr lang="en-US" sz="2000" b="1" dirty="0"/>
              <a:t>: </a:t>
            </a:r>
            <a:r>
              <a:rPr lang="en-US" sz="2000" dirty="0"/>
              <a:t>Mobile VRS is a web and </a:t>
            </a:r>
            <a:r>
              <a:rPr lang="en-US" sz="2000" dirty="0" smtClean="0"/>
              <a:t>mobile-based system </a:t>
            </a:r>
            <a:r>
              <a:rPr lang="en-US" sz="2000" dirty="0"/>
              <a:t>to allow health workers and local government officials to report births with simple verification and printing of certificates at the sub-District level.  </a:t>
            </a:r>
            <a:endParaRPr lang="en-US" sz="2000" dirty="0" smtClean="0"/>
          </a:p>
          <a:p>
            <a:pPr marL="0" indent="0">
              <a:buClr>
                <a:srgbClr val="FF0000"/>
              </a:buClr>
            </a:pPr>
            <a:endParaRPr lang="en-US" sz="2000" dirty="0"/>
          </a:p>
          <a:p>
            <a:pPr>
              <a:buClr>
                <a:srgbClr val="FF0000"/>
              </a:buClr>
              <a:buFont typeface="Wingdings" panose="05000000000000000000" pitchFamily="2" charset="2"/>
              <a:buChar char="q"/>
            </a:pPr>
            <a:r>
              <a:rPr lang="en-US" sz="2000" dirty="0" smtClean="0"/>
              <a:t>In Uganda, nearly 2.5 </a:t>
            </a:r>
            <a:r>
              <a:rPr lang="en-US" sz="2000" dirty="0"/>
              <a:t>million births have been registered through Mobile VRS, which has contributed to an increase in the national birth registration rate for children under five years of age from 30% in 2011 (</a:t>
            </a:r>
            <a:r>
              <a:rPr lang="en-US" sz="2000" dirty="0" err="1"/>
              <a:t>UDHS</a:t>
            </a:r>
            <a:r>
              <a:rPr lang="en-US" sz="2000" dirty="0"/>
              <a:t> 2011) to an estimated 68</a:t>
            </a:r>
            <a:r>
              <a:rPr lang="en-US" sz="2000" dirty="0" smtClean="0"/>
              <a:t>%</a:t>
            </a:r>
            <a:r>
              <a:rPr lang="en-US" sz="2000" b="1" i="1" dirty="0"/>
              <a:t> </a:t>
            </a:r>
            <a:endParaRPr lang="en-US" sz="2000" b="1" i="1" dirty="0" smtClean="0"/>
          </a:p>
          <a:p>
            <a:pPr>
              <a:buClr>
                <a:srgbClr val="FF0000"/>
              </a:buClr>
              <a:buFont typeface="Wingdings" panose="05000000000000000000" pitchFamily="2" charset="2"/>
              <a:buChar char="q"/>
            </a:pPr>
            <a:endParaRPr lang="en-US" sz="2000" b="1" i="1" dirty="0"/>
          </a:p>
          <a:p>
            <a:pPr>
              <a:buClr>
                <a:srgbClr val="FF0000"/>
              </a:buClr>
              <a:buFont typeface="Wingdings" panose="05000000000000000000" pitchFamily="2" charset="2"/>
              <a:buChar char="q"/>
            </a:pPr>
            <a:r>
              <a:rPr lang="en-US" sz="2000" b="1" i="1" dirty="0" smtClean="0"/>
              <a:t>FamilyConnect</a:t>
            </a:r>
            <a:r>
              <a:rPr lang="en-US" sz="2000" b="1" dirty="0"/>
              <a:t>: </a:t>
            </a:r>
            <a:r>
              <a:rPr lang="en-US" sz="2000" dirty="0" smtClean="0"/>
              <a:t>FamilyConnect </a:t>
            </a:r>
            <a:r>
              <a:rPr lang="en-US" sz="2000" dirty="0"/>
              <a:t>is a mobile phone-based system that sends key messages via SMS to pregnant women and new mothers on actions they should take to ensure the health of both themselves and their babies in the critical first thousand days of life (from conception to age two); it also sends SMS’ to health workers on key follow-up actions they should provide to new </a:t>
            </a:r>
            <a:r>
              <a:rPr lang="en-US" sz="2000" dirty="0" smtClean="0"/>
              <a:t>mothers</a:t>
            </a:r>
          </a:p>
          <a:p>
            <a:pPr>
              <a:buClr>
                <a:srgbClr val="FF0000"/>
              </a:buClr>
              <a:buFont typeface="Wingdings" panose="05000000000000000000" pitchFamily="2" charset="2"/>
              <a:buChar char="q"/>
            </a:pPr>
            <a:endParaRPr lang="en-US" sz="2000" dirty="0"/>
          </a:p>
        </p:txBody>
      </p:sp>
    </p:spTree>
    <p:extLst>
      <p:ext uri="{BB962C8B-B14F-4D97-AF65-F5344CB8AC3E}">
        <p14:creationId xmlns:p14="http://schemas.microsoft.com/office/powerpoint/2010/main" val="17979773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innovations </a:t>
            </a:r>
            <a:r>
              <a:rPr lang="en-US" dirty="0" err="1" smtClean="0"/>
              <a:t>ctd</a:t>
            </a:r>
            <a:r>
              <a:rPr lang="en-US" dirty="0" smtClean="0"/>
              <a:t>..</a:t>
            </a:r>
            <a:endParaRPr lang="en-US" dirty="0"/>
          </a:p>
        </p:txBody>
      </p:sp>
      <p:sp>
        <p:nvSpPr>
          <p:cNvPr id="3" name="Content Placeholder 2"/>
          <p:cNvSpPr>
            <a:spLocks noGrp="1"/>
          </p:cNvSpPr>
          <p:nvPr>
            <p:ph idx="1"/>
          </p:nvPr>
        </p:nvSpPr>
        <p:spPr>
          <a:xfrm>
            <a:off x="304800" y="1066800"/>
            <a:ext cx="8610600" cy="5562600"/>
          </a:xfrm>
        </p:spPr>
        <p:txBody>
          <a:bodyPr>
            <a:noAutofit/>
          </a:bodyPr>
          <a:lstStyle/>
          <a:p>
            <a:pPr>
              <a:buClr>
                <a:srgbClr val="FF0000"/>
              </a:buClr>
              <a:buFont typeface="Wingdings" panose="05000000000000000000" pitchFamily="2" charset="2"/>
              <a:buChar char="q"/>
            </a:pPr>
            <a:r>
              <a:rPr lang="en-US" sz="2000" b="1" i="1" dirty="0" err="1"/>
              <a:t>uSurvey</a:t>
            </a:r>
            <a:r>
              <a:rPr lang="en-US" sz="2000" b="1" dirty="0"/>
              <a:t>: </a:t>
            </a:r>
            <a:r>
              <a:rPr lang="en-US" sz="2000" dirty="0" err="1"/>
              <a:t>uSurvey</a:t>
            </a:r>
            <a:r>
              <a:rPr lang="en-US" sz="2000" dirty="0"/>
              <a:t> is a mobile-based survey data collection tool that is web-based, interacts with the user through a mobile phone and has in-built automated data capture and summarization capabilities</a:t>
            </a:r>
            <a:r>
              <a:rPr lang="en-US" sz="2000" dirty="0" smtClean="0"/>
              <a:t>.</a:t>
            </a:r>
          </a:p>
          <a:p>
            <a:pPr>
              <a:buClr>
                <a:srgbClr val="FF0000"/>
              </a:buClr>
              <a:buFont typeface="Wingdings" panose="05000000000000000000" pitchFamily="2" charset="2"/>
              <a:buChar char="q"/>
            </a:pPr>
            <a:endParaRPr lang="en-US" sz="2000" dirty="0"/>
          </a:p>
          <a:p>
            <a:pPr>
              <a:buClr>
                <a:srgbClr val="FF0000"/>
              </a:buClr>
              <a:buFont typeface="Wingdings" panose="05000000000000000000" pitchFamily="2" charset="2"/>
              <a:buChar char="q"/>
            </a:pPr>
            <a:r>
              <a:rPr lang="en-US" sz="2000" dirty="0"/>
              <a:t>  UNICEF and the Uganda Bureau of Statistics (</a:t>
            </a:r>
            <a:r>
              <a:rPr lang="en-US" sz="2000" dirty="0" err="1"/>
              <a:t>UBOS</a:t>
            </a:r>
            <a:r>
              <a:rPr lang="en-US" sz="2000" dirty="0"/>
              <a:t>) developed the system to source high-frequency data for both official surveys and rapid assessments.  </a:t>
            </a:r>
            <a:endParaRPr lang="en-US" sz="2000" dirty="0" smtClean="0"/>
          </a:p>
          <a:p>
            <a:pPr>
              <a:buClr>
                <a:srgbClr val="FF0000"/>
              </a:buClr>
              <a:buFont typeface="Wingdings" panose="05000000000000000000" pitchFamily="2" charset="2"/>
              <a:buChar char="q"/>
            </a:pPr>
            <a:endParaRPr lang="en-US" sz="2000" dirty="0"/>
          </a:p>
          <a:p>
            <a:pPr>
              <a:buClr>
                <a:srgbClr val="FF0000"/>
              </a:buClr>
              <a:buFont typeface="Wingdings" panose="05000000000000000000" pitchFamily="2" charset="2"/>
              <a:buChar char="q"/>
            </a:pPr>
            <a:r>
              <a:rPr lang="en-US" sz="2000" dirty="0" smtClean="0"/>
              <a:t>The </a:t>
            </a:r>
            <a:r>
              <a:rPr lang="en-US" sz="2000" dirty="0"/>
              <a:t>system has been designed to collect a wide range of data and to generate and produce descriptive statistics and graphical representation of the collected information whenever desired, including during the process of data collection. </a:t>
            </a:r>
            <a:endParaRPr lang="en-US" sz="2000" dirty="0" smtClean="0"/>
          </a:p>
          <a:p>
            <a:pPr>
              <a:buClr>
                <a:srgbClr val="FF0000"/>
              </a:buClr>
              <a:buFont typeface="Wingdings" panose="05000000000000000000" pitchFamily="2" charset="2"/>
              <a:buChar char="q"/>
            </a:pPr>
            <a:endParaRPr lang="en-US" sz="2000" dirty="0"/>
          </a:p>
          <a:p>
            <a:pPr>
              <a:buClr>
                <a:srgbClr val="FF0000"/>
              </a:buClr>
              <a:buFont typeface="Wingdings" panose="05000000000000000000" pitchFamily="2" charset="2"/>
              <a:buChar char="q"/>
            </a:pPr>
            <a:r>
              <a:rPr lang="en-US" sz="2000" dirty="0" smtClean="0"/>
              <a:t>The </a:t>
            </a:r>
            <a:r>
              <a:rPr lang="en-US" sz="2000" dirty="0"/>
              <a:t>tool can be used for any households survey (</a:t>
            </a:r>
            <a:r>
              <a:rPr lang="en-US" sz="2000" dirty="0" err="1"/>
              <a:t>ie</a:t>
            </a:r>
            <a:r>
              <a:rPr lang="en-US" sz="2000" dirty="0"/>
              <a:t> DHS, MICS </a:t>
            </a:r>
            <a:r>
              <a:rPr lang="en-US" sz="2000" dirty="0" err="1"/>
              <a:t>etc</a:t>
            </a:r>
            <a:r>
              <a:rPr lang="en-US" sz="2000" dirty="0"/>
              <a:t>) and is being piloted in six districts.</a:t>
            </a:r>
          </a:p>
        </p:txBody>
      </p:sp>
    </p:spTree>
    <p:extLst>
      <p:ext uri="{BB962C8B-B14F-4D97-AF65-F5344CB8AC3E}">
        <p14:creationId xmlns:p14="http://schemas.microsoft.com/office/powerpoint/2010/main" val="42401204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innovations in development</a:t>
            </a:r>
            <a:endParaRPr lang="en-US" dirty="0"/>
          </a:p>
        </p:txBody>
      </p:sp>
      <p:sp>
        <p:nvSpPr>
          <p:cNvPr id="3" name="Content Placeholder 2"/>
          <p:cNvSpPr>
            <a:spLocks noGrp="1"/>
          </p:cNvSpPr>
          <p:nvPr>
            <p:ph idx="1"/>
          </p:nvPr>
        </p:nvSpPr>
        <p:spPr>
          <a:xfrm>
            <a:off x="304800" y="1295400"/>
            <a:ext cx="8610600" cy="5334000"/>
          </a:xfrm>
        </p:spPr>
        <p:txBody>
          <a:bodyPr>
            <a:noAutofit/>
          </a:bodyPr>
          <a:lstStyle/>
          <a:p>
            <a:r>
              <a:rPr lang="en-GB" sz="2000" b="1" dirty="0" smtClean="0"/>
              <a:t>The </a:t>
            </a:r>
            <a:r>
              <a:rPr lang="en-GB" sz="2000" b="1" dirty="0"/>
              <a:t>End Use Monitoring System </a:t>
            </a:r>
            <a:r>
              <a:rPr lang="en-GB" sz="2000" dirty="0"/>
              <a:t>(</a:t>
            </a:r>
            <a:r>
              <a:rPr lang="en-GB" sz="2000" dirty="0" err="1"/>
              <a:t>EUMS</a:t>
            </a:r>
            <a:r>
              <a:rPr lang="en-GB" sz="2000" dirty="0"/>
              <a:t>) is an </a:t>
            </a:r>
            <a:r>
              <a:rPr lang="en-GB" sz="2000" dirty="0" smtClean="0"/>
              <a:t>application that will use </a:t>
            </a:r>
            <a:r>
              <a:rPr lang="en-GB" sz="2000" dirty="0"/>
              <a:t>SMS </a:t>
            </a:r>
            <a:r>
              <a:rPr lang="en-GB" sz="2000" dirty="0" smtClean="0"/>
              <a:t>to </a:t>
            </a:r>
          </a:p>
          <a:p>
            <a:r>
              <a:rPr lang="en-GB" sz="2000" dirty="0" smtClean="0"/>
              <a:t>collect key data points from end users in the field </a:t>
            </a:r>
          </a:p>
          <a:p>
            <a:r>
              <a:rPr lang="en-GB" sz="2000" dirty="0" smtClean="0"/>
              <a:t>(</a:t>
            </a:r>
            <a:r>
              <a:rPr lang="en-GB" sz="2000" u="sng" dirty="0" smtClean="0">
                <a:hlinkClick r:id="rId3"/>
              </a:rPr>
              <a:t>https://docs.google.com/document/d/14QiYH7OhCUDJS0XoDmRaCKuIlGnUz4q</a:t>
            </a:r>
          </a:p>
          <a:p>
            <a:r>
              <a:rPr lang="en-GB" sz="2000" u="sng" dirty="0" err="1" smtClean="0">
                <a:hlinkClick r:id="rId3"/>
              </a:rPr>
              <a:t>gCzSWwSCXg</a:t>
            </a:r>
            <a:r>
              <a:rPr lang="en-GB" sz="2000" u="sng" dirty="0" smtClean="0">
                <a:hlinkClick r:id="rId3"/>
              </a:rPr>
              <a:t>-8/</a:t>
            </a:r>
            <a:r>
              <a:rPr lang="en-GB" sz="2000" u="sng" dirty="0" err="1" smtClean="0">
                <a:hlinkClick r:id="rId3"/>
              </a:rPr>
              <a:t>edit?pref</a:t>
            </a:r>
            <a:r>
              <a:rPr lang="en-GB" sz="2000" u="sng" dirty="0" smtClean="0">
                <a:hlinkClick r:id="rId3"/>
              </a:rPr>
              <a:t>=</a:t>
            </a:r>
            <a:r>
              <a:rPr lang="en-GB" sz="2000" u="sng" dirty="0" err="1" smtClean="0">
                <a:hlinkClick r:id="rId3"/>
              </a:rPr>
              <a:t>2&amp;pli</a:t>
            </a:r>
            <a:r>
              <a:rPr lang="en-GB" sz="2000" u="sng" dirty="0" smtClean="0">
                <a:hlinkClick r:id="rId3"/>
              </a:rPr>
              <a:t>=1</a:t>
            </a:r>
            <a:r>
              <a:rPr lang="en-GB" sz="2000" dirty="0" smtClean="0"/>
              <a:t>)</a:t>
            </a:r>
          </a:p>
          <a:p>
            <a:endParaRPr lang="en-GB" sz="2000" dirty="0"/>
          </a:p>
          <a:p>
            <a:endParaRPr lang="en-US" sz="2000" dirty="0" smtClean="0"/>
          </a:p>
          <a:p>
            <a:r>
              <a:rPr lang="en-GB" sz="2000" b="1" dirty="0" smtClean="0"/>
              <a:t>Primero</a:t>
            </a:r>
            <a:r>
              <a:rPr lang="en-GB" sz="2000" dirty="0" smtClean="0"/>
              <a:t> </a:t>
            </a:r>
            <a:r>
              <a:rPr lang="en-GB" sz="2000" dirty="0"/>
              <a:t>is an open source platform designed for protection-related </a:t>
            </a:r>
            <a:endParaRPr lang="en-GB" sz="2000" dirty="0" smtClean="0"/>
          </a:p>
          <a:p>
            <a:r>
              <a:rPr lang="en-GB" sz="2000" dirty="0" smtClean="0"/>
              <a:t>case </a:t>
            </a:r>
            <a:r>
              <a:rPr lang="en-GB" sz="2000" dirty="0"/>
              <a:t> </a:t>
            </a:r>
            <a:r>
              <a:rPr lang="en-GB" sz="2000" dirty="0" smtClean="0"/>
              <a:t>management</a:t>
            </a:r>
            <a:r>
              <a:rPr lang="en-GB" sz="2000" dirty="0"/>
              <a:t>, incident monitoring, and family tracing and reunification</a:t>
            </a:r>
            <a:r>
              <a:rPr lang="en-GB" sz="2000" dirty="0" smtClean="0"/>
              <a:t>. </a:t>
            </a:r>
            <a:r>
              <a:rPr lang="en-GB" sz="2000" dirty="0"/>
              <a:t>It </a:t>
            </a:r>
            <a:endParaRPr lang="en-GB" sz="2000" dirty="0" smtClean="0"/>
          </a:p>
          <a:p>
            <a:r>
              <a:rPr lang="en-GB" sz="2000" dirty="0" smtClean="0"/>
              <a:t>also is designed </a:t>
            </a:r>
            <a:r>
              <a:rPr lang="en-GB" sz="2000" dirty="0"/>
              <a:t>to work with mobile data gathering tools such as </a:t>
            </a:r>
            <a:r>
              <a:rPr lang="en-GB" sz="2000" dirty="0" err="1"/>
              <a:t>RapidFTR</a:t>
            </a:r>
            <a:r>
              <a:rPr lang="en-GB" sz="2000" dirty="0"/>
              <a:t>. It </a:t>
            </a:r>
            <a:endParaRPr lang="en-GB" sz="2000" dirty="0" smtClean="0"/>
          </a:p>
          <a:p>
            <a:r>
              <a:rPr lang="en-GB" sz="2000" dirty="0" smtClean="0"/>
              <a:t>Supports role-based </a:t>
            </a:r>
            <a:r>
              <a:rPr lang="en-GB" sz="2000" dirty="0"/>
              <a:t>access and has a custom reporting module which </a:t>
            </a:r>
            <a:r>
              <a:rPr lang="en-GB" sz="2000" dirty="0" smtClean="0"/>
              <a:t>allows</a:t>
            </a:r>
          </a:p>
          <a:p>
            <a:r>
              <a:rPr lang="en-GB" sz="2000" dirty="0" smtClean="0"/>
              <a:t>partners </a:t>
            </a:r>
            <a:r>
              <a:rPr lang="en-GB" sz="2000" dirty="0"/>
              <a:t>to  </a:t>
            </a:r>
            <a:r>
              <a:rPr lang="en-GB" sz="2000" dirty="0" smtClean="0"/>
              <a:t>generate </a:t>
            </a:r>
            <a:r>
              <a:rPr lang="en-GB" sz="2000" dirty="0"/>
              <a:t>and share data on child protection responses </a:t>
            </a:r>
            <a:endParaRPr lang="en-GB" sz="2000" dirty="0" smtClean="0"/>
          </a:p>
          <a:p>
            <a:r>
              <a:rPr lang="en-GB" sz="2000" dirty="0" smtClean="0"/>
              <a:t>(</a:t>
            </a:r>
            <a:r>
              <a:rPr lang="en-GB" sz="2000" u="sng" dirty="0">
                <a:hlinkClick r:id="rId4"/>
              </a:rPr>
              <a:t>http://www.primero.org/</a:t>
            </a:r>
            <a:r>
              <a:rPr lang="en-GB" sz="2000" dirty="0"/>
              <a:t>). </a:t>
            </a:r>
            <a:endParaRPr lang="en-US" sz="2000" dirty="0"/>
          </a:p>
          <a:p>
            <a:endParaRPr lang="en-US" sz="2000" dirty="0"/>
          </a:p>
          <a:p>
            <a:pPr marL="0" indent="0">
              <a:buClr>
                <a:srgbClr val="FF0000"/>
              </a:buClr>
            </a:pPr>
            <a:endParaRPr lang="en-US" sz="2000" dirty="0"/>
          </a:p>
        </p:txBody>
      </p:sp>
    </p:spTree>
    <p:extLst>
      <p:ext uri="{BB962C8B-B14F-4D97-AF65-F5344CB8AC3E}">
        <p14:creationId xmlns:p14="http://schemas.microsoft.com/office/powerpoint/2010/main" val="32270873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8610600" cy="506413"/>
          </a:xfrm>
        </p:spPr>
        <p:txBody>
          <a:bodyPr>
            <a:noAutofit/>
          </a:bodyPr>
          <a:lstStyle/>
          <a:p>
            <a:pPr algn="r"/>
            <a:r>
              <a:rPr lang="en-US" sz="2000" b="1" dirty="0" smtClean="0">
                <a:solidFill>
                  <a:schemeClr val="bg1">
                    <a:lumMod val="95000"/>
                  </a:schemeClr>
                </a:solidFill>
              </a:rPr>
              <a:t>Advantages of use of Innovations in programme monitoring</a:t>
            </a:r>
            <a:endParaRPr lang="en-US" sz="2000" b="1" dirty="0">
              <a:solidFill>
                <a:schemeClr val="bg1">
                  <a:lumMod val="95000"/>
                </a:schemeClr>
              </a:solidFill>
            </a:endParaRPr>
          </a:p>
        </p:txBody>
      </p:sp>
      <p:sp>
        <p:nvSpPr>
          <p:cNvPr id="3" name="Text Placeholder 2"/>
          <p:cNvSpPr>
            <a:spLocks noGrp="1"/>
          </p:cNvSpPr>
          <p:nvPr>
            <p:ph type="body" sz="quarter" idx="14"/>
          </p:nvPr>
        </p:nvSpPr>
        <p:spPr>
          <a:xfrm>
            <a:off x="162827" y="914400"/>
            <a:ext cx="8610600" cy="5867400"/>
          </a:xfrm>
        </p:spPr>
        <p:txBody>
          <a:bodyPr/>
          <a:lstStyle/>
          <a:p>
            <a:pPr marL="457200" indent="-457200">
              <a:buFont typeface="Arial" panose="020B0604020202020204" pitchFamily="34" charset="0"/>
              <a:buChar char="•"/>
            </a:pPr>
            <a:r>
              <a:rPr lang="en-US" sz="2000" dirty="0" smtClean="0"/>
              <a:t>Higher </a:t>
            </a:r>
            <a:r>
              <a:rPr lang="en-US" sz="2000" dirty="0"/>
              <a:t>levels of geographical disaggregation of </a:t>
            </a:r>
            <a:r>
              <a:rPr lang="en-US" sz="2000" dirty="0" smtClean="0"/>
              <a:t>data </a:t>
            </a:r>
            <a:r>
              <a:rPr lang="en-US" sz="2000" dirty="0"/>
              <a:t>c</a:t>
            </a:r>
            <a:r>
              <a:rPr lang="en-US" sz="2000" dirty="0" smtClean="0"/>
              <a:t>ontext </a:t>
            </a:r>
            <a:r>
              <a:rPr lang="en-US" sz="2000" dirty="0"/>
              <a:t>specific analysis at local level </a:t>
            </a:r>
            <a:r>
              <a:rPr lang="en-US" sz="2000" dirty="0" smtClean="0"/>
              <a:t>&amp;</a:t>
            </a:r>
          </a:p>
          <a:p>
            <a:pPr marL="457200" lvl="0" indent="-457200">
              <a:buFont typeface="Arial" panose="020B0604020202020204" pitchFamily="34" charset="0"/>
              <a:buChar char="•"/>
            </a:pPr>
            <a:endParaRPr lang="en-US" sz="2000" dirty="0" smtClean="0"/>
          </a:p>
          <a:p>
            <a:pPr marL="457200" indent="-457200">
              <a:buFont typeface="Arial" panose="020B0604020202020204" pitchFamily="34" charset="0"/>
              <a:buChar char="•"/>
            </a:pPr>
            <a:r>
              <a:rPr lang="en-US" sz="2000" dirty="0"/>
              <a:t>Tracking of service provision and coverage on a continuous basis </a:t>
            </a:r>
          </a:p>
          <a:p>
            <a:pPr marL="457200" indent="-457200">
              <a:buFont typeface="Arial" panose="020B0604020202020204" pitchFamily="34" charset="0"/>
              <a:buChar char="•"/>
            </a:pPr>
            <a:endParaRPr lang="en-US" sz="2000" dirty="0" smtClean="0"/>
          </a:p>
          <a:p>
            <a:pPr marL="457200" indent="-457200">
              <a:buFont typeface="Arial" panose="020B0604020202020204" pitchFamily="34" charset="0"/>
              <a:buChar char="•"/>
            </a:pPr>
            <a:r>
              <a:rPr lang="en-US" sz="2000" dirty="0" smtClean="0"/>
              <a:t>Ownership </a:t>
            </a:r>
            <a:r>
              <a:rPr lang="en-US" sz="2000" dirty="0"/>
              <a:t>of solutions by communities</a:t>
            </a:r>
          </a:p>
          <a:p>
            <a:pPr marL="457200" indent="-457200">
              <a:buFont typeface="Arial" panose="020B0604020202020204" pitchFamily="34" charset="0"/>
              <a:buChar char="•"/>
            </a:pPr>
            <a:endParaRPr lang="en-US" sz="2000" dirty="0" smtClean="0"/>
          </a:p>
          <a:p>
            <a:pPr marL="457200" indent="-457200">
              <a:buFont typeface="Arial" panose="020B0604020202020204" pitchFamily="34" charset="0"/>
              <a:buChar char="•"/>
            </a:pPr>
            <a:r>
              <a:rPr lang="en-US" sz="2000" dirty="0" smtClean="0"/>
              <a:t>Quick </a:t>
            </a:r>
            <a:r>
              <a:rPr lang="en-US" sz="2000" dirty="0"/>
              <a:t>feedback on what is working and what is not </a:t>
            </a:r>
            <a:r>
              <a:rPr lang="en-US" sz="2000" dirty="0" smtClean="0"/>
              <a:t>working</a:t>
            </a:r>
          </a:p>
          <a:p>
            <a:pPr marL="457200" indent="-457200">
              <a:buFont typeface="Arial" panose="020B0604020202020204" pitchFamily="34" charset="0"/>
              <a:buChar char="•"/>
            </a:pPr>
            <a:endParaRPr lang="en-US" sz="2000" dirty="0" smtClean="0"/>
          </a:p>
          <a:p>
            <a:pPr marL="457200" indent="-457200">
              <a:buFont typeface="Arial" panose="020B0604020202020204" pitchFamily="34" charset="0"/>
              <a:buChar char="•"/>
            </a:pPr>
            <a:r>
              <a:rPr lang="en-US" sz="2000" dirty="0" smtClean="0"/>
              <a:t>Reduced </a:t>
            </a:r>
            <a:r>
              <a:rPr lang="en-US" sz="2000" dirty="0"/>
              <a:t>transcription </a:t>
            </a:r>
            <a:r>
              <a:rPr lang="en-US" sz="2000" dirty="0" smtClean="0"/>
              <a:t>errors (higher data accuracy)</a:t>
            </a:r>
          </a:p>
          <a:p>
            <a:pPr marL="457200" indent="-457200">
              <a:buFont typeface="Arial" panose="020B0604020202020204" pitchFamily="34" charset="0"/>
              <a:buChar char="•"/>
            </a:pPr>
            <a:endParaRPr lang="en-US" sz="2000" dirty="0" smtClean="0"/>
          </a:p>
          <a:p>
            <a:pPr marL="457200" indent="-457200">
              <a:buFont typeface="Arial" panose="020B0604020202020204" pitchFamily="34" charset="0"/>
              <a:buChar char="•"/>
            </a:pPr>
            <a:r>
              <a:rPr lang="en-US" sz="2000" dirty="0" smtClean="0"/>
              <a:t>Shorter </a:t>
            </a:r>
            <a:r>
              <a:rPr lang="en-US" sz="2000" dirty="0"/>
              <a:t>time lag between </a:t>
            </a:r>
            <a:r>
              <a:rPr lang="en-US" sz="2000" dirty="0" smtClean="0"/>
              <a:t>data collection and release of data</a:t>
            </a:r>
          </a:p>
          <a:p>
            <a:pPr marL="0" indent="0"/>
            <a:endParaRPr lang="en-US" sz="2000" dirty="0" smtClean="0"/>
          </a:p>
          <a:p>
            <a:pPr marL="457200" indent="-457200">
              <a:buFont typeface="Arial" panose="020B0604020202020204" pitchFamily="34" charset="0"/>
              <a:buChar char="•"/>
            </a:pPr>
            <a:r>
              <a:rPr lang="en-US" sz="2000" dirty="0" smtClean="0"/>
              <a:t>Cost effectiveness</a:t>
            </a:r>
            <a:endParaRPr lang="en-US" sz="2000" dirty="0"/>
          </a:p>
          <a:p>
            <a:pPr marL="457200" lvl="0" indent="-457200">
              <a:buFont typeface="Arial" panose="020B0604020202020204" pitchFamily="34" charset="0"/>
              <a:buChar char="•"/>
            </a:pPr>
            <a:endParaRPr lang="en-US" sz="2400" dirty="0"/>
          </a:p>
          <a:p>
            <a:endParaRPr lang="en-US" sz="2400" dirty="0"/>
          </a:p>
        </p:txBody>
      </p:sp>
    </p:spTree>
    <p:extLst>
      <p:ext uri="{BB962C8B-B14F-4D97-AF65-F5344CB8AC3E}">
        <p14:creationId xmlns:p14="http://schemas.microsoft.com/office/powerpoint/2010/main" val="25955793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9425" y="1085790"/>
            <a:ext cx="8196528" cy="400110"/>
          </a:xfrm>
          <a:prstGeom prst="rect">
            <a:avLst/>
          </a:prstGeom>
          <a:noFill/>
        </p:spPr>
        <p:txBody>
          <a:bodyPr wrap="square" rtlCol="0">
            <a:spAutoFit/>
          </a:bodyPr>
          <a:lstStyle/>
          <a:p>
            <a:pPr defTabSz="342900" fontAlgn="base">
              <a:spcBef>
                <a:spcPct val="0"/>
              </a:spcBef>
              <a:spcAft>
                <a:spcPct val="0"/>
              </a:spcAft>
            </a:pPr>
            <a:r>
              <a:rPr lang="en-US" sz="2000" b="1" dirty="0">
                <a:solidFill>
                  <a:srgbClr val="FFFFFF"/>
                </a:solidFill>
                <a:latin typeface="Arial"/>
                <a:ea typeface="MS PGothic" panose="020B0600070205080204" pitchFamily="34" charset="-128"/>
                <a:cs typeface="Arial"/>
              </a:rPr>
              <a:t>Conditions for success – scalability and sustainability </a:t>
            </a:r>
          </a:p>
        </p:txBody>
      </p:sp>
      <p:sp>
        <p:nvSpPr>
          <p:cNvPr id="4" name="Content Placeholder 2"/>
          <p:cNvSpPr>
            <a:spLocks noGrp="1"/>
          </p:cNvSpPr>
          <p:nvPr>
            <p:ph sz="half" idx="1"/>
          </p:nvPr>
        </p:nvSpPr>
        <p:spPr>
          <a:xfrm>
            <a:off x="353122" y="1085790"/>
            <a:ext cx="4066477" cy="5696010"/>
          </a:xfrm>
        </p:spPr>
        <p:txBody>
          <a:bodyPr>
            <a:noAutofit/>
          </a:bodyPr>
          <a:lstStyle/>
          <a:p>
            <a:pPr marL="0" indent="0">
              <a:lnSpc>
                <a:spcPct val="115000"/>
              </a:lnSpc>
              <a:spcAft>
                <a:spcPts val="600"/>
              </a:spcAft>
              <a:buNone/>
            </a:pPr>
            <a:r>
              <a:rPr lang="en-US" sz="2000" b="1" dirty="0">
                <a:solidFill>
                  <a:schemeClr val="accent1"/>
                </a:solidFill>
              </a:rPr>
              <a:t>Principal considerations for adoption of innovations: </a:t>
            </a:r>
          </a:p>
          <a:p>
            <a:pPr marL="268288" indent="-268288">
              <a:lnSpc>
                <a:spcPct val="115000"/>
              </a:lnSpc>
              <a:spcBef>
                <a:spcPts val="600"/>
              </a:spcBef>
              <a:spcAft>
                <a:spcPts val="600"/>
              </a:spcAft>
              <a:buClr>
                <a:srgbClr val="009BFD"/>
              </a:buClr>
            </a:pPr>
            <a:r>
              <a:rPr lang="en-US" sz="2000" dirty="0"/>
              <a:t>Identify the </a:t>
            </a:r>
            <a:r>
              <a:rPr lang="en-US" sz="2000" b="1" dirty="0"/>
              <a:t>right entry points </a:t>
            </a:r>
            <a:r>
              <a:rPr lang="en-US" sz="2000" dirty="0"/>
              <a:t>and focus on </a:t>
            </a:r>
            <a:r>
              <a:rPr lang="en-US" sz="2000" b="1" dirty="0"/>
              <a:t>demand-driven </a:t>
            </a:r>
            <a:r>
              <a:rPr lang="en-US" sz="2000" dirty="0"/>
              <a:t>programming. </a:t>
            </a:r>
          </a:p>
          <a:p>
            <a:pPr marL="268288" indent="-268288">
              <a:lnSpc>
                <a:spcPct val="115000"/>
              </a:lnSpc>
              <a:spcBef>
                <a:spcPts val="600"/>
              </a:spcBef>
              <a:spcAft>
                <a:spcPts val="600"/>
              </a:spcAft>
              <a:buClr>
                <a:srgbClr val="009BFD"/>
              </a:buClr>
            </a:pPr>
            <a:r>
              <a:rPr lang="en-US" sz="2000" dirty="0"/>
              <a:t>Focus on integration into </a:t>
            </a:r>
            <a:r>
              <a:rPr lang="en-US" sz="2000" b="1" dirty="0"/>
              <a:t>national systems</a:t>
            </a:r>
            <a:r>
              <a:rPr lang="en-US" sz="2000" dirty="0"/>
              <a:t>. </a:t>
            </a:r>
          </a:p>
          <a:p>
            <a:pPr marL="268288" indent="-268288">
              <a:lnSpc>
                <a:spcPct val="115000"/>
              </a:lnSpc>
              <a:spcBef>
                <a:spcPts val="600"/>
              </a:spcBef>
              <a:spcAft>
                <a:spcPts val="600"/>
              </a:spcAft>
              <a:buClr>
                <a:srgbClr val="009BFD"/>
              </a:buClr>
            </a:pPr>
            <a:r>
              <a:rPr lang="en-GB" sz="2000" dirty="0"/>
              <a:t>Promote partnerships with governments, civil society, and the private sector.</a:t>
            </a:r>
            <a:endParaRPr lang="en-US" sz="2000" b="1" dirty="0"/>
          </a:p>
          <a:p>
            <a:pPr marL="268288" indent="-268288">
              <a:lnSpc>
                <a:spcPct val="115000"/>
              </a:lnSpc>
              <a:spcBef>
                <a:spcPts val="600"/>
              </a:spcBef>
              <a:spcAft>
                <a:spcPts val="600"/>
              </a:spcAft>
              <a:buClr>
                <a:srgbClr val="009BFD"/>
              </a:buClr>
            </a:pPr>
            <a:r>
              <a:rPr lang="en-US" sz="2000" dirty="0"/>
              <a:t>Foster the development and/or improvement of </a:t>
            </a:r>
            <a:r>
              <a:rPr lang="en-US" sz="2000" b="1" dirty="0"/>
              <a:t>national infrastructure </a:t>
            </a:r>
            <a:r>
              <a:rPr lang="en-US" sz="2000" dirty="0"/>
              <a:t>and</a:t>
            </a:r>
            <a:r>
              <a:rPr lang="en-US" sz="2000" b="1" dirty="0"/>
              <a:t> </a:t>
            </a:r>
            <a:r>
              <a:rPr lang="en-US" sz="2000" dirty="0"/>
              <a:t>an</a:t>
            </a:r>
            <a:r>
              <a:rPr lang="en-US" sz="2000" b="1" dirty="0"/>
              <a:t> enabling policy environment</a:t>
            </a:r>
            <a:r>
              <a:rPr lang="en-US" sz="2000" dirty="0"/>
              <a:t>. </a:t>
            </a:r>
          </a:p>
          <a:p>
            <a:pPr>
              <a:lnSpc>
                <a:spcPct val="115000"/>
              </a:lnSpc>
            </a:pPr>
            <a:endParaRPr lang="en-US" sz="2000" i="1" dirty="0"/>
          </a:p>
          <a:p>
            <a:pPr>
              <a:lnSpc>
                <a:spcPct val="115000"/>
              </a:lnSpc>
            </a:pPr>
            <a:endParaRPr lang="en-US" sz="2000" dirty="0"/>
          </a:p>
          <a:p>
            <a:pPr>
              <a:lnSpc>
                <a:spcPct val="115000"/>
              </a:lnSpc>
            </a:pPr>
            <a:endParaRPr lang="en-US" sz="2000" dirty="0"/>
          </a:p>
          <a:p>
            <a:pPr>
              <a:lnSpc>
                <a:spcPct val="115000"/>
              </a:lnSpc>
            </a:pPr>
            <a:endParaRPr lang="en-US" sz="2000" dirty="0"/>
          </a:p>
        </p:txBody>
      </p:sp>
      <p:sp>
        <p:nvSpPr>
          <p:cNvPr id="5" name="Content Placeholder 5"/>
          <p:cNvSpPr txBox="1">
            <a:spLocks/>
          </p:cNvSpPr>
          <p:nvPr/>
        </p:nvSpPr>
        <p:spPr>
          <a:xfrm>
            <a:off x="4585681" y="1118117"/>
            <a:ext cx="4352810" cy="4876799"/>
          </a:xfrm>
          <a:prstGeom prst="rect">
            <a:avLst/>
          </a:prstGeom>
        </p:spPr>
        <p:txBody>
          <a:bodyPr>
            <a:noAutofit/>
          </a:bodyPr>
          <a:lstStyle>
            <a:lvl1pPr marL="257175" indent="-257175" algn="l" defTabSz="342900" rtl="0" eaLnBrk="1" latinLnBrk="0" hangingPunct="1">
              <a:spcBef>
                <a:spcPct val="20000"/>
              </a:spcBef>
              <a:buFont typeface="Arial"/>
              <a:buChar char="•"/>
              <a:defRPr sz="2400" kern="1200">
                <a:solidFill>
                  <a:schemeClr val="tx1"/>
                </a:solidFill>
                <a:latin typeface="Arial"/>
                <a:ea typeface="+mn-ea"/>
                <a:cs typeface="Arial"/>
              </a:defRPr>
            </a:lvl1pPr>
            <a:lvl2pPr marL="557213" indent="-214313" algn="l" defTabSz="342900" rtl="0" eaLnBrk="1" latinLnBrk="0" hangingPunct="1">
              <a:spcBef>
                <a:spcPct val="20000"/>
              </a:spcBef>
              <a:buFont typeface="Arial"/>
              <a:buChar char="–"/>
              <a:defRPr sz="2100" kern="1200">
                <a:solidFill>
                  <a:schemeClr val="tx1"/>
                </a:solidFill>
                <a:latin typeface="Arial"/>
                <a:ea typeface="+mn-ea"/>
                <a:cs typeface="Arial"/>
              </a:defRPr>
            </a:lvl2pPr>
            <a:lvl3pPr marL="857250" indent="-171450" algn="l" defTabSz="342900" rtl="0" eaLnBrk="1" latinLnBrk="0" hangingPunct="1">
              <a:spcBef>
                <a:spcPct val="20000"/>
              </a:spcBef>
              <a:buFont typeface="Arial"/>
              <a:buChar char="•"/>
              <a:defRPr sz="1800" kern="1200">
                <a:solidFill>
                  <a:schemeClr val="tx1"/>
                </a:solidFill>
                <a:latin typeface="Arial"/>
                <a:ea typeface="+mn-ea"/>
                <a:cs typeface="Arial"/>
              </a:defRPr>
            </a:lvl3pPr>
            <a:lvl4pPr marL="1200150" indent="-171450" algn="l" defTabSz="342900" rtl="0" eaLnBrk="1" latinLnBrk="0" hangingPunct="1">
              <a:spcBef>
                <a:spcPct val="20000"/>
              </a:spcBef>
              <a:buFont typeface="Arial"/>
              <a:buChar char="–"/>
              <a:defRPr sz="1500" kern="1200">
                <a:solidFill>
                  <a:schemeClr val="tx1"/>
                </a:solidFill>
                <a:latin typeface="Arial"/>
                <a:ea typeface="+mn-ea"/>
                <a:cs typeface="Arial"/>
              </a:defRPr>
            </a:lvl4pPr>
            <a:lvl5pPr marL="1543050" indent="-171450" algn="l" defTabSz="342900" rtl="0" eaLnBrk="1" latinLnBrk="0" hangingPunct="1">
              <a:spcBef>
                <a:spcPct val="20000"/>
              </a:spcBef>
              <a:buFont typeface="Arial"/>
              <a:buChar char="»"/>
              <a:defRPr sz="1500" kern="1200">
                <a:solidFill>
                  <a:schemeClr val="tx1"/>
                </a:solidFill>
                <a:latin typeface="Arial"/>
                <a:ea typeface="+mn-ea"/>
                <a:cs typeface="Arial"/>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spcAft>
                <a:spcPts val="600"/>
              </a:spcAft>
              <a:buNone/>
            </a:pPr>
            <a:r>
              <a:rPr lang="en-US" sz="2000" b="1" dirty="0">
                <a:solidFill>
                  <a:srgbClr val="009BFD"/>
                </a:solidFill>
              </a:rPr>
              <a:t>Conditions for success for rolling out innovations: </a:t>
            </a:r>
          </a:p>
          <a:p>
            <a:pPr>
              <a:spcBef>
                <a:spcPts val="600"/>
              </a:spcBef>
              <a:spcAft>
                <a:spcPts val="600"/>
              </a:spcAft>
              <a:buClr>
                <a:srgbClr val="009BFD"/>
              </a:buClr>
            </a:pPr>
            <a:r>
              <a:rPr lang="en-US" sz="2000" dirty="0">
                <a:solidFill>
                  <a:srgbClr val="000000"/>
                </a:solidFill>
              </a:rPr>
              <a:t>Keep the primary objective </a:t>
            </a:r>
            <a:r>
              <a:rPr lang="en-US" sz="2000" b="1" dirty="0">
                <a:solidFill>
                  <a:srgbClr val="000000"/>
                </a:solidFill>
              </a:rPr>
              <a:t>simple and manageable</a:t>
            </a:r>
            <a:r>
              <a:rPr lang="en-US" sz="2000" dirty="0">
                <a:solidFill>
                  <a:srgbClr val="000000"/>
                </a:solidFill>
              </a:rPr>
              <a:t>. </a:t>
            </a:r>
            <a:endParaRPr lang="en-US" sz="2000" b="1" dirty="0">
              <a:solidFill>
                <a:srgbClr val="000000"/>
              </a:solidFill>
            </a:endParaRPr>
          </a:p>
          <a:p>
            <a:pPr>
              <a:spcBef>
                <a:spcPts val="600"/>
              </a:spcBef>
              <a:spcAft>
                <a:spcPts val="600"/>
              </a:spcAft>
              <a:buClr>
                <a:srgbClr val="009BFD"/>
              </a:buClr>
            </a:pPr>
            <a:r>
              <a:rPr lang="en-US" sz="2000" dirty="0">
                <a:solidFill>
                  <a:srgbClr val="000000"/>
                </a:solidFill>
              </a:rPr>
              <a:t>Engage local champions to secure </a:t>
            </a:r>
            <a:r>
              <a:rPr lang="en-US" sz="2000" b="1" dirty="0">
                <a:solidFill>
                  <a:srgbClr val="000000"/>
                </a:solidFill>
              </a:rPr>
              <a:t>national ownership </a:t>
            </a:r>
            <a:r>
              <a:rPr lang="en-US" sz="2000" dirty="0">
                <a:solidFill>
                  <a:srgbClr val="000000"/>
                </a:solidFill>
              </a:rPr>
              <a:t>of initiatives.  </a:t>
            </a:r>
          </a:p>
          <a:p>
            <a:pPr>
              <a:spcBef>
                <a:spcPts val="600"/>
              </a:spcBef>
              <a:spcAft>
                <a:spcPts val="600"/>
              </a:spcAft>
              <a:buClr>
                <a:srgbClr val="009BFD"/>
              </a:buClr>
            </a:pPr>
            <a:r>
              <a:rPr lang="en-US" sz="2000" dirty="0">
                <a:solidFill>
                  <a:srgbClr val="000000"/>
                </a:solidFill>
              </a:rPr>
              <a:t>Invest in adequate</a:t>
            </a:r>
            <a:r>
              <a:rPr lang="en-US" sz="2000" b="1" dirty="0">
                <a:solidFill>
                  <a:srgbClr val="000000"/>
                </a:solidFill>
              </a:rPr>
              <a:t> technical capacity </a:t>
            </a:r>
            <a:r>
              <a:rPr lang="en-US" sz="2000" dirty="0">
                <a:solidFill>
                  <a:srgbClr val="000000"/>
                </a:solidFill>
              </a:rPr>
              <a:t>within both UNICEF and national counterparts.</a:t>
            </a:r>
            <a:endParaRPr lang="en-US" sz="2000" b="1" dirty="0">
              <a:solidFill>
                <a:srgbClr val="000000"/>
              </a:solidFill>
            </a:endParaRPr>
          </a:p>
          <a:p>
            <a:pPr>
              <a:spcBef>
                <a:spcPts val="600"/>
              </a:spcBef>
              <a:spcAft>
                <a:spcPts val="600"/>
              </a:spcAft>
              <a:buClr>
                <a:srgbClr val="009BFD"/>
              </a:buClr>
            </a:pPr>
            <a:r>
              <a:rPr lang="en-US" sz="2000" dirty="0">
                <a:solidFill>
                  <a:srgbClr val="000000"/>
                </a:solidFill>
              </a:rPr>
              <a:t>Plan sufficient </a:t>
            </a:r>
            <a:r>
              <a:rPr lang="en-US" sz="2000" b="1" dirty="0">
                <a:solidFill>
                  <a:srgbClr val="000000"/>
                </a:solidFill>
              </a:rPr>
              <a:t>time</a:t>
            </a:r>
            <a:r>
              <a:rPr lang="en-US" sz="2000" dirty="0">
                <a:solidFill>
                  <a:srgbClr val="000000"/>
                </a:solidFill>
              </a:rPr>
              <a:t> to test, adopt, and scale-up innovations. </a:t>
            </a:r>
          </a:p>
        </p:txBody>
      </p:sp>
      <p:sp>
        <p:nvSpPr>
          <p:cNvPr id="6" name="Title 1"/>
          <p:cNvSpPr txBox="1">
            <a:spLocks/>
          </p:cNvSpPr>
          <p:nvPr/>
        </p:nvSpPr>
        <p:spPr bwMode="auto">
          <a:xfrm>
            <a:off x="381000" y="76200"/>
            <a:ext cx="8534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r" rtl="0" eaLnBrk="1" fontAlgn="base" hangingPunct="1">
              <a:spcBef>
                <a:spcPct val="0"/>
              </a:spcBef>
              <a:spcAft>
                <a:spcPct val="0"/>
              </a:spcAft>
              <a:defRPr sz="2400" b="1">
                <a:solidFill>
                  <a:schemeClr val="bg1"/>
                </a:solidFill>
                <a:latin typeface="Calibri" pitchFamily="34" charset="0"/>
                <a:ea typeface="+mj-ea"/>
                <a:cs typeface="+mj-cs"/>
              </a:defRPr>
            </a:lvl1pPr>
            <a:lvl2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2pPr>
            <a:lvl3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3pPr>
            <a:lvl4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4pPr>
            <a:lvl5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0" cap="none" spc="0" normalizeH="0" baseline="0" noProof="0" dirty="0" smtClean="0">
                <a:ln>
                  <a:noFill/>
                </a:ln>
                <a:solidFill>
                  <a:srgbClr val="FFFFFF"/>
                </a:solidFill>
                <a:effectLst/>
                <a:uLnTx/>
                <a:uFillTx/>
                <a:latin typeface="Calibri" pitchFamily="34" charset="0"/>
                <a:ea typeface="ＭＳ Ｐゴシック"/>
              </a:rPr>
              <a:t>Conditions for success of innovations for programme monitoring</a:t>
            </a:r>
            <a:endParaRPr kumimoji="0" lang="en-US" sz="2400" b="1" i="0" u="none" strike="noStrike" kern="0" cap="none" spc="0" normalizeH="0" baseline="0" noProof="0" dirty="0">
              <a:ln>
                <a:noFill/>
              </a:ln>
              <a:solidFill>
                <a:srgbClr val="FFFFFF"/>
              </a:solidFill>
              <a:effectLst/>
              <a:uLnTx/>
              <a:uFillTx/>
              <a:latin typeface="Calibri" pitchFamily="34" charset="0"/>
              <a:ea typeface="ＭＳ Ｐゴシック"/>
            </a:endParaRPr>
          </a:p>
        </p:txBody>
      </p:sp>
    </p:spTree>
    <p:extLst>
      <p:ext uri="{BB962C8B-B14F-4D97-AF65-F5344CB8AC3E}">
        <p14:creationId xmlns:p14="http://schemas.microsoft.com/office/powerpoint/2010/main" val="34379133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92831643"/>
              </p:ext>
            </p:extLst>
          </p:nvPr>
        </p:nvGraphicFramePr>
        <p:xfrm>
          <a:off x="0" y="0"/>
          <a:ext cx="9144000" cy="7298151"/>
        </p:xfrm>
        <a:graphic>
          <a:graphicData uri="http://schemas.openxmlformats.org/drawingml/2006/table">
            <a:tbl>
              <a:tblPr firstRow="1" firstCol="1" bandRow="1">
                <a:tableStyleId>{5C22544A-7EE6-4342-B048-85BDC9FD1C3A}</a:tableStyleId>
              </a:tblPr>
              <a:tblGrid>
                <a:gridCol w="1570533"/>
                <a:gridCol w="5614039"/>
                <a:gridCol w="1959428"/>
              </a:tblGrid>
              <a:tr h="593232">
                <a:tc gridSpan="2">
                  <a:txBody>
                    <a:bodyPr/>
                    <a:lstStyle/>
                    <a:p>
                      <a:pPr marL="0" marR="0">
                        <a:lnSpc>
                          <a:spcPct val="115000"/>
                        </a:lnSpc>
                        <a:spcBef>
                          <a:spcPts val="0"/>
                        </a:spcBef>
                        <a:spcAft>
                          <a:spcPts val="0"/>
                        </a:spcAft>
                      </a:pPr>
                      <a:r>
                        <a:rPr lang="en-GB" sz="2800" baseline="0" dirty="0" smtClean="0">
                          <a:effectLst/>
                          <a:latin typeface="Corbel" panose="020B0503020204020204" pitchFamily="34" charset="0"/>
                        </a:rPr>
                        <a:t>Summary</a:t>
                      </a:r>
                      <a:endParaRPr lang="en-US" sz="2800" dirty="0">
                        <a:effectLst/>
                        <a:latin typeface="Corbel" panose="020B0503020204020204" pitchFamily="34" charset="0"/>
                        <a:ea typeface="Calibri" panose="020F0502020204030204" pitchFamily="34" charset="0"/>
                        <a:cs typeface="Times New Roman" panose="02020603050405020304" pitchFamily="18" charset="0"/>
                      </a:endParaRPr>
                    </a:p>
                  </a:txBody>
                  <a:tcPr marL="51435" marR="51435" marT="0" marB="0">
                    <a:lnB w="12700" cap="flat" cmpd="sng" algn="ctr">
                      <a:solidFill>
                        <a:schemeClr val="tx1"/>
                      </a:solidFill>
                      <a:prstDash val="solid"/>
                      <a:round/>
                      <a:headEnd type="none" w="med" len="med"/>
                      <a:tailEnd type="none" w="med" len="med"/>
                    </a:lnB>
                    <a:solidFill>
                      <a:srgbClr val="00B0F0"/>
                    </a:solidFill>
                  </a:tcPr>
                </a:tc>
                <a:tc hMerge="1">
                  <a:txBody>
                    <a:bodyPr/>
                    <a:lstStyle/>
                    <a:p>
                      <a:pPr marL="0" marR="0" algn="ctr">
                        <a:lnSpc>
                          <a:spcPct val="115000"/>
                        </a:lnSpc>
                        <a:spcBef>
                          <a:spcPts val="0"/>
                        </a:spcBef>
                        <a:spcAft>
                          <a:spcPts val="0"/>
                        </a:spcAft>
                      </a:pPr>
                      <a:endParaRPr lang="en-US"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800" dirty="0" smtClean="0">
                          <a:effectLst/>
                          <a:latin typeface="Corbel" panose="020B0503020204020204" pitchFamily="34" charset="0"/>
                          <a:ea typeface="Calibri" panose="020F0502020204030204" pitchFamily="34" charset="0"/>
                          <a:cs typeface="Times New Roman" panose="02020603050405020304" pitchFamily="18" charset="0"/>
                        </a:rPr>
                        <a:t>Tool </a:t>
                      </a:r>
                    </a:p>
                  </a:txBody>
                  <a:tcPr marL="51435" marR="51435" marT="0" marB="0" anchor="b">
                    <a:lnB w="12700" cap="flat" cmpd="sng" algn="ctr">
                      <a:solidFill>
                        <a:schemeClr val="tx1"/>
                      </a:solidFill>
                      <a:prstDash val="solid"/>
                      <a:round/>
                      <a:headEnd type="none" w="med" len="med"/>
                      <a:tailEnd type="none" w="med" len="med"/>
                    </a:lnB>
                    <a:solidFill>
                      <a:srgbClr val="00B0F0"/>
                    </a:solidFill>
                  </a:tcPr>
                </a:tc>
              </a:tr>
              <a:tr h="1693448">
                <a:tc>
                  <a:txBody>
                    <a:bodyPr/>
                    <a:lstStyle/>
                    <a:p>
                      <a:pPr marL="0" marR="0">
                        <a:lnSpc>
                          <a:spcPct val="115000"/>
                        </a:lnSpc>
                        <a:spcBef>
                          <a:spcPts val="0"/>
                        </a:spcBef>
                        <a:spcAft>
                          <a:spcPts val="0"/>
                        </a:spcAft>
                      </a:pPr>
                      <a:r>
                        <a:rPr lang="en-GB" sz="2000" dirty="0" smtClean="0">
                          <a:effectLst/>
                          <a:latin typeface="Corbel" panose="020B0503020204020204" pitchFamily="34" charset="0"/>
                        </a:rPr>
                        <a:t>Programme </a:t>
                      </a:r>
                      <a:r>
                        <a:rPr lang="en-GB" sz="2000" dirty="0">
                          <a:effectLst/>
                          <a:latin typeface="Corbel" panose="020B0503020204020204" pitchFamily="34" charset="0"/>
                        </a:rPr>
                        <a:t>Implementation Monitoring</a:t>
                      </a:r>
                      <a:endParaRPr lang="en-US" sz="2000" i="0" dirty="0">
                        <a:effectLst/>
                        <a:latin typeface="Corbel" panose="020B050302020402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4C120"/>
                    </a:solidFill>
                  </a:tcPr>
                </a:tc>
                <a:tc>
                  <a:txBody>
                    <a:bodyPr/>
                    <a:lstStyle/>
                    <a:p>
                      <a:pPr marL="0" marR="0">
                        <a:lnSpc>
                          <a:spcPct val="100000"/>
                        </a:lnSpc>
                        <a:spcBef>
                          <a:spcPts val="0"/>
                        </a:spcBef>
                        <a:spcAft>
                          <a:spcPts val="0"/>
                        </a:spcAft>
                      </a:pPr>
                      <a:r>
                        <a:rPr lang="en-GB" sz="2000" kern="1200" dirty="0" smtClean="0">
                          <a:effectLst/>
                          <a:latin typeface="Corbel" panose="020B0503020204020204" pitchFamily="34" charset="0"/>
                        </a:rPr>
                        <a:t>Monitoring of programme implementation to have a better overview of partner and programme performance.</a:t>
                      </a:r>
                    </a:p>
                    <a:p>
                      <a:pPr marL="0" marR="0">
                        <a:lnSpc>
                          <a:spcPct val="100000"/>
                        </a:lnSpc>
                        <a:spcBef>
                          <a:spcPts val="0"/>
                        </a:spcBef>
                        <a:spcAft>
                          <a:spcPts val="0"/>
                        </a:spcAft>
                      </a:pPr>
                      <a:endParaRPr lang="en-GB" sz="2000" kern="1200" dirty="0" smtClean="0">
                        <a:effectLst/>
                        <a:latin typeface="Corbel" panose="020B0503020204020204" pitchFamily="34" charset="0"/>
                      </a:endParaRPr>
                    </a:p>
                    <a:p>
                      <a:pPr marL="0" marR="0">
                        <a:lnSpc>
                          <a:spcPct val="100000"/>
                        </a:lnSpc>
                        <a:spcBef>
                          <a:spcPts val="0"/>
                        </a:spcBef>
                        <a:spcAft>
                          <a:spcPts val="0"/>
                        </a:spcAft>
                      </a:pPr>
                      <a:r>
                        <a:rPr lang="en-GB" sz="2000" b="1" dirty="0" smtClean="0">
                          <a:effectLst/>
                          <a:latin typeface="Corbel" panose="020B0503020204020204" pitchFamily="34" charset="0"/>
                        </a:rPr>
                        <a:t>Real time monitoring</a:t>
                      </a:r>
                      <a:r>
                        <a:rPr lang="en-GB" sz="2000" dirty="0" smtClean="0">
                          <a:effectLst/>
                          <a:latin typeface="Corbel" panose="020B0503020204020204" pitchFamily="34" charset="0"/>
                        </a:rPr>
                        <a:t>: deploy RTM systems to make timely programme adjustments and assess programme performance</a:t>
                      </a:r>
                      <a:endParaRPr lang="en-US" sz="2000" dirty="0">
                        <a:effectLst/>
                        <a:latin typeface="Corbel" panose="020B050302020402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00000"/>
                        </a:lnSpc>
                        <a:spcBef>
                          <a:spcPts val="0"/>
                        </a:spcBef>
                        <a:spcAft>
                          <a:spcPts val="0"/>
                        </a:spcAft>
                      </a:pPr>
                      <a:r>
                        <a:rPr lang="en-US" sz="2000" baseline="0" dirty="0" smtClean="0">
                          <a:effectLst/>
                          <a:latin typeface="Corbel" panose="020B0503020204020204" pitchFamily="34" charset="0"/>
                          <a:ea typeface="Calibri" panose="020F0502020204030204" pitchFamily="34" charset="0"/>
                          <a:cs typeface="Times New Roman" panose="02020603050405020304" pitchFamily="18" charset="0"/>
                        </a:rPr>
                        <a:t>Equitrack (E-Tools –under development)</a:t>
                      </a:r>
                      <a:endParaRPr lang="en-US" sz="2000" dirty="0">
                        <a:effectLst/>
                        <a:latin typeface="Corbel" panose="020B050302020402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324072">
                <a:tc rowSpan="2">
                  <a:txBody>
                    <a:bodyPr/>
                    <a:lstStyle/>
                    <a:p>
                      <a:pPr marL="0" marR="0">
                        <a:lnSpc>
                          <a:spcPct val="115000"/>
                        </a:lnSpc>
                        <a:spcBef>
                          <a:spcPts val="0"/>
                        </a:spcBef>
                        <a:spcAft>
                          <a:spcPts val="0"/>
                        </a:spcAft>
                      </a:pPr>
                      <a:r>
                        <a:rPr lang="en-GB" sz="2000" dirty="0" smtClean="0">
                          <a:effectLst/>
                          <a:latin typeface="Corbel" panose="020B0503020204020204" pitchFamily="34" charset="0"/>
                        </a:rPr>
                        <a:t>End-user </a:t>
                      </a:r>
                      <a:r>
                        <a:rPr lang="en-GB" sz="2000" dirty="0">
                          <a:effectLst/>
                          <a:latin typeface="Corbel" panose="020B0503020204020204" pitchFamily="34" charset="0"/>
                        </a:rPr>
                        <a:t>monitoring </a:t>
                      </a:r>
                      <a:endParaRPr lang="en-US" sz="2000" dirty="0">
                        <a:effectLst/>
                        <a:latin typeface="Corbel" panose="020B050302020402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92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dirty="0" smtClean="0">
                          <a:effectLst/>
                          <a:latin typeface="Corbel" panose="020B0503020204020204" pitchFamily="34" charset="0"/>
                        </a:rPr>
                        <a:t>Real time monitoring</a:t>
                      </a:r>
                      <a:r>
                        <a:rPr lang="en-GB" sz="2000" dirty="0" smtClean="0">
                          <a:effectLst/>
                          <a:latin typeface="Corbel" panose="020B0503020204020204" pitchFamily="34" charset="0"/>
                        </a:rPr>
                        <a:t>: deploy RTM systems to make timely programme adjustments and assess programme performance. </a:t>
                      </a:r>
                      <a:endParaRPr lang="en-US" sz="2000" dirty="0" smtClean="0">
                        <a:effectLst/>
                        <a:latin typeface="Corbel" panose="020B0503020204020204" pitchFamily="34"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effectLst/>
                          <a:latin typeface="Corbel" panose="020B0503020204020204" pitchFamily="34" charset="0"/>
                        </a:rPr>
                        <a:t>RapidPro Suite:</a:t>
                      </a:r>
                      <a:r>
                        <a:rPr lang="en-US" sz="2000" baseline="0" dirty="0" smtClean="0">
                          <a:effectLst/>
                          <a:latin typeface="Corbel" panose="020B0503020204020204" pitchFamily="34" charset="0"/>
                        </a:rPr>
                        <a:t> </a:t>
                      </a:r>
                      <a:r>
                        <a:rPr lang="en-US" sz="2000" dirty="0" smtClean="0">
                          <a:effectLst/>
                          <a:latin typeface="Corbel" panose="020B0503020204020204" pitchFamily="34" charset="0"/>
                        </a:rPr>
                        <a:t>EduTrac</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effectLst/>
                          <a:latin typeface="Corbel" panose="020B0503020204020204" pitchFamily="34" charset="0"/>
                        </a:rPr>
                        <a:t>1000</a:t>
                      </a:r>
                      <a:r>
                        <a:rPr lang="en-US" sz="2000" baseline="0" dirty="0" smtClean="0">
                          <a:effectLst/>
                          <a:latin typeface="Corbel" panose="020B0503020204020204" pitchFamily="34" charset="0"/>
                        </a:rPr>
                        <a:t> Days </a:t>
                      </a:r>
                      <a:endParaRPr lang="en-US" sz="2000" dirty="0" smtClean="0">
                        <a:effectLst/>
                        <a:latin typeface="Corbel" panose="020B0503020204020204" pitchFamily="34"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724562">
                <a:tc vMerge="1">
                  <a:txBody>
                    <a:bodyPr/>
                    <a:lstStyle/>
                    <a:p>
                      <a:pPr marL="0" marR="0">
                        <a:lnSpc>
                          <a:spcPct val="115000"/>
                        </a:lnSpc>
                        <a:spcBef>
                          <a:spcPts val="0"/>
                        </a:spcBef>
                        <a:spcAft>
                          <a:spcPts val="0"/>
                        </a:spcAft>
                      </a:pP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GB" sz="2000" b="1" dirty="0">
                          <a:effectLst/>
                          <a:latin typeface="Corbel" panose="020B0503020204020204" pitchFamily="34" charset="0"/>
                        </a:rPr>
                        <a:t>Citizen </a:t>
                      </a:r>
                      <a:r>
                        <a:rPr lang="en-GB" sz="2000" b="1" dirty="0" smtClean="0">
                          <a:effectLst/>
                          <a:latin typeface="Corbel" panose="020B0503020204020204" pitchFamily="34" charset="0"/>
                        </a:rPr>
                        <a:t>engagement</a:t>
                      </a:r>
                      <a:r>
                        <a:rPr lang="en-GB" sz="2000" dirty="0" smtClean="0">
                          <a:effectLst/>
                          <a:latin typeface="Corbel" panose="020B0503020204020204" pitchFamily="34" charset="0"/>
                        </a:rPr>
                        <a:t>: </a:t>
                      </a:r>
                      <a:r>
                        <a:rPr lang="en-GB" sz="2000" dirty="0">
                          <a:effectLst/>
                          <a:latin typeface="Corbel" panose="020B0503020204020204" pitchFamily="34" charset="0"/>
                        </a:rPr>
                        <a:t>Better understand the needs of citizens in order to appropriately respond to and plan for programme interventions.  </a:t>
                      </a:r>
                      <a:endParaRPr lang="en-US" sz="2000" dirty="0">
                        <a:effectLst/>
                        <a:latin typeface="Corbel" panose="020B050302020402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2000" dirty="0" smtClean="0">
                          <a:effectLst/>
                          <a:latin typeface="Corbel" panose="020B0503020204020204" pitchFamily="34" charset="0"/>
                          <a:ea typeface="Calibri" panose="020F0502020204030204" pitchFamily="34" charset="0"/>
                          <a:cs typeface="Times New Roman" panose="02020603050405020304" pitchFamily="18" charset="0"/>
                        </a:rPr>
                        <a:t>U-report</a:t>
                      </a:r>
                      <a:endParaRPr lang="en-US" sz="2000" dirty="0">
                        <a:effectLst/>
                        <a:latin typeface="Corbel" panose="020B050302020402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22685">
                <a:tc>
                  <a:txBody>
                    <a:bodyPr/>
                    <a:lstStyle/>
                    <a:p>
                      <a:pPr marL="0" marR="0">
                        <a:lnSpc>
                          <a:spcPct val="115000"/>
                        </a:lnSpc>
                        <a:spcBef>
                          <a:spcPts val="0"/>
                        </a:spcBef>
                        <a:spcAft>
                          <a:spcPts val="0"/>
                        </a:spcAft>
                      </a:pPr>
                      <a:r>
                        <a:rPr lang="en-GB" sz="2000" dirty="0">
                          <a:effectLst/>
                          <a:latin typeface="Corbel" panose="020B0503020204020204" pitchFamily="34" charset="0"/>
                        </a:rPr>
                        <a:t>Service </a:t>
                      </a:r>
                      <a:r>
                        <a:rPr lang="en-GB" sz="2000" dirty="0" smtClean="0">
                          <a:effectLst/>
                          <a:latin typeface="Corbel" panose="020B0503020204020204" pitchFamily="34" charset="0"/>
                        </a:rPr>
                        <a:t>Delivery</a:t>
                      </a:r>
                      <a:endParaRPr lang="en-US" sz="2000" dirty="0">
                        <a:effectLst/>
                        <a:latin typeface="Corbel" panose="020B050302020402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4422"/>
                    </a:solidFill>
                  </a:tcPr>
                </a:tc>
                <a:tc>
                  <a:txBody>
                    <a:bodyPr/>
                    <a:lstStyle/>
                    <a:p>
                      <a:pPr marL="0" marR="0">
                        <a:lnSpc>
                          <a:spcPct val="115000"/>
                        </a:lnSpc>
                        <a:spcBef>
                          <a:spcPts val="0"/>
                        </a:spcBef>
                        <a:spcAft>
                          <a:spcPts val="0"/>
                        </a:spcAft>
                      </a:pPr>
                      <a:r>
                        <a:rPr lang="en-GB" sz="2000" dirty="0" smtClean="0">
                          <a:effectLst/>
                          <a:latin typeface="Corbel" panose="020B0503020204020204" pitchFamily="34" charset="0"/>
                        </a:rPr>
                        <a:t>Initiatives include delivering Early Infant</a:t>
                      </a:r>
                      <a:r>
                        <a:rPr lang="en-GB" sz="2000" baseline="0" dirty="0" smtClean="0">
                          <a:effectLst/>
                          <a:latin typeface="Corbel" panose="020B0503020204020204" pitchFamily="34" charset="0"/>
                        </a:rPr>
                        <a:t> </a:t>
                      </a:r>
                      <a:r>
                        <a:rPr lang="en-GB" sz="2000" dirty="0" smtClean="0">
                          <a:effectLst/>
                          <a:latin typeface="Corbel" panose="020B0503020204020204" pitchFamily="34" charset="0"/>
                        </a:rPr>
                        <a:t>Diagnosis </a:t>
                      </a:r>
                      <a:r>
                        <a:rPr lang="en-GB" sz="2000" dirty="0">
                          <a:effectLst/>
                          <a:latin typeface="Corbel" panose="020B0503020204020204" pitchFamily="34" charset="0"/>
                        </a:rPr>
                        <a:t>results, improving immunization coverage, and providing educational content. </a:t>
                      </a:r>
                      <a:endParaRPr lang="en-US" sz="2000" dirty="0">
                        <a:effectLst/>
                        <a:latin typeface="Corbel" panose="020B050302020402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2000" dirty="0" smtClean="0">
                          <a:effectLst/>
                          <a:latin typeface="Corbel" panose="020B0503020204020204" pitchFamily="34" charset="0"/>
                          <a:ea typeface="Calibri" panose="020F0502020204030204" pitchFamily="34" charset="0"/>
                          <a:cs typeface="Times New Roman" panose="02020603050405020304" pitchFamily="18" charset="0"/>
                        </a:rPr>
                        <a:t>1000 Days</a:t>
                      </a:r>
                      <a:endParaRPr lang="en-US" sz="2000" dirty="0">
                        <a:effectLst/>
                        <a:latin typeface="Corbel" panose="020B050302020402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0523413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r="4851"/>
          <a:stretch>
            <a:fillRect/>
          </a:stretch>
        </p:blipFill>
        <p:spPr bwMode="auto">
          <a:xfrm>
            <a:off x="1" y="0"/>
            <a:ext cx="9265595" cy="6546834"/>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12700">
                <a:solidFill>
                  <a:schemeClr val="tx1"/>
                </a:solidFill>
                <a:miter lim="800000"/>
                <a:headEnd/>
                <a:tailEnd/>
              </a14:hiddenLine>
            </a:ext>
          </a:extLst>
        </p:spPr>
      </p:pic>
      <p:sp>
        <p:nvSpPr>
          <p:cNvPr id="4" name="TextBox 3"/>
          <p:cNvSpPr txBox="1"/>
          <p:nvPr/>
        </p:nvSpPr>
        <p:spPr>
          <a:xfrm>
            <a:off x="5143500" y="1828800"/>
            <a:ext cx="2467342" cy="1200329"/>
          </a:xfrm>
          <a:prstGeom prst="rect">
            <a:avLst/>
          </a:prstGeom>
          <a:solidFill>
            <a:srgbClr val="00B0F0">
              <a:alpha val="39000"/>
            </a:srgbClr>
          </a:solidFill>
        </p:spPr>
        <p:txBody>
          <a:bodyPr wrap="none" rtlCol="0">
            <a:spAutoFit/>
          </a:bodyPr>
          <a:lstStyle/>
          <a:p>
            <a:r>
              <a:rPr lang="en-US" sz="3600" dirty="0">
                <a:solidFill>
                  <a:schemeClr val="bg1"/>
                </a:solidFill>
              </a:rPr>
              <a:t>Thank you!</a:t>
            </a:r>
          </a:p>
          <a:p>
            <a:endParaRPr lang="en-US" sz="3600" dirty="0">
              <a:solidFill>
                <a:schemeClr val="bg1"/>
              </a:solidFill>
            </a:endParaRPr>
          </a:p>
        </p:txBody>
      </p:sp>
    </p:spTree>
    <p:extLst>
      <p:ext uri="{BB962C8B-B14F-4D97-AF65-F5344CB8AC3E}">
        <p14:creationId xmlns:p14="http://schemas.microsoft.com/office/powerpoint/2010/main" val="16659964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78509" y="1066800"/>
            <a:ext cx="8839200" cy="5715000"/>
          </a:xfrm>
        </p:spPr>
        <p:txBody>
          <a:bodyPr/>
          <a:lstStyle/>
          <a:p>
            <a:pPr>
              <a:buClr>
                <a:srgbClr val="00B0F0"/>
              </a:buClr>
              <a:buFont typeface="Wingdings" panose="05000000000000000000" pitchFamily="2" charset="2"/>
              <a:buChar char="ü"/>
            </a:pPr>
            <a:r>
              <a:rPr lang="en-US" dirty="0" smtClean="0">
                <a:latin typeface="Corbel" panose="020B0503020204020204" pitchFamily="34" charset="0"/>
              </a:rPr>
              <a:t>Definition– Innovation </a:t>
            </a:r>
            <a:r>
              <a:rPr lang="en-US" dirty="0">
                <a:latin typeface="Corbel" panose="020B0503020204020204" pitchFamily="34" charset="0"/>
              </a:rPr>
              <a:t>in </a:t>
            </a:r>
            <a:r>
              <a:rPr lang="en-US" dirty="0" smtClean="0">
                <a:latin typeface="Corbel" panose="020B0503020204020204" pitchFamily="34" charset="0"/>
              </a:rPr>
              <a:t>UNICEF is </a:t>
            </a:r>
            <a:r>
              <a:rPr lang="en-US" dirty="0">
                <a:latin typeface="Corbel" panose="020B0503020204020204" pitchFamily="34" charset="0"/>
              </a:rPr>
              <a:t>“</a:t>
            </a:r>
            <a:r>
              <a:rPr lang="en-US" i="1" dirty="0">
                <a:latin typeface="Corbel" panose="020B0503020204020204" pitchFamily="34" charset="0"/>
              </a:rPr>
              <a:t>Doing something new or </a:t>
            </a:r>
            <a:r>
              <a:rPr lang="en-US" i="1" dirty="0" smtClean="0">
                <a:latin typeface="Corbel" panose="020B0503020204020204" pitchFamily="34" charset="0"/>
              </a:rPr>
              <a:t>different that adds </a:t>
            </a:r>
            <a:r>
              <a:rPr lang="en-US" i="1" dirty="0">
                <a:latin typeface="Corbel" panose="020B0503020204020204" pitchFamily="34" charset="0"/>
              </a:rPr>
              <a:t>concrete value</a:t>
            </a:r>
            <a:r>
              <a:rPr lang="en-US" i="1" dirty="0" smtClean="0">
                <a:latin typeface="Corbel" panose="020B0503020204020204" pitchFamily="34" charset="0"/>
              </a:rPr>
              <a:t>.”</a:t>
            </a:r>
          </a:p>
          <a:p>
            <a:pPr>
              <a:buClr>
                <a:srgbClr val="00B0F0"/>
              </a:buClr>
              <a:buFont typeface="Wingdings" panose="05000000000000000000" pitchFamily="2" charset="2"/>
              <a:buChar char="ü"/>
            </a:pPr>
            <a:endParaRPr lang="en-US" i="1" dirty="0">
              <a:latin typeface="Corbel" panose="020B0503020204020204" pitchFamily="34" charset="0"/>
            </a:endParaRPr>
          </a:p>
          <a:p>
            <a:pPr>
              <a:buClr>
                <a:srgbClr val="00B0F0"/>
              </a:buClr>
              <a:buFont typeface="Wingdings" panose="05000000000000000000" pitchFamily="2" charset="2"/>
              <a:buChar char="ü"/>
            </a:pPr>
            <a:r>
              <a:rPr lang="en-US" dirty="0">
                <a:latin typeface="Corbel" panose="020B0503020204020204" pitchFamily="34" charset="0"/>
              </a:rPr>
              <a:t>Innovation is one of the seven identified strategies in the UNICEF </a:t>
            </a:r>
            <a:r>
              <a:rPr lang="en-US" dirty="0" smtClean="0">
                <a:latin typeface="Corbel" panose="020B0503020204020204" pitchFamily="34" charset="0"/>
              </a:rPr>
              <a:t>Strategic Plan 2014-2017 </a:t>
            </a:r>
            <a:r>
              <a:rPr lang="en-US" dirty="0" smtClean="0">
                <a:solidFill>
                  <a:schemeClr val="bg1"/>
                </a:solidFill>
                <a:latin typeface="Corbel" panose="020B0503020204020204" pitchFamily="34" charset="0"/>
              </a:rPr>
              <a:t>G</a:t>
            </a:r>
          </a:p>
          <a:p>
            <a:pPr>
              <a:buClr>
                <a:srgbClr val="00B0F0"/>
              </a:buClr>
              <a:buFont typeface="Wingdings" panose="05000000000000000000" pitchFamily="2" charset="2"/>
              <a:buChar char="ü"/>
            </a:pPr>
            <a:endParaRPr lang="en-US" dirty="0">
              <a:latin typeface="Corbel" panose="020B0503020204020204" pitchFamily="34" charset="0"/>
            </a:endParaRPr>
          </a:p>
          <a:p>
            <a:pPr>
              <a:buClr>
                <a:srgbClr val="00B0F0"/>
              </a:buClr>
              <a:buFont typeface="Wingdings" panose="05000000000000000000" pitchFamily="2" charset="2"/>
              <a:buChar char="ü"/>
            </a:pPr>
            <a:r>
              <a:rPr lang="en-US" dirty="0" smtClean="0">
                <a:latin typeface="Corbel" panose="020B0503020204020204" pitchFamily="34" charset="0"/>
              </a:rPr>
              <a:t>There are a number of innovations that have been designed for programme monitoring.</a:t>
            </a:r>
          </a:p>
          <a:p>
            <a:pPr>
              <a:buClr>
                <a:srgbClr val="00B0F0"/>
              </a:buClr>
              <a:buFont typeface="Wingdings" panose="05000000000000000000" pitchFamily="2" charset="2"/>
              <a:buChar char="ü"/>
            </a:pPr>
            <a:endParaRPr lang="en-US" dirty="0" smtClean="0">
              <a:latin typeface="Corbel" panose="020B0503020204020204" pitchFamily="34" charset="0"/>
            </a:endParaRPr>
          </a:p>
          <a:p>
            <a:pPr>
              <a:buClr>
                <a:srgbClr val="00B0F0"/>
              </a:buClr>
              <a:buFont typeface="Wingdings" panose="05000000000000000000" pitchFamily="2" charset="2"/>
              <a:buChar char="ü"/>
            </a:pPr>
            <a:r>
              <a:rPr lang="en-US" dirty="0" smtClean="0">
                <a:latin typeface="Corbel" panose="020B0503020204020204" pitchFamily="34" charset="0"/>
              </a:rPr>
              <a:t>These include (i) mTrac, (ii) EduTrac, (iii) Polio Trac, (iv) U-Report,, (v) End User Monitoring, (vi) Primero. All of which are based on RapidPro.</a:t>
            </a:r>
            <a:endParaRPr lang="en-US" dirty="0" smtClean="0">
              <a:solidFill>
                <a:srgbClr val="FF0000"/>
              </a:solidFill>
              <a:latin typeface="Corbel" panose="020B0503020204020204" pitchFamily="34" charset="0"/>
            </a:endParaRPr>
          </a:p>
        </p:txBody>
      </p:sp>
    </p:spTree>
    <p:extLst>
      <p:ext uri="{BB962C8B-B14F-4D97-AF65-F5344CB8AC3E}">
        <p14:creationId xmlns:p14="http://schemas.microsoft.com/office/powerpoint/2010/main" val="27806674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245" y="152401"/>
            <a:ext cx="9054537" cy="457200"/>
          </a:xfrm>
        </p:spPr>
        <p:txBody>
          <a:bodyPr>
            <a:noAutofit/>
          </a:bodyPr>
          <a:lstStyle/>
          <a:p>
            <a:r>
              <a:rPr lang="en-US" sz="2200" dirty="0" smtClean="0">
                <a:solidFill>
                  <a:schemeClr val="bg1">
                    <a:lumMod val="95000"/>
                  </a:schemeClr>
                </a:solidFill>
              </a:rPr>
              <a:t>Objectives of Innovations for </a:t>
            </a:r>
            <a:r>
              <a:rPr lang="en-US" sz="2200" dirty="0" err="1" smtClean="0">
                <a:solidFill>
                  <a:schemeClr val="bg1">
                    <a:lumMod val="95000"/>
                  </a:schemeClr>
                </a:solidFill>
              </a:rPr>
              <a:t>Programme</a:t>
            </a:r>
            <a:r>
              <a:rPr lang="en-US" sz="2200" dirty="0" smtClean="0">
                <a:solidFill>
                  <a:schemeClr val="bg1">
                    <a:lumMod val="95000"/>
                  </a:schemeClr>
                </a:solidFill>
              </a:rPr>
              <a:t> </a:t>
            </a:r>
            <a:r>
              <a:rPr lang="en-US" sz="2200" dirty="0">
                <a:solidFill>
                  <a:schemeClr val="bg1">
                    <a:lumMod val="95000"/>
                  </a:schemeClr>
                </a:solidFill>
              </a:rPr>
              <a:t>M</a:t>
            </a:r>
            <a:r>
              <a:rPr lang="en-US" sz="2200" dirty="0" smtClean="0">
                <a:solidFill>
                  <a:schemeClr val="bg1">
                    <a:lumMod val="95000"/>
                  </a:schemeClr>
                </a:solidFill>
              </a:rPr>
              <a:t>onitoring</a:t>
            </a:r>
            <a:endParaRPr lang="en-US" sz="2200" dirty="0">
              <a:solidFill>
                <a:schemeClr val="bg1">
                  <a:lumMod val="95000"/>
                </a:schemeClr>
              </a:solidFill>
            </a:endParaRPr>
          </a:p>
        </p:txBody>
      </p:sp>
      <p:sp>
        <p:nvSpPr>
          <p:cNvPr id="4" name="Rectangle 3"/>
          <p:cNvSpPr/>
          <p:nvPr/>
        </p:nvSpPr>
        <p:spPr>
          <a:xfrm>
            <a:off x="2371891" y="1786415"/>
            <a:ext cx="1819109" cy="3823964"/>
          </a:xfrm>
          <a:prstGeom prst="rect">
            <a:avLst/>
          </a:prstGeom>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lvl="0"/>
            <a:r>
              <a:rPr lang="en-ZW" sz="2000" b="1" dirty="0">
                <a:solidFill>
                  <a:schemeClr val="tx1"/>
                </a:solidFill>
              </a:rPr>
              <a:t>Tracking of </a:t>
            </a:r>
            <a:r>
              <a:rPr lang="en-ZW" sz="2000" b="1" dirty="0" smtClean="0">
                <a:solidFill>
                  <a:schemeClr val="tx1"/>
                </a:solidFill>
              </a:rPr>
              <a:t>programme  </a:t>
            </a:r>
            <a:r>
              <a:rPr lang="en-ZW" sz="2000" b="1" dirty="0">
                <a:solidFill>
                  <a:schemeClr val="tx1"/>
                </a:solidFill>
              </a:rPr>
              <a:t>targets and coverage </a:t>
            </a:r>
            <a:r>
              <a:rPr lang="en-ZW" sz="2000" b="1" dirty="0" smtClean="0">
                <a:solidFill>
                  <a:schemeClr val="tx1"/>
                </a:solidFill>
              </a:rPr>
              <a:t>more frequently or in near real time</a:t>
            </a:r>
            <a:endParaRPr lang="en-US" sz="2000" b="1" dirty="0">
              <a:solidFill>
                <a:schemeClr val="tx1"/>
              </a:solidFill>
            </a:endParaRPr>
          </a:p>
        </p:txBody>
      </p:sp>
      <p:sp>
        <p:nvSpPr>
          <p:cNvPr id="5" name="Rectangle 4"/>
          <p:cNvSpPr/>
          <p:nvPr/>
        </p:nvSpPr>
        <p:spPr>
          <a:xfrm>
            <a:off x="1" y="1767843"/>
            <a:ext cx="2442411" cy="3842537"/>
          </a:xfrm>
          <a:prstGeom prst="rect">
            <a:avLst/>
          </a:prstGeom>
          <a:solidFill>
            <a:srgbClr val="00B0F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altLang="en-US" sz="2000" b="1" dirty="0">
                <a:solidFill>
                  <a:schemeClr val="bg1"/>
                </a:solidFill>
              </a:rPr>
              <a:t>Strengthen Systems for generating </a:t>
            </a:r>
            <a:r>
              <a:rPr lang="en-US" altLang="en-US" sz="2000" b="1" dirty="0" smtClean="0">
                <a:solidFill>
                  <a:schemeClr val="bg1"/>
                </a:solidFill>
              </a:rPr>
              <a:t>data for programme planning </a:t>
            </a:r>
            <a:r>
              <a:rPr lang="en-US" altLang="en-US" sz="2000" b="1" dirty="0">
                <a:solidFill>
                  <a:schemeClr val="bg1"/>
                </a:solidFill>
              </a:rPr>
              <a:t>&amp; prioritization </a:t>
            </a:r>
            <a:endParaRPr lang="en-US" sz="2000" b="1" dirty="0">
              <a:solidFill>
                <a:schemeClr val="bg1"/>
              </a:solidFill>
            </a:endParaRPr>
          </a:p>
        </p:txBody>
      </p:sp>
      <p:sp>
        <p:nvSpPr>
          <p:cNvPr id="6" name="Rectangle 5"/>
          <p:cNvSpPr/>
          <p:nvPr/>
        </p:nvSpPr>
        <p:spPr>
          <a:xfrm>
            <a:off x="4105110" y="1777129"/>
            <a:ext cx="1898649" cy="3823963"/>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lvl="0"/>
            <a:r>
              <a:rPr lang="en-US" sz="2000" b="1" dirty="0">
                <a:solidFill>
                  <a:schemeClr val="bg1"/>
                </a:solidFill>
              </a:rPr>
              <a:t>Assess and document </a:t>
            </a:r>
            <a:r>
              <a:rPr lang="en-US" sz="2000" b="1" dirty="0" smtClean="0">
                <a:solidFill>
                  <a:schemeClr val="bg1"/>
                </a:solidFill>
              </a:rPr>
              <a:t>the effect of interventions in near real time</a:t>
            </a:r>
            <a:endParaRPr lang="en-US" sz="2000" b="1" dirty="0">
              <a:solidFill>
                <a:schemeClr val="bg1"/>
              </a:solidFill>
            </a:endParaRPr>
          </a:p>
        </p:txBody>
      </p:sp>
      <p:sp>
        <p:nvSpPr>
          <p:cNvPr id="7" name="Rectangle 6"/>
          <p:cNvSpPr/>
          <p:nvPr/>
        </p:nvSpPr>
        <p:spPr>
          <a:xfrm>
            <a:off x="6003758" y="1767841"/>
            <a:ext cx="1552795" cy="3842539"/>
          </a:xfrm>
          <a:prstGeom prst="rect">
            <a:avLst/>
          </a:prstGeom>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000" b="1" dirty="0">
                <a:solidFill>
                  <a:schemeClr val="tx1"/>
                </a:solidFill>
              </a:rPr>
              <a:t>Detect and document the changes and trends </a:t>
            </a:r>
          </a:p>
        </p:txBody>
      </p:sp>
      <p:sp>
        <p:nvSpPr>
          <p:cNvPr id="8" name="Rectangle 7"/>
          <p:cNvSpPr/>
          <p:nvPr/>
        </p:nvSpPr>
        <p:spPr>
          <a:xfrm>
            <a:off x="7562176" y="1767843"/>
            <a:ext cx="1581824" cy="3833249"/>
          </a:xfrm>
          <a:prstGeom prst="rect">
            <a:avLst/>
          </a:prstGeom>
          <a:solidFill>
            <a:srgbClr val="00B0F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lvl="0">
              <a:spcBef>
                <a:spcPct val="30000"/>
              </a:spcBef>
              <a:defRPr/>
            </a:pPr>
            <a:r>
              <a:rPr lang="en-US" sz="2000" b="1" dirty="0">
                <a:solidFill>
                  <a:schemeClr val="bg1"/>
                </a:solidFill>
              </a:rPr>
              <a:t>Strengthen access to </a:t>
            </a:r>
            <a:r>
              <a:rPr lang="en-US" sz="2000" b="1" dirty="0" smtClean="0">
                <a:solidFill>
                  <a:schemeClr val="bg1"/>
                </a:solidFill>
              </a:rPr>
              <a:t>local </a:t>
            </a:r>
            <a:r>
              <a:rPr lang="en-US" sz="2000" b="1" dirty="0">
                <a:solidFill>
                  <a:schemeClr val="bg1"/>
                </a:solidFill>
              </a:rPr>
              <a:t>level feedback</a:t>
            </a:r>
          </a:p>
        </p:txBody>
      </p:sp>
    </p:spTree>
    <p:extLst>
      <p:ext uri="{BB962C8B-B14F-4D97-AF65-F5344CB8AC3E}">
        <p14:creationId xmlns:p14="http://schemas.microsoft.com/office/powerpoint/2010/main" val="2485116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228600" y="3032125"/>
            <a:ext cx="8570913" cy="1006475"/>
          </a:xfrm>
        </p:spPr>
        <p:txBody>
          <a:bodyPr>
            <a:normAutofit/>
          </a:bodyPr>
          <a:lstStyle/>
          <a:p>
            <a:pPr algn="ctr"/>
            <a:r>
              <a:rPr lang="en-US" dirty="0"/>
              <a:t>Application of Innovations Using Near Real Time Monitoring &amp; Citizen’s Engagement for Addressing Stunting: Zimbabwe Example</a:t>
            </a:r>
            <a:endParaRPr lang="en-US" dirty="0">
              <a:latin typeface="Times New Roman" pitchFamily="18" charset="0"/>
              <a:cs typeface="Times New Roman" pitchFamily="18" charset="0"/>
            </a:endParaRPr>
          </a:p>
        </p:txBody>
      </p:sp>
      <p:sp>
        <p:nvSpPr>
          <p:cNvPr id="4" name="Rectangle 3"/>
          <p:cNvSpPr/>
          <p:nvPr/>
        </p:nvSpPr>
        <p:spPr>
          <a:xfrm>
            <a:off x="914400" y="5410200"/>
            <a:ext cx="7543800" cy="369332"/>
          </a:xfrm>
          <a:prstGeom prst="rect">
            <a:avLst/>
          </a:prstGeom>
        </p:spPr>
        <p:txBody>
          <a:bodyPr wrap="square">
            <a:spAutoFit/>
          </a:bodyPr>
          <a:lstStyle/>
          <a:p>
            <a:pPr algn="ctr"/>
            <a:r>
              <a:rPr lang="fr-FR" u="sng" dirty="0">
                <a:solidFill>
                  <a:srgbClr val="1F497D"/>
                </a:solidFill>
                <a:latin typeface="Calibri" panose="020F0502020204030204" pitchFamily="34" charset="0"/>
                <a:ea typeface="Calibri" panose="020F0502020204030204" pitchFamily="34" charset="0"/>
                <a:cs typeface="Times New Roman" panose="02020603050405020304" pitchFamily="18" charset="0"/>
                <a:hlinkClick r:id="rId3"/>
              </a:rPr>
              <a:t>https://youtu.be/MC6BDZcWAr0</a:t>
            </a:r>
            <a:r>
              <a:rPr lang="fr-FR" dirty="0">
                <a:solidFill>
                  <a:srgbClr val="1F497D"/>
                </a:solidFill>
                <a:latin typeface="Calibri" panose="020F0502020204030204" pitchFamily="34" charset="0"/>
                <a:ea typeface="Calibri" panose="020F0502020204030204" pitchFamily="34" charset="0"/>
                <a:cs typeface="Times New Roman" panose="02020603050405020304" pitchFamily="18" charset="0"/>
              </a:rPr>
              <a:t>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bwMode="auto">
          <a:xfrm>
            <a:off x="7696200" y="304800"/>
            <a:ext cx="1219200" cy="1143000"/>
          </a:xfrm>
          <a:prstGeom prst="rect">
            <a:avLst/>
          </a:prstGeom>
          <a:solidFill>
            <a:srgbClr val="FFFFFF"/>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8260952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RapidPro</a:t>
            </a:r>
            <a:endParaRPr lang="en-US" dirty="0"/>
          </a:p>
        </p:txBody>
      </p:sp>
      <p:sp>
        <p:nvSpPr>
          <p:cNvPr id="3" name="Content Placeholder 2"/>
          <p:cNvSpPr>
            <a:spLocks noGrp="1"/>
          </p:cNvSpPr>
          <p:nvPr>
            <p:ph idx="1"/>
          </p:nvPr>
        </p:nvSpPr>
        <p:spPr>
          <a:xfrm>
            <a:off x="304800" y="1066800"/>
            <a:ext cx="8610600" cy="5562600"/>
          </a:xfrm>
        </p:spPr>
        <p:txBody>
          <a:bodyPr>
            <a:noAutofit/>
          </a:bodyPr>
          <a:lstStyle/>
          <a:p>
            <a:pPr>
              <a:buClr>
                <a:srgbClr val="FF0000"/>
              </a:buClr>
              <a:buFont typeface="Wingdings" panose="05000000000000000000" pitchFamily="2" charset="2"/>
              <a:buChar char="q"/>
            </a:pPr>
            <a:r>
              <a:rPr lang="en-GB" sz="2000" b="1" dirty="0" err="1"/>
              <a:t>RapidPro</a:t>
            </a:r>
            <a:r>
              <a:rPr lang="en-GB" sz="2000" b="1" dirty="0"/>
              <a:t> </a:t>
            </a:r>
            <a:r>
              <a:rPr lang="en-GB" sz="2000" dirty="0"/>
              <a:t>is an open source software that works with any cell phone </a:t>
            </a:r>
            <a:r>
              <a:rPr lang="en-GB" sz="2000" dirty="0" smtClean="0"/>
              <a:t>network available, </a:t>
            </a:r>
          </a:p>
          <a:p>
            <a:pPr>
              <a:buFont typeface="Wingdings" panose="05000000000000000000" pitchFamily="2" charset="2"/>
              <a:buChar char="q"/>
            </a:pPr>
            <a:endParaRPr lang="en-GB" sz="2000" dirty="0"/>
          </a:p>
          <a:p>
            <a:pPr>
              <a:buClr>
                <a:srgbClr val="FF0000"/>
              </a:buClr>
              <a:buFont typeface="Wingdings" panose="05000000000000000000" pitchFamily="2" charset="2"/>
              <a:buChar char="q"/>
            </a:pPr>
            <a:r>
              <a:rPr lang="en-GB" sz="2000" dirty="0" err="1" smtClean="0"/>
              <a:t>RapidPro</a:t>
            </a:r>
            <a:r>
              <a:rPr lang="en-GB" sz="2000" dirty="0" smtClean="0"/>
              <a:t> </a:t>
            </a:r>
            <a:r>
              <a:rPr lang="en-GB" sz="2000" dirty="0"/>
              <a:t>is designed to let you send personalized messages over SMS, voice, and social </a:t>
            </a:r>
            <a:r>
              <a:rPr lang="en-GB" sz="2000" dirty="0" smtClean="0"/>
              <a:t>media </a:t>
            </a:r>
            <a:r>
              <a:rPr lang="en-GB" sz="2000" dirty="0"/>
              <a:t>with </a:t>
            </a:r>
            <a:r>
              <a:rPr lang="en-GB" sz="2000" dirty="0" smtClean="0"/>
              <a:t>responses </a:t>
            </a:r>
            <a:r>
              <a:rPr lang="en-GB" sz="2000" dirty="0" err="1" smtClean="0"/>
              <a:t>analyzed</a:t>
            </a:r>
            <a:r>
              <a:rPr lang="en-GB" sz="2000" dirty="0" smtClean="0"/>
              <a:t> </a:t>
            </a:r>
            <a:r>
              <a:rPr lang="en-GB" sz="2000" dirty="0"/>
              <a:t>in real-time</a:t>
            </a:r>
            <a:r>
              <a:rPr lang="en-GB" sz="2000" dirty="0" smtClean="0"/>
              <a:t>.</a:t>
            </a:r>
          </a:p>
          <a:p>
            <a:pPr marL="0" indent="0">
              <a:buClr>
                <a:srgbClr val="FF0000"/>
              </a:buClr>
            </a:pPr>
            <a:endParaRPr lang="en-GB" sz="2000" dirty="0" smtClean="0"/>
          </a:p>
          <a:p>
            <a:pPr marL="0" indent="0"/>
            <a:r>
              <a:rPr lang="en-US" sz="2000" b="1" dirty="0" smtClean="0">
                <a:solidFill>
                  <a:srgbClr val="00B0F0"/>
                </a:solidFill>
              </a:rPr>
              <a:t>Example</a:t>
            </a:r>
            <a:endParaRPr lang="en-US" sz="2000" b="1" dirty="0">
              <a:solidFill>
                <a:srgbClr val="00B0F0"/>
              </a:solidFill>
            </a:endParaRPr>
          </a:p>
          <a:p>
            <a:pPr>
              <a:buClr>
                <a:srgbClr val="FF0000"/>
              </a:buClr>
              <a:buFont typeface="Wingdings" panose="05000000000000000000" pitchFamily="2" charset="2"/>
              <a:buChar char="q"/>
            </a:pPr>
            <a:r>
              <a:rPr lang="en-GB" sz="2000" dirty="0" smtClean="0"/>
              <a:t>For example, in the case of the Ebola epidemic in Liberia, data from the Human Resources Information System were imported into </a:t>
            </a:r>
            <a:r>
              <a:rPr lang="en-GB" sz="2000" dirty="0" err="1" smtClean="0"/>
              <a:t>RapidPro</a:t>
            </a:r>
            <a:r>
              <a:rPr lang="en-GB" sz="2000" dirty="0" smtClean="0"/>
              <a:t> to facilitate two-way communication  between the Ministry of Health and Social  Welfare, health care providers, and community health workers. </a:t>
            </a:r>
          </a:p>
          <a:p>
            <a:pPr marL="0" indent="0">
              <a:buClr>
                <a:srgbClr val="FF0000"/>
              </a:buClr>
            </a:pPr>
            <a:endParaRPr lang="en-GB" sz="2000" dirty="0" smtClean="0"/>
          </a:p>
          <a:p>
            <a:pPr>
              <a:buClr>
                <a:srgbClr val="FF0000"/>
              </a:buClr>
              <a:buFont typeface="Wingdings" panose="05000000000000000000" pitchFamily="2" charset="2"/>
              <a:buChar char="q"/>
            </a:pPr>
            <a:r>
              <a:rPr lang="en-GB" sz="2000" dirty="0" smtClean="0"/>
              <a:t>Communication </a:t>
            </a:r>
            <a:r>
              <a:rPr lang="en-GB" sz="2000" dirty="0"/>
              <a:t>was enhanced to send specific  </a:t>
            </a:r>
            <a:r>
              <a:rPr lang="en-GB" sz="2000" dirty="0" smtClean="0"/>
              <a:t>messages </a:t>
            </a:r>
            <a:r>
              <a:rPr lang="en-GB" sz="2000" dirty="0"/>
              <a:t>tailored for  </a:t>
            </a:r>
            <a:r>
              <a:rPr lang="en-GB" sz="2000" dirty="0" smtClean="0"/>
              <a:t>health </a:t>
            </a:r>
            <a:r>
              <a:rPr lang="en-GB" sz="2000" dirty="0"/>
              <a:t>workers on their personal mobile phones; test knowledge and reinforce concepts;  </a:t>
            </a:r>
            <a:r>
              <a:rPr lang="en-GB" sz="2000" dirty="0" smtClean="0"/>
              <a:t>receive </a:t>
            </a:r>
            <a:r>
              <a:rPr lang="en-GB" sz="2000" dirty="0"/>
              <a:t>information on suspected cases, stock-outs of medical supplies, and updates on </a:t>
            </a:r>
            <a:r>
              <a:rPr lang="en-GB" sz="2000" dirty="0" smtClean="0"/>
              <a:t>the </a:t>
            </a:r>
            <a:r>
              <a:rPr lang="en-GB" sz="2000" dirty="0"/>
              <a:t>spread of disease; </a:t>
            </a:r>
            <a:r>
              <a:rPr lang="en-GB" sz="2000" dirty="0" smtClean="0"/>
              <a:t>and </a:t>
            </a:r>
            <a:r>
              <a:rPr lang="en-GB" sz="2000" dirty="0"/>
              <a:t>coordinate with Ministry of Health and Social </a:t>
            </a:r>
            <a:r>
              <a:rPr lang="en-GB" sz="2000" dirty="0" smtClean="0"/>
              <a:t>Welfare</a:t>
            </a:r>
            <a:endParaRPr lang="en-US" sz="2000" dirty="0"/>
          </a:p>
        </p:txBody>
      </p:sp>
    </p:spTree>
    <p:extLst>
      <p:ext uri="{BB962C8B-B14F-4D97-AF65-F5344CB8AC3E}">
        <p14:creationId xmlns:p14="http://schemas.microsoft.com/office/powerpoint/2010/main" val="33142800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EduTrac</a:t>
            </a:r>
            <a:endParaRPr lang="en-US" dirty="0"/>
          </a:p>
        </p:txBody>
      </p:sp>
      <p:sp>
        <p:nvSpPr>
          <p:cNvPr id="3" name="Content Placeholder 2"/>
          <p:cNvSpPr>
            <a:spLocks noGrp="1"/>
          </p:cNvSpPr>
          <p:nvPr>
            <p:ph idx="1"/>
          </p:nvPr>
        </p:nvSpPr>
        <p:spPr>
          <a:xfrm>
            <a:off x="304800" y="990600"/>
            <a:ext cx="8610600" cy="5867400"/>
          </a:xfrm>
        </p:spPr>
        <p:txBody>
          <a:bodyPr>
            <a:noAutofit/>
          </a:bodyPr>
          <a:lstStyle/>
          <a:p>
            <a:pPr marL="0" indent="0">
              <a:buClr>
                <a:srgbClr val="00B050"/>
              </a:buClr>
            </a:pPr>
            <a:r>
              <a:rPr lang="en-GB" sz="2000" b="1" dirty="0" err="1" smtClean="0"/>
              <a:t>EduTrac</a:t>
            </a:r>
            <a:r>
              <a:rPr lang="en-GB" sz="2000" dirty="0" smtClean="0"/>
              <a:t> </a:t>
            </a:r>
            <a:r>
              <a:rPr lang="en-GB" sz="2000" dirty="0"/>
              <a:t>is a tool that supports and strengthens education systems by </a:t>
            </a:r>
            <a:endParaRPr lang="en-GB" sz="2000" dirty="0" smtClean="0"/>
          </a:p>
          <a:p>
            <a:pPr marL="0" indent="0"/>
            <a:r>
              <a:rPr lang="en-GB" sz="2000" dirty="0" smtClean="0"/>
              <a:t>generating  real </a:t>
            </a:r>
            <a:r>
              <a:rPr lang="en-GB" sz="2000" dirty="0"/>
              <a:t>time </a:t>
            </a:r>
            <a:r>
              <a:rPr lang="en-GB" sz="2000" dirty="0" smtClean="0"/>
              <a:t>information. </a:t>
            </a:r>
            <a:r>
              <a:rPr lang="en-GB" sz="2000" dirty="0" err="1" smtClean="0"/>
              <a:t>EduTrac</a:t>
            </a:r>
            <a:r>
              <a:rPr lang="en-GB" sz="2000" dirty="0" smtClean="0"/>
              <a:t> </a:t>
            </a:r>
            <a:r>
              <a:rPr lang="en-GB" sz="2000" dirty="0"/>
              <a:t>collects data through a poll system from </a:t>
            </a:r>
            <a:r>
              <a:rPr lang="en-GB" sz="2000" dirty="0" smtClean="0"/>
              <a:t>pre-selected </a:t>
            </a:r>
            <a:r>
              <a:rPr lang="en-GB" sz="2000" dirty="0"/>
              <a:t>reporters</a:t>
            </a:r>
            <a:r>
              <a:rPr lang="en-GB" sz="2000" dirty="0" smtClean="0"/>
              <a:t>.</a:t>
            </a:r>
          </a:p>
          <a:p>
            <a:pPr>
              <a:buFont typeface="Wingdings" panose="05000000000000000000" pitchFamily="2" charset="2"/>
              <a:buChar char="v"/>
            </a:pPr>
            <a:endParaRPr lang="en-GB" sz="2000" dirty="0"/>
          </a:p>
          <a:p>
            <a:pPr marL="0" indent="0">
              <a:buClr>
                <a:srgbClr val="00B050"/>
              </a:buClr>
            </a:pPr>
            <a:r>
              <a:rPr lang="en-GB" sz="2000" dirty="0" smtClean="0"/>
              <a:t>Based </a:t>
            </a:r>
            <a:r>
              <a:rPr lang="en-GB" sz="2000" dirty="0"/>
              <a:t>on a schedule, the system sends out a question to a reporter, such as a </a:t>
            </a:r>
          </a:p>
          <a:p>
            <a:pPr marL="0" indent="0"/>
            <a:r>
              <a:rPr lang="en-GB" sz="2000" dirty="0" smtClean="0"/>
              <a:t>head </a:t>
            </a:r>
            <a:r>
              <a:rPr lang="en-GB" sz="2000" dirty="0"/>
              <a:t>teacher, teacher or school management committee member. Reporters send in their responses via SMS</a:t>
            </a:r>
          </a:p>
          <a:p>
            <a:pPr marL="0" indent="0"/>
            <a:endParaRPr lang="en-GB" sz="2000" dirty="0" smtClean="0"/>
          </a:p>
          <a:p>
            <a:pPr marL="0" indent="0"/>
            <a:r>
              <a:rPr lang="en-GB" sz="2000" b="1" dirty="0" smtClean="0">
                <a:solidFill>
                  <a:srgbClr val="00B0F0"/>
                </a:solidFill>
              </a:rPr>
              <a:t>Example</a:t>
            </a:r>
            <a:endParaRPr lang="en-GB" sz="2000" b="1" dirty="0">
              <a:solidFill>
                <a:srgbClr val="00B0F0"/>
              </a:solidFill>
            </a:endParaRPr>
          </a:p>
          <a:p>
            <a:pPr>
              <a:buClr>
                <a:srgbClr val="00B050"/>
              </a:buClr>
              <a:buFont typeface="Wingdings" panose="05000000000000000000" pitchFamily="2" charset="2"/>
              <a:buChar char="v"/>
            </a:pPr>
            <a:r>
              <a:rPr lang="en-GB" sz="2000" dirty="0"/>
              <a:t>T</a:t>
            </a:r>
            <a:r>
              <a:rPr lang="en-GB" sz="2000" dirty="0" smtClean="0"/>
              <a:t>o </a:t>
            </a:r>
            <a:r>
              <a:rPr lang="en-GB" sz="2000" dirty="0"/>
              <a:t>collect data on teacher attendance, the head teacher could </a:t>
            </a:r>
            <a:r>
              <a:rPr lang="en-GB" sz="2000" dirty="0" smtClean="0"/>
              <a:t>receive </a:t>
            </a:r>
            <a:r>
              <a:rPr lang="en-GB" sz="2000" dirty="0"/>
              <a:t>the </a:t>
            </a:r>
            <a:endParaRPr lang="en-GB" sz="2000" dirty="0" smtClean="0"/>
          </a:p>
          <a:p>
            <a:pPr marL="0" indent="0"/>
            <a:r>
              <a:rPr lang="en-GB" sz="2000" dirty="0" smtClean="0"/>
              <a:t>question</a:t>
            </a:r>
            <a:r>
              <a:rPr lang="en-GB" sz="2000" dirty="0"/>
              <a:t>, </a:t>
            </a:r>
            <a:endParaRPr lang="en-GB" sz="2000" dirty="0" smtClean="0"/>
          </a:p>
          <a:p>
            <a:pPr>
              <a:buFont typeface="Wingdings" panose="05000000000000000000" pitchFamily="2" charset="2"/>
              <a:buChar char="v"/>
            </a:pPr>
            <a:endParaRPr lang="en-GB" sz="2000" dirty="0" smtClean="0"/>
          </a:p>
          <a:p>
            <a:pPr>
              <a:buClr>
                <a:srgbClr val="00B050"/>
              </a:buClr>
              <a:buFont typeface="Wingdings" panose="05000000000000000000" pitchFamily="2" charset="2"/>
              <a:buChar char="v"/>
            </a:pPr>
            <a:r>
              <a:rPr lang="en-GB" sz="2000" dirty="0" smtClean="0"/>
              <a:t>“</a:t>
            </a:r>
            <a:r>
              <a:rPr lang="en-GB" sz="2000" dirty="0"/>
              <a:t>How many female teachers are at school today?” When a  </a:t>
            </a:r>
            <a:r>
              <a:rPr lang="en-GB" sz="2000" dirty="0" smtClean="0"/>
              <a:t>response is</a:t>
            </a:r>
          </a:p>
          <a:p>
            <a:pPr marL="0" indent="0"/>
            <a:r>
              <a:rPr lang="en-GB" sz="2000" dirty="0" smtClean="0"/>
              <a:t>received</a:t>
            </a:r>
            <a:r>
              <a:rPr lang="en-GB" sz="2000" dirty="0"/>
              <a:t>, </a:t>
            </a:r>
            <a:r>
              <a:rPr lang="en-GB" sz="2000" dirty="0" smtClean="0"/>
              <a:t>the </a:t>
            </a:r>
            <a:r>
              <a:rPr lang="en-GB" sz="2000" dirty="0"/>
              <a:t>system moves to the next question, </a:t>
            </a:r>
            <a:endParaRPr lang="en-GB" sz="2000" dirty="0" smtClean="0"/>
          </a:p>
          <a:p>
            <a:pPr>
              <a:buFont typeface="Wingdings" panose="05000000000000000000" pitchFamily="2" charset="2"/>
              <a:buChar char="v"/>
            </a:pPr>
            <a:endParaRPr lang="en-GB" sz="2000" dirty="0"/>
          </a:p>
          <a:p>
            <a:pPr>
              <a:buClr>
                <a:srgbClr val="00B050"/>
              </a:buClr>
              <a:buFont typeface="Wingdings" panose="05000000000000000000" pitchFamily="2" charset="2"/>
              <a:buChar char="v"/>
            </a:pPr>
            <a:r>
              <a:rPr lang="en-GB" sz="2000" dirty="0" smtClean="0"/>
              <a:t>“</a:t>
            </a:r>
            <a:r>
              <a:rPr lang="en-GB" sz="2000" dirty="0"/>
              <a:t>How many male  </a:t>
            </a:r>
            <a:r>
              <a:rPr lang="en-GB" sz="2000" dirty="0" smtClean="0"/>
              <a:t>teachers </a:t>
            </a:r>
            <a:r>
              <a:rPr lang="en-GB" sz="2000" dirty="0"/>
              <a:t>are at school today</a:t>
            </a:r>
            <a:r>
              <a:rPr lang="en-GB" sz="2000" dirty="0" smtClean="0"/>
              <a:t>?”.</a:t>
            </a:r>
          </a:p>
          <a:p>
            <a:endParaRPr lang="en-GB" sz="2000" dirty="0"/>
          </a:p>
          <a:p>
            <a:pPr>
              <a:buClr>
                <a:srgbClr val="FF0000"/>
              </a:buClr>
              <a:buFont typeface="Wingdings" panose="05000000000000000000" pitchFamily="2" charset="2"/>
              <a:buChar char="q"/>
            </a:pPr>
            <a:endParaRPr lang="en-GB" sz="2000" dirty="0" smtClean="0"/>
          </a:p>
          <a:p>
            <a:pPr>
              <a:buFont typeface="Wingdings" panose="05000000000000000000" pitchFamily="2" charset="2"/>
              <a:buChar char="q"/>
            </a:pPr>
            <a:endParaRPr lang="en-GB" sz="2000" dirty="0"/>
          </a:p>
        </p:txBody>
      </p:sp>
    </p:spTree>
    <p:extLst>
      <p:ext uri="{BB962C8B-B14F-4D97-AF65-F5344CB8AC3E}">
        <p14:creationId xmlns:p14="http://schemas.microsoft.com/office/powerpoint/2010/main" val="25556531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mTrac</a:t>
            </a:r>
            <a:endParaRPr lang="en-US" dirty="0"/>
          </a:p>
        </p:txBody>
      </p:sp>
      <p:sp>
        <p:nvSpPr>
          <p:cNvPr id="3" name="Content Placeholder 2"/>
          <p:cNvSpPr>
            <a:spLocks noGrp="1"/>
          </p:cNvSpPr>
          <p:nvPr>
            <p:ph idx="1"/>
          </p:nvPr>
        </p:nvSpPr>
        <p:spPr>
          <a:xfrm>
            <a:off x="304800" y="1066800"/>
            <a:ext cx="8610600" cy="5638800"/>
          </a:xfrm>
        </p:spPr>
        <p:txBody>
          <a:bodyPr>
            <a:noAutofit/>
          </a:bodyPr>
          <a:lstStyle/>
          <a:p>
            <a:pPr>
              <a:buClr>
                <a:srgbClr val="FF0000"/>
              </a:buClr>
              <a:buFont typeface="Wingdings" panose="05000000000000000000" pitchFamily="2" charset="2"/>
              <a:buChar char="Ø"/>
            </a:pPr>
            <a:r>
              <a:rPr lang="en-GB" sz="2000" b="1" dirty="0" err="1" smtClean="0"/>
              <a:t>mTrac</a:t>
            </a:r>
            <a:r>
              <a:rPr lang="en-GB" sz="2000" dirty="0" smtClean="0"/>
              <a:t> </a:t>
            </a:r>
            <a:r>
              <a:rPr lang="en-GB" sz="2000" dirty="0"/>
              <a:t>is a health system monitoring tool for disease surveillance, </a:t>
            </a:r>
            <a:r>
              <a:rPr lang="en-GB" sz="2000" dirty="0" smtClean="0"/>
              <a:t>supply stocking</a:t>
            </a:r>
            <a:r>
              <a:rPr lang="en-GB" sz="2000" dirty="0"/>
              <a:t>, and service delivery. </a:t>
            </a:r>
            <a:endParaRPr lang="en-GB" sz="2000" dirty="0" smtClean="0"/>
          </a:p>
          <a:p>
            <a:pPr>
              <a:buFont typeface="Wingdings" panose="05000000000000000000" pitchFamily="2" charset="2"/>
              <a:buChar char="Ø"/>
            </a:pPr>
            <a:endParaRPr lang="en-GB" sz="2000" dirty="0" smtClean="0"/>
          </a:p>
          <a:p>
            <a:pPr marL="0" indent="0"/>
            <a:r>
              <a:rPr lang="en-GB" sz="2000" b="1" dirty="0" smtClean="0">
                <a:solidFill>
                  <a:srgbClr val="00B0F0"/>
                </a:solidFill>
              </a:rPr>
              <a:t>Example</a:t>
            </a:r>
          </a:p>
          <a:p>
            <a:pPr>
              <a:buClr>
                <a:srgbClr val="FF0000"/>
              </a:buClr>
              <a:buFont typeface="Wingdings" panose="05000000000000000000" pitchFamily="2" charset="2"/>
              <a:buChar char="Ø"/>
            </a:pPr>
            <a:endParaRPr lang="en-GB" sz="2000" b="1" dirty="0" smtClean="0">
              <a:solidFill>
                <a:srgbClr val="00B0F0"/>
              </a:solidFill>
            </a:endParaRPr>
          </a:p>
          <a:p>
            <a:pPr>
              <a:buClr>
                <a:srgbClr val="FF0000"/>
              </a:buClr>
              <a:buFont typeface="Wingdings" panose="05000000000000000000" pitchFamily="2" charset="2"/>
              <a:buChar char="Ø"/>
            </a:pPr>
            <a:r>
              <a:rPr lang="en-GB" sz="2000" dirty="0" smtClean="0"/>
              <a:t>Real-time </a:t>
            </a:r>
            <a:r>
              <a:rPr lang="en-GB" sz="2000" dirty="0"/>
              <a:t>monitoring of vaccine supplies enabled stock-outs to be addressed and </a:t>
            </a:r>
            <a:r>
              <a:rPr lang="en-GB" sz="2000" dirty="0" smtClean="0"/>
              <a:t>led </a:t>
            </a:r>
            <a:r>
              <a:rPr lang="en-GB" sz="2000" dirty="0"/>
              <a:t>to an increase in immunization coverage of </a:t>
            </a:r>
            <a:r>
              <a:rPr lang="en-GB" sz="2000" dirty="0" err="1"/>
              <a:t>DPT1</a:t>
            </a:r>
            <a:r>
              <a:rPr lang="en-GB" sz="2000" dirty="0"/>
              <a:t> from 52% to 98% within </a:t>
            </a:r>
            <a:r>
              <a:rPr lang="en-GB" sz="2000" dirty="0" smtClean="0"/>
              <a:t>one  </a:t>
            </a:r>
            <a:r>
              <a:rPr lang="en-GB" sz="2000" dirty="0"/>
              <a:t>year</a:t>
            </a:r>
            <a:r>
              <a:rPr lang="en-GB" sz="2000" dirty="0" smtClean="0"/>
              <a:t>.</a:t>
            </a:r>
          </a:p>
          <a:p>
            <a:pPr>
              <a:buClr>
                <a:srgbClr val="FF0000"/>
              </a:buClr>
              <a:buFont typeface="Wingdings" panose="05000000000000000000" pitchFamily="2" charset="2"/>
              <a:buChar char="Ø"/>
            </a:pPr>
            <a:endParaRPr lang="en-GB" sz="2000" dirty="0"/>
          </a:p>
          <a:p>
            <a:pPr>
              <a:buClr>
                <a:srgbClr val="FF0000"/>
              </a:buClr>
              <a:buFont typeface="Wingdings" panose="05000000000000000000" pitchFamily="2" charset="2"/>
              <a:buChar char="Ø"/>
            </a:pPr>
            <a:r>
              <a:rPr lang="en-GB" sz="2000" dirty="0" smtClean="0"/>
              <a:t>The </a:t>
            </a:r>
            <a:r>
              <a:rPr lang="en-GB" sz="2000" dirty="0"/>
              <a:t>initiative also integrates governance and accountability through citizen </a:t>
            </a:r>
            <a:r>
              <a:rPr lang="en-GB" sz="2000" dirty="0" smtClean="0"/>
              <a:t>feedback</a:t>
            </a:r>
            <a:r>
              <a:rPr lang="en-GB" sz="2000" dirty="0"/>
              <a:t>, an anonymous hotline and public dialogue sessions, which has </a:t>
            </a:r>
            <a:r>
              <a:rPr lang="en-GB" sz="2000" dirty="0" smtClean="0"/>
              <a:t>allowed District </a:t>
            </a:r>
            <a:r>
              <a:rPr lang="en-GB" sz="2000" dirty="0"/>
              <a:t>Health Management Teams to address issues raised by community </a:t>
            </a:r>
            <a:r>
              <a:rPr lang="en-GB" sz="2000" dirty="0" smtClean="0"/>
              <a:t>members</a:t>
            </a:r>
            <a:r>
              <a:rPr lang="en-GB" sz="2000" dirty="0"/>
              <a:t>, such as those related to quality of care and health worker </a:t>
            </a:r>
            <a:r>
              <a:rPr lang="en-GB" sz="2000" dirty="0" smtClean="0"/>
              <a:t>absenteeism</a:t>
            </a:r>
            <a:endParaRPr lang="en-US" sz="2000" dirty="0"/>
          </a:p>
        </p:txBody>
      </p:sp>
    </p:spTree>
    <p:extLst>
      <p:ext uri="{BB962C8B-B14F-4D97-AF65-F5344CB8AC3E}">
        <p14:creationId xmlns:p14="http://schemas.microsoft.com/office/powerpoint/2010/main" val="17794589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Polio Trac</a:t>
            </a:r>
            <a:endParaRPr lang="en-US" dirty="0"/>
          </a:p>
        </p:txBody>
      </p:sp>
      <p:sp>
        <p:nvSpPr>
          <p:cNvPr id="3" name="Content Placeholder 2"/>
          <p:cNvSpPr>
            <a:spLocks noGrp="1"/>
          </p:cNvSpPr>
          <p:nvPr>
            <p:ph idx="1"/>
          </p:nvPr>
        </p:nvSpPr>
        <p:spPr>
          <a:xfrm>
            <a:off x="304800" y="914400"/>
            <a:ext cx="8610600" cy="5791200"/>
          </a:xfrm>
        </p:spPr>
        <p:txBody>
          <a:bodyPr>
            <a:noAutofit/>
          </a:bodyPr>
          <a:lstStyle/>
          <a:p>
            <a:pPr>
              <a:buClr>
                <a:srgbClr val="FF0000"/>
              </a:buClr>
              <a:buFont typeface="Wingdings" panose="05000000000000000000" pitchFamily="2" charset="2"/>
              <a:buChar char="§"/>
            </a:pPr>
            <a:r>
              <a:rPr lang="en-GB" b="1" dirty="0" err="1"/>
              <a:t>PolioTrac</a:t>
            </a:r>
            <a:r>
              <a:rPr lang="en-GB" dirty="0"/>
              <a:t> facilitates real time communication between UNICEF and its social mobilisation network in their polio vaccination efforts</a:t>
            </a:r>
            <a:r>
              <a:rPr lang="en-GB" dirty="0" smtClean="0"/>
              <a:t>.</a:t>
            </a:r>
          </a:p>
          <a:p>
            <a:pPr>
              <a:buClr>
                <a:srgbClr val="FF0000"/>
              </a:buClr>
              <a:buFont typeface="Wingdings" panose="05000000000000000000" pitchFamily="2" charset="2"/>
              <a:buChar char="§"/>
            </a:pPr>
            <a:endParaRPr lang="en-GB" dirty="0"/>
          </a:p>
          <a:p>
            <a:pPr>
              <a:buClr>
                <a:srgbClr val="FF0000"/>
              </a:buClr>
              <a:buFont typeface="Wingdings" panose="05000000000000000000" pitchFamily="2" charset="2"/>
              <a:buChar char="§"/>
            </a:pPr>
            <a:r>
              <a:rPr lang="en-GB" dirty="0" smtClean="0"/>
              <a:t> </a:t>
            </a:r>
            <a:r>
              <a:rPr lang="en-GB" dirty="0"/>
              <a:t>Simple mobile phones are used to collect structured data for rapid analysis and open ended conversations to address individual needs in order to help frontline staff to be more effective in their efforts to eradicate polio</a:t>
            </a:r>
            <a:r>
              <a:rPr lang="en-GB" dirty="0" smtClean="0"/>
              <a:t>.</a:t>
            </a:r>
          </a:p>
          <a:p>
            <a:pPr>
              <a:buClr>
                <a:srgbClr val="FF0000"/>
              </a:buClr>
              <a:buFont typeface="Wingdings" panose="05000000000000000000" pitchFamily="2" charset="2"/>
              <a:buChar char="§"/>
            </a:pPr>
            <a:endParaRPr lang="en-GB" dirty="0"/>
          </a:p>
          <a:p>
            <a:pPr>
              <a:buClr>
                <a:srgbClr val="FF0000"/>
              </a:buClr>
              <a:buFont typeface="Wingdings" panose="05000000000000000000" pitchFamily="2" charset="2"/>
              <a:buChar char="§"/>
            </a:pPr>
            <a:r>
              <a:rPr lang="en-GB" dirty="0" smtClean="0"/>
              <a:t>More </a:t>
            </a:r>
            <a:r>
              <a:rPr lang="en-GB" dirty="0"/>
              <a:t>specifically, it is used to monitor the rollout of training of frontline workers, to send reminders to frontline staff of their roles and responsibilities, monitor campaign and programme material distribution, payment for frontline </a:t>
            </a:r>
            <a:r>
              <a:rPr lang="en-GB" dirty="0" smtClean="0"/>
              <a:t>workers, </a:t>
            </a:r>
            <a:r>
              <a:rPr lang="en-GB" dirty="0"/>
              <a:t>performance of third party field monitors and other partners </a:t>
            </a:r>
            <a:endParaRPr lang="en-GB" dirty="0" smtClean="0"/>
          </a:p>
          <a:p>
            <a:pPr marL="0" indent="0">
              <a:buClr>
                <a:srgbClr val="FF0000"/>
              </a:buClr>
            </a:pPr>
            <a:endParaRPr lang="en-GB" sz="2000" dirty="0" smtClean="0"/>
          </a:p>
          <a:p>
            <a:pPr marL="0" indent="0">
              <a:buClr>
                <a:srgbClr val="FF0000"/>
              </a:buClr>
            </a:pPr>
            <a:endParaRPr lang="en-US" sz="2000" dirty="0"/>
          </a:p>
        </p:txBody>
      </p:sp>
    </p:spTree>
    <p:extLst>
      <p:ext uri="{BB962C8B-B14F-4D97-AF65-F5344CB8AC3E}">
        <p14:creationId xmlns:p14="http://schemas.microsoft.com/office/powerpoint/2010/main" val="30003776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U-Report</a:t>
            </a:r>
            <a:endParaRPr lang="en-US" dirty="0"/>
          </a:p>
        </p:txBody>
      </p:sp>
      <p:sp>
        <p:nvSpPr>
          <p:cNvPr id="3" name="Content Placeholder 2"/>
          <p:cNvSpPr>
            <a:spLocks noGrp="1"/>
          </p:cNvSpPr>
          <p:nvPr>
            <p:ph idx="1"/>
          </p:nvPr>
        </p:nvSpPr>
        <p:spPr>
          <a:xfrm>
            <a:off x="304800" y="914400"/>
            <a:ext cx="8610600" cy="5791200"/>
          </a:xfrm>
        </p:spPr>
        <p:txBody>
          <a:bodyPr>
            <a:noAutofit/>
          </a:bodyPr>
          <a:lstStyle/>
          <a:p>
            <a:pPr>
              <a:buClr>
                <a:srgbClr val="FF0000"/>
              </a:buClr>
              <a:buSzPct val="120000"/>
              <a:buFont typeface="Courier New" panose="02070309020205020404" pitchFamily="49" charset="0"/>
              <a:buChar char="o"/>
            </a:pPr>
            <a:r>
              <a:rPr lang="en-GB" sz="2000" b="1" dirty="0" smtClean="0"/>
              <a:t>U-Report</a:t>
            </a:r>
            <a:r>
              <a:rPr lang="en-GB" sz="2000" dirty="0" smtClean="0"/>
              <a:t> </a:t>
            </a:r>
            <a:r>
              <a:rPr lang="en-GB" sz="2000" dirty="0"/>
              <a:t>is an application of </a:t>
            </a:r>
            <a:r>
              <a:rPr lang="en-GB" sz="2000" dirty="0" err="1"/>
              <a:t>RapidPro</a:t>
            </a:r>
            <a:r>
              <a:rPr lang="en-GB" sz="2000" dirty="0"/>
              <a:t> designed to give young people a chance to </a:t>
            </a:r>
            <a:r>
              <a:rPr lang="en-GB" sz="2000" dirty="0" smtClean="0"/>
              <a:t>voice </a:t>
            </a:r>
            <a:r>
              <a:rPr lang="en-GB" sz="2000" dirty="0"/>
              <a:t>their opinions and create positive change around issues that they care </a:t>
            </a:r>
            <a:r>
              <a:rPr lang="en-GB" sz="2000" dirty="0" smtClean="0"/>
              <a:t>about </a:t>
            </a:r>
            <a:r>
              <a:rPr lang="en-GB" sz="2000" dirty="0"/>
              <a:t>in their communities. </a:t>
            </a:r>
            <a:endParaRPr lang="en-GB" sz="2000" dirty="0" smtClean="0"/>
          </a:p>
          <a:p>
            <a:pPr>
              <a:buClr>
                <a:srgbClr val="FF0000"/>
              </a:buClr>
              <a:buSzPct val="120000"/>
              <a:buFont typeface="Courier New" panose="02070309020205020404" pitchFamily="49" charset="0"/>
              <a:buChar char="o"/>
            </a:pPr>
            <a:endParaRPr lang="en-GB" sz="2000" dirty="0" smtClean="0"/>
          </a:p>
          <a:p>
            <a:pPr>
              <a:buClr>
                <a:srgbClr val="FF0000"/>
              </a:buClr>
              <a:buSzPct val="120000"/>
              <a:buFont typeface="Courier New" panose="02070309020205020404" pitchFamily="49" charset="0"/>
              <a:buChar char="o"/>
            </a:pPr>
            <a:endParaRPr lang="en-GB" sz="2000" dirty="0"/>
          </a:p>
          <a:p>
            <a:pPr>
              <a:buClr>
                <a:srgbClr val="FF0000"/>
              </a:buClr>
              <a:buSzPct val="120000"/>
              <a:buFont typeface="Courier New" panose="02070309020205020404" pitchFamily="49" charset="0"/>
              <a:buChar char="o"/>
            </a:pPr>
            <a:r>
              <a:rPr lang="en-GB" sz="2000" dirty="0" smtClean="0"/>
              <a:t>U-Reporters </a:t>
            </a:r>
            <a:r>
              <a:rPr lang="en-GB" sz="2000" dirty="0"/>
              <a:t>join an SMS channel or follow a Twitter handle to participate in </a:t>
            </a:r>
            <a:r>
              <a:rPr lang="en-GB" sz="2000" dirty="0" smtClean="0"/>
              <a:t>weekly </a:t>
            </a:r>
            <a:r>
              <a:rPr lang="en-GB" sz="2000" dirty="0"/>
              <a:t>polls on child protection, education, health, HIV and AIDS, nutrition, </a:t>
            </a:r>
            <a:r>
              <a:rPr lang="en-GB" sz="2000" dirty="0" smtClean="0"/>
              <a:t>social </a:t>
            </a:r>
            <a:r>
              <a:rPr lang="en-GB" sz="2000" dirty="0"/>
              <a:t>policy, governance, and water and sanitation</a:t>
            </a:r>
            <a:r>
              <a:rPr lang="en-GB" sz="2000" dirty="0" smtClean="0"/>
              <a:t>.</a:t>
            </a:r>
          </a:p>
          <a:p>
            <a:pPr>
              <a:buClr>
                <a:srgbClr val="FF0000"/>
              </a:buClr>
              <a:buSzPct val="120000"/>
              <a:buFont typeface="Courier New" panose="02070309020205020404" pitchFamily="49" charset="0"/>
              <a:buChar char="o"/>
            </a:pPr>
            <a:endParaRPr lang="en-GB" sz="2000" dirty="0" smtClean="0"/>
          </a:p>
          <a:p>
            <a:pPr>
              <a:buClr>
                <a:srgbClr val="FF0000"/>
              </a:buClr>
              <a:buSzPct val="120000"/>
              <a:buFont typeface="Courier New" panose="02070309020205020404" pitchFamily="49" charset="0"/>
              <a:buChar char="o"/>
            </a:pPr>
            <a:endParaRPr lang="en-GB" sz="2000" dirty="0"/>
          </a:p>
          <a:p>
            <a:pPr>
              <a:buClr>
                <a:srgbClr val="FF0000"/>
              </a:buClr>
              <a:buSzPct val="120000"/>
              <a:buFont typeface="Courier New" panose="02070309020205020404" pitchFamily="49" charset="0"/>
              <a:buChar char="o"/>
            </a:pPr>
            <a:r>
              <a:rPr lang="en-GB" sz="2000" dirty="0" smtClean="0"/>
              <a:t> </a:t>
            </a:r>
            <a:r>
              <a:rPr lang="en-GB" sz="2000" dirty="0"/>
              <a:t>Data are aggregated and made available to the public on a dashboard that is </a:t>
            </a:r>
            <a:r>
              <a:rPr lang="en-GB" sz="2000" dirty="0" smtClean="0"/>
              <a:t>also used </a:t>
            </a:r>
            <a:r>
              <a:rPr lang="en-GB" sz="2000" dirty="0"/>
              <a:t>to engage U-Reporters beyond the weekly poll. </a:t>
            </a:r>
            <a:endParaRPr lang="en-GB" sz="2000" dirty="0" smtClean="0"/>
          </a:p>
          <a:p>
            <a:pPr>
              <a:buClr>
                <a:srgbClr val="FF0000"/>
              </a:buClr>
              <a:buSzPct val="120000"/>
              <a:buFont typeface="Courier New" panose="02070309020205020404" pitchFamily="49" charset="0"/>
              <a:buChar char="o"/>
            </a:pPr>
            <a:endParaRPr lang="en-GB" sz="2000" dirty="0" smtClean="0"/>
          </a:p>
          <a:p>
            <a:pPr>
              <a:buClr>
                <a:srgbClr val="FF0000"/>
              </a:buClr>
              <a:buSzPct val="120000"/>
              <a:buFont typeface="Courier New" panose="02070309020205020404" pitchFamily="49" charset="0"/>
              <a:buChar char="o"/>
            </a:pPr>
            <a:endParaRPr lang="en-GB" sz="2000" dirty="0"/>
          </a:p>
          <a:p>
            <a:pPr>
              <a:buClr>
                <a:srgbClr val="FF0000"/>
              </a:buClr>
              <a:buSzPct val="120000"/>
              <a:buFont typeface="Courier New" panose="02070309020205020404" pitchFamily="49" charset="0"/>
              <a:buChar char="o"/>
            </a:pPr>
            <a:r>
              <a:rPr lang="en-GB" sz="2000" dirty="0" smtClean="0"/>
              <a:t>Crowd-sourced </a:t>
            </a:r>
            <a:r>
              <a:rPr lang="en-GB" sz="2000" dirty="0"/>
              <a:t>reporting facilitates faster communication so that information </a:t>
            </a:r>
            <a:r>
              <a:rPr lang="en-GB" sz="2000" dirty="0" smtClean="0"/>
              <a:t>can </a:t>
            </a:r>
            <a:r>
              <a:rPr lang="en-GB" sz="2000" dirty="0"/>
              <a:t>be used to identify needs and take appropriate action both </a:t>
            </a:r>
            <a:r>
              <a:rPr lang="en-GB" sz="2000" dirty="0" smtClean="0"/>
              <a:t>in development and </a:t>
            </a:r>
            <a:r>
              <a:rPr lang="en-GB" sz="2000" dirty="0"/>
              <a:t>emergency </a:t>
            </a:r>
            <a:r>
              <a:rPr lang="en-GB" sz="2000" dirty="0" smtClean="0"/>
              <a:t>contexts</a:t>
            </a:r>
          </a:p>
          <a:p>
            <a:pPr marL="0" indent="0">
              <a:buClr>
                <a:srgbClr val="FF0000"/>
              </a:buClr>
            </a:pPr>
            <a:endParaRPr lang="en-US" sz="2000" dirty="0"/>
          </a:p>
        </p:txBody>
      </p:sp>
    </p:spTree>
    <p:extLst>
      <p:ext uri="{BB962C8B-B14F-4D97-AF65-F5344CB8AC3E}">
        <p14:creationId xmlns:p14="http://schemas.microsoft.com/office/powerpoint/2010/main" val="126517835"/>
      </p:ext>
    </p:extLst>
  </p:cSld>
  <p:clrMapOvr>
    <a:masterClrMapping/>
  </p:clrMapOvr>
  <p:timing>
    <p:tnLst>
      <p:par>
        <p:cTn id="1" dur="indefinite" restart="never" nodeType="tmRoot"/>
      </p:par>
    </p:tnLst>
  </p:timing>
</p:sld>
</file>

<file path=ppt/theme/theme1.xml><?xml version="1.0" encoding="utf-8"?>
<a:theme xmlns:a="http://schemas.openxmlformats.org/drawingml/2006/main" name="4. Overview of RBM">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UNICEF Standard">
      <a:dk1>
        <a:srgbClr val="000000"/>
      </a:dk1>
      <a:lt1>
        <a:srgbClr val="FFFFFF"/>
      </a:lt1>
      <a:dk2>
        <a:srgbClr val="808080"/>
      </a:dk2>
      <a:lt2>
        <a:srgbClr val="EEECE1"/>
      </a:lt2>
      <a:accent1>
        <a:srgbClr val="009BFD"/>
      </a:accent1>
      <a:accent2>
        <a:srgbClr val="FF0099"/>
      </a:accent2>
      <a:accent3>
        <a:srgbClr val="FFFF00"/>
      </a:accent3>
      <a:accent4>
        <a:srgbClr val="333399"/>
      </a:accent4>
      <a:accent5>
        <a:srgbClr val="DE2414"/>
      </a:accent5>
      <a:accent6>
        <a:srgbClr val="F7941D"/>
      </a:accent6>
      <a:hlink>
        <a:srgbClr val="009740"/>
      </a:hlink>
      <a:folHlink>
        <a:srgbClr val="8DC63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Session 7_ Implementation-Managing programme_21 jan</Template>
  <TotalTime>769</TotalTime>
  <Words>1770</Words>
  <Application>Microsoft Office PowerPoint</Application>
  <PresentationFormat>On-screen Show (4:3)</PresentationFormat>
  <Paragraphs>229</Paragraphs>
  <Slides>16</Slides>
  <Notes>13</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16</vt:i4>
      </vt:variant>
    </vt:vector>
  </HeadingPairs>
  <TitlesOfParts>
    <vt:vector size="26" baseType="lpstr">
      <vt:lpstr>ＭＳ Ｐゴシック</vt:lpstr>
      <vt:lpstr>ＭＳ Ｐゴシック</vt:lpstr>
      <vt:lpstr>Arial</vt:lpstr>
      <vt:lpstr>Calibri</vt:lpstr>
      <vt:lpstr>Corbel</vt:lpstr>
      <vt:lpstr>Courier New</vt:lpstr>
      <vt:lpstr>Times New Roman</vt:lpstr>
      <vt:lpstr>Wingdings</vt:lpstr>
      <vt:lpstr>4. Overview of RBM</vt:lpstr>
      <vt:lpstr>1_Office Theme</vt:lpstr>
      <vt:lpstr>Use of innovations for programme monitoring</vt:lpstr>
      <vt:lpstr>Introduction</vt:lpstr>
      <vt:lpstr>Objectives of Innovations for Programme Monitoring</vt:lpstr>
      <vt:lpstr>Application of Innovations Using Near Real Time Monitoring &amp; Citizen’s Engagement for Addressing Stunting: Zimbabwe Example</vt:lpstr>
      <vt:lpstr>RapidPro</vt:lpstr>
      <vt:lpstr>EduTrac</vt:lpstr>
      <vt:lpstr>mTrac</vt:lpstr>
      <vt:lpstr>Polio Trac</vt:lpstr>
      <vt:lpstr>U-Report</vt:lpstr>
      <vt:lpstr>Other innovations</vt:lpstr>
      <vt:lpstr>Other innovations ctd..</vt:lpstr>
      <vt:lpstr>Other innovations in development</vt:lpstr>
      <vt:lpstr>Advantages of use of Innovations in programme monitoring</vt:lpstr>
      <vt:lpstr>PowerPoint Presentation</vt:lpstr>
      <vt:lpstr>PowerPoint Presentation</vt:lpstr>
      <vt:lpstr>PowerPoint Presentation</vt:lpstr>
    </vt:vector>
  </TitlesOfParts>
  <Company>UNICEF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Etona Ekole</dc:creator>
  <cp:lastModifiedBy>Dylan Welch</cp:lastModifiedBy>
  <cp:revision>87</cp:revision>
  <dcterms:created xsi:type="dcterms:W3CDTF">2016-01-20T09:52:07Z</dcterms:created>
  <dcterms:modified xsi:type="dcterms:W3CDTF">2016-04-19T20:45:51Z</dcterms:modified>
</cp:coreProperties>
</file>