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8"/>
  </p:notesMasterIdLst>
  <p:sldIdLst>
    <p:sldId id="256" r:id="rId2"/>
    <p:sldId id="290" r:id="rId3"/>
    <p:sldId id="328" r:id="rId4"/>
    <p:sldId id="300" r:id="rId5"/>
    <p:sldId id="303" r:id="rId6"/>
    <p:sldId id="304" r:id="rId7"/>
    <p:sldId id="298" r:id="rId8"/>
    <p:sldId id="280" r:id="rId9"/>
    <p:sldId id="262" r:id="rId10"/>
    <p:sldId id="292" r:id="rId11"/>
    <p:sldId id="286" r:id="rId12"/>
    <p:sldId id="293" r:id="rId13"/>
    <p:sldId id="291" r:id="rId14"/>
    <p:sldId id="263" r:id="rId15"/>
    <p:sldId id="314" r:id="rId16"/>
    <p:sldId id="297" r:id="rId17"/>
    <p:sldId id="294" r:id="rId18"/>
    <p:sldId id="313" r:id="rId19"/>
    <p:sldId id="309" r:id="rId20"/>
    <p:sldId id="310" r:id="rId21"/>
    <p:sldId id="326" r:id="rId22"/>
    <p:sldId id="316" r:id="rId23"/>
    <p:sldId id="315" r:id="rId24"/>
    <p:sldId id="322" r:id="rId25"/>
    <p:sldId id="323" r:id="rId26"/>
    <p:sldId id="270"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Alley" initials="KA" lastIdx="3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0066CC"/>
    <a:srgbClr val="6699FF"/>
    <a:srgbClr val="0033CC"/>
    <a:srgbClr val="CCECFF"/>
    <a:srgbClr val="0066FF"/>
    <a:srgbClr val="60B299"/>
    <a:srgbClr val="54BEAA"/>
    <a:srgbClr val="009900"/>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6" autoAdjust="0"/>
    <p:restoredTop sz="69300" autoAdjust="0"/>
  </p:normalViewPr>
  <p:slideViewPr>
    <p:cSldViewPr>
      <p:cViewPr varScale="1">
        <p:scale>
          <a:sx n="62" d="100"/>
          <a:sy n="62" d="100"/>
        </p:scale>
        <p:origin x="2059" y="53"/>
      </p:cViewPr>
      <p:guideLst>
        <p:guide orient="horz" pos="2160"/>
        <p:guide pos="2880"/>
      </p:guideLst>
    </p:cSldViewPr>
  </p:slideViewPr>
  <p:notesTextViewPr>
    <p:cViewPr>
      <p:scale>
        <a:sx n="1" d="1"/>
        <a:sy n="1" d="1"/>
      </p:scale>
      <p:origin x="0" y="0"/>
    </p:cViewPr>
  </p:notesTextViewPr>
  <p:sorterViewPr>
    <p:cViewPr varScale="1">
      <p:scale>
        <a:sx n="1" d="1"/>
        <a:sy n="1" d="1"/>
      </p:scale>
      <p:origin x="0" y="-19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33AA28-3887-1347-88C1-04096D80FC9C}" type="doc">
      <dgm:prSet loTypeId="urn:microsoft.com/office/officeart/2005/8/layout/cycle5" loCatId="cycle" qsTypeId="urn:microsoft.com/office/officeart/2005/8/quickstyle/simple4" qsCatId="simple" csTypeId="urn:microsoft.com/office/officeart/2005/8/colors/accent2_2" csCatId="accent2" phldr="1"/>
      <dgm:spPr/>
      <dgm:t>
        <a:bodyPr/>
        <a:lstStyle/>
        <a:p>
          <a:endParaRPr lang="en-US"/>
        </a:p>
      </dgm:t>
    </dgm:pt>
    <dgm:pt modelId="{94177D2E-6428-194E-B1AC-FDED6D57B827}">
      <dgm:prSet phldrT="[Text]" custT="1"/>
      <dgm:spPr/>
      <dgm:t>
        <a:bodyPr/>
        <a:lstStyle/>
        <a:p>
          <a:r>
            <a:rPr lang="en-US" sz="2000" dirty="0"/>
            <a:t>Work Plan</a:t>
          </a:r>
        </a:p>
      </dgm:t>
    </dgm:pt>
    <dgm:pt modelId="{FBAE1D1F-BA61-1F40-A4CD-450AF396D379}" type="parTrans" cxnId="{C2C2B997-B15F-F54B-8122-47198BD5A9B1}">
      <dgm:prSet/>
      <dgm:spPr/>
      <dgm:t>
        <a:bodyPr/>
        <a:lstStyle/>
        <a:p>
          <a:endParaRPr lang="en-US"/>
        </a:p>
      </dgm:t>
    </dgm:pt>
    <dgm:pt modelId="{D2536F34-4F29-2C4A-875A-5C6AB5E6AA5D}" type="sibTrans" cxnId="{C2C2B997-B15F-F54B-8122-47198BD5A9B1}">
      <dgm:prSet/>
      <dgm:spPr/>
      <dgm:t>
        <a:bodyPr/>
        <a:lstStyle/>
        <a:p>
          <a:endParaRPr lang="en-US"/>
        </a:p>
      </dgm:t>
    </dgm:pt>
    <dgm:pt modelId="{E1D2EEAF-CE43-2B45-9F49-4E8E7F675C14}">
      <dgm:prSet phldrT="[Text]" custT="1"/>
      <dgm:spPr/>
      <dgm:t>
        <a:bodyPr/>
        <a:lstStyle/>
        <a:p>
          <a:r>
            <a:rPr lang="en-US" sz="2000" dirty="0"/>
            <a:t> </a:t>
          </a:r>
          <a:r>
            <a:rPr lang="en-US" sz="2000" dirty="0" smtClean="0"/>
            <a:t>Planning for Monitoring</a:t>
          </a:r>
          <a:endParaRPr lang="en-US" sz="2000" dirty="0"/>
        </a:p>
      </dgm:t>
    </dgm:pt>
    <dgm:pt modelId="{2D4B33E0-7FD6-1F42-AAF9-3AD8ABDCBD2C}" type="parTrans" cxnId="{404DE1FE-81EE-CF4F-ACB9-3A87C33AC0E5}">
      <dgm:prSet/>
      <dgm:spPr/>
      <dgm:t>
        <a:bodyPr/>
        <a:lstStyle/>
        <a:p>
          <a:endParaRPr lang="en-US"/>
        </a:p>
      </dgm:t>
    </dgm:pt>
    <dgm:pt modelId="{CD9F316F-7649-0A44-8512-30A93342621D}" type="sibTrans" cxnId="{404DE1FE-81EE-CF4F-ACB9-3A87C33AC0E5}">
      <dgm:prSet/>
      <dgm:spPr/>
      <dgm:t>
        <a:bodyPr/>
        <a:lstStyle/>
        <a:p>
          <a:endParaRPr lang="en-US"/>
        </a:p>
      </dgm:t>
    </dgm:pt>
    <dgm:pt modelId="{3FE7E47E-88E6-854E-9888-DDD8B846888C}">
      <dgm:prSet phldrT="[Text]" custT="1"/>
      <dgm:spPr/>
      <dgm:t>
        <a:bodyPr/>
        <a:lstStyle/>
        <a:p>
          <a:r>
            <a:rPr lang="en-US" sz="2000" dirty="0"/>
            <a:t>Protocols and tools for monitoring</a:t>
          </a:r>
        </a:p>
      </dgm:t>
    </dgm:pt>
    <dgm:pt modelId="{BECCECEE-A1C3-0C4C-9922-A3D780D4C536}" type="parTrans" cxnId="{C3C517FE-344C-EE4C-ADC9-7F792C6E3C93}">
      <dgm:prSet/>
      <dgm:spPr/>
      <dgm:t>
        <a:bodyPr/>
        <a:lstStyle/>
        <a:p>
          <a:endParaRPr lang="en-US"/>
        </a:p>
      </dgm:t>
    </dgm:pt>
    <dgm:pt modelId="{A8741F0E-CC19-8D48-9AA1-5A53949934EA}" type="sibTrans" cxnId="{C3C517FE-344C-EE4C-ADC9-7F792C6E3C93}">
      <dgm:prSet/>
      <dgm:spPr/>
      <dgm:t>
        <a:bodyPr/>
        <a:lstStyle/>
        <a:p>
          <a:endParaRPr lang="en-US"/>
        </a:p>
      </dgm:t>
    </dgm:pt>
    <dgm:pt modelId="{3906BA1C-6A45-9240-9C62-C4A83CD26791}">
      <dgm:prSet phldrT="[Text]" custT="1"/>
      <dgm:spPr/>
      <dgm:t>
        <a:bodyPr/>
        <a:lstStyle/>
        <a:p>
          <a:r>
            <a:rPr lang="en-US" sz="2000" dirty="0"/>
            <a:t>Data collection and analysis</a:t>
          </a:r>
        </a:p>
      </dgm:t>
    </dgm:pt>
    <dgm:pt modelId="{25FC4384-790E-7C42-B3C7-80BA43CDFA2F}" type="parTrans" cxnId="{783EE10E-9EF1-514B-95E5-213A87A6F0A8}">
      <dgm:prSet/>
      <dgm:spPr/>
      <dgm:t>
        <a:bodyPr/>
        <a:lstStyle/>
        <a:p>
          <a:endParaRPr lang="en-US"/>
        </a:p>
      </dgm:t>
    </dgm:pt>
    <dgm:pt modelId="{9F23C027-7406-4E4E-B818-FEAFFAAA2670}" type="sibTrans" cxnId="{783EE10E-9EF1-514B-95E5-213A87A6F0A8}">
      <dgm:prSet/>
      <dgm:spPr/>
      <dgm:t>
        <a:bodyPr/>
        <a:lstStyle/>
        <a:p>
          <a:endParaRPr lang="en-US"/>
        </a:p>
      </dgm:t>
    </dgm:pt>
    <dgm:pt modelId="{A6F148F2-7948-5B4B-9F3D-A75F946323BA}">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Communication </a:t>
          </a:r>
          <a:r>
            <a:rPr lang="en-US" sz="2000" dirty="0"/>
            <a:t>and reporting</a:t>
          </a:r>
        </a:p>
        <a:p>
          <a:pPr defTabSz="889000">
            <a:lnSpc>
              <a:spcPct val="90000"/>
            </a:lnSpc>
            <a:spcBef>
              <a:spcPct val="0"/>
            </a:spcBef>
            <a:spcAft>
              <a:spcPct val="35000"/>
            </a:spcAft>
          </a:pPr>
          <a:endParaRPr lang="en-US" sz="2000" dirty="0"/>
        </a:p>
      </dgm:t>
    </dgm:pt>
    <dgm:pt modelId="{4830245D-768D-3441-B31C-0DD8F9D3D4C2}" type="parTrans" cxnId="{C332EE99-7A17-BD4B-B4B9-9DDF5256F040}">
      <dgm:prSet/>
      <dgm:spPr/>
      <dgm:t>
        <a:bodyPr/>
        <a:lstStyle/>
        <a:p>
          <a:endParaRPr lang="en-US"/>
        </a:p>
      </dgm:t>
    </dgm:pt>
    <dgm:pt modelId="{9CCB694B-306D-A845-9470-623AAC9010BE}" type="sibTrans" cxnId="{C332EE99-7A17-BD4B-B4B9-9DDF5256F040}">
      <dgm:prSet/>
      <dgm:spPr/>
      <dgm:t>
        <a:bodyPr/>
        <a:lstStyle/>
        <a:p>
          <a:endParaRPr lang="en-US"/>
        </a:p>
      </dgm:t>
    </dgm:pt>
    <dgm:pt modelId="{A71D633C-8164-C643-9A47-FD27A656F3DA}">
      <dgm:prSet phldrT="[Text]" custT="1"/>
      <dgm:spPr/>
      <dgm:t>
        <a:bodyPr/>
        <a:lstStyle/>
        <a:p>
          <a:r>
            <a:rPr lang="en-US" sz="2000" dirty="0"/>
            <a:t>Decision-taking/</a:t>
          </a:r>
        </a:p>
        <a:p>
          <a:r>
            <a:rPr lang="en-US" sz="2000" dirty="0"/>
            <a:t>corrective action</a:t>
          </a:r>
        </a:p>
      </dgm:t>
    </dgm:pt>
    <dgm:pt modelId="{E5B15E5F-F325-D745-9807-DA65F7F37F90}" type="parTrans" cxnId="{81C44A08-371E-174E-8097-CE2726AD1F19}">
      <dgm:prSet/>
      <dgm:spPr/>
      <dgm:t>
        <a:bodyPr/>
        <a:lstStyle/>
        <a:p>
          <a:endParaRPr lang="en-US"/>
        </a:p>
      </dgm:t>
    </dgm:pt>
    <dgm:pt modelId="{9F7D6EC7-5792-D349-93EE-63A3CA68719B}" type="sibTrans" cxnId="{81C44A08-371E-174E-8097-CE2726AD1F19}">
      <dgm:prSet/>
      <dgm:spPr/>
      <dgm:t>
        <a:bodyPr/>
        <a:lstStyle/>
        <a:p>
          <a:endParaRPr lang="en-US"/>
        </a:p>
      </dgm:t>
    </dgm:pt>
    <dgm:pt modelId="{CEBB229F-9FAA-5E4A-995D-3F53F58F2DAB}" type="pres">
      <dgm:prSet presAssocID="{5533AA28-3887-1347-88C1-04096D80FC9C}" presName="cycle" presStyleCnt="0">
        <dgm:presLayoutVars>
          <dgm:dir/>
          <dgm:resizeHandles val="exact"/>
        </dgm:presLayoutVars>
      </dgm:prSet>
      <dgm:spPr/>
      <dgm:t>
        <a:bodyPr/>
        <a:lstStyle/>
        <a:p>
          <a:endParaRPr lang="en-US"/>
        </a:p>
      </dgm:t>
    </dgm:pt>
    <dgm:pt modelId="{8523D97F-2B98-DA4C-9043-873B0AE744E9}" type="pres">
      <dgm:prSet presAssocID="{94177D2E-6428-194E-B1AC-FDED6D57B827}" presName="node" presStyleLbl="node1" presStyleIdx="0" presStyleCnt="6" custScaleX="109821" custRadScaleRad="98464" custRadScaleInc="-7080">
        <dgm:presLayoutVars>
          <dgm:bulletEnabled val="1"/>
        </dgm:presLayoutVars>
      </dgm:prSet>
      <dgm:spPr/>
      <dgm:t>
        <a:bodyPr/>
        <a:lstStyle/>
        <a:p>
          <a:endParaRPr lang="en-US"/>
        </a:p>
      </dgm:t>
    </dgm:pt>
    <dgm:pt modelId="{ABD5F8F3-AA13-BB44-A811-6516F216509E}" type="pres">
      <dgm:prSet presAssocID="{94177D2E-6428-194E-B1AC-FDED6D57B827}" presName="spNode" presStyleCnt="0"/>
      <dgm:spPr/>
    </dgm:pt>
    <dgm:pt modelId="{40F57B13-4681-A04C-8392-EBC72CFD6AE4}" type="pres">
      <dgm:prSet presAssocID="{D2536F34-4F29-2C4A-875A-5C6AB5E6AA5D}" presName="sibTrans" presStyleLbl="sibTrans1D1" presStyleIdx="0" presStyleCnt="6"/>
      <dgm:spPr/>
      <dgm:t>
        <a:bodyPr/>
        <a:lstStyle/>
        <a:p>
          <a:endParaRPr lang="en-US"/>
        </a:p>
      </dgm:t>
    </dgm:pt>
    <dgm:pt modelId="{3FFE58F6-1B84-2149-B434-D188B8BAFD02}" type="pres">
      <dgm:prSet presAssocID="{E1D2EEAF-CE43-2B45-9F49-4E8E7F675C14}" presName="node" presStyleLbl="node1" presStyleIdx="1" presStyleCnt="6" custScaleX="135923">
        <dgm:presLayoutVars>
          <dgm:bulletEnabled val="1"/>
        </dgm:presLayoutVars>
      </dgm:prSet>
      <dgm:spPr/>
      <dgm:t>
        <a:bodyPr/>
        <a:lstStyle/>
        <a:p>
          <a:endParaRPr lang="en-US"/>
        </a:p>
      </dgm:t>
    </dgm:pt>
    <dgm:pt modelId="{4500F76B-D3CB-A64E-86E0-EA5C4753C26F}" type="pres">
      <dgm:prSet presAssocID="{E1D2EEAF-CE43-2B45-9F49-4E8E7F675C14}" presName="spNode" presStyleCnt="0"/>
      <dgm:spPr/>
    </dgm:pt>
    <dgm:pt modelId="{310ACCF9-5BAF-9245-8D27-A33761EA8A40}" type="pres">
      <dgm:prSet presAssocID="{CD9F316F-7649-0A44-8512-30A93342621D}" presName="sibTrans" presStyleLbl="sibTrans1D1" presStyleIdx="1" presStyleCnt="6"/>
      <dgm:spPr/>
      <dgm:t>
        <a:bodyPr/>
        <a:lstStyle/>
        <a:p>
          <a:endParaRPr lang="en-US"/>
        </a:p>
      </dgm:t>
    </dgm:pt>
    <dgm:pt modelId="{ED17A635-2790-094A-B85D-E594D9BDAB76}" type="pres">
      <dgm:prSet presAssocID="{3FE7E47E-88E6-854E-9888-DDD8B846888C}" presName="node" presStyleLbl="node1" presStyleIdx="2" presStyleCnt="6" custScaleX="121582" custScaleY="184752" custRadScaleRad="104354" custRadScaleInc="-6854">
        <dgm:presLayoutVars>
          <dgm:bulletEnabled val="1"/>
        </dgm:presLayoutVars>
      </dgm:prSet>
      <dgm:spPr/>
      <dgm:t>
        <a:bodyPr/>
        <a:lstStyle/>
        <a:p>
          <a:endParaRPr lang="en-US"/>
        </a:p>
      </dgm:t>
    </dgm:pt>
    <dgm:pt modelId="{C5ABAF19-A93E-CD43-8975-5DBAE2EDCED7}" type="pres">
      <dgm:prSet presAssocID="{3FE7E47E-88E6-854E-9888-DDD8B846888C}" presName="spNode" presStyleCnt="0"/>
      <dgm:spPr/>
    </dgm:pt>
    <dgm:pt modelId="{87646424-9280-9643-BF34-2C2C9FE2BBFE}" type="pres">
      <dgm:prSet presAssocID="{A8741F0E-CC19-8D48-9AA1-5A53949934EA}" presName="sibTrans" presStyleLbl="sibTrans1D1" presStyleIdx="2" presStyleCnt="6"/>
      <dgm:spPr/>
      <dgm:t>
        <a:bodyPr/>
        <a:lstStyle/>
        <a:p>
          <a:endParaRPr lang="en-US"/>
        </a:p>
      </dgm:t>
    </dgm:pt>
    <dgm:pt modelId="{9E9E3357-711A-C540-A170-1145F0847B57}" type="pres">
      <dgm:prSet presAssocID="{3906BA1C-6A45-9240-9C62-C4A83CD26791}" presName="node" presStyleLbl="node1" presStyleIdx="3" presStyleCnt="6" custScaleX="111366" custScaleY="141267">
        <dgm:presLayoutVars>
          <dgm:bulletEnabled val="1"/>
        </dgm:presLayoutVars>
      </dgm:prSet>
      <dgm:spPr/>
      <dgm:t>
        <a:bodyPr/>
        <a:lstStyle/>
        <a:p>
          <a:endParaRPr lang="en-US"/>
        </a:p>
      </dgm:t>
    </dgm:pt>
    <dgm:pt modelId="{7D28DE1B-68DB-004C-9092-901805DC981A}" type="pres">
      <dgm:prSet presAssocID="{3906BA1C-6A45-9240-9C62-C4A83CD26791}" presName="spNode" presStyleCnt="0"/>
      <dgm:spPr/>
    </dgm:pt>
    <dgm:pt modelId="{933A91D8-A014-9446-8AE9-7E5363547711}" type="pres">
      <dgm:prSet presAssocID="{9F23C027-7406-4E4E-B818-FEAFFAAA2670}" presName="sibTrans" presStyleLbl="sibTrans1D1" presStyleIdx="3" presStyleCnt="6"/>
      <dgm:spPr/>
      <dgm:t>
        <a:bodyPr/>
        <a:lstStyle/>
        <a:p>
          <a:endParaRPr lang="en-US"/>
        </a:p>
      </dgm:t>
    </dgm:pt>
    <dgm:pt modelId="{12A67F2B-F035-1A41-AFCA-FC06A9B62CB9}" type="pres">
      <dgm:prSet presAssocID="{A6F148F2-7948-5B4B-9F3D-A75F946323BA}" presName="node" presStyleLbl="node1" presStyleIdx="4" presStyleCnt="6" custScaleX="144928" custRadScaleRad="100623" custRadScaleInc="23654">
        <dgm:presLayoutVars>
          <dgm:bulletEnabled val="1"/>
        </dgm:presLayoutVars>
      </dgm:prSet>
      <dgm:spPr/>
      <dgm:t>
        <a:bodyPr/>
        <a:lstStyle/>
        <a:p>
          <a:endParaRPr lang="en-US"/>
        </a:p>
      </dgm:t>
    </dgm:pt>
    <dgm:pt modelId="{F9D33175-AAAB-0348-AC6E-B6D2CA9848BF}" type="pres">
      <dgm:prSet presAssocID="{A6F148F2-7948-5B4B-9F3D-A75F946323BA}" presName="spNode" presStyleCnt="0"/>
      <dgm:spPr/>
    </dgm:pt>
    <dgm:pt modelId="{26561FE3-5E02-DE48-BB71-192A8EA08DF4}" type="pres">
      <dgm:prSet presAssocID="{9CCB694B-306D-A845-9470-623AAC9010BE}" presName="sibTrans" presStyleLbl="sibTrans1D1" presStyleIdx="4" presStyleCnt="6"/>
      <dgm:spPr/>
      <dgm:t>
        <a:bodyPr/>
        <a:lstStyle/>
        <a:p>
          <a:endParaRPr lang="en-US"/>
        </a:p>
      </dgm:t>
    </dgm:pt>
    <dgm:pt modelId="{71EEB289-A13C-A945-A123-7033540FF01F}" type="pres">
      <dgm:prSet presAssocID="{A71D633C-8164-C643-9A47-FD27A656F3DA}" presName="node" presStyleLbl="node1" presStyleIdx="5" presStyleCnt="6" custScaleX="166521">
        <dgm:presLayoutVars>
          <dgm:bulletEnabled val="1"/>
        </dgm:presLayoutVars>
      </dgm:prSet>
      <dgm:spPr/>
      <dgm:t>
        <a:bodyPr/>
        <a:lstStyle/>
        <a:p>
          <a:endParaRPr lang="en-US"/>
        </a:p>
      </dgm:t>
    </dgm:pt>
    <dgm:pt modelId="{DA05BC6C-C9FA-C440-B99D-3BD68B0DE154}" type="pres">
      <dgm:prSet presAssocID="{A71D633C-8164-C643-9A47-FD27A656F3DA}" presName="spNode" presStyleCnt="0"/>
      <dgm:spPr/>
    </dgm:pt>
    <dgm:pt modelId="{E4363D12-A24F-BA4D-9A44-A5B4054F15A9}" type="pres">
      <dgm:prSet presAssocID="{9F7D6EC7-5792-D349-93EE-63A3CA68719B}" presName="sibTrans" presStyleLbl="sibTrans1D1" presStyleIdx="5" presStyleCnt="6"/>
      <dgm:spPr/>
      <dgm:t>
        <a:bodyPr/>
        <a:lstStyle/>
        <a:p>
          <a:endParaRPr lang="en-US"/>
        </a:p>
      </dgm:t>
    </dgm:pt>
  </dgm:ptLst>
  <dgm:cxnLst>
    <dgm:cxn modelId="{29AF3682-C802-4D1E-87CF-057AFF94B718}" type="presOf" srcId="{A8741F0E-CC19-8D48-9AA1-5A53949934EA}" destId="{87646424-9280-9643-BF34-2C2C9FE2BBFE}" srcOrd="0" destOrd="0" presId="urn:microsoft.com/office/officeart/2005/8/layout/cycle5"/>
    <dgm:cxn modelId="{783EE10E-9EF1-514B-95E5-213A87A6F0A8}" srcId="{5533AA28-3887-1347-88C1-04096D80FC9C}" destId="{3906BA1C-6A45-9240-9C62-C4A83CD26791}" srcOrd="3" destOrd="0" parTransId="{25FC4384-790E-7C42-B3C7-80BA43CDFA2F}" sibTransId="{9F23C027-7406-4E4E-B818-FEAFFAAA2670}"/>
    <dgm:cxn modelId="{9EE0ED7E-5196-47D5-8DA4-6999EF5472EE}" type="presOf" srcId="{E1D2EEAF-CE43-2B45-9F49-4E8E7F675C14}" destId="{3FFE58F6-1B84-2149-B434-D188B8BAFD02}" srcOrd="0" destOrd="0" presId="urn:microsoft.com/office/officeart/2005/8/layout/cycle5"/>
    <dgm:cxn modelId="{E99B0393-5B9E-471B-85B3-B89FDF5BF865}" type="presOf" srcId="{94177D2E-6428-194E-B1AC-FDED6D57B827}" destId="{8523D97F-2B98-DA4C-9043-873B0AE744E9}" srcOrd="0" destOrd="0" presId="urn:microsoft.com/office/officeart/2005/8/layout/cycle5"/>
    <dgm:cxn modelId="{2BA274CB-03D9-4D4D-989A-88DFB84D1BBF}" type="presOf" srcId="{3906BA1C-6A45-9240-9C62-C4A83CD26791}" destId="{9E9E3357-711A-C540-A170-1145F0847B57}" srcOrd="0" destOrd="0" presId="urn:microsoft.com/office/officeart/2005/8/layout/cycle5"/>
    <dgm:cxn modelId="{660C9EF2-1D9E-46D4-81F6-B5667CEDC6D1}" type="presOf" srcId="{9F7D6EC7-5792-D349-93EE-63A3CA68719B}" destId="{E4363D12-A24F-BA4D-9A44-A5B4054F15A9}" srcOrd="0" destOrd="0" presId="urn:microsoft.com/office/officeart/2005/8/layout/cycle5"/>
    <dgm:cxn modelId="{224D2C47-6417-4A6A-8219-9998E4945B0D}" type="presOf" srcId="{A71D633C-8164-C643-9A47-FD27A656F3DA}" destId="{71EEB289-A13C-A945-A123-7033540FF01F}" srcOrd="0" destOrd="0" presId="urn:microsoft.com/office/officeart/2005/8/layout/cycle5"/>
    <dgm:cxn modelId="{9E005984-0070-4220-B496-2865D539ABD6}" type="presOf" srcId="{9F23C027-7406-4E4E-B818-FEAFFAAA2670}" destId="{933A91D8-A014-9446-8AE9-7E5363547711}" srcOrd="0" destOrd="0" presId="urn:microsoft.com/office/officeart/2005/8/layout/cycle5"/>
    <dgm:cxn modelId="{F3B703AA-C3C9-416F-A03F-F589D168165C}" type="presOf" srcId="{A6F148F2-7948-5B4B-9F3D-A75F946323BA}" destId="{12A67F2B-F035-1A41-AFCA-FC06A9B62CB9}" srcOrd="0" destOrd="0" presId="urn:microsoft.com/office/officeart/2005/8/layout/cycle5"/>
    <dgm:cxn modelId="{404DE1FE-81EE-CF4F-ACB9-3A87C33AC0E5}" srcId="{5533AA28-3887-1347-88C1-04096D80FC9C}" destId="{E1D2EEAF-CE43-2B45-9F49-4E8E7F675C14}" srcOrd="1" destOrd="0" parTransId="{2D4B33E0-7FD6-1F42-AAF9-3AD8ABDCBD2C}" sibTransId="{CD9F316F-7649-0A44-8512-30A93342621D}"/>
    <dgm:cxn modelId="{C19D947D-2C99-4910-B7F6-9389C65E5B49}" type="presOf" srcId="{5533AA28-3887-1347-88C1-04096D80FC9C}" destId="{CEBB229F-9FAA-5E4A-995D-3F53F58F2DAB}" srcOrd="0" destOrd="0" presId="urn:microsoft.com/office/officeart/2005/8/layout/cycle5"/>
    <dgm:cxn modelId="{B2E277E8-A1BE-45AE-A5BC-44CF67A1CA07}" type="presOf" srcId="{CD9F316F-7649-0A44-8512-30A93342621D}" destId="{310ACCF9-5BAF-9245-8D27-A33761EA8A40}" srcOrd="0" destOrd="0" presId="urn:microsoft.com/office/officeart/2005/8/layout/cycle5"/>
    <dgm:cxn modelId="{A99FA1D3-D0DB-43DC-956B-8DDD588CF49C}" type="presOf" srcId="{D2536F34-4F29-2C4A-875A-5C6AB5E6AA5D}" destId="{40F57B13-4681-A04C-8392-EBC72CFD6AE4}" srcOrd="0" destOrd="0" presId="urn:microsoft.com/office/officeart/2005/8/layout/cycle5"/>
    <dgm:cxn modelId="{BEA77BBA-B9A5-46C8-8981-4A03B5284B6C}" type="presOf" srcId="{9CCB694B-306D-A845-9470-623AAC9010BE}" destId="{26561FE3-5E02-DE48-BB71-192A8EA08DF4}" srcOrd="0" destOrd="0" presId="urn:microsoft.com/office/officeart/2005/8/layout/cycle5"/>
    <dgm:cxn modelId="{C2C2B997-B15F-F54B-8122-47198BD5A9B1}" srcId="{5533AA28-3887-1347-88C1-04096D80FC9C}" destId="{94177D2E-6428-194E-B1AC-FDED6D57B827}" srcOrd="0" destOrd="0" parTransId="{FBAE1D1F-BA61-1F40-A4CD-450AF396D379}" sibTransId="{D2536F34-4F29-2C4A-875A-5C6AB5E6AA5D}"/>
    <dgm:cxn modelId="{C332EE99-7A17-BD4B-B4B9-9DDF5256F040}" srcId="{5533AA28-3887-1347-88C1-04096D80FC9C}" destId="{A6F148F2-7948-5B4B-9F3D-A75F946323BA}" srcOrd="4" destOrd="0" parTransId="{4830245D-768D-3441-B31C-0DD8F9D3D4C2}" sibTransId="{9CCB694B-306D-A845-9470-623AAC9010BE}"/>
    <dgm:cxn modelId="{EFA6E644-86EF-4522-9A62-5FF39C6BDC3D}" type="presOf" srcId="{3FE7E47E-88E6-854E-9888-DDD8B846888C}" destId="{ED17A635-2790-094A-B85D-E594D9BDAB76}" srcOrd="0" destOrd="0" presId="urn:microsoft.com/office/officeart/2005/8/layout/cycle5"/>
    <dgm:cxn modelId="{C3C517FE-344C-EE4C-ADC9-7F792C6E3C93}" srcId="{5533AA28-3887-1347-88C1-04096D80FC9C}" destId="{3FE7E47E-88E6-854E-9888-DDD8B846888C}" srcOrd="2" destOrd="0" parTransId="{BECCECEE-A1C3-0C4C-9922-A3D780D4C536}" sibTransId="{A8741F0E-CC19-8D48-9AA1-5A53949934EA}"/>
    <dgm:cxn modelId="{81C44A08-371E-174E-8097-CE2726AD1F19}" srcId="{5533AA28-3887-1347-88C1-04096D80FC9C}" destId="{A71D633C-8164-C643-9A47-FD27A656F3DA}" srcOrd="5" destOrd="0" parTransId="{E5B15E5F-F325-D745-9807-DA65F7F37F90}" sibTransId="{9F7D6EC7-5792-D349-93EE-63A3CA68719B}"/>
    <dgm:cxn modelId="{0549AE45-E640-4CBB-95AF-6B4A7144FB72}" type="presParOf" srcId="{CEBB229F-9FAA-5E4A-995D-3F53F58F2DAB}" destId="{8523D97F-2B98-DA4C-9043-873B0AE744E9}" srcOrd="0" destOrd="0" presId="urn:microsoft.com/office/officeart/2005/8/layout/cycle5"/>
    <dgm:cxn modelId="{B5A34AD7-8A59-4B7C-8482-C496487E98A4}" type="presParOf" srcId="{CEBB229F-9FAA-5E4A-995D-3F53F58F2DAB}" destId="{ABD5F8F3-AA13-BB44-A811-6516F216509E}" srcOrd="1" destOrd="0" presId="urn:microsoft.com/office/officeart/2005/8/layout/cycle5"/>
    <dgm:cxn modelId="{F0D410A8-97C5-4B15-AAAB-92C206FF3A7C}" type="presParOf" srcId="{CEBB229F-9FAA-5E4A-995D-3F53F58F2DAB}" destId="{40F57B13-4681-A04C-8392-EBC72CFD6AE4}" srcOrd="2" destOrd="0" presId="urn:microsoft.com/office/officeart/2005/8/layout/cycle5"/>
    <dgm:cxn modelId="{CBFDB217-B099-4007-847B-F4FCACF3FC76}" type="presParOf" srcId="{CEBB229F-9FAA-5E4A-995D-3F53F58F2DAB}" destId="{3FFE58F6-1B84-2149-B434-D188B8BAFD02}" srcOrd="3" destOrd="0" presId="urn:microsoft.com/office/officeart/2005/8/layout/cycle5"/>
    <dgm:cxn modelId="{829BDFFE-0EEC-475C-9347-C02F7CBA44A0}" type="presParOf" srcId="{CEBB229F-9FAA-5E4A-995D-3F53F58F2DAB}" destId="{4500F76B-D3CB-A64E-86E0-EA5C4753C26F}" srcOrd="4" destOrd="0" presId="urn:microsoft.com/office/officeart/2005/8/layout/cycle5"/>
    <dgm:cxn modelId="{470FDAE4-FB48-490F-BAB7-ED3721047282}" type="presParOf" srcId="{CEBB229F-9FAA-5E4A-995D-3F53F58F2DAB}" destId="{310ACCF9-5BAF-9245-8D27-A33761EA8A40}" srcOrd="5" destOrd="0" presId="urn:microsoft.com/office/officeart/2005/8/layout/cycle5"/>
    <dgm:cxn modelId="{A0263C40-A324-4C84-A2B7-3B15F55D1162}" type="presParOf" srcId="{CEBB229F-9FAA-5E4A-995D-3F53F58F2DAB}" destId="{ED17A635-2790-094A-B85D-E594D9BDAB76}" srcOrd="6" destOrd="0" presId="urn:microsoft.com/office/officeart/2005/8/layout/cycle5"/>
    <dgm:cxn modelId="{A7F75E6A-AD98-4030-882E-456DE78B8CA6}" type="presParOf" srcId="{CEBB229F-9FAA-5E4A-995D-3F53F58F2DAB}" destId="{C5ABAF19-A93E-CD43-8975-5DBAE2EDCED7}" srcOrd="7" destOrd="0" presId="urn:microsoft.com/office/officeart/2005/8/layout/cycle5"/>
    <dgm:cxn modelId="{0E1C940C-C15C-4DA3-8EE0-3DE975B5BCFF}" type="presParOf" srcId="{CEBB229F-9FAA-5E4A-995D-3F53F58F2DAB}" destId="{87646424-9280-9643-BF34-2C2C9FE2BBFE}" srcOrd="8" destOrd="0" presId="urn:microsoft.com/office/officeart/2005/8/layout/cycle5"/>
    <dgm:cxn modelId="{A2C10D34-53AC-47D2-983F-1507B2658CF4}" type="presParOf" srcId="{CEBB229F-9FAA-5E4A-995D-3F53F58F2DAB}" destId="{9E9E3357-711A-C540-A170-1145F0847B57}" srcOrd="9" destOrd="0" presId="urn:microsoft.com/office/officeart/2005/8/layout/cycle5"/>
    <dgm:cxn modelId="{5F8E93C1-EE30-4C90-99FE-EED4B4D33BE0}" type="presParOf" srcId="{CEBB229F-9FAA-5E4A-995D-3F53F58F2DAB}" destId="{7D28DE1B-68DB-004C-9092-901805DC981A}" srcOrd="10" destOrd="0" presId="urn:microsoft.com/office/officeart/2005/8/layout/cycle5"/>
    <dgm:cxn modelId="{FCFCC570-0F65-43AA-95E5-47942C3609C7}" type="presParOf" srcId="{CEBB229F-9FAA-5E4A-995D-3F53F58F2DAB}" destId="{933A91D8-A014-9446-8AE9-7E5363547711}" srcOrd="11" destOrd="0" presId="urn:microsoft.com/office/officeart/2005/8/layout/cycle5"/>
    <dgm:cxn modelId="{268FDCDA-53C6-46C0-AD4B-D02F9F6B04E6}" type="presParOf" srcId="{CEBB229F-9FAA-5E4A-995D-3F53F58F2DAB}" destId="{12A67F2B-F035-1A41-AFCA-FC06A9B62CB9}" srcOrd="12" destOrd="0" presId="urn:microsoft.com/office/officeart/2005/8/layout/cycle5"/>
    <dgm:cxn modelId="{035D4A80-4D0E-4ADA-9B74-3F940B9CBC35}" type="presParOf" srcId="{CEBB229F-9FAA-5E4A-995D-3F53F58F2DAB}" destId="{F9D33175-AAAB-0348-AC6E-B6D2CA9848BF}" srcOrd="13" destOrd="0" presId="urn:microsoft.com/office/officeart/2005/8/layout/cycle5"/>
    <dgm:cxn modelId="{6288F073-2D60-4434-A072-341E44A847A3}" type="presParOf" srcId="{CEBB229F-9FAA-5E4A-995D-3F53F58F2DAB}" destId="{26561FE3-5E02-DE48-BB71-192A8EA08DF4}" srcOrd="14" destOrd="0" presId="urn:microsoft.com/office/officeart/2005/8/layout/cycle5"/>
    <dgm:cxn modelId="{F6A1A97D-D8ED-45C4-8599-B8A114BD3740}" type="presParOf" srcId="{CEBB229F-9FAA-5E4A-995D-3F53F58F2DAB}" destId="{71EEB289-A13C-A945-A123-7033540FF01F}" srcOrd="15" destOrd="0" presId="urn:microsoft.com/office/officeart/2005/8/layout/cycle5"/>
    <dgm:cxn modelId="{C9380002-A6F2-4573-BB98-5E7791CA5093}" type="presParOf" srcId="{CEBB229F-9FAA-5E4A-995D-3F53F58F2DAB}" destId="{DA05BC6C-C9FA-C440-B99D-3BD68B0DE154}" srcOrd="16" destOrd="0" presId="urn:microsoft.com/office/officeart/2005/8/layout/cycle5"/>
    <dgm:cxn modelId="{24D5CBA5-7501-4324-A819-37A7EA1E4C06}" type="presParOf" srcId="{CEBB229F-9FAA-5E4A-995D-3F53F58F2DAB}" destId="{E4363D12-A24F-BA4D-9A44-A5B4054F15A9}"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F2FBB4-897C-4ADF-9F97-3D62CDF9E531}" type="doc">
      <dgm:prSet loTypeId="urn:microsoft.com/office/officeart/2009/3/layout/IncreasingArrowsProcess" loCatId="process" qsTypeId="urn:microsoft.com/office/officeart/2005/8/quickstyle/simple1" qsCatId="simple" csTypeId="urn:microsoft.com/office/officeart/2005/8/colors/accent2_2" csCatId="accent2" phldr="1"/>
      <dgm:spPr/>
      <dgm:t>
        <a:bodyPr/>
        <a:lstStyle/>
        <a:p>
          <a:endParaRPr lang="en-US"/>
        </a:p>
      </dgm:t>
    </dgm:pt>
    <dgm:pt modelId="{73CA9217-48B5-48B8-8465-1FC08B2425A7}">
      <dgm:prSet phldrT="[Text]" custT="1"/>
      <dgm:spPr/>
      <dgm:t>
        <a:bodyPr/>
        <a:lstStyle/>
        <a:p>
          <a:r>
            <a:rPr lang="en-US" sz="2800" b="1" dirty="0"/>
            <a:t>Planning</a:t>
          </a:r>
        </a:p>
      </dgm:t>
    </dgm:pt>
    <dgm:pt modelId="{A3EE3535-5578-46E2-A4B2-D75D664D1B72}" type="parTrans" cxnId="{E984BE82-8ED5-4F24-A9E7-6C819E72FE1A}">
      <dgm:prSet/>
      <dgm:spPr/>
      <dgm:t>
        <a:bodyPr/>
        <a:lstStyle/>
        <a:p>
          <a:endParaRPr lang="en-US"/>
        </a:p>
      </dgm:t>
    </dgm:pt>
    <dgm:pt modelId="{F5F44FE8-19F7-4F23-A218-FAE004B383F1}" type="sibTrans" cxnId="{E984BE82-8ED5-4F24-A9E7-6C819E72FE1A}">
      <dgm:prSet/>
      <dgm:spPr/>
      <dgm:t>
        <a:bodyPr/>
        <a:lstStyle/>
        <a:p>
          <a:endParaRPr lang="en-US"/>
        </a:p>
      </dgm:t>
    </dgm:pt>
    <dgm:pt modelId="{3D318095-B8C3-4C72-9D4F-A8968875505A}">
      <dgm:prSet phldrT="[Text]" custT="1"/>
      <dgm:spPr/>
      <dgm:t>
        <a:bodyPr/>
        <a:lstStyle/>
        <a:p>
          <a:r>
            <a:rPr lang="en-US" sz="1800" b="1" dirty="0">
              <a:latin typeface="Calibri" pitchFamily="34" charset="0"/>
            </a:rPr>
            <a:t>Outcomes and Outputs</a:t>
          </a:r>
        </a:p>
        <a:p>
          <a:r>
            <a:rPr lang="en-US" sz="1800" dirty="0">
              <a:latin typeface="Calibri" pitchFamily="34" charset="0"/>
            </a:rPr>
            <a:t>Indicators</a:t>
          </a:r>
        </a:p>
        <a:p>
          <a:r>
            <a:rPr lang="en-US" sz="1800" dirty="0">
              <a:latin typeface="Calibri" pitchFamily="34" charset="0"/>
            </a:rPr>
            <a:t>Baselines</a:t>
          </a:r>
        </a:p>
        <a:p>
          <a:r>
            <a:rPr lang="en-US" sz="1800" dirty="0">
              <a:latin typeface="Calibri" pitchFamily="34" charset="0"/>
            </a:rPr>
            <a:t>Targets</a:t>
          </a:r>
        </a:p>
        <a:p>
          <a:r>
            <a:rPr lang="en-US" sz="1800" dirty="0" smtClean="0">
              <a:latin typeface="Calibri" pitchFamily="34" charset="0"/>
            </a:rPr>
            <a:t>Means </a:t>
          </a:r>
          <a:r>
            <a:rPr lang="en-US" sz="1800" dirty="0">
              <a:latin typeface="Calibri" pitchFamily="34" charset="0"/>
            </a:rPr>
            <a:t>of </a:t>
          </a:r>
          <a:r>
            <a:rPr lang="en-US" sz="1800" dirty="0" smtClean="0">
              <a:latin typeface="Calibri" pitchFamily="34" charset="0"/>
            </a:rPr>
            <a:t>Verification</a:t>
          </a:r>
        </a:p>
        <a:p>
          <a:r>
            <a:rPr lang="en-US" sz="1800" dirty="0" smtClean="0">
              <a:latin typeface="Calibri" pitchFamily="34" charset="0"/>
            </a:rPr>
            <a:t>Resources</a:t>
          </a:r>
          <a:endParaRPr lang="en-US" sz="1800" dirty="0">
            <a:latin typeface="Calibri" pitchFamily="34" charset="0"/>
          </a:endParaRPr>
        </a:p>
        <a:p>
          <a:endParaRPr lang="en-US" sz="1800" dirty="0"/>
        </a:p>
      </dgm:t>
    </dgm:pt>
    <dgm:pt modelId="{124CA2CF-5FB0-48A3-8219-7C734D2DEDB8}" type="parTrans" cxnId="{E940DF0A-CBC5-4FC1-9F1D-215536D8C743}">
      <dgm:prSet/>
      <dgm:spPr/>
      <dgm:t>
        <a:bodyPr/>
        <a:lstStyle/>
        <a:p>
          <a:endParaRPr lang="en-US"/>
        </a:p>
      </dgm:t>
    </dgm:pt>
    <dgm:pt modelId="{02466D62-1DDA-4FFB-86D5-74FC48BC4EEA}" type="sibTrans" cxnId="{E940DF0A-CBC5-4FC1-9F1D-215536D8C743}">
      <dgm:prSet/>
      <dgm:spPr/>
      <dgm:t>
        <a:bodyPr/>
        <a:lstStyle/>
        <a:p>
          <a:endParaRPr lang="en-US"/>
        </a:p>
      </dgm:t>
    </dgm:pt>
    <dgm:pt modelId="{A4A2B374-5417-46D3-B4ED-49C0D696DC3C}">
      <dgm:prSet phldrT="[Text]" custT="1"/>
      <dgm:spPr/>
      <dgm:t>
        <a:bodyPr/>
        <a:lstStyle/>
        <a:p>
          <a:r>
            <a:rPr lang="en-US" sz="2800" b="1" dirty="0"/>
            <a:t>Data Collection</a:t>
          </a:r>
        </a:p>
      </dgm:t>
    </dgm:pt>
    <dgm:pt modelId="{AE10CD58-4456-42D9-87E4-4A790D3E1B82}" type="parTrans" cxnId="{01CD71DD-52A7-45B0-A3B9-3AAA3EA182CA}">
      <dgm:prSet/>
      <dgm:spPr/>
      <dgm:t>
        <a:bodyPr/>
        <a:lstStyle/>
        <a:p>
          <a:endParaRPr lang="en-US"/>
        </a:p>
      </dgm:t>
    </dgm:pt>
    <dgm:pt modelId="{9511F685-8EB1-4432-9C0A-41A0EFC84DDF}" type="sibTrans" cxnId="{01CD71DD-52A7-45B0-A3B9-3AAA3EA182CA}">
      <dgm:prSet/>
      <dgm:spPr/>
      <dgm:t>
        <a:bodyPr/>
        <a:lstStyle/>
        <a:p>
          <a:endParaRPr lang="en-US"/>
        </a:p>
      </dgm:t>
    </dgm:pt>
    <dgm:pt modelId="{B0001113-F796-4BCF-8702-A62BF08EB1FE}">
      <dgm:prSet phldrT="[Text]"/>
      <dgm:spPr/>
      <dgm:t>
        <a:bodyPr/>
        <a:lstStyle/>
        <a:p>
          <a:pPr defTabSz="800100">
            <a:lnSpc>
              <a:spcPct val="90000"/>
            </a:lnSpc>
            <a:spcBef>
              <a:spcPct val="0"/>
            </a:spcBef>
            <a:spcAft>
              <a:spcPct val="35000"/>
            </a:spcAft>
          </a:pPr>
          <a:r>
            <a:rPr lang="en-US" dirty="0">
              <a:latin typeface="Calibri" pitchFamily="34" charset="0"/>
            </a:rPr>
            <a:t>Tools/protocols</a:t>
          </a:r>
        </a:p>
        <a:p>
          <a:pPr defTabSz="800100">
            <a:lnSpc>
              <a:spcPct val="90000"/>
            </a:lnSpc>
            <a:spcBef>
              <a:spcPct val="0"/>
            </a:spcBef>
            <a:spcAft>
              <a:spcPct val="35000"/>
            </a:spcAft>
          </a:pPr>
          <a:r>
            <a:rPr lang="en-US" dirty="0">
              <a:latin typeface="Calibri" pitchFamily="34" charset="0"/>
            </a:rPr>
            <a:t>Frequency </a:t>
          </a:r>
        </a:p>
        <a:p>
          <a:pPr defTabSz="800100">
            <a:lnSpc>
              <a:spcPct val="90000"/>
            </a:lnSpc>
            <a:spcBef>
              <a:spcPct val="0"/>
            </a:spcBef>
            <a:spcAft>
              <a:spcPct val="35000"/>
            </a:spcAft>
          </a:pPr>
          <a:r>
            <a:rPr lang="en-US" dirty="0">
              <a:latin typeface="Calibri" pitchFamily="34" charset="0"/>
            </a:rPr>
            <a:t>Geographical areas</a:t>
          </a:r>
        </a:p>
        <a:p>
          <a:pPr defTabSz="800100">
            <a:lnSpc>
              <a:spcPct val="90000"/>
            </a:lnSpc>
            <a:spcBef>
              <a:spcPct val="0"/>
            </a:spcBef>
            <a:spcAft>
              <a:spcPct val="35000"/>
            </a:spcAft>
          </a:pPr>
          <a:r>
            <a:rPr lang="en-US" dirty="0">
              <a:latin typeface="Calibri" pitchFamily="34" charset="0"/>
            </a:rPr>
            <a:t>Data sources  </a:t>
          </a:r>
        </a:p>
        <a:p>
          <a:pPr marL="0" marR="0" indent="0" defTabSz="914400" eaLnBrk="1" fontAlgn="auto" latinLnBrk="0" hangingPunct="1">
            <a:lnSpc>
              <a:spcPct val="100000"/>
            </a:lnSpc>
            <a:spcBef>
              <a:spcPts val="0"/>
            </a:spcBef>
            <a:spcAft>
              <a:spcPts val="0"/>
            </a:spcAft>
            <a:buClrTx/>
            <a:buSzTx/>
            <a:buFontTx/>
            <a:buNone/>
            <a:tabLst/>
            <a:defRPr/>
          </a:pPr>
          <a:r>
            <a:rPr lang="en-US" dirty="0">
              <a:latin typeface="Calibri" pitchFamily="34" charset="0"/>
            </a:rPr>
            <a:t>Analysis and </a:t>
          </a:r>
          <a:r>
            <a:rPr lang="en-US" dirty="0" smtClean="0">
              <a:latin typeface="Calibri" pitchFamily="34" charset="0"/>
            </a:rPr>
            <a:t>storage</a:t>
          </a:r>
        </a:p>
        <a:p>
          <a:pPr defTabSz="800100">
            <a:lnSpc>
              <a:spcPct val="90000"/>
            </a:lnSpc>
            <a:spcBef>
              <a:spcPct val="0"/>
            </a:spcBef>
            <a:spcAft>
              <a:spcPct val="35000"/>
            </a:spcAft>
          </a:pPr>
          <a:endParaRPr lang="en-US" dirty="0" smtClean="0">
            <a:latin typeface="Calibri" pitchFamily="34" charset="0"/>
          </a:endParaRPr>
        </a:p>
        <a:p>
          <a:pPr defTabSz="800100">
            <a:lnSpc>
              <a:spcPct val="90000"/>
            </a:lnSpc>
            <a:spcBef>
              <a:spcPct val="0"/>
            </a:spcBef>
            <a:spcAft>
              <a:spcPct val="35000"/>
            </a:spcAft>
          </a:pPr>
          <a:r>
            <a:rPr lang="en-US" dirty="0" smtClean="0">
              <a:latin typeface="Calibri" pitchFamily="34" charset="0"/>
            </a:rPr>
            <a:t>Responsible </a:t>
          </a:r>
          <a:r>
            <a:rPr lang="en-US" dirty="0">
              <a:latin typeface="Calibri" pitchFamily="34" charset="0"/>
            </a:rPr>
            <a:t>persons</a:t>
          </a:r>
        </a:p>
        <a:p>
          <a:pPr defTabSz="800100">
            <a:lnSpc>
              <a:spcPct val="90000"/>
            </a:lnSpc>
            <a:spcBef>
              <a:spcPct val="0"/>
            </a:spcBef>
            <a:spcAft>
              <a:spcPct val="35000"/>
            </a:spcAft>
          </a:pPr>
          <a:endParaRPr lang="en-US" dirty="0"/>
        </a:p>
      </dgm:t>
    </dgm:pt>
    <dgm:pt modelId="{02C7CFC9-5182-42F1-AB57-F0C1BE1D0810}" type="parTrans" cxnId="{A3671A18-D30D-4F68-BFEC-1A11FC95B92A}">
      <dgm:prSet/>
      <dgm:spPr/>
      <dgm:t>
        <a:bodyPr/>
        <a:lstStyle/>
        <a:p>
          <a:endParaRPr lang="en-US"/>
        </a:p>
      </dgm:t>
    </dgm:pt>
    <dgm:pt modelId="{7D752128-08BF-440E-8796-B9108E55FF20}" type="sibTrans" cxnId="{A3671A18-D30D-4F68-BFEC-1A11FC95B92A}">
      <dgm:prSet/>
      <dgm:spPr/>
      <dgm:t>
        <a:bodyPr/>
        <a:lstStyle/>
        <a:p>
          <a:endParaRPr lang="en-US"/>
        </a:p>
      </dgm:t>
    </dgm:pt>
    <dgm:pt modelId="{80A2637F-8F72-4D5A-94F4-962DF0EC07E6}">
      <dgm:prSet phldrT="[Text]" custT="1"/>
      <dgm:spPr/>
      <dgm:t>
        <a:bodyPr/>
        <a:lstStyle/>
        <a:p>
          <a:r>
            <a:rPr lang="en-US" sz="2800" b="1" dirty="0"/>
            <a:t>Use</a:t>
          </a:r>
        </a:p>
      </dgm:t>
    </dgm:pt>
    <dgm:pt modelId="{DB10EB2F-06A4-4D2B-BD42-F0F0246613C6}" type="parTrans" cxnId="{CFC868C5-30C0-408E-8178-AA8F0FBBCD5A}">
      <dgm:prSet/>
      <dgm:spPr/>
      <dgm:t>
        <a:bodyPr/>
        <a:lstStyle/>
        <a:p>
          <a:endParaRPr lang="en-US"/>
        </a:p>
      </dgm:t>
    </dgm:pt>
    <dgm:pt modelId="{D3AF4396-0571-4C02-9F15-4B605531323D}" type="sibTrans" cxnId="{CFC868C5-30C0-408E-8178-AA8F0FBBCD5A}">
      <dgm:prSet/>
      <dgm:spPr/>
      <dgm:t>
        <a:bodyPr/>
        <a:lstStyle/>
        <a:p>
          <a:endParaRPr lang="en-US"/>
        </a:p>
      </dgm:t>
    </dgm:pt>
    <dgm:pt modelId="{E5734F1B-D4B0-45E1-9F13-F9352D33BB48}">
      <dgm:prSet phldrT="[Text]"/>
      <dgm:spPr/>
      <dgm:t>
        <a:bodyPr/>
        <a:lstStyle/>
        <a:p>
          <a:r>
            <a:rPr lang="en-US" dirty="0">
              <a:latin typeface="Calibri" pitchFamily="34" charset="0"/>
            </a:rPr>
            <a:t>Who uses which data </a:t>
          </a:r>
        </a:p>
        <a:p>
          <a:r>
            <a:rPr lang="en-US" dirty="0">
              <a:latin typeface="Calibri" pitchFamily="34" charset="0"/>
            </a:rPr>
            <a:t>when do they use it</a:t>
          </a:r>
        </a:p>
        <a:p>
          <a:r>
            <a:rPr lang="en-US" dirty="0">
              <a:latin typeface="Calibri" pitchFamily="34" charset="0"/>
            </a:rPr>
            <a:t>for what do they use it</a:t>
          </a:r>
        </a:p>
        <a:p>
          <a:endParaRPr lang="en-US" dirty="0"/>
        </a:p>
      </dgm:t>
    </dgm:pt>
    <dgm:pt modelId="{ED8FEA28-3B5F-4AC0-8BCB-4EC58D697CAA}" type="parTrans" cxnId="{00DE2064-4E09-4A1E-9B94-006E35C43500}">
      <dgm:prSet/>
      <dgm:spPr/>
      <dgm:t>
        <a:bodyPr/>
        <a:lstStyle/>
        <a:p>
          <a:endParaRPr lang="en-US"/>
        </a:p>
      </dgm:t>
    </dgm:pt>
    <dgm:pt modelId="{9D81A612-4AE4-41AD-BDED-0B60C340607E}" type="sibTrans" cxnId="{00DE2064-4E09-4A1E-9B94-006E35C43500}">
      <dgm:prSet/>
      <dgm:spPr/>
      <dgm:t>
        <a:bodyPr/>
        <a:lstStyle/>
        <a:p>
          <a:endParaRPr lang="en-US"/>
        </a:p>
      </dgm:t>
    </dgm:pt>
    <dgm:pt modelId="{51A5C7D8-DA1C-4D20-A309-C4F57273193E}" type="pres">
      <dgm:prSet presAssocID="{A8F2FBB4-897C-4ADF-9F97-3D62CDF9E531}" presName="Name0" presStyleCnt="0">
        <dgm:presLayoutVars>
          <dgm:chMax val="5"/>
          <dgm:chPref val="5"/>
          <dgm:dir/>
          <dgm:animLvl val="lvl"/>
        </dgm:presLayoutVars>
      </dgm:prSet>
      <dgm:spPr/>
      <dgm:t>
        <a:bodyPr/>
        <a:lstStyle/>
        <a:p>
          <a:endParaRPr lang="en-US"/>
        </a:p>
      </dgm:t>
    </dgm:pt>
    <dgm:pt modelId="{C486A486-F9B0-40A3-B011-066064E18DBC}" type="pres">
      <dgm:prSet presAssocID="{73CA9217-48B5-48B8-8465-1FC08B2425A7}" presName="parentText1" presStyleLbl="node1" presStyleIdx="0" presStyleCnt="3" custScaleX="100580" custLinFactNeighborY="-2450">
        <dgm:presLayoutVars>
          <dgm:chMax/>
          <dgm:chPref val="3"/>
          <dgm:bulletEnabled val="1"/>
        </dgm:presLayoutVars>
      </dgm:prSet>
      <dgm:spPr/>
      <dgm:t>
        <a:bodyPr/>
        <a:lstStyle/>
        <a:p>
          <a:endParaRPr lang="en-US"/>
        </a:p>
      </dgm:t>
    </dgm:pt>
    <dgm:pt modelId="{615D7D96-30D2-4EBD-AC7A-84E7417DBBB4}" type="pres">
      <dgm:prSet presAssocID="{73CA9217-48B5-48B8-8465-1FC08B2425A7}" presName="childText1" presStyleLbl="solidAlignAcc1" presStyleIdx="0" presStyleCnt="3" custScaleY="117683">
        <dgm:presLayoutVars>
          <dgm:chMax val="0"/>
          <dgm:chPref val="0"/>
          <dgm:bulletEnabled val="1"/>
        </dgm:presLayoutVars>
      </dgm:prSet>
      <dgm:spPr/>
      <dgm:t>
        <a:bodyPr/>
        <a:lstStyle/>
        <a:p>
          <a:endParaRPr lang="en-US"/>
        </a:p>
      </dgm:t>
    </dgm:pt>
    <dgm:pt modelId="{DEA913FE-1804-43A6-9B46-AEFF48448FAE}" type="pres">
      <dgm:prSet presAssocID="{A4A2B374-5417-46D3-B4ED-49C0D696DC3C}" presName="parentText2" presStyleLbl="node1" presStyleIdx="1" presStyleCnt="3" custScaleX="99096">
        <dgm:presLayoutVars>
          <dgm:chMax/>
          <dgm:chPref val="3"/>
          <dgm:bulletEnabled val="1"/>
        </dgm:presLayoutVars>
      </dgm:prSet>
      <dgm:spPr/>
      <dgm:t>
        <a:bodyPr/>
        <a:lstStyle/>
        <a:p>
          <a:endParaRPr lang="en-US"/>
        </a:p>
      </dgm:t>
    </dgm:pt>
    <dgm:pt modelId="{25999064-5A27-4ED6-A344-9ED78DFE0758}" type="pres">
      <dgm:prSet presAssocID="{A4A2B374-5417-46D3-B4ED-49C0D696DC3C}" presName="childText2" presStyleLbl="solidAlignAcc1" presStyleIdx="1" presStyleCnt="3" custScaleY="117842">
        <dgm:presLayoutVars>
          <dgm:chMax val="0"/>
          <dgm:chPref val="0"/>
          <dgm:bulletEnabled val="1"/>
        </dgm:presLayoutVars>
      </dgm:prSet>
      <dgm:spPr/>
      <dgm:t>
        <a:bodyPr/>
        <a:lstStyle/>
        <a:p>
          <a:endParaRPr lang="en-US"/>
        </a:p>
      </dgm:t>
    </dgm:pt>
    <dgm:pt modelId="{479BDACA-A274-4DDE-A26C-31A96F3B2262}" type="pres">
      <dgm:prSet presAssocID="{80A2637F-8F72-4D5A-94F4-962DF0EC07E6}" presName="parentText3" presStyleLbl="node1" presStyleIdx="2" presStyleCnt="3">
        <dgm:presLayoutVars>
          <dgm:chMax/>
          <dgm:chPref val="3"/>
          <dgm:bulletEnabled val="1"/>
        </dgm:presLayoutVars>
      </dgm:prSet>
      <dgm:spPr/>
      <dgm:t>
        <a:bodyPr/>
        <a:lstStyle/>
        <a:p>
          <a:endParaRPr lang="en-US"/>
        </a:p>
      </dgm:t>
    </dgm:pt>
    <dgm:pt modelId="{36A7352E-8821-4400-95A0-ACBA03B23668}" type="pres">
      <dgm:prSet presAssocID="{80A2637F-8F72-4D5A-94F4-962DF0EC07E6}" presName="childText3" presStyleLbl="solidAlignAcc1" presStyleIdx="2" presStyleCnt="3">
        <dgm:presLayoutVars>
          <dgm:chMax val="0"/>
          <dgm:chPref val="0"/>
          <dgm:bulletEnabled val="1"/>
        </dgm:presLayoutVars>
      </dgm:prSet>
      <dgm:spPr/>
      <dgm:t>
        <a:bodyPr/>
        <a:lstStyle/>
        <a:p>
          <a:endParaRPr lang="en-US"/>
        </a:p>
      </dgm:t>
    </dgm:pt>
  </dgm:ptLst>
  <dgm:cxnLst>
    <dgm:cxn modelId="{CFC868C5-30C0-408E-8178-AA8F0FBBCD5A}" srcId="{A8F2FBB4-897C-4ADF-9F97-3D62CDF9E531}" destId="{80A2637F-8F72-4D5A-94F4-962DF0EC07E6}" srcOrd="2" destOrd="0" parTransId="{DB10EB2F-06A4-4D2B-BD42-F0F0246613C6}" sibTransId="{D3AF4396-0571-4C02-9F15-4B605531323D}"/>
    <dgm:cxn modelId="{35F55A18-EFC6-4E27-8DBC-72656DE1D05D}" type="presOf" srcId="{B0001113-F796-4BCF-8702-A62BF08EB1FE}" destId="{25999064-5A27-4ED6-A344-9ED78DFE0758}" srcOrd="0" destOrd="0" presId="urn:microsoft.com/office/officeart/2009/3/layout/IncreasingArrowsProcess"/>
    <dgm:cxn modelId="{DA73054A-76F2-4765-BD18-2F4E40E4FAAF}" type="presOf" srcId="{A4A2B374-5417-46D3-B4ED-49C0D696DC3C}" destId="{DEA913FE-1804-43A6-9B46-AEFF48448FAE}" srcOrd="0" destOrd="0" presId="urn:microsoft.com/office/officeart/2009/3/layout/IncreasingArrowsProcess"/>
    <dgm:cxn modelId="{F3A89C13-2D40-4DD2-BC59-F86594C42A9E}" type="presOf" srcId="{3D318095-B8C3-4C72-9D4F-A8968875505A}" destId="{615D7D96-30D2-4EBD-AC7A-84E7417DBBB4}" srcOrd="0" destOrd="0" presId="urn:microsoft.com/office/officeart/2009/3/layout/IncreasingArrowsProcess"/>
    <dgm:cxn modelId="{E984BE82-8ED5-4F24-A9E7-6C819E72FE1A}" srcId="{A8F2FBB4-897C-4ADF-9F97-3D62CDF9E531}" destId="{73CA9217-48B5-48B8-8465-1FC08B2425A7}" srcOrd="0" destOrd="0" parTransId="{A3EE3535-5578-46E2-A4B2-D75D664D1B72}" sibTransId="{F5F44FE8-19F7-4F23-A218-FAE004B383F1}"/>
    <dgm:cxn modelId="{4DBD3FCD-89C8-4682-BA64-89E87958D55C}" type="presOf" srcId="{80A2637F-8F72-4D5A-94F4-962DF0EC07E6}" destId="{479BDACA-A274-4DDE-A26C-31A96F3B2262}" srcOrd="0" destOrd="0" presId="urn:microsoft.com/office/officeart/2009/3/layout/IncreasingArrowsProcess"/>
    <dgm:cxn modelId="{00DE2064-4E09-4A1E-9B94-006E35C43500}" srcId="{80A2637F-8F72-4D5A-94F4-962DF0EC07E6}" destId="{E5734F1B-D4B0-45E1-9F13-F9352D33BB48}" srcOrd="0" destOrd="0" parTransId="{ED8FEA28-3B5F-4AC0-8BCB-4EC58D697CAA}" sibTransId="{9D81A612-4AE4-41AD-BDED-0B60C340607E}"/>
    <dgm:cxn modelId="{A3671A18-D30D-4F68-BFEC-1A11FC95B92A}" srcId="{A4A2B374-5417-46D3-B4ED-49C0D696DC3C}" destId="{B0001113-F796-4BCF-8702-A62BF08EB1FE}" srcOrd="0" destOrd="0" parTransId="{02C7CFC9-5182-42F1-AB57-F0C1BE1D0810}" sibTransId="{7D752128-08BF-440E-8796-B9108E55FF20}"/>
    <dgm:cxn modelId="{01CD71DD-52A7-45B0-A3B9-3AAA3EA182CA}" srcId="{A8F2FBB4-897C-4ADF-9F97-3D62CDF9E531}" destId="{A4A2B374-5417-46D3-B4ED-49C0D696DC3C}" srcOrd="1" destOrd="0" parTransId="{AE10CD58-4456-42D9-87E4-4A790D3E1B82}" sibTransId="{9511F685-8EB1-4432-9C0A-41A0EFC84DDF}"/>
    <dgm:cxn modelId="{EE43BD46-0366-4024-89DB-D7DC5AFA8FEA}" type="presOf" srcId="{E5734F1B-D4B0-45E1-9F13-F9352D33BB48}" destId="{36A7352E-8821-4400-95A0-ACBA03B23668}" srcOrd="0" destOrd="0" presId="urn:microsoft.com/office/officeart/2009/3/layout/IncreasingArrowsProcess"/>
    <dgm:cxn modelId="{E940DF0A-CBC5-4FC1-9F1D-215536D8C743}" srcId="{73CA9217-48B5-48B8-8465-1FC08B2425A7}" destId="{3D318095-B8C3-4C72-9D4F-A8968875505A}" srcOrd="0" destOrd="0" parTransId="{124CA2CF-5FB0-48A3-8219-7C734D2DEDB8}" sibTransId="{02466D62-1DDA-4FFB-86D5-74FC48BC4EEA}"/>
    <dgm:cxn modelId="{FF911BA6-1D53-4974-8489-0D522BF8AEF8}" type="presOf" srcId="{73CA9217-48B5-48B8-8465-1FC08B2425A7}" destId="{C486A486-F9B0-40A3-B011-066064E18DBC}" srcOrd="0" destOrd="0" presId="urn:microsoft.com/office/officeart/2009/3/layout/IncreasingArrowsProcess"/>
    <dgm:cxn modelId="{748CE0C8-EE48-4FD0-8886-93E5844220A7}" type="presOf" srcId="{A8F2FBB4-897C-4ADF-9F97-3D62CDF9E531}" destId="{51A5C7D8-DA1C-4D20-A309-C4F57273193E}" srcOrd="0" destOrd="0" presId="urn:microsoft.com/office/officeart/2009/3/layout/IncreasingArrowsProcess"/>
    <dgm:cxn modelId="{45A38A9B-A393-4D7C-A2C9-FCD90BA83A1F}" type="presParOf" srcId="{51A5C7D8-DA1C-4D20-A309-C4F57273193E}" destId="{C486A486-F9B0-40A3-B011-066064E18DBC}" srcOrd="0" destOrd="0" presId="urn:microsoft.com/office/officeart/2009/3/layout/IncreasingArrowsProcess"/>
    <dgm:cxn modelId="{5C285C7F-DABC-42A0-9804-608C7ED46B95}" type="presParOf" srcId="{51A5C7D8-DA1C-4D20-A309-C4F57273193E}" destId="{615D7D96-30D2-4EBD-AC7A-84E7417DBBB4}" srcOrd="1" destOrd="0" presId="urn:microsoft.com/office/officeart/2009/3/layout/IncreasingArrowsProcess"/>
    <dgm:cxn modelId="{51EDA172-9E5A-4538-B313-DD171120CBF6}" type="presParOf" srcId="{51A5C7D8-DA1C-4D20-A309-C4F57273193E}" destId="{DEA913FE-1804-43A6-9B46-AEFF48448FAE}" srcOrd="2" destOrd="0" presId="urn:microsoft.com/office/officeart/2009/3/layout/IncreasingArrowsProcess"/>
    <dgm:cxn modelId="{62754867-58B8-48DA-8163-01AD538D655C}" type="presParOf" srcId="{51A5C7D8-DA1C-4D20-A309-C4F57273193E}" destId="{25999064-5A27-4ED6-A344-9ED78DFE0758}" srcOrd="3" destOrd="0" presId="urn:microsoft.com/office/officeart/2009/3/layout/IncreasingArrowsProcess"/>
    <dgm:cxn modelId="{97967151-A2C0-42ED-A88B-121CC5BAA4B1}" type="presParOf" srcId="{51A5C7D8-DA1C-4D20-A309-C4F57273193E}" destId="{479BDACA-A274-4DDE-A26C-31A96F3B2262}" srcOrd="4" destOrd="0" presId="urn:microsoft.com/office/officeart/2009/3/layout/IncreasingArrowsProcess"/>
    <dgm:cxn modelId="{772D8555-2DD4-44A6-829A-FB2494DA5426}" type="presParOf" srcId="{51A5C7D8-DA1C-4D20-A309-C4F57273193E}" destId="{36A7352E-8821-4400-95A0-ACBA03B23668}"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AC9369-7931-46DD-8012-DC64BEB57D2E}" type="doc">
      <dgm:prSet loTypeId="urn:microsoft.com/office/officeart/2005/8/layout/list1" loCatId="list" qsTypeId="urn:microsoft.com/office/officeart/2005/8/quickstyle/3d3" qsCatId="3D" csTypeId="urn:microsoft.com/office/officeart/2005/8/colors/colorful2" csCatId="colorful" phldr="1"/>
      <dgm:spPr/>
      <dgm:t>
        <a:bodyPr/>
        <a:lstStyle/>
        <a:p>
          <a:endParaRPr lang="en-US"/>
        </a:p>
      </dgm:t>
    </dgm:pt>
    <dgm:pt modelId="{C955626E-4252-4B19-B13D-234BB47A8FBC}">
      <dgm:prSet phldrT="[Text]" custT="1"/>
      <dgm:spPr/>
      <dgm:t>
        <a:bodyPr/>
        <a:lstStyle/>
        <a:p>
          <a:r>
            <a:rPr lang="en-US" sz="3000" b="1" dirty="0"/>
            <a:t>What? </a:t>
          </a:r>
          <a:r>
            <a:rPr lang="en-US" sz="2400" b="1" dirty="0"/>
            <a:t>Implementation of a policy on inclusive education </a:t>
          </a:r>
        </a:p>
      </dgm:t>
    </dgm:pt>
    <dgm:pt modelId="{5984866F-747F-4CC3-AADF-A3C7DA78CAA5}" type="parTrans" cxnId="{CCD2DD14-2A82-49EA-826B-3F5871B6B448}">
      <dgm:prSet/>
      <dgm:spPr/>
      <dgm:t>
        <a:bodyPr/>
        <a:lstStyle/>
        <a:p>
          <a:endParaRPr lang="en-US"/>
        </a:p>
      </dgm:t>
    </dgm:pt>
    <dgm:pt modelId="{28D18420-BB3B-4DC8-B02B-1493A075E2E0}" type="sibTrans" cxnId="{CCD2DD14-2A82-49EA-826B-3F5871B6B448}">
      <dgm:prSet/>
      <dgm:spPr/>
      <dgm:t>
        <a:bodyPr/>
        <a:lstStyle/>
        <a:p>
          <a:endParaRPr lang="en-US"/>
        </a:p>
      </dgm:t>
    </dgm:pt>
    <dgm:pt modelId="{EF017D2B-37FA-4560-9C6A-07177B696CD8}">
      <dgm:prSet phldrT="[Text]" custT="1"/>
      <dgm:spPr/>
      <dgm:t>
        <a:bodyPr/>
        <a:lstStyle/>
        <a:p>
          <a:r>
            <a:rPr lang="en-US" sz="3100" b="1" dirty="0"/>
            <a:t>Who? </a:t>
          </a:r>
          <a:r>
            <a:rPr lang="en-US" sz="2400" b="0" dirty="0"/>
            <a:t>Independent firm/third party monitors</a:t>
          </a:r>
        </a:p>
      </dgm:t>
    </dgm:pt>
    <dgm:pt modelId="{18E2B8B0-8C8D-429D-9E07-F2D67C6BA4B6}" type="parTrans" cxnId="{E3D591FB-C1A8-4F24-A848-0802F80E3172}">
      <dgm:prSet/>
      <dgm:spPr/>
      <dgm:t>
        <a:bodyPr/>
        <a:lstStyle/>
        <a:p>
          <a:endParaRPr lang="en-US"/>
        </a:p>
      </dgm:t>
    </dgm:pt>
    <dgm:pt modelId="{E3F6ADAF-DF9B-4847-BF23-90F947F8F147}" type="sibTrans" cxnId="{E3D591FB-C1A8-4F24-A848-0802F80E3172}">
      <dgm:prSet/>
      <dgm:spPr/>
      <dgm:t>
        <a:bodyPr/>
        <a:lstStyle/>
        <a:p>
          <a:endParaRPr lang="en-US"/>
        </a:p>
      </dgm:t>
    </dgm:pt>
    <dgm:pt modelId="{722BF7B1-4A19-4E78-9C54-67A0FC9DE57E}">
      <dgm:prSet phldrT="[Text]" custT="1"/>
      <dgm:spPr>
        <a:solidFill>
          <a:schemeClr val="accent6">
            <a:lumMod val="40000"/>
            <a:lumOff val="60000"/>
          </a:schemeClr>
        </a:solidFill>
      </dgm:spPr>
      <dgm:t>
        <a:bodyPr/>
        <a:lstStyle/>
        <a:p>
          <a:r>
            <a:rPr lang="en-US" sz="3100" b="1" dirty="0"/>
            <a:t>When? </a:t>
          </a:r>
          <a:r>
            <a:rPr lang="en-US" sz="2400" dirty="0"/>
            <a:t>Towards the end of first year of implementation</a:t>
          </a:r>
        </a:p>
      </dgm:t>
    </dgm:pt>
    <dgm:pt modelId="{66F873D0-316F-4140-B0AD-DB35369FFE0F}" type="parTrans" cxnId="{B836E512-4529-4C43-9556-E16C70EC908A}">
      <dgm:prSet/>
      <dgm:spPr/>
      <dgm:t>
        <a:bodyPr/>
        <a:lstStyle/>
        <a:p>
          <a:endParaRPr lang="en-US"/>
        </a:p>
      </dgm:t>
    </dgm:pt>
    <dgm:pt modelId="{CD7C0BCF-99A4-4368-8D97-B1848F7813EF}" type="sibTrans" cxnId="{B836E512-4529-4C43-9556-E16C70EC908A}">
      <dgm:prSet/>
      <dgm:spPr/>
      <dgm:t>
        <a:bodyPr/>
        <a:lstStyle/>
        <a:p>
          <a:endParaRPr lang="en-US"/>
        </a:p>
      </dgm:t>
    </dgm:pt>
    <dgm:pt modelId="{38C3A2D3-F017-4505-9321-DFF822C3CFB4}">
      <dgm:prSet phldrT="[Text]" custT="1"/>
      <dgm:spPr>
        <a:solidFill>
          <a:schemeClr val="accent1">
            <a:lumMod val="75000"/>
          </a:schemeClr>
        </a:solidFill>
      </dgm:spPr>
      <dgm:t>
        <a:bodyPr/>
        <a:lstStyle/>
        <a:p>
          <a:r>
            <a:rPr lang="en-US" sz="3200" b="1" dirty="0"/>
            <a:t>How? </a:t>
          </a:r>
          <a:r>
            <a:rPr lang="en-US" sz="2400" dirty="0"/>
            <a:t>Opinion polls, case studies, observation</a:t>
          </a:r>
        </a:p>
      </dgm:t>
    </dgm:pt>
    <dgm:pt modelId="{2A445AEE-DBE0-40D7-A892-B656E1D21FF1}" type="parTrans" cxnId="{424BD2EE-B708-42DC-93F8-4DDEDE92A672}">
      <dgm:prSet/>
      <dgm:spPr/>
      <dgm:t>
        <a:bodyPr/>
        <a:lstStyle/>
        <a:p>
          <a:endParaRPr lang="en-US"/>
        </a:p>
      </dgm:t>
    </dgm:pt>
    <dgm:pt modelId="{168C27D7-7C1E-40C6-9B93-322067ACA503}" type="sibTrans" cxnId="{424BD2EE-B708-42DC-93F8-4DDEDE92A672}">
      <dgm:prSet/>
      <dgm:spPr/>
      <dgm:t>
        <a:bodyPr/>
        <a:lstStyle/>
        <a:p>
          <a:endParaRPr lang="en-US"/>
        </a:p>
      </dgm:t>
    </dgm:pt>
    <dgm:pt modelId="{E7BA4C04-0E8C-4CD4-9508-9DC8356950CC}">
      <dgm:prSet phldrT="[Text]" custT="1"/>
      <dgm:spPr>
        <a:solidFill>
          <a:schemeClr val="accent1">
            <a:lumMod val="75000"/>
          </a:schemeClr>
        </a:solidFill>
      </dgm:spPr>
      <dgm:t>
        <a:bodyPr/>
        <a:lstStyle/>
        <a:p>
          <a:r>
            <a:rPr lang="en-US" sz="2800" b="1" dirty="0"/>
            <a:t>What use? </a:t>
          </a:r>
          <a:r>
            <a:rPr lang="en-US" sz="2400" dirty="0"/>
            <a:t>Report to constituents and parliament</a:t>
          </a:r>
        </a:p>
      </dgm:t>
    </dgm:pt>
    <dgm:pt modelId="{E81C28EC-EE44-40E1-A06C-EF73246640E9}" type="parTrans" cxnId="{5E0E6A12-99B6-4D35-95E7-B8A3A716C2E5}">
      <dgm:prSet/>
      <dgm:spPr/>
      <dgm:t>
        <a:bodyPr/>
        <a:lstStyle/>
        <a:p>
          <a:endParaRPr lang="en-US"/>
        </a:p>
      </dgm:t>
    </dgm:pt>
    <dgm:pt modelId="{779F25B8-0951-4084-BAD2-EF7026BC8864}" type="sibTrans" cxnId="{5E0E6A12-99B6-4D35-95E7-B8A3A716C2E5}">
      <dgm:prSet/>
      <dgm:spPr/>
      <dgm:t>
        <a:bodyPr/>
        <a:lstStyle/>
        <a:p>
          <a:endParaRPr lang="en-US"/>
        </a:p>
      </dgm:t>
    </dgm:pt>
    <dgm:pt modelId="{B11ED798-B58C-4BD8-965B-419BAE487642}" type="pres">
      <dgm:prSet presAssocID="{51AC9369-7931-46DD-8012-DC64BEB57D2E}" presName="linear" presStyleCnt="0">
        <dgm:presLayoutVars>
          <dgm:dir/>
          <dgm:animLvl val="lvl"/>
          <dgm:resizeHandles val="exact"/>
        </dgm:presLayoutVars>
      </dgm:prSet>
      <dgm:spPr/>
      <dgm:t>
        <a:bodyPr/>
        <a:lstStyle/>
        <a:p>
          <a:endParaRPr lang="en-US"/>
        </a:p>
      </dgm:t>
    </dgm:pt>
    <dgm:pt modelId="{A46E4EB3-B4C6-4E21-91DF-7B1D3F66F241}" type="pres">
      <dgm:prSet presAssocID="{C955626E-4252-4B19-B13D-234BB47A8FBC}" presName="parentLin" presStyleCnt="0"/>
      <dgm:spPr/>
    </dgm:pt>
    <dgm:pt modelId="{066B4B56-6F22-45BD-9806-4100308A7D0C}" type="pres">
      <dgm:prSet presAssocID="{C955626E-4252-4B19-B13D-234BB47A8FBC}" presName="parentLeftMargin" presStyleLbl="node1" presStyleIdx="0" presStyleCnt="5"/>
      <dgm:spPr/>
      <dgm:t>
        <a:bodyPr/>
        <a:lstStyle/>
        <a:p>
          <a:endParaRPr lang="en-US"/>
        </a:p>
      </dgm:t>
    </dgm:pt>
    <dgm:pt modelId="{3E91B0D1-2828-462A-B6C3-718370801BC0}" type="pres">
      <dgm:prSet presAssocID="{C955626E-4252-4B19-B13D-234BB47A8FBC}" presName="parentText" presStyleLbl="node1" presStyleIdx="0" presStyleCnt="5" custScaleX="127016">
        <dgm:presLayoutVars>
          <dgm:chMax val="0"/>
          <dgm:bulletEnabled val="1"/>
        </dgm:presLayoutVars>
      </dgm:prSet>
      <dgm:spPr/>
      <dgm:t>
        <a:bodyPr/>
        <a:lstStyle/>
        <a:p>
          <a:endParaRPr lang="en-US"/>
        </a:p>
      </dgm:t>
    </dgm:pt>
    <dgm:pt modelId="{10AC0EB7-8CAD-4C34-AF55-1E17349A2166}" type="pres">
      <dgm:prSet presAssocID="{C955626E-4252-4B19-B13D-234BB47A8FBC}" presName="negativeSpace" presStyleCnt="0"/>
      <dgm:spPr/>
    </dgm:pt>
    <dgm:pt modelId="{E5412DDC-160E-4812-A495-C0FFDC2628C6}" type="pres">
      <dgm:prSet presAssocID="{C955626E-4252-4B19-B13D-234BB47A8FBC}" presName="childText" presStyleLbl="conFgAcc1" presStyleIdx="0" presStyleCnt="5">
        <dgm:presLayoutVars>
          <dgm:bulletEnabled val="1"/>
        </dgm:presLayoutVars>
      </dgm:prSet>
      <dgm:spPr/>
    </dgm:pt>
    <dgm:pt modelId="{6F4AC847-41EC-4D78-8BFF-9D217750A1B1}" type="pres">
      <dgm:prSet presAssocID="{28D18420-BB3B-4DC8-B02B-1493A075E2E0}" presName="spaceBetweenRectangles" presStyleCnt="0"/>
      <dgm:spPr/>
    </dgm:pt>
    <dgm:pt modelId="{BD76D34D-D24D-48F1-8BAB-4842134522F4}" type="pres">
      <dgm:prSet presAssocID="{EF017D2B-37FA-4560-9C6A-07177B696CD8}" presName="parentLin" presStyleCnt="0"/>
      <dgm:spPr/>
    </dgm:pt>
    <dgm:pt modelId="{F960C0DD-2A5D-45A9-B45F-9A5D438FAE7F}" type="pres">
      <dgm:prSet presAssocID="{EF017D2B-37FA-4560-9C6A-07177B696CD8}" presName="parentLeftMargin" presStyleLbl="node1" presStyleIdx="0" presStyleCnt="5"/>
      <dgm:spPr/>
      <dgm:t>
        <a:bodyPr/>
        <a:lstStyle/>
        <a:p>
          <a:endParaRPr lang="en-US"/>
        </a:p>
      </dgm:t>
    </dgm:pt>
    <dgm:pt modelId="{7DAF8227-844F-444D-A3DA-EBD4AFBF661A}" type="pres">
      <dgm:prSet presAssocID="{EF017D2B-37FA-4560-9C6A-07177B696CD8}" presName="parentText" presStyleLbl="node1" presStyleIdx="1" presStyleCnt="5" custScaleX="127544">
        <dgm:presLayoutVars>
          <dgm:chMax val="0"/>
          <dgm:bulletEnabled val="1"/>
        </dgm:presLayoutVars>
      </dgm:prSet>
      <dgm:spPr/>
      <dgm:t>
        <a:bodyPr/>
        <a:lstStyle/>
        <a:p>
          <a:endParaRPr lang="en-US"/>
        </a:p>
      </dgm:t>
    </dgm:pt>
    <dgm:pt modelId="{01BDDBA9-A4E6-4C12-A0CB-91C7F32F041E}" type="pres">
      <dgm:prSet presAssocID="{EF017D2B-37FA-4560-9C6A-07177B696CD8}" presName="negativeSpace" presStyleCnt="0"/>
      <dgm:spPr/>
    </dgm:pt>
    <dgm:pt modelId="{F9839C79-3459-4C6D-854A-90AEED7B80DB}" type="pres">
      <dgm:prSet presAssocID="{EF017D2B-37FA-4560-9C6A-07177B696CD8}" presName="childText" presStyleLbl="conFgAcc1" presStyleIdx="1" presStyleCnt="5">
        <dgm:presLayoutVars>
          <dgm:bulletEnabled val="1"/>
        </dgm:presLayoutVars>
      </dgm:prSet>
      <dgm:spPr/>
    </dgm:pt>
    <dgm:pt modelId="{DBD1860A-2682-4000-A80E-A22DE056AE1E}" type="pres">
      <dgm:prSet presAssocID="{E3F6ADAF-DF9B-4847-BF23-90F947F8F147}" presName="spaceBetweenRectangles" presStyleCnt="0"/>
      <dgm:spPr/>
    </dgm:pt>
    <dgm:pt modelId="{054B3976-6EC4-4473-99D5-3A229B6FA976}" type="pres">
      <dgm:prSet presAssocID="{722BF7B1-4A19-4E78-9C54-67A0FC9DE57E}" presName="parentLin" presStyleCnt="0"/>
      <dgm:spPr/>
    </dgm:pt>
    <dgm:pt modelId="{A26FA369-C132-4520-BE26-788B153B3243}" type="pres">
      <dgm:prSet presAssocID="{722BF7B1-4A19-4E78-9C54-67A0FC9DE57E}" presName="parentLeftMargin" presStyleLbl="node1" presStyleIdx="1" presStyleCnt="5"/>
      <dgm:spPr/>
      <dgm:t>
        <a:bodyPr/>
        <a:lstStyle/>
        <a:p>
          <a:endParaRPr lang="en-US"/>
        </a:p>
      </dgm:t>
    </dgm:pt>
    <dgm:pt modelId="{AD9AC0F7-367B-4E81-9CC3-6EAD4442E59D}" type="pres">
      <dgm:prSet presAssocID="{722BF7B1-4A19-4E78-9C54-67A0FC9DE57E}" presName="parentText" presStyleLbl="node1" presStyleIdx="2" presStyleCnt="5" custScaleX="127544">
        <dgm:presLayoutVars>
          <dgm:chMax val="0"/>
          <dgm:bulletEnabled val="1"/>
        </dgm:presLayoutVars>
      </dgm:prSet>
      <dgm:spPr/>
      <dgm:t>
        <a:bodyPr/>
        <a:lstStyle/>
        <a:p>
          <a:endParaRPr lang="en-US"/>
        </a:p>
      </dgm:t>
    </dgm:pt>
    <dgm:pt modelId="{8D71472D-9CCC-4F15-B2C2-20C4E9A1216E}" type="pres">
      <dgm:prSet presAssocID="{722BF7B1-4A19-4E78-9C54-67A0FC9DE57E}" presName="negativeSpace" presStyleCnt="0"/>
      <dgm:spPr/>
    </dgm:pt>
    <dgm:pt modelId="{B8480125-B233-41E2-ADEB-9CD6542E18E8}" type="pres">
      <dgm:prSet presAssocID="{722BF7B1-4A19-4E78-9C54-67A0FC9DE57E}" presName="childText" presStyleLbl="conFgAcc1" presStyleIdx="2" presStyleCnt="5">
        <dgm:presLayoutVars>
          <dgm:bulletEnabled val="1"/>
        </dgm:presLayoutVars>
      </dgm:prSet>
      <dgm:spPr/>
    </dgm:pt>
    <dgm:pt modelId="{ED274DEA-E188-45BC-B01B-16AA6E4804A7}" type="pres">
      <dgm:prSet presAssocID="{CD7C0BCF-99A4-4368-8D97-B1848F7813EF}" presName="spaceBetweenRectangles" presStyleCnt="0"/>
      <dgm:spPr/>
    </dgm:pt>
    <dgm:pt modelId="{C0891237-8BD4-4ED3-B3AB-598FE55E041F}" type="pres">
      <dgm:prSet presAssocID="{38C3A2D3-F017-4505-9321-DFF822C3CFB4}" presName="parentLin" presStyleCnt="0"/>
      <dgm:spPr/>
    </dgm:pt>
    <dgm:pt modelId="{DE00A39B-E2E4-474A-ACE7-1F081AAED954}" type="pres">
      <dgm:prSet presAssocID="{38C3A2D3-F017-4505-9321-DFF822C3CFB4}" presName="parentLeftMargin" presStyleLbl="node1" presStyleIdx="2" presStyleCnt="5"/>
      <dgm:spPr/>
      <dgm:t>
        <a:bodyPr/>
        <a:lstStyle/>
        <a:p>
          <a:endParaRPr lang="en-US"/>
        </a:p>
      </dgm:t>
    </dgm:pt>
    <dgm:pt modelId="{D9C20813-A668-4166-B0D3-628AF8A5536A}" type="pres">
      <dgm:prSet presAssocID="{38C3A2D3-F017-4505-9321-DFF822C3CFB4}" presName="parentText" presStyleLbl="node1" presStyleIdx="3" presStyleCnt="5" custScaleX="130123">
        <dgm:presLayoutVars>
          <dgm:chMax val="0"/>
          <dgm:bulletEnabled val="1"/>
        </dgm:presLayoutVars>
      </dgm:prSet>
      <dgm:spPr/>
      <dgm:t>
        <a:bodyPr/>
        <a:lstStyle/>
        <a:p>
          <a:endParaRPr lang="en-US"/>
        </a:p>
      </dgm:t>
    </dgm:pt>
    <dgm:pt modelId="{F0F8A49C-6F7D-4011-A3F7-31C84C85507A}" type="pres">
      <dgm:prSet presAssocID="{38C3A2D3-F017-4505-9321-DFF822C3CFB4}" presName="negativeSpace" presStyleCnt="0"/>
      <dgm:spPr/>
    </dgm:pt>
    <dgm:pt modelId="{FCE94D93-51E5-4951-BD42-ED251D5FAC56}" type="pres">
      <dgm:prSet presAssocID="{38C3A2D3-F017-4505-9321-DFF822C3CFB4}" presName="childText" presStyleLbl="conFgAcc1" presStyleIdx="3" presStyleCnt="5">
        <dgm:presLayoutVars>
          <dgm:bulletEnabled val="1"/>
        </dgm:presLayoutVars>
      </dgm:prSet>
      <dgm:spPr/>
    </dgm:pt>
    <dgm:pt modelId="{F7E473AB-ACC7-45FF-A00C-291EF44D90F6}" type="pres">
      <dgm:prSet presAssocID="{168C27D7-7C1E-40C6-9B93-322067ACA503}" presName="spaceBetweenRectangles" presStyleCnt="0"/>
      <dgm:spPr/>
    </dgm:pt>
    <dgm:pt modelId="{37FC63E3-1477-4F2F-8B08-CF9649FC6301}" type="pres">
      <dgm:prSet presAssocID="{E7BA4C04-0E8C-4CD4-9508-9DC8356950CC}" presName="parentLin" presStyleCnt="0"/>
      <dgm:spPr/>
    </dgm:pt>
    <dgm:pt modelId="{39F10992-42B8-41D5-B2B7-C4BDC47011F9}" type="pres">
      <dgm:prSet presAssocID="{E7BA4C04-0E8C-4CD4-9508-9DC8356950CC}" presName="parentLeftMargin" presStyleLbl="node1" presStyleIdx="3" presStyleCnt="5"/>
      <dgm:spPr/>
      <dgm:t>
        <a:bodyPr/>
        <a:lstStyle/>
        <a:p>
          <a:endParaRPr lang="en-US"/>
        </a:p>
      </dgm:t>
    </dgm:pt>
    <dgm:pt modelId="{89D703EA-5D77-4EC2-B98F-9B62E693B853}" type="pres">
      <dgm:prSet presAssocID="{E7BA4C04-0E8C-4CD4-9508-9DC8356950CC}" presName="parentText" presStyleLbl="node1" presStyleIdx="4" presStyleCnt="5" custScaleX="130351">
        <dgm:presLayoutVars>
          <dgm:chMax val="0"/>
          <dgm:bulletEnabled val="1"/>
        </dgm:presLayoutVars>
      </dgm:prSet>
      <dgm:spPr/>
      <dgm:t>
        <a:bodyPr/>
        <a:lstStyle/>
        <a:p>
          <a:endParaRPr lang="en-US"/>
        </a:p>
      </dgm:t>
    </dgm:pt>
    <dgm:pt modelId="{E906E837-C237-4D9B-BDEB-DEC778D757E7}" type="pres">
      <dgm:prSet presAssocID="{E7BA4C04-0E8C-4CD4-9508-9DC8356950CC}" presName="negativeSpace" presStyleCnt="0"/>
      <dgm:spPr/>
    </dgm:pt>
    <dgm:pt modelId="{37FDFD03-1A1E-40B6-8DED-3160B10951C3}" type="pres">
      <dgm:prSet presAssocID="{E7BA4C04-0E8C-4CD4-9508-9DC8356950CC}" presName="childText" presStyleLbl="conFgAcc1" presStyleIdx="4" presStyleCnt="5">
        <dgm:presLayoutVars>
          <dgm:bulletEnabled val="1"/>
        </dgm:presLayoutVars>
      </dgm:prSet>
      <dgm:spPr/>
    </dgm:pt>
  </dgm:ptLst>
  <dgm:cxnLst>
    <dgm:cxn modelId="{9C1D5586-B958-4A8A-919C-DB3D4313F3DF}" type="presOf" srcId="{38C3A2D3-F017-4505-9321-DFF822C3CFB4}" destId="{D9C20813-A668-4166-B0D3-628AF8A5536A}" srcOrd="1" destOrd="0" presId="urn:microsoft.com/office/officeart/2005/8/layout/list1"/>
    <dgm:cxn modelId="{4D8D736C-A3A1-4C53-B3E8-ABED24730CB5}" type="presOf" srcId="{EF017D2B-37FA-4560-9C6A-07177B696CD8}" destId="{F960C0DD-2A5D-45A9-B45F-9A5D438FAE7F}" srcOrd="0" destOrd="0" presId="urn:microsoft.com/office/officeart/2005/8/layout/list1"/>
    <dgm:cxn modelId="{5EE054D0-CA89-4A8E-B329-3C3373EE3466}" type="presOf" srcId="{722BF7B1-4A19-4E78-9C54-67A0FC9DE57E}" destId="{A26FA369-C132-4520-BE26-788B153B3243}" srcOrd="0" destOrd="0" presId="urn:microsoft.com/office/officeart/2005/8/layout/list1"/>
    <dgm:cxn modelId="{60B5AF49-D840-4A65-801D-822EC3B0A49D}" type="presOf" srcId="{E7BA4C04-0E8C-4CD4-9508-9DC8356950CC}" destId="{89D703EA-5D77-4EC2-B98F-9B62E693B853}" srcOrd="1" destOrd="0" presId="urn:microsoft.com/office/officeart/2005/8/layout/list1"/>
    <dgm:cxn modelId="{962ED770-5683-47E3-AD1C-491EFEDA80A6}" type="presOf" srcId="{722BF7B1-4A19-4E78-9C54-67A0FC9DE57E}" destId="{AD9AC0F7-367B-4E81-9CC3-6EAD4442E59D}" srcOrd="1" destOrd="0" presId="urn:microsoft.com/office/officeart/2005/8/layout/list1"/>
    <dgm:cxn modelId="{4404A724-98D7-4190-A865-51A7C7C9DA0D}" type="presOf" srcId="{C955626E-4252-4B19-B13D-234BB47A8FBC}" destId="{066B4B56-6F22-45BD-9806-4100308A7D0C}" srcOrd="0" destOrd="0" presId="urn:microsoft.com/office/officeart/2005/8/layout/list1"/>
    <dgm:cxn modelId="{14C8D388-99D1-47EE-876D-1F7B39E26DA8}" type="presOf" srcId="{C955626E-4252-4B19-B13D-234BB47A8FBC}" destId="{3E91B0D1-2828-462A-B6C3-718370801BC0}" srcOrd="1" destOrd="0" presId="urn:microsoft.com/office/officeart/2005/8/layout/list1"/>
    <dgm:cxn modelId="{59958850-04F1-45E6-87BA-51E09BF2B0D4}" type="presOf" srcId="{EF017D2B-37FA-4560-9C6A-07177B696CD8}" destId="{7DAF8227-844F-444D-A3DA-EBD4AFBF661A}" srcOrd="1" destOrd="0" presId="urn:microsoft.com/office/officeart/2005/8/layout/list1"/>
    <dgm:cxn modelId="{B836E512-4529-4C43-9556-E16C70EC908A}" srcId="{51AC9369-7931-46DD-8012-DC64BEB57D2E}" destId="{722BF7B1-4A19-4E78-9C54-67A0FC9DE57E}" srcOrd="2" destOrd="0" parTransId="{66F873D0-316F-4140-B0AD-DB35369FFE0F}" sibTransId="{CD7C0BCF-99A4-4368-8D97-B1848F7813EF}"/>
    <dgm:cxn modelId="{4EF65E23-75BF-4FE1-A97F-0702CBA2C863}" type="presOf" srcId="{E7BA4C04-0E8C-4CD4-9508-9DC8356950CC}" destId="{39F10992-42B8-41D5-B2B7-C4BDC47011F9}" srcOrd="0" destOrd="0" presId="urn:microsoft.com/office/officeart/2005/8/layout/list1"/>
    <dgm:cxn modelId="{424BD2EE-B708-42DC-93F8-4DDEDE92A672}" srcId="{51AC9369-7931-46DD-8012-DC64BEB57D2E}" destId="{38C3A2D3-F017-4505-9321-DFF822C3CFB4}" srcOrd="3" destOrd="0" parTransId="{2A445AEE-DBE0-40D7-A892-B656E1D21FF1}" sibTransId="{168C27D7-7C1E-40C6-9B93-322067ACA503}"/>
    <dgm:cxn modelId="{CCD2DD14-2A82-49EA-826B-3F5871B6B448}" srcId="{51AC9369-7931-46DD-8012-DC64BEB57D2E}" destId="{C955626E-4252-4B19-B13D-234BB47A8FBC}" srcOrd="0" destOrd="0" parTransId="{5984866F-747F-4CC3-AADF-A3C7DA78CAA5}" sibTransId="{28D18420-BB3B-4DC8-B02B-1493A075E2E0}"/>
    <dgm:cxn modelId="{0B3AEEDC-034F-4E71-B99E-D2B6B1DA5069}" type="presOf" srcId="{51AC9369-7931-46DD-8012-DC64BEB57D2E}" destId="{B11ED798-B58C-4BD8-965B-419BAE487642}" srcOrd="0" destOrd="0" presId="urn:microsoft.com/office/officeart/2005/8/layout/list1"/>
    <dgm:cxn modelId="{E3D591FB-C1A8-4F24-A848-0802F80E3172}" srcId="{51AC9369-7931-46DD-8012-DC64BEB57D2E}" destId="{EF017D2B-37FA-4560-9C6A-07177B696CD8}" srcOrd="1" destOrd="0" parTransId="{18E2B8B0-8C8D-429D-9E07-F2D67C6BA4B6}" sibTransId="{E3F6ADAF-DF9B-4847-BF23-90F947F8F147}"/>
    <dgm:cxn modelId="{5E0E6A12-99B6-4D35-95E7-B8A3A716C2E5}" srcId="{51AC9369-7931-46DD-8012-DC64BEB57D2E}" destId="{E7BA4C04-0E8C-4CD4-9508-9DC8356950CC}" srcOrd="4" destOrd="0" parTransId="{E81C28EC-EE44-40E1-A06C-EF73246640E9}" sibTransId="{779F25B8-0951-4084-BAD2-EF7026BC8864}"/>
    <dgm:cxn modelId="{F38E0C97-9CD4-4F71-8297-26A991DB83BF}" type="presOf" srcId="{38C3A2D3-F017-4505-9321-DFF822C3CFB4}" destId="{DE00A39B-E2E4-474A-ACE7-1F081AAED954}" srcOrd="0" destOrd="0" presId="urn:microsoft.com/office/officeart/2005/8/layout/list1"/>
    <dgm:cxn modelId="{413264D2-BD74-4CB8-BEC0-B0259CA4225B}" type="presParOf" srcId="{B11ED798-B58C-4BD8-965B-419BAE487642}" destId="{A46E4EB3-B4C6-4E21-91DF-7B1D3F66F241}" srcOrd="0" destOrd="0" presId="urn:microsoft.com/office/officeart/2005/8/layout/list1"/>
    <dgm:cxn modelId="{F61483B0-0067-43FA-9727-519586DBF6A8}" type="presParOf" srcId="{A46E4EB3-B4C6-4E21-91DF-7B1D3F66F241}" destId="{066B4B56-6F22-45BD-9806-4100308A7D0C}" srcOrd="0" destOrd="0" presId="urn:microsoft.com/office/officeart/2005/8/layout/list1"/>
    <dgm:cxn modelId="{CC65498D-85E3-4F70-8C7F-4516A4348D48}" type="presParOf" srcId="{A46E4EB3-B4C6-4E21-91DF-7B1D3F66F241}" destId="{3E91B0D1-2828-462A-B6C3-718370801BC0}" srcOrd="1" destOrd="0" presId="urn:microsoft.com/office/officeart/2005/8/layout/list1"/>
    <dgm:cxn modelId="{5BBC6437-BA01-46BA-8B15-6E7CEDF9A083}" type="presParOf" srcId="{B11ED798-B58C-4BD8-965B-419BAE487642}" destId="{10AC0EB7-8CAD-4C34-AF55-1E17349A2166}" srcOrd="1" destOrd="0" presId="urn:microsoft.com/office/officeart/2005/8/layout/list1"/>
    <dgm:cxn modelId="{5959BAE6-B657-467B-86F0-C4D17368788F}" type="presParOf" srcId="{B11ED798-B58C-4BD8-965B-419BAE487642}" destId="{E5412DDC-160E-4812-A495-C0FFDC2628C6}" srcOrd="2" destOrd="0" presId="urn:microsoft.com/office/officeart/2005/8/layout/list1"/>
    <dgm:cxn modelId="{9D5BC294-3832-41B5-A3BB-B76A77FBBA74}" type="presParOf" srcId="{B11ED798-B58C-4BD8-965B-419BAE487642}" destId="{6F4AC847-41EC-4D78-8BFF-9D217750A1B1}" srcOrd="3" destOrd="0" presId="urn:microsoft.com/office/officeart/2005/8/layout/list1"/>
    <dgm:cxn modelId="{D7100106-F7CC-46F9-A019-2E1703BCA227}" type="presParOf" srcId="{B11ED798-B58C-4BD8-965B-419BAE487642}" destId="{BD76D34D-D24D-48F1-8BAB-4842134522F4}" srcOrd="4" destOrd="0" presId="urn:microsoft.com/office/officeart/2005/8/layout/list1"/>
    <dgm:cxn modelId="{E842414F-2A63-479F-BC95-EF25221E5E4A}" type="presParOf" srcId="{BD76D34D-D24D-48F1-8BAB-4842134522F4}" destId="{F960C0DD-2A5D-45A9-B45F-9A5D438FAE7F}" srcOrd="0" destOrd="0" presId="urn:microsoft.com/office/officeart/2005/8/layout/list1"/>
    <dgm:cxn modelId="{3D526344-B5FE-4789-86BC-6FCC7892868A}" type="presParOf" srcId="{BD76D34D-D24D-48F1-8BAB-4842134522F4}" destId="{7DAF8227-844F-444D-A3DA-EBD4AFBF661A}" srcOrd="1" destOrd="0" presId="urn:microsoft.com/office/officeart/2005/8/layout/list1"/>
    <dgm:cxn modelId="{8F2077B8-2685-463C-B7A5-8AF0D226C22B}" type="presParOf" srcId="{B11ED798-B58C-4BD8-965B-419BAE487642}" destId="{01BDDBA9-A4E6-4C12-A0CB-91C7F32F041E}" srcOrd="5" destOrd="0" presId="urn:microsoft.com/office/officeart/2005/8/layout/list1"/>
    <dgm:cxn modelId="{D089BDC2-DC40-44BB-BCCD-67CCBAC8C09E}" type="presParOf" srcId="{B11ED798-B58C-4BD8-965B-419BAE487642}" destId="{F9839C79-3459-4C6D-854A-90AEED7B80DB}" srcOrd="6" destOrd="0" presId="urn:microsoft.com/office/officeart/2005/8/layout/list1"/>
    <dgm:cxn modelId="{18C900EC-B732-4B6B-B7B4-1D7166CBEF42}" type="presParOf" srcId="{B11ED798-B58C-4BD8-965B-419BAE487642}" destId="{DBD1860A-2682-4000-A80E-A22DE056AE1E}" srcOrd="7" destOrd="0" presId="urn:microsoft.com/office/officeart/2005/8/layout/list1"/>
    <dgm:cxn modelId="{09F87925-224D-4B58-BD1D-576622DD254B}" type="presParOf" srcId="{B11ED798-B58C-4BD8-965B-419BAE487642}" destId="{054B3976-6EC4-4473-99D5-3A229B6FA976}" srcOrd="8" destOrd="0" presId="urn:microsoft.com/office/officeart/2005/8/layout/list1"/>
    <dgm:cxn modelId="{E057FD5B-AAFD-42A7-8411-880F98F639F2}" type="presParOf" srcId="{054B3976-6EC4-4473-99D5-3A229B6FA976}" destId="{A26FA369-C132-4520-BE26-788B153B3243}" srcOrd="0" destOrd="0" presId="urn:microsoft.com/office/officeart/2005/8/layout/list1"/>
    <dgm:cxn modelId="{88959E48-D612-4E3E-9CEE-D00FC04A86AE}" type="presParOf" srcId="{054B3976-6EC4-4473-99D5-3A229B6FA976}" destId="{AD9AC0F7-367B-4E81-9CC3-6EAD4442E59D}" srcOrd="1" destOrd="0" presId="urn:microsoft.com/office/officeart/2005/8/layout/list1"/>
    <dgm:cxn modelId="{D5DB9BE3-2D53-49BE-BF8C-62E7EFB8B282}" type="presParOf" srcId="{B11ED798-B58C-4BD8-965B-419BAE487642}" destId="{8D71472D-9CCC-4F15-B2C2-20C4E9A1216E}" srcOrd="9" destOrd="0" presId="urn:microsoft.com/office/officeart/2005/8/layout/list1"/>
    <dgm:cxn modelId="{F27A9680-5782-4552-A36D-F61B4DE1B7AB}" type="presParOf" srcId="{B11ED798-B58C-4BD8-965B-419BAE487642}" destId="{B8480125-B233-41E2-ADEB-9CD6542E18E8}" srcOrd="10" destOrd="0" presId="urn:microsoft.com/office/officeart/2005/8/layout/list1"/>
    <dgm:cxn modelId="{8FCD04BE-919D-4EE5-850B-AE560FDE1FA1}" type="presParOf" srcId="{B11ED798-B58C-4BD8-965B-419BAE487642}" destId="{ED274DEA-E188-45BC-B01B-16AA6E4804A7}" srcOrd="11" destOrd="0" presId="urn:microsoft.com/office/officeart/2005/8/layout/list1"/>
    <dgm:cxn modelId="{0551B572-9632-489F-AFD9-044D47B13CEF}" type="presParOf" srcId="{B11ED798-B58C-4BD8-965B-419BAE487642}" destId="{C0891237-8BD4-4ED3-B3AB-598FE55E041F}" srcOrd="12" destOrd="0" presId="urn:microsoft.com/office/officeart/2005/8/layout/list1"/>
    <dgm:cxn modelId="{4743FCF6-1229-4C37-965C-4176E06E8132}" type="presParOf" srcId="{C0891237-8BD4-4ED3-B3AB-598FE55E041F}" destId="{DE00A39B-E2E4-474A-ACE7-1F081AAED954}" srcOrd="0" destOrd="0" presId="urn:microsoft.com/office/officeart/2005/8/layout/list1"/>
    <dgm:cxn modelId="{E71E6479-BD97-437E-BB15-1E983F9F08F6}" type="presParOf" srcId="{C0891237-8BD4-4ED3-B3AB-598FE55E041F}" destId="{D9C20813-A668-4166-B0D3-628AF8A5536A}" srcOrd="1" destOrd="0" presId="urn:microsoft.com/office/officeart/2005/8/layout/list1"/>
    <dgm:cxn modelId="{E3FA4E1B-9B58-4824-B039-3DF529BB1CB9}" type="presParOf" srcId="{B11ED798-B58C-4BD8-965B-419BAE487642}" destId="{F0F8A49C-6F7D-4011-A3F7-31C84C85507A}" srcOrd="13" destOrd="0" presId="urn:microsoft.com/office/officeart/2005/8/layout/list1"/>
    <dgm:cxn modelId="{1EDDCA80-0A66-43B3-BC38-DF33AC004157}" type="presParOf" srcId="{B11ED798-B58C-4BD8-965B-419BAE487642}" destId="{FCE94D93-51E5-4951-BD42-ED251D5FAC56}" srcOrd="14" destOrd="0" presId="urn:microsoft.com/office/officeart/2005/8/layout/list1"/>
    <dgm:cxn modelId="{B8E501B5-C670-4E90-8EF3-2B6C3FBAA917}" type="presParOf" srcId="{B11ED798-B58C-4BD8-965B-419BAE487642}" destId="{F7E473AB-ACC7-45FF-A00C-291EF44D90F6}" srcOrd="15" destOrd="0" presId="urn:microsoft.com/office/officeart/2005/8/layout/list1"/>
    <dgm:cxn modelId="{D5FD18E6-E857-4BAE-9FCB-63C30A634ACB}" type="presParOf" srcId="{B11ED798-B58C-4BD8-965B-419BAE487642}" destId="{37FC63E3-1477-4F2F-8B08-CF9649FC6301}" srcOrd="16" destOrd="0" presId="urn:microsoft.com/office/officeart/2005/8/layout/list1"/>
    <dgm:cxn modelId="{8554CBA2-9BF5-4A26-8311-1D80AC73260F}" type="presParOf" srcId="{37FC63E3-1477-4F2F-8B08-CF9649FC6301}" destId="{39F10992-42B8-41D5-B2B7-C4BDC47011F9}" srcOrd="0" destOrd="0" presId="urn:microsoft.com/office/officeart/2005/8/layout/list1"/>
    <dgm:cxn modelId="{2E060EC7-C7D7-446B-BFB5-0C37BDE651E0}" type="presParOf" srcId="{37FC63E3-1477-4F2F-8B08-CF9649FC6301}" destId="{89D703EA-5D77-4EC2-B98F-9B62E693B853}" srcOrd="1" destOrd="0" presId="urn:microsoft.com/office/officeart/2005/8/layout/list1"/>
    <dgm:cxn modelId="{F873B223-7B3E-4F28-BF35-B39A357ABDA9}" type="presParOf" srcId="{B11ED798-B58C-4BD8-965B-419BAE487642}" destId="{E906E837-C237-4D9B-BDEB-DEC778D757E7}" srcOrd="17" destOrd="0" presId="urn:microsoft.com/office/officeart/2005/8/layout/list1"/>
    <dgm:cxn modelId="{DD6CCB4E-9D24-4E6F-962E-2F8AEB630D68}" type="presParOf" srcId="{B11ED798-B58C-4BD8-965B-419BAE487642}" destId="{37FDFD03-1A1E-40B6-8DED-3160B10951C3}"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FC128A-413A-468C-ACF0-F5F4B43E752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08FCCE2-39C0-4C5F-B0B6-F5E446EF416D}">
      <dgm:prSet phldrT="[Text]" custT="1"/>
      <dgm:spPr/>
      <dgm:t>
        <a:bodyPr/>
        <a:lstStyle/>
        <a:p>
          <a:pPr rtl="0"/>
          <a:endParaRPr lang="en-GB" sz="1800" b="1" dirty="0">
            <a:solidFill>
              <a:srgbClr val="00B050"/>
            </a:solidFill>
          </a:endParaRPr>
        </a:p>
        <a:p>
          <a:pPr rtl="0"/>
          <a:r>
            <a:rPr lang="en-GB" sz="1800" b="1" dirty="0">
              <a:solidFill>
                <a:srgbClr val="00B050"/>
              </a:solidFill>
            </a:rPr>
            <a:t>What? </a:t>
          </a:r>
          <a:r>
            <a:rPr lang="en-US" sz="1800" b="1" dirty="0" smtClean="0">
              <a:solidFill>
                <a:schemeClr val="accent2">
                  <a:lumMod val="75000"/>
                </a:schemeClr>
              </a:solidFill>
            </a:rPr>
            <a:t>Functioning </a:t>
          </a:r>
          <a:r>
            <a:rPr lang="en-US" sz="1800" b="1" dirty="0">
              <a:solidFill>
                <a:schemeClr val="accent2">
                  <a:lumMod val="75000"/>
                </a:schemeClr>
              </a:solidFill>
            </a:rPr>
            <a:t>learning spaces for displaced children</a:t>
          </a:r>
          <a:endParaRPr lang="en-GB" sz="1800" b="1" dirty="0">
            <a:solidFill>
              <a:schemeClr val="accent2">
                <a:lumMod val="75000"/>
              </a:schemeClr>
            </a:solidFill>
          </a:endParaRPr>
        </a:p>
        <a:p>
          <a:endParaRPr lang="en-US" sz="1800" dirty="0"/>
        </a:p>
      </dgm:t>
    </dgm:pt>
    <dgm:pt modelId="{68CDD78C-6EC3-4D49-9CF8-FEBEA76A4474}" type="parTrans" cxnId="{390A3E01-EBA0-4F01-B97A-8A257A9267B1}">
      <dgm:prSet/>
      <dgm:spPr/>
      <dgm:t>
        <a:bodyPr/>
        <a:lstStyle/>
        <a:p>
          <a:endParaRPr lang="en-US"/>
        </a:p>
      </dgm:t>
    </dgm:pt>
    <dgm:pt modelId="{FAB4A3DD-C15F-4BF6-A701-878BB6146487}" type="sibTrans" cxnId="{390A3E01-EBA0-4F01-B97A-8A257A9267B1}">
      <dgm:prSet/>
      <dgm:spPr/>
      <dgm:t>
        <a:bodyPr/>
        <a:lstStyle/>
        <a:p>
          <a:endParaRPr lang="en-US"/>
        </a:p>
      </dgm:t>
    </dgm:pt>
    <dgm:pt modelId="{A6B9DFFE-0F0C-48D7-A2AC-EFF7CAC23158}">
      <dgm:prSet phldrT="[Text]" custT="1"/>
      <dgm:spPr/>
      <dgm:t>
        <a:bodyPr/>
        <a:lstStyle/>
        <a:p>
          <a:pPr defTabSz="800100" rtl="0">
            <a:lnSpc>
              <a:spcPct val="90000"/>
            </a:lnSpc>
            <a:spcBef>
              <a:spcPct val="0"/>
            </a:spcBef>
            <a:spcAft>
              <a:spcPct val="35000"/>
            </a:spcAft>
          </a:pPr>
          <a:endParaRPr lang="en-GB" sz="1800" b="1" dirty="0">
            <a:solidFill>
              <a:schemeClr val="accent2">
                <a:lumMod val="75000"/>
              </a:schemeClr>
            </a:solidFill>
          </a:endParaRPr>
        </a:p>
        <a:p>
          <a:pPr defTabSz="800100" rtl="0">
            <a:lnSpc>
              <a:spcPct val="90000"/>
            </a:lnSpc>
            <a:spcBef>
              <a:spcPct val="0"/>
            </a:spcBef>
            <a:spcAft>
              <a:spcPct val="35000"/>
            </a:spcAft>
          </a:pPr>
          <a:endParaRPr lang="en-GB" sz="1800" b="1" dirty="0">
            <a:solidFill>
              <a:schemeClr val="accent2">
                <a:lumMod val="75000"/>
              </a:schemeClr>
            </a:solidFill>
          </a:endParaRPr>
        </a:p>
        <a:p>
          <a:pPr marL="0" marR="0" indent="0" defTabSz="800100" rtl="0" eaLnBrk="1" fontAlgn="auto" latinLnBrk="0" hangingPunct="1">
            <a:lnSpc>
              <a:spcPct val="90000"/>
            </a:lnSpc>
            <a:spcBef>
              <a:spcPct val="0"/>
            </a:spcBef>
            <a:spcAft>
              <a:spcPct val="35000"/>
            </a:spcAft>
            <a:buClrTx/>
            <a:buSzTx/>
            <a:buFontTx/>
            <a:buNone/>
            <a:tabLst/>
            <a:defRPr/>
          </a:pPr>
          <a:r>
            <a:rPr lang="en-GB" sz="1800" b="1" dirty="0">
              <a:solidFill>
                <a:srgbClr val="00B050"/>
              </a:solidFill>
            </a:rPr>
            <a:t>Who? </a:t>
          </a:r>
          <a:r>
            <a:rPr lang="en-GB" sz="1800" b="1" dirty="0" smtClean="0">
              <a:solidFill>
                <a:schemeClr val="accent2">
                  <a:lumMod val="75000"/>
                </a:schemeClr>
              </a:solidFill>
            </a:rPr>
            <a:t>Joint teams of UNICEF Staff, Ministry of Education staff, CSO staff </a:t>
          </a:r>
          <a:r>
            <a:rPr lang="en-GB" sz="1800" b="1" u="sng" dirty="0" smtClean="0">
              <a:solidFill>
                <a:schemeClr val="accent2">
                  <a:lumMod val="75000"/>
                </a:schemeClr>
              </a:solidFill>
            </a:rPr>
            <a:t>OR</a:t>
          </a:r>
          <a:r>
            <a:rPr lang="en-GB" sz="1800" b="1" dirty="0" smtClean="0">
              <a:solidFill>
                <a:schemeClr val="accent2">
                  <a:lumMod val="75000"/>
                </a:schemeClr>
              </a:solidFill>
            </a:rPr>
            <a:t> third-party monitors</a:t>
          </a:r>
          <a:endParaRPr lang="en-GB" sz="1800" b="1" dirty="0" smtClean="0"/>
        </a:p>
        <a:p>
          <a:pPr defTabSz="800100" rtl="0">
            <a:lnSpc>
              <a:spcPct val="90000"/>
            </a:lnSpc>
            <a:spcBef>
              <a:spcPct val="0"/>
            </a:spcBef>
            <a:spcAft>
              <a:spcPct val="35000"/>
            </a:spcAft>
          </a:pPr>
          <a:endParaRPr lang="en-GB" sz="1800" b="1" dirty="0" smtClean="0"/>
        </a:p>
        <a:p>
          <a:pPr defTabSz="800100">
            <a:lnSpc>
              <a:spcPct val="90000"/>
            </a:lnSpc>
            <a:spcBef>
              <a:spcPct val="0"/>
            </a:spcBef>
            <a:spcAft>
              <a:spcPct val="35000"/>
            </a:spcAft>
          </a:pPr>
          <a:endParaRPr lang="en-US" sz="1800" dirty="0"/>
        </a:p>
      </dgm:t>
    </dgm:pt>
    <dgm:pt modelId="{C9A9E4C7-6BE6-4841-B00B-452494AE61D2}" type="parTrans" cxnId="{42DD59C5-8DA0-488C-A7C1-FF8A897FE615}">
      <dgm:prSet/>
      <dgm:spPr/>
      <dgm:t>
        <a:bodyPr/>
        <a:lstStyle/>
        <a:p>
          <a:endParaRPr lang="en-US"/>
        </a:p>
      </dgm:t>
    </dgm:pt>
    <dgm:pt modelId="{8054BF2D-63C7-471E-9138-797279720645}" type="sibTrans" cxnId="{42DD59C5-8DA0-488C-A7C1-FF8A897FE615}">
      <dgm:prSet/>
      <dgm:spPr/>
      <dgm:t>
        <a:bodyPr/>
        <a:lstStyle/>
        <a:p>
          <a:endParaRPr lang="en-US"/>
        </a:p>
      </dgm:t>
    </dgm:pt>
    <dgm:pt modelId="{45F7B9CD-EB4B-4AEF-8B92-7CDB3B0EC805}">
      <dgm:prSet phldrT="[Text]" custT="1"/>
      <dgm:spPr/>
      <dgm:t>
        <a:bodyPr/>
        <a:lstStyle/>
        <a:p>
          <a:pPr defTabSz="533400" rtl="0">
            <a:lnSpc>
              <a:spcPct val="90000"/>
            </a:lnSpc>
            <a:spcBef>
              <a:spcPct val="0"/>
            </a:spcBef>
            <a:spcAft>
              <a:spcPct val="35000"/>
            </a:spcAft>
          </a:pPr>
          <a:endParaRPr lang="en-US" sz="1800" b="1" dirty="0"/>
        </a:p>
        <a:p>
          <a:pPr marL="0" marR="0" indent="0" defTabSz="914400" rtl="0" eaLnBrk="1" fontAlgn="auto" latinLnBrk="0" hangingPunct="1">
            <a:lnSpc>
              <a:spcPct val="100000"/>
            </a:lnSpc>
            <a:spcBef>
              <a:spcPts val="0"/>
            </a:spcBef>
            <a:spcAft>
              <a:spcPts val="0"/>
            </a:spcAft>
            <a:buClrTx/>
            <a:buSzTx/>
            <a:buFontTx/>
            <a:buNone/>
            <a:tabLst/>
            <a:defRPr/>
          </a:pPr>
          <a:r>
            <a:rPr lang="en-US" sz="1800" b="1" dirty="0">
              <a:solidFill>
                <a:srgbClr val="00B050"/>
              </a:solidFill>
            </a:rPr>
            <a:t>When? </a:t>
          </a:r>
          <a:r>
            <a:rPr lang="en-US" sz="1800" b="1" dirty="0" smtClean="0">
              <a:solidFill>
                <a:srgbClr val="00B050"/>
              </a:solidFill>
            </a:rPr>
            <a:t> Where?  </a:t>
          </a:r>
          <a:r>
            <a:rPr lang="en-US" sz="1800" b="1" dirty="0" smtClean="0">
              <a:solidFill>
                <a:schemeClr val="accent2">
                  <a:lumMod val="75000"/>
                </a:schemeClr>
              </a:solidFill>
            </a:rPr>
            <a:t>Learning </a:t>
          </a:r>
          <a:r>
            <a:rPr lang="en-US" sz="1800" b="1" dirty="0" err="1" smtClean="0">
              <a:solidFill>
                <a:schemeClr val="accent2">
                  <a:lumMod val="75000"/>
                </a:schemeClr>
              </a:solidFill>
            </a:rPr>
            <a:t>Centres</a:t>
          </a:r>
          <a:r>
            <a:rPr lang="en-US" sz="1800" b="1" dirty="0" smtClean="0">
              <a:solidFill>
                <a:schemeClr val="accent2">
                  <a:lumMod val="75000"/>
                </a:schemeClr>
              </a:solidFill>
            </a:rPr>
            <a:t> in selected sites, 10-20 per month depending on monthly site selection</a:t>
          </a:r>
          <a:endParaRPr lang="en-US" sz="1800" b="1" dirty="0">
            <a:solidFill>
              <a:schemeClr val="accent2">
                <a:lumMod val="75000"/>
              </a:schemeClr>
            </a:solidFill>
          </a:endParaRPr>
        </a:p>
        <a:p>
          <a:pPr defTabSz="533400">
            <a:lnSpc>
              <a:spcPct val="90000"/>
            </a:lnSpc>
            <a:spcBef>
              <a:spcPct val="0"/>
            </a:spcBef>
            <a:spcAft>
              <a:spcPct val="35000"/>
            </a:spcAft>
          </a:pPr>
          <a:endParaRPr lang="en-US" sz="1800" dirty="0"/>
        </a:p>
      </dgm:t>
    </dgm:pt>
    <dgm:pt modelId="{54374DCE-A3BA-40C2-86A2-502570B02457}" type="parTrans" cxnId="{31FDF0AE-348F-4C08-BE3C-4DDA1E8B6E71}">
      <dgm:prSet/>
      <dgm:spPr/>
      <dgm:t>
        <a:bodyPr/>
        <a:lstStyle/>
        <a:p>
          <a:endParaRPr lang="en-US"/>
        </a:p>
      </dgm:t>
    </dgm:pt>
    <dgm:pt modelId="{2007116B-037D-4D38-9F38-001D5FEB2E23}" type="sibTrans" cxnId="{31FDF0AE-348F-4C08-BE3C-4DDA1E8B6E71}">
      <dgm:prSet/>
      <dgm:spPr/>
      <dgm:t>
        <a:bodyPr/>
        <a:lstStyle/>
        <a:p>
          <a:endParaRPr lang="en-US"/>
        </a:p>
      </dgm:t>
    </dgm:pt>
    <dgm:pt modelId="{8F6DB4CF-FB9F-417B-A5C6-B10EB99542DB}">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b="1" dirty="0">
              <a:solidFill>
                <a:srgbClr val="00B050"/>
              </a:solidFill>
            </a:rPr>
            <a:t>What </a:t>
          </a:r>
          <a:r>
            <a:rPr lang="en-US" sz="1800" b="1" dirty="0" smtClean="0">
              <a:solidFill>
                <a:srgbClr val="00B050"/>
              </a:solidFill>
            </a:rPr>
            <a:t>for?  </a:t>
          </a:r>
          <a:r>
            <a:rPr lang="en-US" sz="1800" b="1" dirty="0" smtClean="0">
              <a:solidFill>
                <a:schemeClr val="accent2">
                  <a:lumMod val="75000"/>
                </a:schemeClr>
              </a:solidFill>
            </a:rPr>
            <a:t>Confirm/validate reported results; strengthen </a:t>
          </a:r>
          <a:r>
            <a:rPr lang="en-US" sz="1800" b="1" dirty="0">
              <a:solidFill>
                <a:schemeClr val="accent2">
                  <a:lumMod val="75000"/>
                </a:schemeClr>
              </a:solidFill>
            </a:rPr>
            <a:t>implementation of </a:t>
          </a:r>
          <a:r>
            <a:rPr lang="en-US" sz="1800" b="1" dirty="0" smtClean="0">
              <a:solidFill>
                <a:schemeClr val="accent2">
                  <a:lumMod val="75000"/>
                </a:schemeClr>
              </a:solidFill>
            </a:rPr>
            <a:t>activities; inform evolving </a:t>
          </a:r>
          <a:r>
            <a:rPr lang="en-US" sz="1800" b="1" dirty="0">
              <a:solidFill>
                <a:schemeClr val="accent2">
                  <a:lumMod val="75000"/>
                </a:schemeClr>
              </a:solidFill>
            </a:rPr>
            <a:t>strategy</a:t>
          </a:r>
        </a:p>
      </dgm:t>
    </dgm:pt>
    <dgm:pt modelId="{C2CFADBC-E584-419E-AB39-22216E73C323}" type="parTrans" cxnId="{69D50D65-E652-4AE2-BA85-46BCE4F2130F}">
      <dgm:prSet/>
      <dgm:spPr/>
      <dgm:t>
        <a:bodyPr/>
        <a:lstStyle/>
        <a:p>
          <a:endParaRPr lang="en-US"/>
        </a:p>
      </dgm:t>
    </dgm:pt>
    <dgm:pt modelId="{1058088B-E3A0-4F57-BF00-BEC0301EA05D}" type="sibTrans" cxnId="{69D50D65-E652-4AE2-BA85-46BCE4F2130F}">
      <dgm:prSet/>
      <dgm:spPr/>
      <dgm:t>
        <a:bodyPr/>
        <a:lstStyle/>
        <a:p>
          <a:endParaRPr lang="en-US"/>
        </a:p>
      </dgm:t>
    </dgm:pt>
    <dgm:pt modelId="{532F6FA0-D5D2-4E7B-962A-D8C72067C58B}">
      <dgm:prSet phldrT="[Text]" custT="1"/>
      <dgm:spPr/>
      <dgm:t>
        <a:bodyPr/>
        <a:lstStyle/>
        <a:p>
          <a:r>
            <a:rPr lang="en-US" sz="1800" b="1" dirty="0" smtClean="0">
              <a:solidFill>
                <a:srgbClr val="00B050"/>
              </a:solidFill>
            </a:rPr>
            <a:t>How</a:t>
          </a:r>
          <a:r>
            <a:rPr lang="en-US" sz="1800" b="1" dirty="0">
              <a:solidFill>
                <a:srgbClr val="00B050"/>
              </a:solidFill>
            </a:rPr>
            <a:t>? </a:t>
          </a:r>
          <a:r>
            <a:rPr lang="en-US" sz="1800" b="1" dirty="0">
              <a:solidFill>
                <a:schemeClr val="accent2">
                  <a:lumMod val="75000"/>
                </a:schemeClr>
              </a:solidFill>
            </a:rPr>
            <a:t>Field </a:t>
          </a:r>
          <a:r>
            <a:rPr lang="en-US" sz="1800" b="1" dirty="0" smtClean="0">
              <a:solidFill>
                <a:schemeClr val="accent2">
                  <a:lumMod val="75000"/>
                </a:schemeClr>
              </a:solidFill>
            </a:rPr>
            <a:t>monitoring system with structured tools to probe results including quality; bottlenecks; issues of inclusion; perspectives of affected people</a:t>
          </a:r>
          <a:endParaRPr lang="en-US" sz="1800" dirty="0"/>
        </a:p>
      </dgm:t>
    </dgm:pt>
    <dgm:pt modelId="{B909D931-8F0D-42E3-B06B-3BE7A9E99542}" type="parTrans" cxnId="{11F08885-B80D-444A-BCAE-853DC3319663}">
      <dgm:prSet/>
      <dgm:spPr/>
      <dgm:t>
        <a:bodyPr/>
        <a:lstStyle/>
        <a:p>
          <a:endParaRPr lang="en-US"/>
        </a:p>
      </dgm:t>
    </dgm:pt>
    <dgm:pt modelId="{B9F9EAD9-0707-4A8E-A90D-B858E0C145CB}" type="sibTrans" cxnId="{11F08885-B80D-444A-BCAE-853DC3319663}">
      <dgm:prSet/>
      <dgm:spPr/>
      <dgm:t>
        <a:bodyPr/>
        <a:lstStyle/>
        <a:p>
          <a:endParaRPr lang="en-US"/>
        </a:p>
      </dgm:t>
    </dgm:pt>
    <dgm:pt modelId="{91D20D1F-F4AA-492C-97A4-B057623DB170}" type="pres">
      <dgm:prSet presAssocID="{DDFC128A-413A-468C-ACF0-F5F4B43E752F}" presName="linear" presStyleCnt="0">
        <dgm:presLayoutVars>
          <dgm:dir/>
          <dgm:animLvl val="lvl"/>
          <dgm:resizeHandles val="exact"/>
        </dgm:presLayoutVars>
      </dgm:prSet>
      <dgm:spPr/>
      <dgm:t>
        <a:bodyPr/>
        <a:lstStyle/>
        <a:p>
          <a:endParaRPr lang="en-US"/>
        </a:p>
      </dgm:t>
    </dgm:pt>
    <dgm:pt modelId="{F7039EE8-40BE-4520-BA17-101F921D3A4A}" type="pres">
      <dgm:prSet presAssocID="{F08FCCE2-39C0-4C5F-B0B6-F5E446EF416D}" presName="parentLin" presStyleCnt="0"/>
      <dgm:spPr/>
    </dgm:pt>
    <dgm:pt modelId="{49ED3E98-69D5-42C3-8DF5-210BDF5B3D6B}" type="pres">
      <dgm:prSet presAssocID="{F08FCCE2-39C0-4C5F-B0B6-F5E446EF416D}" presName="parentLeftMargin" presStyleLbl="node1" presStyleIdx="0" presStyleCnt="5"/>
      <dgm:spPr/>
      <dgm:t>
        <a:bodyPr/>
        <a:lstStyle/>
        <a:p>
          <a:endParaRPr lang="en-US"/>
        </a:p>
      </dgm:t>
    </dgm:pt>
    <dgm:pt modelId="{38670FBA-4272-4F45-919F-FBB03C019541}" type="pres">
      <dgm:prSet presAssocID="{F08FCCE2-39C0-4C5F-B0B6-F5E446EF416D}" presName="parentText" presStyleLbl="node1" presStyleIdx="0" presStyleCnt="5" custScaleX="139020" custScaleY="145473">
        <dgm:presLayoutVars>
          <dgm:chMax val="0"/>
          <dgm:bulletEnabled val="1"/>
        </dgm:presLayoutVars>
      </dgm:prSet>
      <dgm:spPr/>
      <dgm:t>
        <a:bodyPr/>
        <a:lstStyle/>
        <a:p>
          <a:endParaRPr lang="en-US"/>
        </a:p>
      </dgm:t>
    </dgm:pt>
    <dgm:pt modelId="{E54756E3-1E17-4D87-9E3A-1D51FD8A7B70}" type="pres">
      <dgm:prSet presAssocID="{F08FCCE2-39C0-4C5F-B0B6-F5E446EF416D}" presName="negativeSpace" presStyleCnt="0"/>
      <dgm:spPr/>
    </dgm:pt>
    <dgm:pt modelId="{BC6BD1CB-BA8A-4720-A501-B0EA1361D66D}" type="pres">
      <dgm:prSet presAssocID="{F08FCCE2-39C0-4C5F-B0B6-F5E446EF416D}" presName="childText" presStyleLbl="conFgAcc1" presStyleIdx="0" presStyleCnt="5">
        <dgm:presLayoutVars>
          <dgm:bulletEnabled val="1"/>
        </dgm:presLayoutVars>
      </dgm:prSet>
      <dgm:spPr/>
    </dgm:pt>
    <dgm:pt modelId="{BBBB0AA6-024E-42D7-ABB1-CDAB787590E7}" type="pres">
      <dgm:prSet presAssocID="{FAB4A3DD-C15F-4BF6-A701-878BB6146487}" presName="spaceBetweenRectangles" presStyleCnt="0"/>
      <dgm:spPr/>
    </dgm:pt>
    <dgm:pt modelId="{0EAF327B-F95C-43F8-A011-B2C2555BB6F3}" type="pres">
      <dgm:prSet presAssocID="{A6B9DFFE-0F0C-48D7-A2AC-EFF7CAC23158}" presName="parentLin" presStyleCnt="0"/>
      <dgm:spPr/>
    </dgm:pt>
    <dgm:pt modelId="{B7CC965B-8D37-4845-BC73-E5EBD2B819C1}" type="pres">
      <dgm:prSet presAssocID="{A6B9DFFE-0F0C-48D7-A2AC-EFF7CAC23158}" presName="parentLeftMargin" presStyleLbl="node1" presStyleIdx="0" presStyleCnt="5"/>
      <dgm:spPr/>
      <dgm:t>
        <a:bodyPr/>
        <a:lstStyle/>
        <a:p>
          <a:endParaRPr lang="en-US"/>
        </a:p>
      </dgm:t>
    </dgm:pt>
    <dgm:pt modelId="{06913596-EABC-4A05-B9B3-75A902C1206B}" type="pres">
      <dgm:prSet presAssocID="{A6B9DFFE-0F0C-48D7-A2AC-EFF7CAC23158}" presName="parentText" presStyleLbl="node1" presStyleIdx="1" presStyleCnt="5" custScaleX="139751" custScaleY="145699">
        <dgm:presLayoutVars>
          <dgm:chMax val="0"/>
          <dgm:bulletEnabled val="1"/>
        </dgm:presLayoutVars>
      </dgm:prSet>
      <dgm:spPr/>
      <dgm:t>
        <a:bodyPr/>
        <a:lstStyle/>
        <a:p>
          <a:endParaRPr lang="en-US"/>
        </a:p>
      </dgm:t>
    </dgm:pt>
    <dgm:pt modelId="{D42D3B54-ECF6-4437-B332-59797410E729}" type="pres">
      <dgm:prSet presAssocID="{A6B9DFFE-0F0C-48D7-A2AC-EFF7CAC23158}" presName="negativeSpace" presStyleCnt="0"/>
      <dgm:spPr/>
    </dgm:pt>
    <dgm:pt modelId="{983CD268-5728-4C3A-A281-2217ED0512BE}" type="pres">
      <dgm:prSet presAssocID="{A6B9DFFE-0F0C-48D7-A2AC-EFF7CAC23158}" presName="childText" presStyleLbl="conFgAcc1" presStyleIdx="1" presStyleCnt="5">
        <dgm:presLayoutVars>
          <dgm:bulletEnabled val="1"/>
        </dgm:presLayoutVars>
      </dgm:prSet>
      <dgm:spPr/>
    </dgm:pt>
    <dgm:pt modelId="{197EE2B7-4E63-44B8-867D-2B1D1D425216}" type="pres">
      <dgm:prSet presAssocID="{8054BF2D-63C7-471E-9138-797279720645}" presName="spaceBetweenRectangles" presStyleCnt="0"/>
      <dgm:spPr/>
    </dgm:pt>
    <dgm:pt modelId="{4D578425-7F77-418F-AB61-1B0E21D33AF2}" type="pres">
      <dgm:prSet presAssocID="{45F7B9CD-EB4B-4AEF-8B92-7CDB3B0EC805}" presName="parentLin" presStyleCnt="0"/>
      <dgm:spPr/>
    </dgm:pt>
    <dgm:pt modelId="{67CF55F1-006B-4A41-A125-861BC7735B2B}" type="pres">
      <dgm:prSet presAssocID="{45F7B9CD-EB4B-4AEF-8B92-7CDB3B0EC805}" presName="parentLeftMargin" presStyleLbl="node1" presStyleIdx="1" presStyleCnt="5"/>
      <dgm:spPr/>
      <dgm:t>
        <a:bodyPr/>
        <a:lstStyle/>
        <a:p>
          <a:endParaRPr lang="en-US"/>
        </a:p>
      </dgm:t>
    </dgm:pt>
    <dgm:pt modelId="{35251A7E-348F-4FE5-BEB1-770AF597B580}" type="pres">
      <dgm:prSet presAssocID="{45F7B9CD-EB4B-4AEF-8B92-7CDB3B0EC805}" presName="parentText" presStyleLbl="node1" presStyleIdx="2" presStyleCnt="5" custScaleX="139558" custScaleY="154225">
        <dgm:presLayoutVars>
          <dgm:chMax val="0"/>
          <dgm:bulletEnabled val="1"/>
        </dgm:presLayoutVars>
      </dgm:prSet>
      <dgm:spPr/>
      <dgm:t>
        <a:bodyPr/>
        <a:lstStyle/>
        <a:p>
          <a:endParaRPr lang="en-US"/>
        </a:p>
      </dgm:t>
    </dgm:pt>
    <dgm:pt modelId="{68073AD2-4748-402A-B27B-52EBECB65752}" type="pres">
      <dgm:prSet presAssocID="{45F7B9CD-EB4B-4AEF-8B92-7CDB3B0EC805}" presName="negativeSpace" presStyleCnt="0"/>
      <dgm:spPr/>
    </dgm:pt>
    <dgm:pt modelId="{CF467FDD-8D8C-4FE5-B6EE-0D0D3C38237D}" type="pres">
      <dgm:prSet presAssocID="{45F7B9CD-EB4B-4AEF-8B92-7CDB3B0EC805}" presName="childText" presStyleLbl="conFgAcc1" presStyleIdx="2" presStyleCnt="5">
        <dgm:presLayoutVars>
          <dgm:bulletEnabled val="1"/>
        </dgm:presLayoutVars>
      </dgm:prSet>
      <dgm:spPr/>
      <dgm:t>
        <a:bodyPr/>
        <a:lstStyle/>
        <a:p>
          <a:endParaRPr lang="en-US"/>
        </a:p>
      </dgm:t>
    </dgm:pt>
    <dgm:pt modelId="{4503D581-F13D-4F28-A7D4-08F9CE989192}" type="pres">
      <dgm:prSet presAssocID="{2007116B-037D-4D38-9F38-001D5FEB2E23}" presName="spaceBetweenRectangles" presStyleCnt="0"/>
      <dgm:spPr/>
    </dgm:pt>
    <dgm:pt modelId="{A33A257E-5E1F-4B08-A324-2E5150EF983C}" type="pres">
      <dgm:prSet presAssocID="{532F6FA0-D5D2-4E7B-962A-D8C72067C58B}" presName="parentLin" presStyleCnt="0"/>
      <dgm:spPr/>
    </dgm:pt>
    <dgm:pt modelId="{EEC22613-AEDD-4929-8C2D-7ACC73D038C8}" type="pres">
      <dgm:prSet presAssocID="{532F6FA0-D5D2-4E7B-962A-D8C72067C58B}" presName="parentLeftMargin" presStyleLbl="node1" presStyleIdx="2" presStyleCnt="5"/>
      <dgm:spPr/>
      <dgm:t>
        <a:bodyPr/>
        <a:lstStyle/>
        <a:p>
          <a:endParaRPr lang="en-US"/>
        </a:p>
      </dgm:t>
    </dgm:pt>
    <dgm:pt modelId="{D2B1AE94-B648-499B-879E-9A1DF84DC91B}" type="pres">
      <dgm:prSet presAssocID="{532F6FA0-D5D2-4E7B-962A-D8C72067C58B}" presName="parentText" presStyleLbl="node1" presStyleIdx="3" presStyleCnt="5" custScaleX="139851" custScaleY="145785">
        <dgm:presLayoutVars>
          <dgm:chMax val="0"/>
          <dgm:bulletEnabled val="1"/>
        </dgm:presLayoutVars>
      </dgm:prSet>
      <dgm:spPr/>
      <dgm:t>
        <a:bodyPr/>
        <a:lstStyle/>
        <a:p>
          <a:endParaRPr lang="en-US"/>
        </a:p>
      </dgm:t>
    </dgm:pt>
    <dgm:pt modelId="{D2494502-871E-458B-BEF5-8A87FBDAFF84}" type="pres">
      <dgm:prSet presAssocID="{532F6FA0-D5D2-4E7B-962A-D8C72067C58B}" presName="negativeSpace" presStyleCnt="0"/>
      <dgm:spPr/>
    </dgm:pt>
    <dgm:pt modelId="{A06EA8BB-7943-469C-912F-0FCC59E78BEF}" type="pres">
      <dgm:prSet presAssocID="{532F6FA0-D5D2-4E7B-962A-D8C72067C58B}" presName="childText" presStyleLbl="conFgAcc1" presStyleIdx="3" presStyleCnt="5">
        <dgm:presLayoutVars>
          <dgm:bulletEnabled val="1"/>
        </dgm:presLayoutVars>
      </dgm:prSet>
      <dgm:spPr/>
    </dgm:pt>
    <dgm:pt modelId="{8371A4C6-7DCC-41DD-9AD5-EB75F01B08FC}" type="pres">
      <dgm:prSet presAssocID="{B9F9EAD9-0707-4A8E-A90D-B858E0C145CB}" presName="spaceBetweenRectangles" presStyleCnt="0"/>
      <dgm:spPr/>
    </dgm:pt>
    <dgm:pt modelId="{EDC04F5B-3226-4E8D-9DF0-69F52B1CD064}" type="pres">
      <dgm:prSet presAssocID="{8F6DB4CF-FB9F-417B-A5C6-B10EB99542DB}" presName="parentLin" presStyleCnt="0"/>
      <dgm:spPr/>
    </dgm:pt>
    <dgm:pt modelId="{D17A4309-2AF8-4B23-9DBA-8034A72ABF14}" type="pres">
      <dgm:prSet presAssocID="{8F6DB4CF-FB9F-417B-A5C6-B10EB99542DB}" presName="parentLeftMargin" presStyleLbl="node1" presStyleIdx="3" presStyleCnt="5"/>
      <dgm:spPr/>
      <dgm:t>
        <a:bodyPr/>
        <a:lstStyle/>
        <a:p>
          <a:endParaRPr lang="en-US"/>
        </a:p>
      </dgm:t>
    </dgm:pt>
    <dgm:pt modelId="{76D2D00B-B84D-4B56-AC5B-14ABB13B7BC4}" type="pres">
      <dgm:prSet presAssocID="{8F6DB4CF-FB9F-417B-A5C6-B10EB99542DB}" presName="parentText" presStyleLbl="node1" presStyleIdx="4" presStyleCnt="5" custScaleX="138642">
        <dgm:presLayoutVars>
          <dgm:chMax val="0"/>
          <dgm:bulletEnabled val="1"/>
        </dgm:presLayoutVars>
      </dgm:prSet>
      <dgm:spPr/>
      <dgm:t>
        <a:bodyPr/>
        <a:lstStyle/>
        <a:p>
          <a:endParaRPr lang="en-US"/>
        </a:p>
      </dgm:t>
    </dgm:pt>
    <dgm:pt modelId="{2A1FC996-29A2-48C1-BDFB-193AC8946617}" type="pres">
      <dgm:prSet presAssocID="{8F6DB4CF-FB9F-417B-A5C6-B10EB99542DB}" presName="negativeSpace" presStyleCnt="0"/>
      <dgm:spPr/>
    </dgm:pt>
    <dgm:pt modelId="{E1C11E02-5A66-420E-99B5-F210D5523D5E}" type="pres">
      <dgm:prSet presAssocID="{8F6DB4CF-FB9F-417B-A5C6-B10EB99542DB}" presName="childText" presStyleLbl="conFgAcc1" presStyleIdx="4" presStyleCnt="5">
        <dgm:presLayoutVars>
          <dgm:bulletEnabled val="1"/>
        </dgm:presLayoutVars>
      </dgm:prSet>
      <dgm:spPr/>
    </dgm:pt>
  </dgm:ptLst>
  <dgm:cxnLst>
    <dgm:cxn modelId="{69D50D65-E652-4AE2-BA85-46BCE4F2130F}" srcId="{DDFC128A-413A-468C-ACF0-F5F4B43E752F}" destId="{8F6DB4CF-FB9F-417B-A5C6-B10EB99542DB}" srcOrd="4" destOrd="0" parTransId="{C2CFADBC-E584-419E-AB39-22216E73C323}" sibTransId="{1058088B-E3A0-4F57-BF00-BEC0301EA05D}"/>
    <dgm:cxn modelId="{5E77C1EF-9324-4E00-AA0D-62F10BF55847}" type="presOf" srcId="{F08FCCE2-39C0-4C5F-B0B6-F5E446EF416D}" destId="{49ED3E98-69D5-42C3-8DF5-210BDF5B3D6B}" srcOrd="0" destOrd="0" presId="urn:microsoft.com/office/officeart/2005/8/layout/list1"/>
    <dgm:cxn modelId="{A24FF667-F509-4618-86F5-CFC544EDD1B0}" type="presOf" srcId="{8F6DB4CF-FB9F-417B-A5C6-B10EB99542DB}" destId="{76D2D00B-B84D-4B56-AC5B-14ABB13B7BC4}" srcOrd="1" destOrd="0" presId="urn:microsoft.com/office/officeart/2005/8/layout/list1"/>
    <dgm:cxn modelId="{6D66EF48-D965-44F3-8FC7-C5DC44B77EB1}" type="presOf" srcId="{45F7B9CD-EB4B-4AEF-8B92-7CDB3B0EC805}" destId="{35251A7E-348F-4FE5-BEB1-770AF597B580}" srcOrd="1" destOrd="0" presId="urn:microsoft.com/office/officeart/2005/8/layout/list1"/>
    <dgm:cxn modelId="{113B902B-D752-44D6-97A9-25F0ECF58DB2}" type="presOf" srcId="{A6B9DFFE-0F0C-48D7-A2AC-EFF7CAC23158}" destId="{B7CC965B-8D37-4845-BC73-E5EBD2B819C1}" srcOrd="0" destOrd="0" presId="urn:microsoft.com/office/officeart/2005/8/layout/list1"/>
    <dgm:cxn modelId="{1A023802-9BD9-4271-826F-128925A89422}" type="presOf" srcId="{532F6FA0-D5D2-4E7B-962A-D8C72067C58B}" destId="{D2B1AE94-B648-499B-879E-9A1DF84DC91B}" srcOrd="1" destOrd="0" presId="urn:microsoft.com/office/officeart/2005/8/layout/list1"/>
    <dgm:cxn modelId="{11F08885-B80D-444A-BCAE-853DC3319663}" srcId="{DDFC128A-413A-468C-ACF0-F5F4B43E752F}" destId="{532F6FA0-D5D2-4E7B-962A-D8C72067C58B}" srcOrd="3" destOrd="0" parTransId="{B909D931-8F0D-42E3-B06B-3BE7A9E99542}" sibTransId="{B9F9EAD9-0707-4A8E-A90D-B858E0C145CB}"/>
    <dgm:cxn modelId="{607F8129-9B62-4746-B078-68727E9DD85C}" type="presOf" srcId="{532F6FA0-D5D2-4E7B-962A-D8C72067C58B}" destId="{EEC22613-AEDD-4929-8C2D-7ACC73D038C8}" srcOrd="0" destOrd="0" presId="urn:microsoft.com/office/officeart/2005/8/layout/list1"/>
    <dgm:cxn modelId="{31FDF0AE-348F-4C08-BE3C-4DDA1E8B6E71}" srcId="{DDFC128A-413A-468C-ACF0-F5F4B43E752F}" destId="{45F7B9CD-EB4B-4AEF-8B92-7CDB3B0EC805}" srcOrd="2" destOrd="0" parTransId="{54374DCE-A3BA-40C2-86A2-502570B02457}" sibTransId="{2007116B-037D-4D38-9F38-001D5FEB2E23}"/>
    <dgm:cxn modelId="{390A3E01-EBA0-4F01-B97A-8A257A9267B1}" srcId="{DDFC128A-413A-468C-ACF0-F5F4B43E752F}" destId="{F08FCCE2-39C0-4C5F-B0B6-F5E446EF416D}" srcOrd="0" destOrd="0" parTransId="{68CDD78C-6EC3-4D49-9CF8-FEBEA76A4474}" sibTransId="{FAB4A3DD-C15F-4BF6-A701-878BB6146487}"/>
    <dgm:cxn modelId="{A309A435-44FA-4CBD-B64D-54513E895A85}" type="presOf" srcId="{F08FCCE2-39C0-4C5F-B0B6-F5E446EF416D}" destId="{38670FBA-4272-4F45-919F-FBB03C019541}" srcOrd="1" destOrd="0" presId="urn:microsoft.com/office/officeart/2005/8/layout/list1"/>
    <dgm:cxn modelId="{8D279158-2F67-46D3-BB50-A43AB89DBFD3}" type="presOf" srcId="{8F6DB4CF-FB9F-417B-A5C6-B10EB99542DB}" destId="{D17A4309-2AF8-4B23-9DBA-8034A72ABF14}" srcOrd="0" destOrd="0" presId="urn:microsoft.com/office/officeart/2005/8/layout/list1"/>
    <dgm:cxn modelId="{971A6794-03A2-4FC9-AF5E-9A9A8A6CFC23}" type="presOf" srcId="{DDFC128A-413A-468C-ACF0-F5F4B43E752F}" destId="{91D20D1F-F4AA-492C-97A4-B057623DB170}" srcOrd="0" destOrd="0" presId="urn:microsoft.com/office/officeart/2005/8/layout/list1"/>
    <dgm:cxn modelId="{42DD59C5-8DA0-488C-A7C1-FF8A897FE615}" srcId="{DDFC128A-413A-468C-ACF0-F5F4B43E752F}" destId="{A6B9DFFE-0F0C-48D7-A2AC-EFF7CAC23158}" srcOrd="1" destOrd="0" parTransId="{C9A9E4C7-6BE6-4841-B00B-452494AE61D2}" sibTransId="{8054BF2D-63C7-471E-9138-797279720645}"/>
    <dgm:cxn modelId="{6CA02835-CDD9-4DE6-B6F7-7DEFDF503FEB}" type="presOf" srcId="{45F7B9CD-EB4B-4AEF-8B92-7CDB3B0EC805}" destId="{67CF55F1-006B-4A41-A125-861BC7735B2B}" srcOrd="0" destOrd="0" presId="urn:microsoft.com/office/officeart/2005/8/layout/list1"/>
    <dgm:cxn modelId="{89D383C7-FFEF-4876-9582-4749FB6B1AE7}" type="presOf" srcId="{A6B9DFFE-0F0C-48D7-A2AC-EFF7CAC23158}" destId="{06913596-EABC-4A05-B9B3-75A902C1206B}" srcOrd="1" destOrd="0" presId="urn:microsoft.com/office/officeart/2005/8/layout/list1"/>
    <dgm:cxn modelId="{212FEC21-387F-4C1B-89EF-A9112B0FEF3B}" type="presParOf" srcId="{91D20D1F-F4AA-492C-97A4-B057623DB170}" destId="{F7039EE8-40BE-4520-BA17-101F921D3A4A}" srcOrd="0" destOrd="0" presId="urn:microsoft.com/office/officeart/2005/8/layout/list1"/>
    <dgm:cxn modelId="{5D92D4D2-CF76-49F2-BA04-934ECE9807EF}" type="presParOf" srcId="{F7039EE8-40BE-4520-BA17-101F921D3A4A}" destId="{49ED3E98-69D5-42C3-8DF5-210BDF5B3D6B}" srcOrd="0" destOrd="0" presId="urn:microsoft.com/office/officeart/2005/8/layout/list1"/>
    <dgm:cxn modelId="{091FC06A-FB4F-4C3D-AEF3-6088123FC249}" type="presParOf" srcId="{F7039EE8-40BE-4520-BA17-101F921D3A4A}" destId="{38670FBA-4272-4F45-919F-FBB03C019541}" srcOrd="1" destOrd="0" presId="urn:microsoft.com/office/officeart/2005/8/layout/list1"/>
    <dgm:cxn modelId="{33EB470A-80C7-489A-8341-4732B15DF0D4}" type="presParOf" srcId="{91D20D1F-F4AA-492C-97A4-B057623DB170}" destId="{E54756E3-1E17-4D87-9E3A-1D51FD8A7B70}" srcOrd="1" destOrd="0" presId="urn:microsoft.com/office/officeart/2005/8/layout/list1"/>
    <dgm:cxn modelId="{0E8877A7-BF33-47F9-8ADF-DF071B51D687}" type="presParOf" srcId="{91D20D1F-F4AA-492C-97A4-B057623DB170}" destId="{BC6BD1CB-BA8A-4720-A501-B0EA1361D66D}" srcOrd="2" destOrd="0" presId="urn:microsoft.com/office/officeart/2005/8/layout/list1"/>
    <dgm:cxn modelId="{00D498AE-37E0-48F1-ADF7-B48D935CBE9A}" type="presParOf" srcId="{91D20D1F-F4AA-492C-97A4-B057623DB170}" destId="{BBBB0AA6-024E-42D7-ABB1-CDAB787590E7}" srcOrd="3" destOrd="0" presId="urn:microsoft.com/office/officeart/2005/8/layout/list1"/>
    <dgm:cxn modelId="{AFBDA6D4-12D0-4DE2-B942-B2471F711DCA}" type="presParOf" srcId="{91D20D1F-F4AA-492C-97A4-B057623DB170}" destId="{0EAF327B-F95C-43F8-A011-B2C2555BB6F3}" srcOrd="4" destOrd="0" presId="urn:microsoft.com/office/officeart/2005/8/layout/list1"/>
    <dgm:cxn modelId="{A1D2FBCA-E856-4B67-951C-D8784610DE01}" type="presParOf" srcId="{0EAF327B-F95C-43F8-A011-B2C2555BB6F3}" destId="{B7CC965B-8D37-4845-BC73-E5EBD2B819C1}" srcOrd="0" destOrd="0" presId="urn:microsoft.com/office/officeart/2005/8/layout/list1"/>
    <dgm:cxn modelId="{D6B3A11E-4C44-480D-B4E6-49E47CA22C1C}" type="presParOf" srcId="{0EAF327B-F95C-43F8-A011-B2C2555BB6F3}" destId="{06913596-EABC-4A05-B9B3-75A902C1206B}" srcOrd="1" destOrd="0" presId="urn:microsoft.com/office/officeart/2005/8/layout/list1"/>
    <dgm:cxn modelId="{C22DE032-76D7-45CF-AD87-D4F6AE366E4A}" type="presParOf" srcId="{91D20D1F-F4AA-492C-97A4-B057623DB170}" destId="{D42D3B54-ECF6-4437-B332-59797410E729}" srcOrd="5" destOrd="0" presId="urn:microsoft.com/office/officeart/2005/8/layout/list1"/>
    <dgm:cxn modelId="{945BD769-C65C-401F-A238-0F73C1C9A4DE}" type="presParOf" srcId="{91D20D1F-F4AA-492C-97A4-B057623DB170}" destId="{983CD268-5728-4C3A-A281-2217ED0512BE}" srcOrd="6" destOrd="0" presId="urn:microsoft.com/office/officeart/2005/8/layout/list1"/>
    <dgm:cxn modelId="{6F216410-52CB-42ED-8128-FBEF0AE6F550}" type="presParOf" srcId="{91D20D1F-F4AA-492C-97A4-B057623DB170}" destId="{197EE2B7-4E63-44B8-867D-2B1D1D425216}" srcOrd="7" destOrd="0" presId="urn:microsoft.com/office/officeart/2005/8/layout/list1"/>
    <dgm:cxn modelId="{B68A18C0-634A-40CD-BC5F-2745941C5341}" type="presParOf" srcId="{91D20D1F-F4AA-492C-97A4-B057623DB170}" destId="{4D578425-7F77-418F-AB61-1B0E21D33AF2}" srcOrd="8" destOrd="0" presId="urn:microsoft.com/office/officeart/2005/8/layout/list1"/>
    <dgm:cxn modelId="{A382B50C-0F4E-423D-9556-F7217E47D785}" type="presParOf" srcId="{4D578425-7F77-418F-AB61-1B0E21D33AF2}" destId="{67CF55F1-006B-4A41-A125-861BC7735B2B}" srcOrd="0" destOrd="0" presId="urn:microsoft.com/office/officeart/2005/8/layout/list1"/>
    <dgm:cxn modelId="{ED3EA8D1-944F-460D-93A9-D66BC459B118}" type="presParOf" srcId="{4D578425-7F77-418F-AB61-1B0E21D33AF2}" destId="{35251A7E-348F-4FE5-BEB1-770AF597B580}" srcOrd="1" destOrd="0" presId="urn:microsoft.com/office/officeart/2005/8/layout/list1"/>
    <dgm:cxn modelId="{B3ACACCC-FB39-4C03-9443-1FC74851869B}" type="presParOf" srcId="{91D20D1F-F4AA-492C-97A4-B057623DB170}" destId="{68073AD2-4748-402A-B27B-52EBECB65752}" srcOrd="9" destOrd="0" presId="urn:microsoft.com/office/officeart/2005/8/layout/list1"/>
    <dgm:cxn modelId="{5CCB0857-C96E-4853-8041-B1319F3910F2}" type="presParOf" srcId="{91D20D1F-F4AA-492C-97A4-B057623DB170}" destId="{CF467FDD-8D8C-4FE5-B6EE-0D0D3C38237D}" srcOrd="10" destOrd="0" presId="urn:microsoft.com/office/officeart/2005/8/layout/list1"/>
    <dgm:cxn modelId="{E2A08707-B12D-401D-8D1A-992BE13C17E7}" type="presParOf" srcId="{91D20D1F-F4AA-492C-97A4-B057623DB170}" destId="{4503D581-F13D-4F28-A7D4-08F9CE989192}" srcOrd="11" destOrd="0" presId="urn:microsoft.com/office/officeart/2005/8/layout/list1"/>
    <dgm:cxn modelId="{DD545426-E534-4147-B81E-FF63C864D089}" type="presParOf" srcId="{91D20D1F-F4AA-492C-97A4-B057623DB170}" destId="{A33A257E-5E1F-4B08-A324-2E5150EF983C}" srcOrd="12" destOrd="0" presId="urn:microsoft.com/office/officeart/2005/8/layout/list1"/>
    <dgm:cxn modelId="{B6A5E326-E8D3-457C-AFDA-2D4FD21BAF65}" type="presParOf" srcId="{A33A257E-5E1F-4B08-A324-2E5150EF983C}" destId="{EEC22613-AEDD-4929-8C2D-7ACC73D038C8}" srcOrd="0" destOrd="0" presId="urn:microsoft.com/office/officeart/2005/8/layout/list1"/>
    <dgm:cxn modelId="{D69B1EE3-FA58-4292-B6FC-037E712566A2}" type="presParOf" srcId="{A33A257E-5E1F-4B08-A324-2E5150EF983C}" destId="{D2B1AE94-B648-499B-879E-9A1DF84DC91B}" srcOrd="1" destOrd="0" presId="urn:microsoft.com/office/officeart/2005/8/layout/list1"/>
    <dgm:cxn modelId="{822B57A6-AC5F-4392-8B1A-1AAA0D34F486}" type="presParOf" srcId="{91D20D1F-F4AA-492C-97A4-B057623DB170}" destId="{D2494502-871E-458B-BEF5-8A87FBDAFF84}" srcOrd="13" destOrd="0" presId="urn:microsoft.com/office/officeart/2005/8/layout/list1"/>
    <dgm:cxn modelId="{1C21D2E5-A1DB-42FF-900C-9F55A96FF7F5}" type="presParOf" srcId="{91D20D1F-F4AA-492C-97A4-B057623DB170}" destId="{A06EA8BB-7943-469C-912F-0FCC59E78BEF}" srcOrd="14" destOrd="0" presId="urn:microsoft.com/office/officeart/2005/8/layout/list1"/>
    <dgm:cxn modelId="{CFD27CBB-EFB4-4EBD-909B-B982D196EF48}" type="presParOf" srcId="{91D20D1F-F4AA-492C-97A4-B057623DB170}" destId="{8371A4C6-7DCC-41DD-9AD5-EB75F01B08FC}" srcOrd="15" destOrd="0" presId="urn:microsoft.com/office/officeart/2005/8/layout/list1"/>
    <dgm:cxn modelId="{2678BA77-3104-471A-A48C-8D96A9EAD407}" type="presParOf" srcId="{91D20D1F-F4AA-492C-97A4-B057623DB170}" destId="{EDC04F5B-3226-4E8D-9DF0-69F52B1CD064}" srcOrd="16" destOrd="0" presId="urn:microsoft.com/office/officeart/2005/8/layout/list1"/>
    <dgm:cxn modelId="{9CC14361-558A-4702-BC70-4DC316D73AE8}" type="presParOf" srcId="{EDC04F5B-3226-4E8D-9DF0-69F52B1CD064}" destId="{D17A4309-2AF8-4B23-9DBA-8034A72ABF14}" srcOrd="0" destOrd="0" presId="urn:microsoft.com/office/officeart/2005/8/layout/list1"/>
    <dgm:cxn modelId="{E71C3CBD-2560-458E-AAF8-D3C18E2C1940}" type="presParOf" srcId="{EDC04F5B-3226-4E8D-9DF0-69F52B1CD064}" destId="{76D2D00B-B84D-4B56-AC5B-14ABB13B7BC4}" srcOrd="1" destOrd="0" presId="urn:microsoft.com/office/officeart/2005/8/layout/list1"/>
    <dgm:cxn modelId="{200909B7-4802-494A-9E46-CBB0F878FAFE}" type="presParOf" srcId="{91D20D1F-F4AA-492C-97A4-B057623DB170}" destId="{2A1FC996-29A2-48C1-BDFB-193AC8946617}" srcOrd="17" destOrd="0" presId="urn:microsoft.com/office/officeart/2005/8/layout/list1"/>
    <dgm:cxn modelId="{6F3FAB6A-7EFC-4C60-9FA3-67906B4A0AA8}" type="presParOf" srcId="{91D20D1F-F4AA-492C-97A4-B057623DB170}" destId="{E1C11E02-5A66-420E-99B5-F210D5523D5E}"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EA2819-41F8-4601-9820-A3FBE603C0E1}" type="doc">
      <dgm:prSet loTypeId="urn:microsoft.com/office/officeart/2005/8/layout/radial4" loCatId="relationship" qsTypeId="urn:microsoft.com/office/officeart/2005/8/quickstyle/3d2" qsCatId="3D" csTypeId="urn:microsoft.com/office/officeart/2005/8/colors/accent2_5" csCatId="accent2" phldr="1"/>
      <dgm:spPr/>
      <dgm:t>
        <a:bodyPr/>
        <a:lstStyle/>
        <a:p>
          <a:endParaRPr lang="en-ZA"/>
        </a:p>
      </dgm:t>
    </dgm:pt>
    <dgm:pt modelId="{776CC383-5C9C-4880-8C90-A74AE6217DB4}">
      <dgm:prSet phldrT="[Text]" custT="1">
        <dgm:style>
          <a:lnRef idx="0">
            <a:schemeClr val="accent2"/>
          </a:lnRef>
          <a:fillRef idx="3">
            <a:schemeClr val="accent2"/>
          </a:fillRef>
          <a:effectRef idx="3">
            <a:schemeClr val="accent2"/>
          </a:effectRef>
          <a:fontRef idx="minor">
            <a:schemeClr val="lt1"/>
          </a:fontRef>
        </dgm:style>
      </dgm:prSet>
      <dgm:spPr>
        <a:solidFill>
          <a:srgbClr val="92D050"/>
        </a:solidFill>
      </dgm:spPr>
      <dgm:t>
        <a:bodyPr/>
        <a:lstStyle/>
        <a:p>
          <a:r>
            <a:rPr lang="en-ZA" sz="2400" b="1" dirty="0"/>
            <a:t>CONSIDERATIONS</a:t>
          </a:r>
        </a:p>
      </dgm:t>
    </dgm:pt>
    <dgm:pt modelId="{3112D70B-6C8F-4138-9D9C-F45984D9D573}" type="parTrans" cxnId="{E95C2601-0C84-48A6-966F-8C226228DCFE}">
      <dgm:prSet/>
      <dgm:spPr/>
      <dgm:t>
        <a:bodyPr/>
        <a:lstStyle/>
        <a:p>
          <a:endParaRPr lang="en-ZA"/>
        </a:p>
      </dgm:t>
    </dgm:pt>
    <dgm:pt modelId="{0F18C1DD-534B-4856-BE6A-64D51F1909DF}" type="sibTrans" cxnId="{E95C2601-0C84-48A6-966F-8C226228DCFE}">
      <dgm:prSet/>
      <dgm:spPr/>
      <dgm:t>
        <a:bodyPr/>
        <a:lstStyle/>
        <a:p>
          <a:endParaRPr lang="en-ZA"/>
        </a:p>
      </dgm:t>
    </dgm:pt>
    <dgm:pt modelId="{097084D1-260D-4B61-8571-58D960622A6E}">
      <dgm:prSet custT="1"/>
      <dgm:spPr/>
      <dgm:t>
        <a:bodyPr/>
        <a:lstStyle/>
        <a:p>
          <a:pPr algn="l"/>
          <a:r>
            <a:rPr lang="en-GB" sz="2000" b="1" dirty="0" smtClean="0"/>
            <a:t>Indicators</a:t>
          </a:r>
        </a:p>
        <a:p>
          <a:pPr algn="l"/>
          <a:r>
            <a:rPr lang="en-GB" sz="2000" b="0" dirty="0" smtClean="0"/>
            <a:t>(</a:t>
          </a:r>
          <a:r>
            <a:rPr lang="en-GB" sz="1800" dirty="0" smtClean="0"/>
            <a:t>reliability, specificity, sensitivity)</a:t>
          </a:r>
          <a:endParaRPr lang="en-GB" sz="1800" dirty="0"/>
        </a:p>
      </dgm:t>
    </dgm:pt>
    <dgm:pt modelId="{4ED3A640-D97A-4EFE-9FC3-157C89150123}" type="parTrans" cxnId="{31236D1C-019A-43CD-B559-564F4CBF1229}">
      <dgm:prSet/>
      <dgm:spPr/>
      <dgm:t>
        <a:bodyPr/>
        <a:lstStyle/>
        <a:p>
          <a:endParaRPr lang="en-ZA"/>
        </a:p>
      </dgm:t>
    </dgm:pt>
    <dgm:pt modelId="{5EC18467-4D5A-4F53-BDC4-0BEF57F08A4D}" type="sibTrans" cxnId="{31236D1C-019A-43CD-B559-564F4CBF1229}">
      <dgm:prSet/>
      <dgm:spPr/>
      <dgm:t>
        <a:bodyPr/>
        <a:lstStyle/>
        <a:p>
          <a:endParaRPr lang="en-ZA"/>
        </a:p>
      </dgm:t>
    </dgm:pt>
    <dgm:pt modelId="{3422F38B-A0B1-4E81-A59E-80ACA475C1C2}">
      <dgm:prSet custT="1"/>
      <dgm:spPr/>
      <dgm:t>
        <a:bodyPr/>
        <a:lstStyle/>
        <a:p>
          <a:r>
            <a:rPr lang="en-GB" sz="2000" b="1" dirty="0" smtClean="0"/>
            <a:t>Contextual constraints/ opportunities</a:t>
          </a:r>
        </a:p>
        <a:p>
          <a:r>
            <a:rPr lang="en-GB" sz="1800" b="1" dirty="0" smtClean="0"/>
            <a:t>e.g. h</a:t>
          </a:r>
          <a:r>
            <a:rPr lang="en-GB" sz="1800" dirty="0" smtClean="0"/>
            <a:t>umanitarian</a:t>
          </a:r>
          <a:r>
            <a:rPr lang="en-GB" sz="1800" dirty="0"/>
            <a:t>, </a:t>
          </a:r>
          <a:r>
            <a:rPr lang="en-GB" sz="1800" dirty="0" smtClean="0"/>
            <a:t>low, high capacity</a:t>
          </a:r>
          <a:endParaRPr lang="en-GB" sz="1800" dirty="0"/>
        </a:p>
      </dgm:t>
    </dgm:pt>
    <dgm:pt modelId="{898472CC-4BB7-4B85-932B-406C07D13B32}" type="parTrans" cxnId="{CE7CB6DE-24B5-49C0-B41F-F0A06F76A75C}">
      <dgm:prSet/>
      <dgm:spPr/>
      <dgm:t>
        <a:bodyPr/>
        <a:lstStyle/>
        <a:p>
          <a:endParaRPr lang="en-ZA"/>
        </a:p>
      </dgm:t>
    </dgm:pt>
    <dgm:pt modelId="{3490635E-23A8-4FC0-8910-8C676A70992F}" type="sibTrans" cxnId="{CE7CB6DE-24B5-49C0-B41F-F0A06F76A75C}">
      <dgm:prSet/>
      <dgm:spPr/>
      <dgm:t>
        <a:bodyPr/>
        <a:lstStyle/>
        <a:p>
          <a:endParaRPr lang="en-ZA"/>
        </a:p>
      </dgm:t>
    </dgm:pt>
    <dgm:pt modelId="{ADE34BD1-5C9F-4DFB-A3B4-3C97BE7FAC7B}">
      <dgm:prSet custT="1"/>
      <dgm:spPr/>
      <dgm:t>
        <a:bodyPr/>
        <a:lstStyle/>
        <a:p>
          <a:r>
            <a:rPr lang="en-GB" sz="2000" b="1" dirty="0" smtClean="0"/>
            <a:t>Social accountability</a:t>
          </a:r>
          <a:endParaRPr lang="en-GB" sz="2000" dirty="0"/>
        </a:p>
      </dgm:t>
    </dgm:pt>
    <dgm:pt modelId="{6F39C6AE-CFA3-4004-8638-73F8B63EB9A3}" type="sibTrans" cxnId="{CA482DCD-9C64-4470-8AE9-DA2DD78A0A95}">
      <dgm:prSet/>
      <dgm:spPr/>
      <dgm:t>
        <a:bodyPr/>
        <a:lstStyle/>
        <a:p>
          <a:endParaRPr lang="en-ZA"/>
        </a:p>
      </dgm:t>
    </dgm:pt>
    <dgm:pt modelId="{4117C918-E1CC-41D1-984C-BA18FFFC7700}" type="parTrans" cxnId="{CA482DCD-9C64-4470-8AE9-DA2DD78A0A95}">
      <dgm:prSet/>
      <dgm:spPr/>
      <dgm:t>
        <a:bodyPr/>
        <a:lstStyle/>
        <a:p>
          <a:endParaRPr lang="en-ZA"/>
        </a:p>
      </dgm:t>
    </dgm:pt>
    <dgm:pt modelId="{D81A5745-47B9-458A-9FAC-0A16B6DDF428}">
      <dgm:prSet custT="1"/>
      <dgm:spPr/>
      <dgm:t>
        <a:bodyPr/>
        <a:lstStyle/>
        <a:p>
          <a:r>
            <a:rPr lang="en-GB" sz="2000" b="1" dirty="0" smtClean="0"/>
            <a:t>Costs</a:t>
          </a:r>
          <a:endParaRPr lang="en-GB" sz="2000" b="1" dirty="0"/>
        </a:p>
      </dgm:t>
    </dgm:pt>
    <dgm:pt modelId="{F4541B55-9BC9-4CCF-8497-7AC3C3540654}" type="parTrans" cxnId="{F3AB66C7-9FEC-4659-B765-066654C62EE3}">
      <dgm:prSet/>
      <dgm:spPr/>
      <dgm:t>
        <a:bodyPr/>
        <a:lstStyle/>
        <a:p>
          <a:endParaRPr lang="en-US"/>
        </a:p>
      </dgm:t>
    </dgm:pt>
    <dgm:pt modelId="{FD78E360-9696-4B83-A3A0-1E90382BF6DD}" type="sibTrans" cxnId="{F3AB66C7-9FEC-4659-B765-066654C62EE3}">
      <dgm:prSet/>
      <dgm:spPr/>
      <dgm:t>
        <a:bodyPr/>
        <a:lstStyle/>
        <a:p>
          <a:endParaRPr lang="en-US"/>
        </a:p>
      </dgm:t>
    </dgm:pt>
    <dgm:pt modelId="{87DBB43B-0C02-4733-AAB1-2238409A5881}" type="pres">
      <dgm:prSet presAssocID="{93EA2819-41F8-4601-9820-A3FBE603C0E1}" presName="cycle" presStyleCnt="0">
        <dgm:presLayoutVars>
          <dgm:chMax val="1"/>
          <dgm:dir/>
          <dgm:animLvl val="ctr"/>
          <dgm:resizeHandles val="exact"/>
        </dgm:presLayoutVars>
      </dgm:prSet>
      <dgm:spPr/>
      <dgm:t>
        <a:bodyPr/>
        <a:lstStyle/>
        <a:p>
          <a:endParaRPr lang="en-US"/>
        </a:p>
      </dgm:t>
    </dgm:pt>
    <dgm:pt modelId="{1A45BE2B-A445-469E-A84E-68D828404EEB}" type="pres">
      <dgm:prSet presAssocID="{776CC383-5C9C-4880-8C90-A74AE6217DB4}" presName="centerShape" presStyleLbl="node0" presStyleIdx="0" presStyleCnt="1" custScaleX="126776" custScaleY="54215" custLinFactNeighborX="2590" custLinFactNeighborY="-2206"/>
      <dgm:spPr>
        <a:prstGeom prst="roundRect">
          <a:avLst/>
        </a:prstGeom>
      </dgm:spPr>
      <dgm:t>
        <a:bodyPr/>
        <a:lstStyle/>
        <a:p>
          <a:endParaRPr lang="en-US"/>
        </a:p>
      </dgm:t>
    </dgm:pt>
    <dgm:pt modelId="{8C3684E2-C273-4124-92E0-BD14AA8ACCDE}" type="pres">
      <dgm:prSet presAssocID="{4ED3A640-D97A-4EFE-9FC3-157C89150123}" presName="parTrans" presStyleLbl="bgSibTrans2D1" presStyleIdx="0" presStyleCnt="4" custAng="10824774" custScaleX="29055" custLinFactNeighborX="37951" custLinFactNeighborY="-2261" custRadScaleRad="211647"/>
      <dgm:spPr/>
      <dgm:t>
        <a:bodyPr/>
        <a:lstStyle/>
        <a:p>
          <a:endParaRPr lang="en-US"/>
        </a:p>
      </dgm:t>
    </dgm:pt>
    <dgm:pt modelId="{746F7522-CE97-4A59-89F8-48F39E150629}" type="pres">
      <dgm:prSet presAssocID="{097084D1-260D-4B61-8571-58D960622A6E}" presName="node" presStyleLbl="node1" presStyleIdx="0" presStyleCnt="4" custScaleX="117731" custRadScaleRad="112267" custRadScaleInc="-27122">
        <dgm:presLayoutVars>
          <dgm:bulletEnabled val="1"/>
        </dgm:presLayoutVars>
      </dgm:prSet>
      <dgm:spPr/>
      <dgm:t>
        <a:bodyPr/>
        <a:lstStyle/>
        <a:p>
          <a:endParaRPr lang="en-US"/>
        </a:p>
      </dgm:t>
    </dgm:pt>
    <dgm:pt modelId="{C43916F3-DB97-405C-88A8-2D339105A9F3}" type="pres">
      <dgm:prSet presAssocID="{F4541B55-9BC9-4CCF-8497-7AC3C3540654}" presName="parTrans" presStyleLbl="bgSibTrans2D1" presStyleIdx="1" presStyleCnt="4" custAng="10800000" custScaleX="53564" custLinFactNeighborX="-6998" custLinFactNeighborY="67682" custRadScaleRad="423366"/>
      <dgm:spPr/>
      <dgm:t>
        <a:bodyPr/>
        <a:lstStyle/>
        <a:p>
          <a:endParaRPr lang="fr-FR"/>
        </a:p>
      </dgm:t>
    </dgm:pt>
    <dgm:pt modelId="{F79C9B9E-F5FE-4C5B-BEB5-601AAEC1F3DE}" type="pres">
      <dgm:prSet presAssocID="{D81A5745-47B9-458A-9FAC-0A16B6DDF428}" presName="node" presStyleLbl="node1" presStyleIdx="1" presStyleCnt="4" custScaleX="110709" custRadScaleRad="112456" custRadScaleInc="121503">
        <dgm:presLayoutVars>
          <dgm:bulletEnabled val="1"/>
        </dgm:presLayoutVars>
      </dgm:prSet>
      <dgm:spPr/>
      <dgm:t>
        <a:bodyPr/>
        <a:lstStyle/>
        <a:p>
          <a:endParaRPr lang="en-US"/>
        </a:p>
      </dgm:t>
    </dgm:pt>
    <dgm:pt modelId="{A1C33538-B48E-448D-ACA3-3CCD64B0DA6B}" type="pres">
      <dgm:prSet presAssocID="{898472CC-4BB7-4B85-932B-406C07D13B32}" presName="parTrans" presStyleLbl="bgSibTrans2D1" presStyleIdx="2" presStyleCnt="4" custAng="10486634" custScaleX="54085" custLinFactNeighborX="22882" custLinFactNeighborY="73424"/>
      <dgm:spPr/>
      <dgm:t>
        <a:bodyPr/>
        <a:lstStyle/>
        <a:p>
          <a:endParaRPr lang="en-US"/>
        </a:p>
      </dgm:t>
    </dgm:pt>
    <dgm:pt modelId="{6164F01B-36E9-497E-B18B-4AB9929F4C24}" type="pres">
      <dgm:prSet presAssocID="{3422F38B-A0B1-4E81-A59E-80ACA475C1C2}" presName="node" presStyleLbl="node1" presStyleIdx="2" presStyleCnt="4" custScaleX="129935" custRadScaleRad="115186" custRadScaleInc="-130731">
        <dgm:presLayoutVars>
          <dgm:bulletEnabled val="1"/>
        </dgm:presLayoutVars>
      </dgm:prSet>
      <dgm:spPr/>
      <dgm:t>
        <a:bodyPr/>
        <a:lstStyle/>
        <a:p>
          <a:endParaRPr lang="en-US"/>
        </a:p>
      </dgm:t>
    </dgm:pt>
    <dgm:pt modelId="{37E221EA-52DF-4B9A-85A3-7EB25A43C3A3}" type="pres">
      <dgm:prSet presAssocID="{4117C918-E1CC-41D1-984C-BA18FFFC7700}" presName="parTrans" presStyleLbl="bgSibTrans2D1" presStyleIdx="3" presStyleCnt="4" custAng="11024250" custScaleX="28255" custLinFactNeighborX="-35978" custLinFactNeighborY="28485"/>
      <dgm:spPr/>
      <dgm:t>
        <a:bodyPr/>
        <a:lstStyle/>
        <a:p>
          <a:endParaRPr lang="en-US"/>
        </a:p>
      </dgm:t>
    </dgm:pt>
    <dgm:pt modelId="{AA806858-9C10-42D3-BABB-265AC6BF6C1C}" type="pres">
      <dgm:prSet presAssocID="{ADE34BD1-5C9F-4DFB-A3B4-3C97BE7FAC7B}" presName="node" presStyleLbl="node1" presStyleIdx="3" presStyleCnt="4" custRadScaleRad="117825" custRadScaleInc="18910">
        <dgm:presLayoutVars>
          <dgm:bulletEnabled val="1"/>
        </dgm:presLayoutVars>
      </dgm:prSet>
      <dgm:spPr/>
      <dgm:t>
        <a:bodyPr/>
        <a:lstStyle/>
        <a:p>
          <a:endParaRPr lang="en-US"/>
        </a:p>
      </dgm:t>
    </dgm:pt>
  </dgm:ptLst>
  <dgm:cxnLst>
    <dgm:cxn modelId="{28BFA1B3-565D-4893-9ED1-1432140BB37F}" type="presOf" srcId="{898472CC-4BB7-4B85-932B-406C07D13B32}" destId="{A1C33538-B48E-448D-ACA3-3CCD64B0DA6B}" srcOrd="0" destOrd="0" presId="urn:microsoft.com/office/officeart/2005/8/layout/radial4"/>
    <dgm:cxn modelId="{7AF6669C-3CDF-4C12-BD8F-614195B62C6E}" type="presOf" srcId="{93EA2819-41F8-4601-9820-A3FBE603C0E1}" destId="{87DBB43B-0C02-4733-AAB1-2238409A5881}" srcOrd="0" destOrd="0" presId="urn:microsoft.com/office/officeart/2005/8/layout/radial4"/>
    <dgm:cxn modelId="{2F8BD0C6-46FC-445D-B04E-5D17B9A4B77B}" type="presOf" srcId="{4117C918-E1CC-41D1-984C-BA18FFFC7700}" destId="{37E221EA-52DF-4B9A-85A3-7EB25A43C3A3}" srcOrd="0" destOrd="0" presId="urn:microsoft.com/office/officeart/2005/8/layout/radial4"/>
    <dgm:cxn modelId="{C71FF3F6-0C1B-4FA6-A30F-3CD4D917C10F}" type="presOf" srcId="{ADE34BD1-5C9F-4DFB-A3B4-3C97BE7FAC7B}" destId="{AA806858-9C10-42D3-BABB-265AC6BF6C1C}" srcOrd="0" destOrd="0" presId="urn:microsoft.com/office/officeart/2005/8/layout/radial4"/>
    <dgm:cxn modelId="{FED753BE-7EA6-4D8E-9056-6477A35FF800}" type="presOf" srcId="{776CC383-5C9C-4880-8C90-A74AE6217DB4}" destId="{1A45BE2B-A445-469E-A84E-68D828404EEB}" srcOrd="0" destOrd="0" presId="urn:microsoft.com/office/officeart/2005/8/layout/radial4"/>
    <dgm:cxn modelId="{E95C2601-0C84-48A6-966F-8C226228DCFE}" srcId="{93EA2819-41F8-4601-9820-A3FBE603C0E1}" destId="{776CC383-5C9C-4880-8C90-A74AE6217DB4}" srcOrd="0" destOrd="0" parTransId="{3112D70B-6C8F-4138-9D9C-F45984D9D573}" sibTransId="{0F18C1DD-534B-4856-BE6A-64D51F1909DF}"/>
    <dgm:cxn modelId="{F8BECF72-5B00-4FA4-836F-BE335CFB444F}" type="presOf" srcId="{D81A5745-47B9-458A-9FAC-0A16B6DDF428}" destId="{F79C9B9E-F5FE-4C5B-BEB5-601AAEC1F3DE}" srcOrd="0" destOrd="0" presId="urn:microsoft.com/office/officeart/2005/8/layout/radial4"/>
    <dgm:cxn modelId="{F3AB66C7-9FEC-4659-B765-066654C62EE3}" srcId="{776CC383-5C9C-4880-8C90-A74AE6217DB4}" destId="{D81A5745-47B9-458A-9FAC-0A16B6DDF428}" srcOrd="1" destOrd="0" parTransId="{F4541B55-9BC9-4CCF-8497-7AC3C3540654}" sibTransId="{FD78E360-9696-4B83-A3A0-1E90382BF6DD}"/>
    <dgm:cxn modelId="{B4D1BA90-FE10-445A-9561-258C4309F34B}" type="presOf" srcId="{097084D1-260D-4B61-8571-58D960622A6E}" destId="{746F7522-CE97-4A59-89F8-48F39E150629}" srcOrd="0" destOrd="0" presId="urn:microsoft.com/office/officeart/2005/8/layout/radial4"/>
    <dgm:cxn modelId="{4A499F59-D0BD-4948-A38C-5123A87AC4E0}" type="presOf" srcId="{4ED3A640-D97A-4EFE-9FC3-157C89150123}" destId="{8C3684E2-C273-4124-92E0-BD14AA8ACCDE}" srcOrd="0" destOrd="0" presId="urn:microsoft.com/office/officeart/2005/8/layout/radial4"/>
    <dgm:cxn modelId="{06E10734-361A-4AF8-91F2-73F8171A0D61}" type="presOf" srcId="{3422F38B-A0B1-4E81-A59E-80ACA475C1C2}" destId="{6164F01B-36E9-497E-B18B-4AB9929F4C24}" srcOrd="0" destOrd="0" presId="urn:microsoft.com/office/officeart/2005/8/layout/radial4"/>
    <dgm:cxn modelId="{31236D1C-019A-43CD-B559-564F4CBF1229}" srcId="{776CC383-5C9C-4880-8C90-A74AE6217DB4}" destId="{097084D1-260D-4B61-8571-58D960622A6E}" srcOrd="0" destOrd="0" parTransId="{4ED3A640-D97A-4EFE-9FC3-157C89150123}" sibTransId="{5EC18467-4D5A-4F53-BDC4-0BEF57F08A4D}"/>
    <dgm:cxn modelId="{9344BABF-A400-433C-9D1F-45B408D015C9}" type="presOf" srcId="{F4541B55-9BC9-4CCF-8497-7AC3C3540654}" destId="{C43916F3-DB97-405C-88A8-2D339105A9F3}" srcOrd="0" destOrd="0" presId="urn:microsoft.com/office/officeart/2005/8/layout/radial4"/>
    <dgm:cxn modelId="{CA482DCD-9C64-4470-8AE9-DA2DD78A0A95}" srcId="{776CC383-5C9C-4880-8C90-A74AE6217DB4}" destId="{ADE34BD1-5C9F-4DFB-A3B4-3C97BE7FAC7B}" srcOrd="3" destOrd="0" parTransId="{4117C918-E1CC-41D1-984C-BA18FFFC7700}" sibTransId="{6F39C6AE-CFA3-4004-8638-73F8B63EB9A3}"/>
    <dgm:cxn modelId="{CE7CB6DE-24B5-49C0-B41F-F0A06F76A75C}" srcId="{776CC383-5C9C-4880-8C90-A74AE6217DB4}" destId="{3422F38B-A0B1-4E81-A59E-80ACA475C1C2}" srcOrd="2" destOrd="0" parTransId="{898472CC-4BB7-4B85-932B-406C07D13B32}" sibTransId="{3490635E-23A8-4FC0-8910-8C676A70992F}"/>
    <dgm:cxn modelId="{DED72242-7948-46BE-BE2A-B4B1FD4D6D6C}" type="presParOf" srcId="{87DBB43B-0C02-4733-AAB1-2238409A5881}" destId="{1A45BE2B-A445-469E-A84E-68D828404EEB}" srcOrd="0" destOrd="0" presId="urn:microsoft.com/office/officeart/2005/8/layout/radial4"/>
    <dgm:cxn modelId="{4EA926A5-54C2-4E27-B7ED-299FCCDAB1D5}" type="presParOf" srcId="{87DBB43B-0C02-4733-AAB1-2238409A5881}" destId="{8C3684E2-C273-4124-92E0-BD14AA8ACCDE}" srcOrd="1" destOrd="0" presId="urn:microsoft.com/office/officeart/2005/8/layout/radial4"/>
    <dgm:cxn modelId="{CFC3846F-1D41-4556-954C-69406CA658C5}" type="presParOf" srcId="{87DBB43B-0C02-4733-AAB1-2238409A5881}" destId="{746F7522-CE97-4A59-89F8-48F39E150629}" srcOrd="2" destOrd="0" presId="urn:microsoft.com/office/officeart/2005/8/layout/radial4"/>
    <dgm:cxn modelId="{2D5A6D03-473F-4B2C-A02D-DFDB31984F71}" type="presParOf" srcId="{87DBB43B-0C02-4733-AAB1-2238409A5881}" destId="{C43916F3-DB97-405C-88A8-2D339105A9F3}" srcOrd="3" destOrd="0" presId="urn:microsoft.com/office/officeart/2005/8/layout/radial4"/>
    <dgm:cxn modelId="{CBCF54D8-853E-4B63-A7C8-D45842392DCA}" type="presParOf" srcId="{87DBB43B-0C02-4733-AAB1-2238409A5881}" destId="{F79C9B9E-F5FE-4C5B-BEB5-601AAEC1F3DE}" srcOrd="4" destOrd="0" presId="urn:microsoft.com/office/officeart/2005/8/layout/radial4"/>
    <dgm:cxn modelId="{B459A1F7-D251-4AFE-A768-416F4A6F3DC3}" type="presParOf" srcId="{87DBB43B-0C02-4733-AAB1-2238409A5881}" destId="{A1C33538-B48E-448D-ACA3-3CCD64B0DA6B}" srcOrd="5" destOrd="0" presId="urn:microsoft.com/office/officeart/2005/8/layout/radial4"/>
    <dgm:cxn modelId="{D5BA9B18-A41C-4ED9-9197-187E3EBB466B}" type="presParOf" srcId="{87DBB43B-0C02-4733-AAB1-2238409A5881}" destId="{6164F01B-36E9-497E-B18B-4AB9929F4C24}" srcOrd="6" destOrd="0" presId="urn:microsoft.com/office/officeart/2005/8/layout/radial4"/>
    <dgm:cxn modelId="{A521F68E-BAF3-4EC4-8A4E-3C0C57B19DB3}" type="presParOf" srcId="{87DBB43B-0C02-4733-AAB1-2238409A5881}" destId="{37E221EA-52DF-4B9A-85A3-7EB25A43C3A3}" srcOrd="7" destOrd="0" presId="urn:microsoft.com/office/officeart/2005/8/layout/radial4"/>
    <dgm:cxn modelId="{168D0488-ECCE-4526-9D28-9936F95CDA11}" type="presParOf" srcId="{87DBB43B-0C02-4733-AAB1-2238409A5881}" destId="{AA806858-9C10-42D3-BABB-265AC6BF6C1C}"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BAEAAE-2674-48A5-91C6-1F9E1CAA3D3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237DDA5-AB19-4D16-B18A-6638B45F2900}">
      <dgm:prSet phldrT="[Text]" custT="1"/>
      <dgm:spPr>
        <a:solidFill>
          <a:srgbClr val="0070C0"/>
        </a:solidFill>
      </dgm:spPr>
      <dgm:t>
        <a:bodyPr/>
        <a:lstStyle/>
        <a:p>
          <a:r>
            <a:rPr lang="en-US" sz="3200" dirty="0" smtClean="0"/>
            <a:t>Systems</a:t>
          </a:r>
          <a:endParaRPr lang="en-US" sz="3200" dirty="0"/>
        </a:p>
      </dgm:t>
    </dgm:pt>
    <dgm:pt modelId="{B9C4DAAC-B516-4C58-8995-04031689D6B6}" type="parTrans" cxnId="{F78B7DF4-D07F-4531-9BA3-C2DFD40C3990}">
      <dgm:prSet/>
      <dgm:spPr/>
      <dgm:t>
        <a:bodyPr/>
        <a:lstStyle/>
        <a:p>
          <a:endParaRPr lang="en-US"/>
        </a:p>
      </dgm:t>
    </dgm:pt>
    <dgm:pt modelId="{756CDF8D-8557-4B20-B4F7-E4B38891B39A}" type="sibTrans" cxnId="{F78B7DF4-D07F-4531-9BA3-C2DFD40C3990}">
      <dgm:prSet/>
      <dgm:spPr/>
      <dgm:t>
        <a:bodyPr/>
        <a:lstStyle/>
        <a:p>
          <a:endParaRPr lang="en-US"/>
        </a:p>
      </dgm:t>
    </dgm:pt>
    <dgm:pt modelId="{10DDC1E3-E097-4D09-8139-5E7138F79241}">
      <dgm:prSet phldrT="[Text]" custT="1"/>
      <dgm:spPr>
        <a:solidFill>
          <a:srgbClr val="CCECFF">
            <a:alpha val="90000"/>
          </a:srgbClr>
        </a:solidFill>
      </dgm:spPr>
      <dgm:t>
        <a:bodyPr/>
        <a:lstStyle/>
        <a:p>
          <a:r>
            <a:rPr lang="en-US" sz="2000" dirty="0" smtClean="0"/>
            <a:t>National Records Systems – EMIS, HIS</a:t>
          </a:r>
          <a:endParaRPr lang="en-US" sz="2000" dirty="0"/>
        </a:p>
      </dgm:t>
    </dgm:pt>
    <dgm:pt modelId="{8F566B59-6648-49A4-B639-9151829257E8}" type="parTrans" cxnId="{789A58CF-69EF-4116-B519-C12A3CF424B4}">
      <dgm:prSet/>
      <dgm:spPr/>
      <dgm:t>
        <a:bodyPr/>
        <a:lstStyle/>
        <a:p>
          <a:endParaRPr lang="en-US"/>
        </a:p>
      </dgm:t>
    </dgm:pt>
    <dgm:pt modelId="{0E007854-DDCF-471E-8723-BDCEC446DAE9}" type="sibTrans" cxnId="{789A58CF-69EF-4116-B519-C12A3CF424B4}">
      <dgm:prSet/>
      <dgm:spPr/>
      <dgm:t>
        <a:bodyPr/>
        <a:lstStyle/>
        <a:p>
          <a:endParaRPr lang="en-US"/>
        </a:p>
      </dgm:t>
    </dgm:pt>
    <dgm:pt modelId="{5CA6A139-1704-4961-88F4-05007A487490}">
      <dgm:prSet phldrT="[Text]"/>
      <dgm:spPr>
        <a:solidFill>
          <a:srgbClr val="0070C0"/>
        </a:solidFill>
      </dgm:spPr>
      <dgm:t>
        <a:bodyPr/>
        <a:lstStyle/>
        <a:p>
          <a:r>
            <a:rPr lang="en-US" dirty="0" smtClean="0"/>
            <a:t>Participatory Approaches</a:t>
          </a:r>
          <a:endParaRPr lang="en-US" dirty="0"/>
        </a:p>
      </dgm:t>
    </dgm:pt>
    <dgm:pt modelId="{BBE35777-DE82-4AA9-BD46-F6B978BA988A}" type="parTrans" cxnId="{8AA57DA0-EF32-426C-9C9D-69E5E97CFA65}">
      <dgm:prSet/>
      <dgm:spPr/>
      <dgm:t>
        <a:bodyPr/>
        <a:lstStyle/>
        <a:p>
          <a:endParaRPr lang="en-US"/>
        </a:p>
      </dgm:t>
    </dgm:pt>
    <dgm:pt modelId="{853FA871-9CD7-46F2-A61F-9DC05C3C0B6A}" type="sibTrans" cxnId="{8AA57DA0-EF32-426C-9C9D-69E5E97CFA65}">
      <dgm:prSet/>
      <dgm:spPr/>
      <dgm:t>
        <a:bodyPr/>
        <a:lstStyle/>
        <a:p>
          <a:endParaRPr lang="en-US"/>
        </a:p>
      </dgm:t>
    </dgm:pt>
    <dgm:pt modelId="{732B9157-1A83-43FF-83EF-B827BF8C4A7E}">
      <dgm:prSet phldrT="[Text]" custT="1"/>
      <dgm:spPr>
        <a:solidFill>
          <a:srgbClr val="CCECFF">
            <a:alpha val="90000"/>
          </a:srgbClr>
        </a:solidFill>
      </dgm:spPr>
      <dgm:t>
        <a:bodyPr/>
        <a:lstStyle/>
        <a:p>
          <a:r>
            <a:rPr lang="en-US" sz="1800" dirty="0" smtClean="0"/>
            <a:t>Community reporting or scorecards</a:t>
          </a:r>
          <a:endParaRPr lang="en-US" sz="1800" dirty="0"/>
        </a:p>
      </dgm:t>
    </dgm:pt>
    <dgm:pt modelId="{741B01A3-6983-4824-AB6E-975721F7DE54}" type="parTrans" cxnId="{24A28316-5A0D-4F9F-A9B6-48975EEA0CAD}">
      <dgm:prSet/>
      <dgm:spPr/>
      <dgm:t>
        <a:bodyPr/>
        <a:lstStyle/>
        <a:p>
          <a:endParaRPr lang="en-US"/>
        </a:p>
      </dgm:t>
    </dgm:pt>
    <dgm:pt modelId="{F10DF1F7-D62B-4921-85D4-EAEDCCAA1ABB}" type="sibTrans" cxnId="{24A28316-5A0D-4F9F-A9B6-48975EEA0CAD}">
      <dgm:prSet/>
      <dgm:spPr/>
      <dgm:t>
        <a:bodyPr/>
        <a:lstStyle/>
        <a:p>
          <a:endParaRPr lang="en-US"/>
        </a:p>
      </dgm:t>
    </dgm:pt>
    <dgm:pt modelId="{816C8AC3-C745-4797-8B39-5D97505B1246}">
      <dgm:prSet phldrT="[Text]" custT="1"/>
      <dgm:spPr>
        <a:solidFill>
          <a:srgbClr val="CCECFF">
            <a:alpha val="90000"/>
          </a:srgbClr>
        </a:solidFill>
      </dgm:spPr>
      <dgm:t>
        <a:bodyPr/>
        <a:lstStyle/>
        <a:p>
          <a:r>
            <a:rPr lang="en-US" sz="2000" dirty="0" smtClean="0"/>
            <a:t>Sentinel systems</a:t>
          </a:r>
          <a:endParaRPr lang="en-US" sz="2000" dirty="0"/>
        </a:p>
      </dgm:t>
    </dgm:pt>
    <dgm:pt modelId="{E5BD654F-082B-4A47-AA74-B7E5B9302869}" type="parTrans" cxnId="{4431492D-B7DF-4A83-A213-67D75C568302}">
      <dgm:prSet/>
      <dgm:spPr/>
      <dgm:t>
        <a:bodyPr/>
        <a:lstStyle/>
        <a:p>
          <a:endParaRPr lang="en-US"/>
        </a:p>
      </dgm:t>
    </dgm:pt>
    <dgm:pt modelId="{5E1D7D1E-EF6E-4886-BB77-AA1F7E282AA2}" type="sibTrans" cxnId="{4431492D-B7DF-4A83-A213-67D75C568302}">
      <dgm:prSet/>
      <dgm:spPr/>
      <dgm:t>
        <a:bodyPr/>
        <a:lstStyle/>
        <a:p>
          <a:endParaRPr lang="en-US"/>
        </a:p>
      </dgm:t>
    </dgm:pt>
    <dgm:pt modelId="{13EE3813-2E7A-4E99-8CE0-DE239BF10986}">
      <dgm:prSet phldrT="[Text]" custT="1"/>
      <dgm:spPr>
        <a:solidFill>
          <a:srgbClr val="CCECFF">
            <a:alpha val="90000"/>
          </a:srgbClr>
        </a:solidFill>
      </dgm:spPr>
      <dgm:t>
        <a:bodyPr/>
        <a:lstStyle/>
        <a:p>
          <a:r>
            <a:rPr lang="en-US" sz="2000" dirty="0" smtClean="0"/>
            <a:t>Field monitoring</a:t>
          </a:r>
          <a:endParaRPr lang="en-US" sz="2000" dirty="0"/>
        </a:p>
      </dgm:t>
    </dgm:pt>
    <dgm:pt modelId="{015D5655-691E-4778-B3CD-24DC9F24B272}" type="parTrans" cxnId="{E75D5278-075C-452A-BA12-63CD9AADB9B7}">
      <dgm:prSet/>
      <dgm:spPr/>
      <dgm:t>
        <a:bodyPr/>
        <a:lstStyle/>
        <a:p>
          <a:endParaRPr lang="en-US"/>
        </a:p>
      </dgm:t>
    </dgm:pt>
    <dgm:pt modelId="{36A4858E-4607-48E6-9575-9588861948E0}" type="sibTrans" cxnId="{E75D5278-075C-452A-BA12-63CD9AADB9B7}">
      <dgm:prSet/>
      <dgm:spPr/>
      <dgm:t>
        <a:bodyPr/>
        <a:lstStyle/>
        <a:p>
          <a:endParaRPr lang="en-US"/>
        </a:p>
      </dgm:t>
    </dgm:pt>
    <dgm:pt modelId="{DC315268-2F22-461F-8C99-E76469CC806A}">
      <dgm:prSet phldrT="[Text]" custT="1"/>
      <dgm:spPr>
        <a:solidFill>
          <a:srgbClr val="CCECFF">
            <a:alpha val="90000"/>
          </a:srgbClr>
        </a:solidFill>
      </dgm:spPr>
      <dgm:t>
        <a:bodyPr/>
        <a:lstStyle/>
        <a:p>
          <a:r>
            <a:rPr lang="en-US" sz="1800" dirty="0" smtClean="0"/>
            <a:t>Participatory Rural Appraisal, Visualization in Participatory Planning and variations</a:t>
          </a:r>
          <a:endParaRPr lang="en-US" sz="1800" dirty="0"/>
        </a:p>
      </dgm:t>
    </dgm:pt>
    <dgm:pt modelId="{2F7F4D87-668F-4B1B-A49C-69E0753BF7C0}" type="parTrans" cxnId="{B7E31673-55CF-4B5C-B998-D304E36A5266}">
      <dgm:prSet/>
      <dgm:spPr/>
      <dgm:t>
        <a:bodyPr/>
        <a:lstStyle/>
        <a:p>
          <a:endParaRPr lang="en-US"/>
        </a:p>
      </dgm:t>
    </dgm:pt>
    <dgm:pt modelId="{7ED1F66C-0796-4668-9D1A-03EFE2371D9D}" type="sibTrans" cxnId="{B7E31673-55CF-4B5C-B998-D304E36A5266}">
      <dgm:prSet/>
      <dgm:spPr/>
      <dgm:t>
        <a:bodyPr/>
        <a:lstStyle/>
        <a:p>
          <a:endParaRPr lang="en-US"/>
        </a:p>
      </dgm:t>
    </dgm:pt>
    <dgm:pt modelId="{20E1203F-6212-468A-9F25-DF4D88A5DD3F}">
      <dgm:prSet phldrT="[Text]"/>
      <dgm:spPr>
        <a:solidFill>
          <a:srgbClr val="0070C0"/>
        </a:solidFill>
      </dgm:spPr>
      <dgm:t>
        <a:bodyPr/>
        <a:lstStyle/>
        <a:p>
          <a:r>
            <a:rPr lang="en-US" dirty="0" smtClean="0"/>
            <a:t>Qualitative methods</a:t>
          </a:r>
          <a:endParaRPr lang="en-US" dirty="0"/>
        </a:p>
      </dgm:t>
    </dgm:pt>
    <dgm:pt modelId="{D36844CB-C041-46AD-BCA0-CF2737356AD1}" type="parTrans" cxnId="{9EB286B6-2CE9-4E40-AB38-FAE857D34708}">
      <dgm:prSet/>
      <dgm:spPr/>
      <dgm:t>
        <a:bodyPr/>
        <a:lstStyle/>
        <a:p>
          <a:endParaRPr lang="en-US"/>
        </a:p>
      </dgm:t>
    </dgm:pt>
    <dgm:pt modelId="{9332FA4D-3849-49FF-ABF8-C039BC253C90}" type="sibTrans" cxnId="{9EB286B6-2CE9-4E40-AB38-FAE857D34708}">
      <dgm:prSet/>
      <dgm:spPr/>
      <dgm:t>
        <a:bodyPr/>
        <a:lstStyle/>
        <a:p>
          <a:endParaRPr lang="en-US"/>
        </a:p>
      </dgm:t>
    </dgm:pt>
    <dgm:pt modelId="{6BDE4410-3317-436C-B6F6-862E4127327B}">
      <dgm:prSet custT="1"/>
      <dgm:spPr>
        <a:solidFill>
          <a:srgbClr val="CCECFF">
            <a:alpha val="90000"/>
          </a:srgbClr>
        </a:solidFill>
      </dgm:spPr>
      <dgm:t>
        <a:bodyPr/>
        <a:lstStyle/>
        <a:p>
          <a:r>
            <a:rPr lang="en-US" sz="2000" dirty="0" smtClean="0"/>
            <a:t>Observation</a:t>
          </a:r>
          <a:endParaRPr lang="en-US" sz="2000" dirty="0"/>
        </a:p>
      </dgm:t>
    </dgm:pt>
    <dgm:pt modelId="{2F6FF5FF-5316-45F0-8BCA-E83F5F9454DB}" type="parTrans" cxnId="{8147D465-56DD-4627-8A83-CF36A06BF8E2}">
      <dgm:prSet/>
      <dgm:spPr/>
      <dgm:t>
        <a:bodyPr/>
        <a:lstStyle/>
        <a:p>
          <a:endParaRPr lang="en-US"/>
        </a:p>
      </dgm:t>
    </dgm:pt>
    <dgm:pt modelId="{BE5CF4D4-54D7-49E1-8FD9-DA999234C22C}" type="sibTrans" cxnId="{8147D465-56DD-4627-8A83-CF36A06BF8E2}">
      <dgm:prSet/>
      <dgm:spPr/>
      <dgm:t>
        <a:bodyPr/>
        <a:lstStyle/>
        <a:p>
          <a:endParaRPr lang="en-US"/>
        </a:p>
      </dgm:t>
    </dgm:pt>
    <dgm:pt modelId="{E98FEBD2-ABA0-441F-A39C-D8DC22155CF9}">
      <dgm:prSet custT="1"/>
      <dgm:spPr>
        <a:solidFill>
          <a:srgbClr val="CCECFF">
            <a:alpha val="90000"/>
          </a:srgbClr>
        </a:solidFill>
      </dgm:spPr>
      <dgm:t>
        <a:bodyPr/>
        <a:lstStyle/>
        <a:p>
          <a:r>
            <a:rPr lang="en-US" sz="2000" dirty="0" smtClean="0"/>
            <a:t>Focus groups</a:t>
          </a:r>
          <a:endParaRPr lang="en-US" sz="2000" dirty="0"/>
        </a:p>
      </dgm:t>
    </dgm:pt>
    <dgm:pt modelId="{767F5328-090C-4997-AD46-49DCB15A1366}" type="parTrans" cxnId="{522B65B7-50EA-43DD-8303-08C1B9AAF739}">
      <dgm:prSet/>
      <dgm:spPr/>
      <dgm:t>
        <a:bodyPr/>
        <a:lstStyle/>
        <a:p>
          <a:endParaRPr lang="en-US"/>
        </a:p>
      </dgm:t>
    </dgm:pt>
    <dgm:pt modelId="{E1AC2AFA-567B-4798-AFE2-05B3F18957DF}" type="sibTrans" cxnId="{522B65B7-50EA-43DD-8303-08C1B9AAF739}">
      <dgm:prSet/>
      <dgm:spPr/>
      <dgm:t>
        <a:bodyPr/>
        <a:lstStyle/>
        <a:p>
          <a:endParaRPr lang="en-US"/>
        </a:p>
      </dgm:t>
    </dgm:pt>
    <dgm:pt modelId="{31E3B94A-3B96-4B1C-837F-4CB72AB69B08}">
      <dgm:prSet custT="1"/>
      <dgm:spPr>
        <a:solidFill>
          <a:srgbClr val="CCECFF">
            <a:alpha val="90000"/>
          </a:srgbClr>
        </a:solidFill>
      </dgm:spPr>
      <dgm:t>
        <a:bodyPr/>
        <a:lstStyle/>
        <a:p>
          <a:r>
            <a:rPr lang="en-US" sz="2000" dirty="0" smtClean="0"/>
            <a:t>Key informant interviews</a:t>
          </a:r>
          <a:endParaRPr lang="en-US" sz="2000" dirty="0"/>
        </a:p>
      </dgm:t>
    </dgm:pt>
    <dgm:pt modelId="{B16B13FB-84AB-448E-A201-3D6C71B65B25}" type="parTrans" cxnId="{E5881689-0474-4B6F-B722-70C46B8DE12E}">
      <dgm:prSet/>
      <dgm:spPr/>
      <dgm:t>
        <a:bodyPr/>
        <a:lstStyle/>
        <a:p>
          <a:endParaRPr lang="en-US"/>
        </a:p>
      </dgm:t>
    </dgm:pt>
    <dgm:pt modelId="{BDF64796-5040-4ED5-BA12-FF20D8CF039F}" type="sibTrans" cxnId="{E5881689-0474-4B6F-B722-70C46B8DE12E}">
      <dgm:prSet/>
      <dgm:spPr/>
      <dgm:t>
        <a:bodyPr/>
        <a:lstStyle/>
        <a:p>
          <a:endParaRPr lang="en-US"/>
        </a:p>
      </dgm:t>
    </dgm:pt>
    <dgm:pt modelId="{3E9A752A-250F-45B2-BA2A-8C4142A920AC}">
      <dgm:prSet phldrT="[Text]"/>
      <dgm:spPr>
        <a:solidFill>
          <a:srgbClr val="0070C0"/>
        </a:solidFill>
      </dgm:spPr>
      <dgm:t>
        <a:bodyPr/>
        <a:lstStyle/>
        <a:p>
          <a:r>
            <a:rPr lang="en-US" dirty="0" smtClean="0"/>
            <a:t>Surveys</a:t>
          </a:r>
          <a:endParaRPr lang="en-US" dirty="0"/>
        </a:p>
      </dgm:t>
    </dgm:pt>
    <dgm:pt modelId="{FDDDA6DD-CDCC-44E3-876F-461B23E16112}" type="parTrans" cxnId="{BCDAF57A-AF31-42D6-9C50-AE9235E18D6D}">
      <dgm:prSet/>
      <dgm:spPr/>
      <dgm:t>
        <a:bodyPr/>
        <a:lstStyle/>
        <a:p>
          <a:endParaRPr lang="en-US"/>
        </a:p>
      </dgm:t>
    </dgm:pt>
    <dgm:pt modelId="{395BD8F4-471E-4032-9EBD-BA7F09AF9154}" type="sibTrans" cxnId="{BCDAF57A-AF31-42D6-9C50-AE9235E18D6D}">
      <dgm:prSet/>
      <dgm:spPr/>
      <dgm:t>
        <a:bodyPr/>
        <a:lstStyle/>
        <a:p>
          <a:endParaRPr lang="en-US"/>
        </a:p>
      </dgm:t>
    </dgm:pt>
    <dgm:pt modelId="{5B77BDAA-B06A-49F9-9AA7-72345E9DA42B}">
      <dgm:prSet custT="1"/>
      <dgm:spPr>
        <a:solidFill>
          <a:srgbClr val="CCECFF">
            <a:alpha val="90000"/>
          </a:srgbClr>
        </a:solidFill>
      </dgm:spPr>
      <dgm:t>
        <a:bodyPr/>
        <a:lstStyle/>
        <a:p>
          <a:r>
            <a:rPr lang="en-US" sz="2000" dirty="0" smtClean="0"/>
            <a:t>Statistical – MICS, DHS</a:t>
          </a:r>
          <a:endParaRPr lang="en-US" sz="2000" dirty="0"/>
        </a:p>
      </dgm:t>
    </dgm:pt>
    <dgm:pt modelId="{79152283-663A-4137-A79D-781125225A2B}" type="parTrans" cxnId="{8BE7E76F-2AD3-4465-92E4-4E617AC6EC89}">
      <dgm:prSet/>
      <dgm:spPr/>
      <dgm:t>
        <a:bodyPr/>
        <a:lstStyle/>
        <a:p>
          <a:endParaRPr lang="en-US"/>
        </a:p>
      </dgm:t>
    </dgm:pt>
    <dgm:pt modelId="{17AB4507-90BC-4DF1-A53C-646FEFF1E498}" type="sibTrans" cxnId="{8BE7E76F-2AD3-4465-92E4-4E617AC6EC89}">
      <dgm:prSet/>
      <dgm:spPr/>
      <dgm:t>
        <a:bodyPr/>
        <a:lstStyle/>
        <a:p>
          <a:endParaRPr lang="en-US"/>
        </a:p>
      </dgm:t>
    </dgm:pt>
    <dgm:pt modelId="{61EAB085-E6DD-419D-B0A3-237EA59AC156}">
      <dgm:prSet custT="1"/>
      <dgm:spPr>
        <a:solidFill>
          <a:srgbClr val="CCECFF">
            <a:alpha val="90000"/>
          </a:srgbClr>
        </a:solidFill>
      </dgm:spPr>
      <dgm:t>
        <a:bodyPr/>
        <a:lstStyle/>
        <a:p>
          <a:r>
            <a:rPr lang="en-US" sz="2000" dirty="0" smtClean="0"/>
            <a:t>Purposive  -- Sentinel site surveys</a:t>
          </a:r>
          <a:endParaRPr lang="en-US" sz="2000" dirty="0"/>
        </a:p>
      </dgm:t>
    </dgm:pt>
    <dgm:pt modelId="{CB422252-8114-4DEC-B044-28BE63B416A3}" type="parTrans" cxnId="{D1E205DB-8307-405C-81BE-F30AB8D520B0}">
      <dgm:prSet/>
      <dgm:spPr/>
      <dgm:t>
        <a:bodyPr/>
        <a:lstStyle/>
        <a:p>
          <a:endParaRPr lang="en-US"/>
        </a:p>
      </dgm:t>
    </dgm:pt>
    <dgm:pt modelId="{1B2A7D33-EC15-4556-B45D-8A28B4D14870}" type="sibTrans" cxnId="{D1E205DB-8307-405C-81BE-F30AB8D520B0}">
      <dgm:prSet/>
      <dgm:spPr/>
      <dgm:t>
        <a:bodyPr/>
        <a:lstStyle/>
        <a:p>
          <a:endParaRPr lang="en-US"/>
        </a:p>
      </dgm:t>
    </dgm:pt>
    <dgm:pt modelId="{1A26655C-69BE-4899-B69C-EFE83C0E6BED}" type="pres">
      <dgm:prSet presAssocID="{35BAEAAE-2674-48A5-91C6-1F9E1CAA3D37}" presName="Name0" presStyleCnt="0">
        <dgm:presLayoutVars>
          <dgm:dir/>
          <dgm:animLvl val="lvl"/>
          <dgm:resizeHandles val="exact"/>
        </dgm:presLayoutVars>
      </dgm:prSet>
      <dgm:spPr/>
      <dgm:t>
        <a:bodyPr/>
        <a:lstStyle/>
        <a:p>
          <a:endParaRPr lang="en-US"/>
        </a:p>
      </dgm:t>
    </dgm:pt>
    <dgm:pt modelId="{2E06EA10-2EF8-4087-89B4-3540062ABB99}" type="pres">
      <dgm:prSet presAssocID="{4237DDA5-AB19-4D16-B18A-6638B45F2900}" presName="linNode" presStyleCnt="0"/>
      <dgm:spPr/>
    </dgm:pt>
    <dgm:pt modelId="{C95F573F-58CE-4C27-8DFB-0E9D14AE76CA}" type="pres">
      <dgm:prSet presAssocID="{4237DDA5-AB19-4D16-B18A-6638B45F2900}" presName="parentText" presStyleLbl="node1" presStyleIdx="0" presStyleCnt="4" custScaleX="88999">
        <dgm:presLayoutVars>
          <dgm:chMax val="1"/>
          <dgm:bulletEnabled val="1"/>
        </dgm:presLayoutVars>
      </dgm:prSet>
      <dgm:spPr/>
      <dgm:t>
        <a:bodyPr/>
        <a:lstStyle/>
        <a:p>
          <a:endParaRPr lang="en-US"/>
        </a:p>
      </dgm:t>
    </dgm:pt>
    <dgm:pt modelId="{5654FE20-AFB1-4E41-B13D-DDFC7475B115}" type="pres">
      <dgm:prSet presAssocID="{4237DDA5-AB19-4D16-B18A-6638B45F2900}" presName="descendantText" presStyleLbl="alignAccFollowNode1" presStyleIdx="0" presStyleCnt="4" custScaleX="116568">
        <dgm:presLayoutVars>
          <dgm:bulletEnabled val="1"/>
        </dgm:presLayoutVars>
      </dgm:prSet>
      <dgm:spPr/>
      <dgm:t>
        <a:bodyPr/>
        <a:lstStyle/>
        <a:p>
          <a:endParaRPr lang="en-US"/>
        </a:p>
      </dgm:t>
    </dgm:pt>
    <dgm:pt modelId="{7D1FE5C9-7928-49A1-9C2A-910801913A4E}" type="pres">
      <dgm:prSet presAssocID="{756CDF8D-8557-4B20-B4F7-E4B38891B39A}" presName="sp" presStyleCnt="0"/>
      <dgm:spPr/>
    </dgm:pt>
    <dgm:pt modelId="{4B705D1F-D819-4E1A-92F1-FD0B8DD74A3F}" type="pres">
      <dgm:prSet presAssocID="{3E9A752A-250F-45B2-BA2A-8C4142A920AC}" presName="linNode" presStyleCnt="0"/>
      <dgm:spPr/>
    </dgm:pt>
    <dgm:pt modelId="{8A6045C1-826B-47C5-A44B-469F298D0E38}" type="pres">
      <dgm:prSet presAssocID="{3E9A752A-250F-45B2-BA2A-8C4142A920AC}" presName="parentText" presStyleLbl="node1" presStyleIdx="1" presStyleCnt="4" custScaleX="83498">
        <dgm:presLayoutVars>
          <dgm:chMax val="1"/>
          <dgm:bulletEnabled val="1"/>
        </dgm:presLayoutVars>
      </dgm:prSet>
      <dgm:spPr/>
      <dgm:t>
        <a:bodyPr/>
        <a:lstStyle/>
        <a:p>
          <a:endParaRPr lang="en-US"/>
        </a:p>
      </dgm:t>
    </dgm:pt>
    <dgm:pt modelId="{8C6EC72B-6248-4ACF-90B3-1F5ADD9E6084}" type="pres">
      <dgm:prSet presAssocID="{3E9A752A-250F-45B2-BA2A-8C4142A920AC}" presName="descendantText" presStyleLbl="alignAccFollowNode1" presStyleIdx="1" presStyleCnt="4" custScaleX="107252">
        <dgm:presLayoutVars>
          <dgm:bulletEnabled val="1"/>
        </dgm:presLayoutVars>
      </dgm:prSet>
      <dgm:spPr/>
      <dgm:t>
        <a:bodyPr/>
        <a:lstStyle/>
        <a:p>
          <a:endParaRPr lang="en-US"/>
        </a:p>
      </dgm:t>
    </dgm:pt>
    <dgm:pt modelId="{D0681855-5CDA-480F-93F2-935D1A3B05B8}" type="pres">
      <dgm:prSet presAssocID="{395BD8F4-471E-4032-9EBD-BA7F09AF9154}" presName="sp" presStyleCnt="0"/>
      <dgm:spPr/>
    </dgm:pt>
    <dgm:pt modelId="{73E6F5CC-AD5C-4440-A96E-96BC64668785}" type="pres">
      <dgm:prSet presAssocID="{20E1203F-6212-468A-9F25-DF4D88A5DD3F}" presName="linNode" presStyleCnt="0"/>
      <dgm:spPr/>
    </dgm:pt>
    <dgm:pt modelId="{D7E7F871-2B42-44A1-9FCC-85ADD36996F8}" type="pres">
      <dgm:prSet presAssocID="{20E1203F-6212-468A-9F25-DF4D88A5DD3F}" presName="parentText" presStyleLbl="node1" presStyleIdx="2" presStyleCnt="4" custScaleX="83437">
        <dgm:presLayoutVars>
          <dgm:chMax val="1"/>
          <dgm:bulletEnabled val="1"/>
        </dgm:presLayoutVars>
      </dgm:prSet>
      <dgm:spPr/>
      <dgm:t>
        <a:bodyPr/>
        <a:lstStyle/>
        <a:p>
          <a:endParaRPr lang="en-US"/>
        </a:p>
      </dgm:t>
    </dgm:pt>
    <dgm:pt modelId="{B056C51B-EEFC-4E12-B855-0C384B06787A}" type="pres">
      <dgm:prSet presAssocID="{20E1203F-6212-468A-9F25-DF4D88A5DD3F}" presName="descendantText" presStyleLbl="alignAccFollowNode1" presStyleIdx="2" presStyleCnt="4" custScaleX="109460">
        <dgm:presLayoutVars>
          <dgm:bulletEnabled val="1"/>
        </dgm:presLayoutVars>
      </dgm:prSet>
      <dgm:spPr/>
      <dgm:t>
        <a:bodyPr/>
        <a:lstStyle/>
        <a:p>
          <a:endParaRPr lang="en-US"/>
        </a:p>
      </dgm:t>
    </dgm:pt>
    <dgm:pt modelId="{F842EFCD-0656-4E7B-991C-D7D934F61075}" type="pres">
      <dgm:prSet presAssocID="{9332FA4D-3849-49FF-ABF8-C039BC253C90}" presName="sp" presStyleCnt="0"/>
      <dgm:spPr/>
    </dgm:pt>
    <dgm:pt modelId="{0E2B8192-D9D1-4738-BA56-001FC9B29365}" type="pres">
      <dgm:prSet presAssocID="{5CA6A139-1704-4961-88F4-05007A487490}" presName="linNode" presStyleCnt="0"/>
      <dgm:spPr/>
    </dgm:pt>
    <dgm:pt modelId="{3F8F193B-1931-4631-9107-A614CD24679A}" type="pres">
      <dgm:prSet presAssocID="{5CA6A139-1704-4961-88F4-05007A487490}" presName="parentText" presStyleLbl="node1" presStyleIdx="3" presStyleCnt="4" custScaleX="90277" custLinFactNeighborX="-1564" custLinFactNeighborY="1395">
        <dgm:presLayoutVars>
          <dgm:chMax val="1"/>
          <dgm:bulletEnabled val="1"/>
        </dgm:presLayoutVars>
      </dgm:prSet>
      <dgm:spPr/>
      <dgm:t>
        <a:bodyPr/>
        <a:lstStyle/>
        <a:p>
          <a:endParaRPr lang="en-US"/>
        </a:p>
      </dgm:t>
    </dgm:pt>
    <dgm:pt modelId="{F364EB2C-D56F-497C-8DA3-706646A84425}" type="pres">
      <dgm:prSet presAssocID="{5CA6A139-1704-4961-88F4-05007A487490}" presName="descendantText" presStyleLbl="alignAccFollowNode1" presStyleIdx="3" presStyleCnt="4" custScaleX="114226" custScaleY="102720">
        <dgm:presLayoutVars>
          <dgm:bulletEnabled val="1"/>
        </dgm:presLayoutVars>
      </dgm:prSet>
      <dgm:spPr/>
      <dgm:t>
        <a:bodyPr/>
        <a:lstStyle/>
        <a:p>
          <a:endParaRPr lang="en-US"/>
        </a:p>
      </dgm:t>
    </dgm:pt>
  </dgm:ptLst>
  <dgm:cxnLst>
    <dgm:cxn modelId="{2298BDA2-E87A-452B-9D7E-76FDA86E31E7}" type="presOf" srcId="{61EAB085-E6DD-419D-B0A3-237EA59AC156}" destId="{8C6EC72B-6248-4ACF-90B3-1F5ADD9E6084}" srcOrd="0" destOrd="1" presId="urn:microsoft.com/office/officeart/2005/8/layout/vList5"/>
    <dgm:cxn modelId="{8A5BB111-5D06-4A8A-AC1E-12CF09A5B7AB}" type="presOf" srcId="{4237DDA5-AB19-4D16-B18A-6638B45F2900}" destId="{C95F573F-58CE-4C27-8DFB-0E9D14AE76CA}" srcOrd="0" destOrd="0" presId="urn:microsoft.com/office/officeart/2005/8/layout/vList5"/>
    <dgm:cxn modelId="{789A58CF-69EF-4116-B519-C12A3CF424B4}" srcId="{4237DDA5-AB19-4D16-B18A-6638B45F2900}" destId="{10DDC1E3-E097-4D09-8139-5E7138F79241}" srcOrd="0" destOrd="0" parTransId="{8F566B59-6648-49A4-B639-9151829257E8}" sibTransId="{0E007854-DDCF-471E-8723-BDCEC446DAE9}"/>
    <dgm:cxn modelId="{E75D5278-075C-452A-BA12-63CD9AADB9B7}" srcId="{4237DDA5-AB19-4D16-B18A-6638B45F2900}" destId="{13EE3813-2E7A-4E99-8CE0-DE239BF10986}" srcOrd="2" destOrd="0" parTransId="{015D5655-691E-4778-B3CD-24DC9F24B272}" sibTransId="{36A4858E-4607-48E6-9575-9588861948E0}"/>
    <dgm:cxn modelId="{BCDAF57A-AF31-42D6-9C50-AE9235E18D6D}" srcId="{35BAEAAE-2674-48A5-91C6-1F9E1CAA3D37}" destId="{3E9A752A-250F-45B2-BA2A-8C4142A920AC}" srcOrd="1" destOrd="0" parTransId="{FDDDA6DD-CDCC-44E3-876F-461B23E16112}" sibTransId="{395BD8F4-471E-4032-9EBD-BA7F09AF9154}"/>
    <dgm:cxn modelId="{299FD13F-BAF7-48B6-A704-4C2B1FDCA92A}" type="presOf" srcId="{816C8AC3-C745-4797-8B39-5D97505B1246}" destId="{5654FE20-AFB1-4E41-B13D-DDFC7475B115}" srcOrd="0" destOrd="1" presId="urn:microsoft.com/office/officeart/2005/8/layout/vList5"/>
    <dgm:cxn modelId="{9502A1F1-0CE1-4C9D-8FDF-4F8A39AF3558}" type="presOf" srcId="{3E9A752A-250F-45B2-BA2A-8C4142A920AC}" destId="{8A6045C1-826B-47C5-A44B-469F298D0E38}" srcOrd="0" destOrd="0" presId="urn:microsoft.com/office/officeart/2005/8/layout/vList5"/>
    <dgm:cxn modelId="{F78B7DF4-D07F-4531-9BA3-C2DFD40C3990}" srcId="{35BAEAAE-2674-48A5-91C6-1F9E1CAA3D37}" destId="{4237DDA5-AB19-4D16-B18A-6638B45F2900}" srcOrd="0" destOrd="0" parTransId="{B9C4DAAC-B516-4C58-8995-04031689D6B6}" sibTransId="{756CDF8D-8557-4B20-B4F7-E4B38891B39A}"/>
    <dgm:cxn modelId="{522B65B7-50EA-43DD-8303-08C1B9AAF739}" srcId="{20E1203F-6212-468A-9F25-DF4D88A5DD3F}" destId="{E98FEBD2-ABA0-441F-A39C-D8DC22155CF9}" srcOrd="1" destOrd="0" parTransId="{767F5328-090C-4997-AD46-49DCB15A1366}" sibTransId="{E1AC2AFA-567B-4798-AFE2-05B3F18957DF}"/>
    <dgm:cxn modelId="{B7E31673-55CF-4B5C-B998-D304E36A5266}" srcId="{5CA6A139-1704-4961-88F4-05007A487490}" destId="{DC315268-2F22-461F-8C99-E76469CC806A}" srcOrd="1" destOrd="0" parTransId="{2F7F4D87-668F-4B1B-A49C-69E0753BF7C0}" sibTransId="{7ED1F66C-0796-4668-9D1A-03EFE2371D9D}"/>
    <dgm:cxn modelId="{8AA57DA0-EF32-426C-9C9D-69E5E97CFA65}" srcId="{35BAEAAE-2674-48A5-91C6-1F9E1CAA3D37}" destId="{5CA6A139-1704-4961-88F4-05007A487490}" srcOrd="3" destOrd="0" parTransId="{BBE35777-DE82-4AA9-BD46-F6B978BA988A}" sibTransId="{853FA871-9CD7-46F2-A61F-9DC05C3C0B6A}"/>
    <dgm:cxn modelId="{9134B06E-670F-4ECF-A812-5D9E7E97AFD8}" type="presOf" srcId="{DC315268-2F22-461F-8C99-E76469CC806A}" destId="{F364EB2C-D56F-497C-8DA3-706646A84425}" srcOrd="0" destOrd="1" presId="urn:microsoft.com/office/officeart/2005/8/layout/vList5"/>
    <dgm:cxn modelId="{D1E205DB-8307-405C-81BE-F30AB8D520B0}" srcId="{3E9A752A-250F-45B2-BA2A-8C4142A920AC}" destId="{61EAB085-E6DD-419D-B0A3-237EA59AC156}" srcOrd="1" destOrd="0" parTransId="{CB422252-8114-4DEC-B044-28BE63B416A3}" sibTransId="{1B2A7D33-EC15-4556-B45D-8A28B4D14870}"/>
    <dgm:cxn modelId="{24A28316-5A0D-4F9F-A9B6-48975EEA0CAD}" srcId="{5CA6A139-1704-4961-88F4-05007A487490}" destId="{732B9157-1A83-43FF-83EF-B827BF8C4A7E}" srcOrd="0" destOrd="0" parTransId="{741B01A3-6983-4824-AB6E-975721F7DE54}" sibTransId="{F10DF1F7-D62B-4921-85D4-EAEDCCAA1ABB}"/>
    <dgm:cxn modelId="{6F4A5ACC-DFA7-4669-9113-39DA3F62F03C}" type="presOf" srcId="{20E1203F-6212-468A-9F25-DF4D88A5DD3F}" destId="{D7E7F871-2B42-44A1-9FCC-85ADD36996F8}" srcOrd="0" destOrd="0" presId="urn:microsoft.com/office/officeart/2005/8/layout/vList5"/>
    <dgm:cxn modelId="{C7132602-AC07-4BB6-88FD-4209BDF49FF3}" type="presOf" srcId="{31E3B94A-3B96-4B1C-837F-4CB72AB69B08}" destId="{B056C51B-EEFC-4E12-B855-0C384B06787A}" srcOrd="0" destOrd="2" presId="urn:microsoft.com/office/officeart/2005/8/layout/vList5"/>
    <dgm:cxn modelId="{7C99BF32-F794-4A5F-B305-80B254F59978}" type="presOf" srcId="{732B9157-1A83-43FF-83EF-B827BF8C4A7E}" destId="{F364EB2C-D56F-497C-8DA3-706646A84425}" srcOrd="0" destOrd="0" presId="urn:microsoft.com/office/officeart/2005/8/layout/vList5"/>
    <dgm:cxn modelId="{5C811DD0-B604-42D6-B44E-09E551C57893}" type="presOf" srcId="{6BDE4410-3317-436C-B6F6-862E4127327B}" destId="{B056C51B-EEFC-4E12-B855-0C384B06787A}" srcOrd="0" destOrd="0" presId="urn:microsoft.com/office/officeart/2005/8/layout/vList5"/>
    <dgm:cxn modelId="{5391F2D7-284E-4292-9C66-FF2C3DB7EA97}" type="presOf" srcId="{10DDC1E3-E097-4D09-8139-5E7138F79241}" destId="{5654FE20-AFB1-4E41-B13D-DDFC7475B115}" srcOrd="0" destOrd="0" presId="urn:microsoft.com/office/officeart/2005/8/layout/vList5"/>
    <dgm:cxn modelId="{36612072-7E27-4930-A369-FF853C698DA5}" type="presOf" srcId="{5B77BDAA-B06A-49F9-9AA7-72345E9DA42B}" destId="{8C6EC72B-6248-4ACF-90B3-1F5ADD9E6084}" srcOrd="0" destOrd="0" presId="urn:microsoft.com/office/officeart/2005/8/layout/vList5"/>
    <dgm:cxn modelId="{4242C3EF-4D21-4E4F-9AB6-2DC5FD5AC3D3}" type="presOf" srcId="{35BAEAAE-2674-48A5-91C6-1F9E1CAA3D37}" destId="{1A26655C-69BE-4899-B69C-EFE83C0E6BED}" srcOrd="0" destOrd="0" presId="urn:microsoft.com/office/officeart/2005/8/layout/vList5"/>
    <dgm:cxn modelId="{8147D465-56DD-4627-8A83-CF36A06BF8E2}" srcId="{20E1203F-6212-468A-9F25-DF4D88A5DD3F}" destId="{6BDE4410-3317-436C-B6F6-862E4127327B}" srcOrd="0" destOrd="0" parTransId="{2F6FF5FF-5316-45F0-8BCA-E83F5F9454DB}" sibTransId="{BE5CF4D4-54D7-49E1-8FD9-DA999234C22C}"/>
    <dgm:cxn modelId="{8BE7E76F-2AD3-4465-92E4-4E617AC6EC89}" srcId="{3E9A752A-250F-45B2-BA2A-8C4142A920AC}" destId="{5B77BDAA-B06A-49F9-9AA7-72345E9DA42B}" srcOrd="0" destOrd="0" parTransId="{79152283-663A-4137-A79D-781125225A2B}" sibTransId="{17AB4507-90BC-4DF1-A53C-646FEFF1E498}"/>
    <dgm:cxn modelId="{E5881689-0474-4B6F-B722-70C46B8DE12E}" srcId="{20E1203F-6212-468A-9F25-DF4D88A5DD3F}" destId="{31E3B94A-3B96-4B1C-837F-4CB72AB69B08}" srcOrd="2" destOrd="0" parTransId="{B16B13FB-84AB-448E-A201-3D6C71B65B25}" sibTransId="{BDF64796-5040-4ED5-BA12-FF20D8CF039F}"/>
    <dgm:cxn modelId="{9EB286B6-2CE9-4E40-AB38-FAE857D34708}" srcId="{35BAEAAE-2674-48A5-91C6-1F9E1CAA3D37}" destId="{20E1203F-6212-468A-9F25-DF4D88A5DD3F}" srcOrd="2" destOrd="0" parTransId="{D36844CB-C041-46AD-BCA0-CF2737356AD1}" sibTransId="{9332FA4D-3849-49FF-ABF8-C039BC253C90}"/>
    <dgm:cxn modelId="{FFECB15A-7DFB-4C8D-B064-5CAF5E57B389}" type="presOf" srcId="{13EE3813-2E7A-4E99-8CE0-DE239BF10986}" destId="{5654FE20-AFB1-4E41-B13D-DDFC7475B115}" srcOrd="0" destOrd="2" presId="urn:microsoft.com/office/officeart/2005/8/layout/vList5"/>
    <dgm:cxn modelId="{4431492D-B7DF-4A83-A213-67D75C568302}" srcId="{4237DDA5-AB19-4D16-B18A-6638B45F2900}" destId="{816C8AC3-C745-4797-8B39-5D97505B1246}" srcOrd="1" destOrd="0" parTransId="{E5BD654F-082B-4A47-AA74-B7E5B9302869}" sibTransId="{5E1D7D1E-EF6E-4886-BB77-AA1F7E282AA2}"/>
    <dgm:cxn modelId="{E64CC555-A968-41DD-96AF-B4DB44716DB0}" type="presOf" srcId="{5CA6A139-1704-4961-88F4-05007A487490}" destId="{3F8F193B-1931-4631-9107-A614CD24679A}" srcOrd="0" destOrd="0" presId="urn:microsoft.com/office/officeart/2005/8/layout/vList5"/>
    <dgm:cxn modelId="{75B3E672-ADC9-4594-9BF7-F95779F4FFBF}" type="presOf" srcId="{E98FEBD2-ABA0-441F-A39C-D8DC22155CF9}" destId="{B056C51B-EEFC-4E12-B855-0C384B06787A}" srcOrd="0" destOrd="1" presId="urn:microsoft.com/office/officeart/2005/8/layout/vList5"/>
    <dgm:cxn modelId="{92D7C8FA-D7C8-4CAF-8D0A-657F7F836D80}" type="presParOf" srcId="{1A26655C-69BE-4899-B69C-EFE83C0E6BED}" destId="{2E06EA10-2EF8-4087-89B4-3540062ABB99}" srcOrd="0" destOrd="0" presId="urn:microsoft.com/office/officeart/2005/8/layout/vList5"/>
    <dgm:cxn modelId="{35E16EA1-FA70-4578-AF81-EDEB171967C5}" type="presParOf" srcId="{2E06EA10-2EF8-4087-89B4-3540062ABB99}" destId="{C95F573F-58CE-4C27-8DFB-0E9D14AE76CA}" srcOrd="0" destOrd="0" presId="urn:microsoft.com/office/officeart/2005/8/layout/vList5"/>
    <dgm:cxn modelId="{41F89CF9-05F5-4A50-87CD-F1A3F1877546}" type="presParOf" srcId="{2E06EA10-2EF8-4087-89B4-3540062ABB99}" destId="{5654FE20-AFB1-4E41-B13D-DDFC7475B115}" srcOrd="1" destOrd="0" presId="urn:microsoft.com/office/officeart/2005/8/layout/vList5"/>
    <dgm:cxn modelId="{26A77823-0501-4203-A635-26ADFDE2B1A9}" type="presParOf" srcId="{1A26655C-69BE-4899-B69C-EFE83C0E6BED}" destId="{7D1FE5C9-7928-49A1-9C2A-910801913A4E}" srcOrd="1" destOrd="0" presId="urn:microsoft.com/office/officeart/2005/8/layout/vList5"/>
    <dgm:cxn modelId="{81AF224D-C604-48FA-BB52-088F3CA87044}" type="presParOf" srcId="{1A26655C-69BE-4899-B69C-EFE83C0E6BED}" destId="{4B705D1F-D819-4E1A-92F1-FD0B8DD74A3F}" srcOrd="2" destOrd="0" presId="urn:microsoft.com/office/officeart/2005/8/layout/vList5"/>
    <dgm:cxn modelId="{6A8CD4C6-9FF4-40F7-8277-80999F6AA5AD}" type="presParOf" srcId="{4B705D1F-D819-4E1A-92F1-FD0B8DD74A3F}" destId="{8A6045C1-826B-47C5-A44B-469F298D0E38}" srcOrd="0" destOrd="0" presId="urn:microsoft.com/office/officeart/2005/8/layout/vList5"/>
    <dgm:cxn modelId="{EE20AF4C-76CE-4C94-B915-2D5F3052A49C}" type="presParOf" srcId="{4B705D1F-D819-4E1A-92F1-FD0B8DD74A3F}" destId="{8C6EC72B-6248-4ACF-90B3-1F5ADD9E6084}" srcOrd="1" destOrd="0" presId="urn:microsoft.com/office/officeart/2005/8/layout/vList5"/>
    <dgm:cxn modelId="{35086396-8A58-4E51-B84D-EC24320B27F6}" type="presParOf" srcId="{1A26655C-69BE-4899-B69C-EFE83C0E6BED}" destId="{D0681855-5CDA-480F-93F2-935D1A3B05B8}" srcOrd="3" destOrd="0" presId="urn:microsoft.com/office/officeart/2005/8/layout/vList5"/>
    <dgm:cxn modelId="{5EC003E6-BC0A-458F-9105-D1DF6A8197C2}" type="presParOf" srcId="{1A26655C-69BE-4899-B69C-EFE83C0E6BED}" destId="{73E6F5CC-AD5C-4440-A96E-96BC64668785}" srcOrd="4" destOrd="0" presId="urn:microsoft.com/office/officeart/2005/8/layout/vList5"/>
    <dgm:cxn modelId="{6484534A-B0EF-41DC-81FF-3ED3D994DCFB}" type="presParOf" srcId="{73E6F5CC-AD5C-4440-A96E-96BC64668785}" destId="{D7E7F871-2B42-44A1-9FCC-85ADD36996F8}" srcOrd="0" destOrd="0" presId="urn:microsoft.com/office/officeart/2005/8/layout/vList5"/>
    <dgm:cxn modelId="{EB80A65C-0242-4C3D-96CB-176B7426745E}" type="presParOf" srcId="{73E6F5CC-AD5C-4440-A96E-96BC64668785}" destId="{B056C51B-EEFC-4E12-B855-0C384B06787A}" srcOrd="1" destOrd="0" presId="urn:microsoft.com/office/officeart/2005/8/layout/vList5"/>
    <dgm:cxn modelId="{1D128C05-BF36-40BE-8B59-A72EA5FC2EB1}" type="presParOf" srcId="{1A26655C-69BE-4899-B69C-EFE83C0E6BED}" destId="{F842EFCD-0656-4E7B-991C-D7D934F61075}" srcOrd="5" destOrd="0" presId="urn:microsoft.com/office/officeart/2005/8/layout/vList5"/>
    <dgm:cxn modelId="{01673CD8-0139-4E5F-842A-4D4D09170DAF}" type="presParOf" srcId="{1A26655C-69BE-4899-B69C-EFE83C0E6BED}" destId="{0E2B8192-D9D1-4738-BA56-001FC9B29365}" srcOrd="6" destOrd="0" presId="urn:microsoft.com/office/officeart/2005/8/layout/vList5"/>
    <dgm:cxn modelId="{C31216C3-4CC1-488A-99BD-6EF5EA11A1F7}" type="presParOf" srcId="{0E2B8192-D9D1-4738-BA56-001FC9B29365}" destId="{3F8F193B-1931-4631-9107-A614CD24679A}" srcOrd="0" destOrd="0" presId="urn:microsoft.com/office/officeart/2005/8/layout/vList5"/>
    <dgm:cxn modelId="{9D2B252E-1D04-41E0-AB71-5700AAAC0A52}" type="presParOf" srcId="{0E2B8192-D9D1-4738-BA56-001FC9B29365}" destId="{F364EB2C-D56F-497C-8DA3-706646A8442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3D72AE2-841F-47AD-843D-E381897EF0D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623FD431-3A0B-438E-AC89-3475A3EC6785}">
      <dgm:prSet phldrT="[Text]"/>
      <dgm:spPr>
        <a:solidFill>
          <a:srgbClr val="0033CC"/>
        </a:solidFill>
      </dgm:spPr>
      <dgm:t>
        <a:bodyPr/>
        <a:lstStyle/>
        <a:p>
          <a:r>
            <a:rPr lang="en-US" dirty="0" smtClean="0">
              <a:latin typeface="Calibri" panose="020F0502020204030204" pitchFamily="34" charset="0"/>
            </a:rPr>
            <a:t>Therefore….</a:t>
          </a:r>
        </a:p>
        <a:p>
          <a:r>
            <a:rPr lang="en-US" dirty="0" smtClean="0">
              <a:latin typeface="Calibri" panose="020F0502020204030204" pitchFamily="34" charset="0"/>
            </a:rPr>
            <a:t>•</a:t>
          </a:r>
          <a:r>
            <a:rPr lang="en-US" dirty="0" smtClean="0"/>
            <a:t>Prioritize what you monitor</a:t>
          </a:r>
        </a:p>
        <a:p>
          <a:r>
            <a:rPr lang="en-US" dirty="0" smtClean="0">
              <a:latin typeface="Calibri" panose="020F0502020204030204" pitchFamily="34" charset="0"/>
            </a:rPr>
            <a:t>•</a:t>
          </a:r>
          <a:r>
            <a:rPr lang="en-US" dirty="0" smtClean="0"/>
            <a:t>Streamline to few manageable data collection processes/system</a:t>
          </a:r>
          <a:endParaRPr lang="en-US" dirty="0"/>
        </a:p>
      </dgm:t>
    </dgm:pt>
    <dgm:pt modelId="{6868C35D-7741-4391-BBA8-0BDC471BE461}" type="parTrans" cxnId="{2814F8A2-7AF3-4338-91A4-D7FCAC09E0BF}">
      <dgm:prSet/>
      <dgm:spPr/>
      <dgm:t>
        <a:bodyPr/>
        <a:lstStyle/>
        <a:p>
          <a:endParaRPr lang="en-US"/>
        </a:p>
      </dgm:t>
    </dgm:pt>
    <dgm:pt modelId="{1ED312DF-43EC-4EDE-BFFB-FC5765D45E42}" type="sibTrans" cxnId="{2814F8A2-7AF3-4338-91A4-D7FCAC09E0BF}">
      <dgm:prSet/>
      <dgm:spPr/>
      <dgm:t>
        <a:bodyPr/>
        <a:lstStyle/>
        <a:p>
          <a:endParaRPr lang="en-US"/>
        </a:p>
      </dgm:t>
    </dgm:pt>
    <dgm:pt modelId="{1571B199-2587-4C89-887D-781C3E0C139A}">
      <dgm:prSet phldrT="[Text]"/>
      <dgm:spPr>
        <a:solidFill>
          <a:srgbClr val="0099FF"/>
        </a:solidFill>
      </dgm:spPr>
      <dgm:t>
        <a:bodyPr/>
        <a:lstStyle/>
        <a:p>
          <a:pPr algn="l"/>
          <a:r>
            <a:rPr lang="en-US" b="1" dirty="0" smtClean="0"/>
            <a:t>Challenges</a:t>
          </a:r>
        </a:p>
        <a:p>
          <a:pPr algn="l"/>
          <a:r>
            <a:rPr lang="en-US" dirty="0" smtClean="0">
              <a:latin typeface="Calibri" panose="020F0502020204030204" pitchFamily="34" charset="0"/>
            </a:rPr>
            <a:t>•</a:t>
          </a:r>
          <a:r>
            <a:rPr lang="en-US" dirty="0" smtClean="0"/>
            <a:t>Data systems disrupted </a:t>
          </a:r>
        </a:p>
        <a:p>
          <a:pPr algn="l"/>
          <a:r>
            <a:rPr lang="en-US" dirty="0" smtClean="0">
              <a:latin typeface="Calibri" panose="020F0502020204030204" pitchFamily="34" charset="0"/>
            </a:rPr>
            <a:t>•</a:t>
          </a:r>
          <a:r>
            <a:rPr lang="en-US" dirty="0" smtClean="0"/>
            <a:t>Population mobile  </a:t>
          </a:r>
        </a:p>
        <a:p>
          <a:pPr algn="l"/>
          <a:r>
            <a:rPr lang="en-US" dirty="0" smtClean="0">
              <a:latin typeface="Calibri" panose="020F0502020204030204" pitchFamily="34" charset="0"/>
            </a:rPr>
            <a:t>•</a:t>
          </a:r>
          <a:r>
            <a:rPr lang="en-US" dirty="0" smtClean="0"/>
            <a:t>Access limited </a:t>
          </a:r>
        </a:p>
        <a:p>
          <a:pPr algn="l"/>
          <a:r>
            <a:rPr lang="en-US" dirty="0" smtClean="0">
              <a:latin typeface="Calibri" panose="020F0502020204030204" pitchFamily="34" charset="0"/>
            </a:rPr>
            <a:t>•</a:t>
          </a:r>
          <a:r>
            <a:rPr lang="en-US" dirty="0" smtClean="0"/>
            <a:t>Capacities overwhelmed </a:t>
          </a:r>
        </a:p>
        <a:p>
          <a:pPr algn="l"/>
          <a:r>
            <a:rPr lang="en-US" dirty="0" smtClean="0">
              <a:latin typeface="Calibri" panose="020F0502020204030204" pitchFamily="34" charset="0"/>
            </a:rPr>
            <a:t>•</a:t>
          </a:r>
          <a:r>
            <a:rPr lang="en-US" dirty="0" smtClean="0"/>
            <a:t>Methodology options limited</a:t>
          </a:r>
          <a:endParaRPr lang="en-US" dirty="0"/>
        </a:p>
      </dgm:t>
    </dgm:pt>
    <dgm:pt modelId="{CEEF2949-8250-4485-AE9A-E6CE19108259}" type="parTrans" cxnId="{E9B3E980-8CD1-4574-9723-621A218C39DD}">
      <dgm:prSet/>
      <dgm:spPr>
        <a:solidFill>
          <a:srgbClr val="6699FF"/>
        </a:solidFill>
      </dgm:spPr>
      <dgm:t>
        <a:bodyPr/>
        <a:lstStyle/>
        <a:p>
          <a:endParaRPr lang="en-US"/>
        </a:p>
      </dgm:t>
    </dgm:pt>
    <dgm:pt modelId="{1481E033-27B9-4F00-9628-BBFECD35EBFC}" type="sibTrans" cxnId="{E9B3E980-8CD1-4574-9723-621A218C39DD}">
      <dgm:prSet/>
      <dgm:spPr/>
      <dgm:t>
        <a:bodyPr/>
        <a:lstStyle/>
        <a:p>
          <a:endParaRPr lang="en-US"/>
        </a:p>
      </dgm:t>
    </dgm:pt>
    <dgm:pt modelId="{BFAB2EBE-A5B0-4175-A4BF-220E70DB294B}">
      <dgm:prSet phldrT="[Text]"/>
      <dgm:spPr>
        <a:solidFill>
          <a:srgbClr val="0099FF"/>
        </a:solidFill>
      </dgm:spPr>
      <dgm:t>
        <a:bodyPr/>
        <a:lstStyle/>
        <a:p>
          <a:pPr algn="l"/>
          <a:r>
            <a:rPr lang="en-US" b="1" dirty="0" smtClean="0"/>
            <a:t>Demands</a:t>
          </a:r>
          <a:r>
            <a:rPr lang="en-US" dirty="0" smtClean="0"/>
            <a:t> </a:t>
          </a:r>
        </a:p>
        <a:p>
          <a:pPr algn="l"/>
          <a:r>
            <a:rPr lang="en-US" dirty="0" smtClean="0">
              <a:latin typeface="Calibri" panose="020F0502020204030204" pitchFamily="34" charset="0"/>
            </a:rPr>
            <a:t>•</a:t>
          </a:r>
          <a:r>
            <a:rPr lang="en-US" dirty="0" smtClean="0"/>
            <a:t>High-frequency info for decision-making  </a:t>
          </a:r>
        </a:p>
        <a:p>
          <a:pPr algn="l"/>
          <a:r>
            <a:rPr lang="en-US" dirty="0" smtClean="0">
              <a:latin typeface="Calibri" panose="020F0502020204030204" pitchFamily="34" charset="0"/>
            </a:rPr>
            <a:t>•</a:t>
          </a:r>
          <a:r>
            <a:rPr lang="en-US" dirty="0" smtClean="0"/>
            <a:t>And for risk management</a:t>
          </a:r>
        </a:p>
        <a:p>
          <a:pPr algn="l"/>
          <a:r>
            <a:rPr lang="en-US" dirty="0" smtClean="0">
              <a:latin typeface="Calibri" panose="020F0502020204030204" pitchFamily="34" charset="0"/>
            </a:rPr>
            <a:t>•</a:t>
          </a:r>
          <a:r>
            <a:rPr lang="en-US" dirty="0" smtClean="0"/>
            <a:t>Tracking changing needs/ opportunities</a:t>
          </a:r>
          <a:endParaRPr lang="en-US" dirty="0"/>
        </a:p>
      </dgm:t>
    </dgm:pt>
    <dgm:pt modelId="{BD74FD69-1BE9-4DD2-9B08-98A28B47E9BF}" type="parTrans" cxnId="{2B0F1F81-4BD1-4BFF-A079-8B885EF3CDA9}">
      <dgm:prSet/>
      <dgm:spPr>
        <a:solidFill>
          <a:srgbClr val="6699FF"/>
        </a:solidFill>
      </dgm:spPr>
      <dgm:t>
        <a:bodyPr/>
        <a:lstStyle/>
        <a:p>
          <a:endParaRPr lang="en-US"/>
        </a:p>
      </dgm:t>
    </dgm:pt>
    <dgm:pt modelId="{9FAEC1AE-8EF2-4E4E-B889-70B741D34937}" type="sibTrans" cxnId="{2B0F1F81-4BD1-4BFF-A079-8B885EF3CDA9}">
      <dgm:prSet/>
      <dgm:spPr/>
      <dgm:t>
        <a:bodyPr/>
        <a:lstStyle/>
        <a:p>
          <a:endParaRPr lang="en-US"/>
        </a:p>
      </dgm:t>
    </dgm:pt>
    <dgm:pt modelId="{0AA2FACF-BF8D-4B84-8836-E6811A26C0C1}" type="pres">
      <dgm:prSet presAssocID="{43D72AE2-841F-47AD-843D-E381897EF0D1}" presName="cycle" presStyleCnt="0">
        <dgm:presLayoutVars>
          <dgm:chMax val="1"/>
          <dgm:dir/>
          <dgm:animLvl val="ctr"/>
          <dgm:resizeHandles val="exact"/>
        </dgm:presLayoutVars>
      </dgm:prSet>
      <dgm:spPr/>
      <dgm:t>
        <a:bodyPr/>
        <a:lstStyle/>
        <a:p>
          <a:endParaRPr lang="fr-FR"/>
        </a:p>
      </dgm:t>
    </dgm:pt>
    <dgm:pt modelId="{A96DC83B-6F5B-4506-84EE-67F630F17BA8}" type="pres">
      <dgm:prSet presAssocID="{623FD431-3A0B-438E-AC89-3475A3EC6785}" presName="centerShape" presStyleLbl="node0" presStyleIdx="0" presStyleCnt="1" custScaleX="202817" custScaleY="74720" custLinFactNeighborX="-2142" custLinFactNeighborY="4101"/>
      <dgm:spPr/>
      <dgm:t>
        <a:bodyPr/>
        <a:lstStyle/>
        <a:p>
          <a:endParaRPr lang="en-US"/>
        </a:p>
      </dgm:t>
    </dgm:pt>
    <dgm:pt modelId="{210EC71F-2393-4AA0-A3FB-B262C52CBBE0}" type="pres">
      <dgm:prSet presAssocID="{CEEF2949-8250-4485-AE9A-E6CE19108259}" presName="parTrans" presStyleLbl="bgSibTrans2D1" presStyleIdx="0" presStyleCnt="2" custScaleX="63363" custScaleY="116989" custLinFactY="30840" custLinFactNeighborX="-58318" custLinFactNeighborY="100000"/>
      <dgm:spPr/>
      <dgm:t>
        <a:bodyPr/>
        <a:lstStyle/>
        <a:p>
          <a:endParaRPr lang="fr-FR"/>
        </a:p>
      </dgm:t>
    </dgm:pt>
    <dgm:pt modelId="{25474C61-30AF-4068-926F-5A398B1C355E}" type="pres">
      <dgm:prSet presAssocID="{1571B199-2587-4C89-887D-781C3E0C139A}" presName="node" presStyleLbl="node1" presStyleIdx="0" presStyleCnt="2" custScaleX="156867" custScaleY="155565" custRadScaleRad="87004" custRadScaleInc="13284">
        <dgm:presLayoutVars>
          <dgm:bulletEnabled val="1"/>
        </dgm:presLayoutVars>
      </dgm:prSet>
      <dgm:spPr/>
      <dgm:t>
        <a:bodyPr/>
        <a:lstStyle/>
        <a:p>
          <a:endParaRPr lang="en-US"/>
        </a:p>
      </dgm:t>
    </dgm:pt>
    <dgm:pt modelId="{11056692-3CD3-4A5B-AB5A-6E3F71BEFA7A}" type="pres">
      <dgm:prSet presAssocID="{BD74FD69-1BE9-4DD2-9B08-98A28B47E9BF}" presName="parTrans" presStyleLbl="bgSibTrans2D1" presStyleIdx="1" presStyleCnt="2" custScaleX="56265" custScaleY="116293" custLinFactY="35852" custLinFactNeighborX="50663" custLinFactNeighborY="100000"/>
      <dgm:spPr/>
      <dgm:t>
        <a:bodyPr/>
        <a:lstStyle/>
        <a:p>
          <a:endParaRPr lang="fr-FR"/>
        </a:p>
      </dgm:t>
    </dgm:pt>
    <dgm:pt modelId="{D0C8353D-CC1D-4336-A2E9-AB4EE1330706}" type="pres">
      <dgm:prSet presAssocID="{BFAB2EBE-A5B0-4175-A4BF-220E70DB294B}" presName="node" presStyleLbl="node1" presStyleIdx="1" presStyleCnt="2" custScaleX="162540" custScaleY="155385" custRadScaleRad="85050" custRadScaleInc="-14928">
        <dgm:presLayoutVars>
          <dgm:bulletEnabled val="1"/>
        </dgm:presLayoutVars>
      </dgm:prSet>
      <dgm:spPr/>
      <dgm:t>
        <a:bodyPr/>
        <a:lstStyle/>
        <a:p>
          <a:endParaRPr lang="en-US"/>
        </a:p>
      </dgm:t>
    </dgm:pt>
  </dgm:ptLst>
  <dgm:cxnLst>
    <dgm:cxn modelId="{B5377E65-153C-45C6-88FD-AF20D7A72733}" type="presOf" srcId="{CEEF2949-8250-4485-AE9A-E6CE19108259}" destId="{210EC71F-2393-4AA0-A3FB-B262C52CBBE0}" srcOrd="0" destOrd="0" presId="urn:microsoft.com/office/officeart/2005/8/layout/radial4"/>
    <dgm:cxn modelId="{E9B3E980-8CD1-4574-9723-621A218C39DD}" srcId="{623FD431-3A0B-438E-AC89-3475A3EC6785}" destId="{1571B199-2587-4C89-887D-781C3E0C139A}" srcOrd="0" destOrd="0" parTransId="{CEEF2949-8250-4485-AE9A-E6CE19108259}" sibTransId="{1481E033-27B9-4F00-9628-BBFECD35EBFC}"/>
    <dgm:cxn modelId="{53BE9989-071E-40D0-9A07-6ABC19858C4B}" type="presOf" srcId="{623FD431-3A0B-438E-AC89-3475A3EC6785}" destId="{A96DC83B-6F5B-4506-84EE-67F630F17BA8}" srcOrd="0" destOrd="0" presId="urn:microsoft.com/office/officeart/2005/8/layout/radial4"/>
    <dgm:cxn modelId="{6C6C11C5-CC96-4BB0-B668-DD65DE3AD2F1}" type="presOf" srcId="{BD74FD69-1BE9-4DD2-9B08-98A28B47E9BF}" destId="{11056692-3CD3-4A5B-AB5A-6E3F71BEFA7A}" srcOrd="0" destOrd="0" presId="urn:microsoft.com/office/officeart/2005/8/layout/radial4"/>
    <dgm:cxn modelId="{2814F8A2-7AF3-4338-91A4-D7FCAC09E0BF}" srcId="{43D72AE2-841F-47AD-843D-E381897EF0D1}" destId="{623FD431-3A0B-438E-AC89-3475A3EC6785}" srcOrd="0" destOrd="0" parTransId="{6868C35D-7741-4391-BBA8-0BDC471BE461}" sibTransId="{1ED312DF-43EC-4EDE-BFFB-FC5765D45E42}"/>
    <dgm:cxn modelId="{2B0F1F81-4BD1-4BFF-A079-8B885EF3CDA9}" srcId="{623FD431-3A0B-438E-AC89-3475A3EC6785}" destId="{BFAB2EBE-A5B0-4175-A4BF-220E70DB294B}" srcOrd="1" destOrd="0" parTransId="{BD74FD69-1BE9-4DD2-9B08-98A28B47E9BF}" sibTransId="{9FAEC1AE-8EF2-4E4E-B889-70B741D34937}"/>
    <dgm:cxn modelId="{FC3EF298-CA71-4B1A-AFB3-5C3697F4F0AD}" type="presOf" srcId="{1571B199-2587-4C89-887D-781C3E0C139A}" destId="{25474C61-30AF-4068-926F-5A398B1C355E}" srcOrd="0" destOrd="0" presId="urn:microsoft.com/office/officeart/2005/8/layout/radial4"/>
    <dgm:cxn modelId="{9E714188-0118-4303-BA9C-EDF07E8B431C}" type="presOf" srcId="{BFAB2EBE-A5B0-4175-A4BF-220E70DB294B}" destId="{D0C8353D-CC1D-4336-A2E9-AB4EE1330706}" srcOrd="0" destOrd="0" presId="urn:microsoft.com/office/officeart/2005/8/layout/radial4"/>
    <dgm:cxn modelId="{25A95302-A50C-4461-871F-AD444963C544}" type="presOf" srcId="{43D72AE2-841F-47AD-843D-E381897EF0D1}" destId="{0AA2FACF-BF8D-4B84-8836-E6811A26C0C1}" srcOrd="0" destOrd="0" presId="urn:microsoft.com/office/officeart/2005/8/layout/radial4"/>
    <dgm:cxn modelId="{309F7042-2D86-4456-A6D0-D18C28AE38B2}" type="presParOf" srcId="{0AA2FACF-BF8D-4B84-8836-E6811A26C0C1}" destId="{A96DC83B-6F5B-4506-84EE-67F630F17BA8}" srcOrd="0" destOrd="0" presId="urn:microsoft.com/office/officeart/2005/8/layout/radial4"/>
    <dgm:cxn modelId="{7BA34F17-683C-4BB3-80FB-5BF930A897F0}" type="presParOf" srcId="{0AA2FACF-BF8D-4B84-8836-E6811A26C0C1}" destId="{210EC71F-2393-4AA0-A3FB-B262C52CBBE0}" srcOrd="1" destOrd="0" presId="urn:microsoft.com/office/officeart/2005/8/layout/radial4"/>
    <dgm:cxn modelId="{BD1B5365-AC03-449A-AD7B-987656A96B4A}" type="presParOf" srcId="{0AA2FACF-BF8D-4B84-8836-E6811A26C0C1}" destId="{25474C61-30AF-4068-926F-5A398B1C355E}" srcOrd="2" destOrd="0" presId="urn:microsoft.com/office/officeart/2005/8/layout/radial4"/>
    <dgm:cxn modelId="{AD22AB14-E87D-4CAD-851B-5D5F9D13CE3E}" type="presParOf" srcId="{0AA2FACF-BF8D-4B84-8836-E6811A26C0C1}" destId="{11056692-3CD3-4A5B-AB5A-6E3F71BEFA7A}" srcOrd="3" destOrd="0" presId="urn:microsoft.com/office/officeart/2005/8/layout/radial4"/>
    <dgm:cxn modelId="{15320419-1F26-44DA-AA47-B5975717466E}" type="presParOf" srcId="{0AA2FACF-BF8D-4B84-8836-E6811A26C0C1}" destId="{D0C8353D-CC1D-4336-A2E9-AB4EE1330706}" srcOrd="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54A4E0B-8747-4C59-B74C-CB9C24F9321F}"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DC99812F-0CA7-4B17-92C3-B125B898B279}">
      <dgm:prSet phldrT="[Text]" custT="1"/>
      <dgm:spPr>
        <a:solidFill>
          <a:srgbClr val="0033CC"/>
        </a:solidFill>
      </dgm:spPr>
      <dgm:t>
        <a:bodyPr bIns="0"/>
        <a:lstStyle/>
        <a:p>
          <a:r>
            <a:rPr lang="en-US" sz="1800" b="1" dirty="0" smtClean="0"/>
            <a:t>What action is needed?</a:t>
          </a:r>
          <a:endParaRPr lang="en-US" sz="1800" b="1" dirty="0"/>
        </a:p>
      </dgm:t>
    </dgm:pt>
    <dgm:pt modelId="{C350F2FB-CB82-40C0-9180-B243C67532C8}" type="parTrans" cxnId="{B27458AF-6F71-4ED8-8F94-14E4334ED61E}">
      <dgm:prSet/>
      <dgm:spPr/>
      <dgm:t>
        <a:bodyPr/>
        <a:lstStyle/>
        <a:p>
          <a:endParaRPr lang="en-US"/>
        </a:p>
      </dgm:t>
    </dgm:pt>
    <dgm:pt modelId="{3D243444-1A33-4082-B85A-26C45485E577}" type="sibTrans" cxnId="{B27458AF-6F71-4ED8-8F94-14E4334ED61E}">
      <dgm:prSet/>
      <dgm:spPr/>
      <dgm:t>
        <a:bodyPr/>
        <a:lstStyle/>
        <a:p>
          <a:endParaRPr lang="en-US"/>
        </a:p>
      </dgm:t>
    </dgm:pt>
    <dgm:pt modelId="{7FA4E2CB-1C13-4D62-B810-D92758F8C2E7}">
      <dgm:prSet phldrT="[Text]" custT="1"/>
      <dgm:spPr>
        <a:solidFill>
          <a:srgbClr val="0033CC"/>
        </a:solidFill>
      </dgm:spPr>
      <dgm:t>
        <a:bodyPr bIns="0"/>
        <a:lstStyle/>
        <a:p>
          <a:r>
            <a:rPr lang="en-US" sz="1800" b="1" dirty="0" smtClean="0"/>
            <a:t>Who are you targeting?</a:t>
          </a:r>
          <a:endParaRPr lang="en-US" sz="1800" b="1" dirty="0"/>
        </a:p>
      </dgm:t>
    </dgm:pt>
    <dgm:pt modelId="{6B326329-3E83-4D00-851F-FD7DA117FF3A}" type="parTrans" cxnId="{2F5FD361-C5FB-4ECB-82EC-B1CD89EE4260}">
      <dgm:prSet/>
      <dgm:spPr/>
      <dgm:t>
        <a:bodyPr/>
        <a:lstStyle/>
        <a:p>
          <a:endParaRPr lang="en-US"/>
        </a:p>
      </dgm:t>
    </dgm:pt>
    <dgm:pt modelId="{93D48447-550F-4370-B89F-FF472DCCB88E}" type="sibTrans" cxnId="{2F5FD361-C5FB-4ECB-82EC-B1CD89EE4260}">
      <dgm:prSet/>
      <dgm:spPr/>
      <dgm:t>
        <a:bodyPr/>
        <a:lstStyle/>
        <a:p>
          <a:endParaRPr lang="en-US"/>
        </a:p>
      </dgm:t>
    </dgm:pt>
    <dgm:pt modelId="{894D0755-3C5A-4FBE-B581-75CA16928030}">
      <dgm:prSet phldrT="[Text]" custT="1"/>
      <dgm:spPr>
        <a:solidFill>
          <a:srgbClr val="0033CC"/>
        </a:solidFill>
      </dgm:spPr>
      <dgm:t>
        <a:bodyPr lIns="0" tIns="0" rIns="0" bIns="0"/>
        <a:lstStyle/>
        <a:p>
          <a:r>
            <a:rPr lang="en-US" sz="1800" b="1" u="none" dirty="0" smtClean="0"/>
            <a:t>What are the key messages?</a:t>
          </a:r>
          <a:endParaRPr lang="en-US" sz="1800" b="1" u="none" dirty="0"/>
        </a:p>
      </dgm:t>
    </dgm:pt>
    <dgm:pt modelId="{DF2E84A3-BC75-4556-9052-97A3E06DEF8F}" type="parTrans" cxnId="{B1F5F26C-F8DA-4E56-AFD8-B1EB20CE5A5D}">
      <dgm:prSet/>
      <dgm:spPr/>
      <dgm:t>
        <a:bodyPr/>
        <a:lstStyle/>
        <a:p>
          <a:endParaRPr lang="en-US"/>
        </a:p>
      </dgm:t>
    </dgm:pt>
    <dgm:pt modelId="{881C5B21-5CCD-489E-8906-D5A14F43BDAC}" type="sibTrans" cxnId="{B1F5F26C-F8DA-4E56-AFD8-B1EB20CE5A5D}">
      <dgm:prSet/>
      <dgm:spPr/>
      <dgm:t>
        <a:bodyPr/>
        <a:lstStyle/>
        <a:p>
          <a:endParaRPr lang="en-US"/>
        </a:p>
      </dgm:t>
    </dgm:pt>
    <dgm:pt modelId="{A2F08B45-A5C9-4F2E-BECE-D26A829DC978}">
      <dgm:prSet phldrT="[Text]" custT="1"/>
      <dgm:spPr>
        <a:solidFill>
          <a:srgbClr val="0033CC"/>
        </a:solidFill>
      </dgm:spPr>
      <dgm:t>
        <a:bodyPr bIns="0"/>
        <a:lstStyle/>
        <a:p>
          <a:r>
            <a:rPr lang="en-US" sz="1800" b="1" dirty="0" smtClean="0"/>
            <a:t>What evidence is critical?</a:t>
          </a:r>
        </a:p>
        <a:p>
          <a:r>
            <a:rPr lang="en-US" sz="1800" b="1" dirty="0" smtClean="0"/>
            <a:t>What format speaks best?</a:t>
          </a:r>
          <a:endParaRPr lang="en-US" sz="1800" b="1" dirty="0"/>
        </a:p>
      </dgm:t>
    </dgm:pt>
    <dgm:pt modelId="{A8594648-EF1C-4706-9DDC-DB5C6B8A6993}" type="parTrans" cxnId="{51E012E1-B5A9-4402-9CCA-1CDB0D483CAE}">
      <dgm:prSet/>
      <dgm:spPr/>
      <dgm:t>
        <a:bodyPr/>
        <a:lstStyle/>
        <a:p>
          <a:endParaRPr lang="en-US"/>
        </a:p>
      </dgm:t>
    </dgm:pt>
    <dgm:pt modelId="{8ED7B051-E894-4FCC-9845-92B90546E622}" type="sibTrans" cxnId="{51E012E1-B5A9-4402-9CCA-1CDB0D483CAE}">
      <dgm:prSet/>
      <dgm:spPr/>
      <dgm:t>
        <a:bodyPr/>
        <a:lstStyle/>
        <a:p>
          <a:endParaRPr lang="en-US"/>
        </a:p>
      </dgm:t>
    </dgm:pt>
    <dgm:pt modelId="{067D434D-0102-49B0-BD1C-96B231CA7324}">
      <dgm:prSet phldrT="[Text]" custT="1"/>
      <dgm:spPr>
        <a:solidFill>
          <a:srgbClr val="0033CC"/>
        </a:solidFill>
      </dgm:spPr>
      <dgm:t>
        <a:bodyPr lIns="0" tIns="0" rIns="0" bIns="0"/>
        <a:lstStyle/>
        <a:p>
          <a:r>
            <a:rPr lang="en-US" sz="1800" b="1" dirty="0" smtClean="0"/>
            <a:t>When is best timing?</a:t>
          </a:r>
          <a:endParaRPr lang="en-US" sz="1800" b="1" dirty="0"/>
        </a:p>
      </dgm:t>
    </dgm:pt>
    <dgm:pt modelId="{D196607A-1628-4371-B825-6837494A6BE6}" type="parTrans" cxnId="{A5CB8504-106F-4D8E-AE9F-DEA54154C827}">
      <dgm:prSet/>
      <dgm:spPr/>
      <dgm:t>
        <a:bodyPr/>
        <a:lstStyle/>
        <a:p>
          <a:endParaRPr lang="en-US"/>
        </a:p>
      </dgm:t>
    </dgm:pt>
    <dgm:pt modelId="{1E825748-E0AC-4396-A84E-D1E055659849}" type="sibTrans" cxnId="{A5CB8504-106F-4D8E-AE9F-DEA54154C827}">
      <dgm:prSet/>
      <dgm:spPr/>
      <dgm:t>
        <a:bodyPr/>
        <a:lstStyle/>
        <a:p>
          <a:endParaRPr lang="en-US"/>
        </a:p>
      </dgm:t>
    </dgm:pt>
    <dgm:pt modelId="{7187A51D-BFC7-4983-825D-CC892B450227}" type="pres">
      <dgm:prSet presAssocID="{E54A4E0B-8747-4C59-B74C-CB9C24F9321F}" presName="CompostProcess" presStyleCnt="0">
        <dgm:presLayoutVars>
          <dgm:dir/>
          <dgm:resizeHandles val="exact"/>
        </dgm:presLayoutVars>
      </dgm:prSet>
      <dgm:spPr/>
      <dgm:t>
        <a:bodyPr/>
        <a:lstStyle/>
        <a:p>
          <a:endParaRPr lang="en-US"/>
        </a:p>
      </dgm:t>
    </dgm:pt>
    <dgm:pt modelId="{4E91F875-E81D-49CB-809E-FCDE9FA11273}" type="pres">
      <dgm:prSet presAssocID="{E54A4E0B-8747-4C59-B74C-CB9C24F9321F}" presName="arrow" presStyleLbl="bgShp" presStyleIdx="0" presStyleCnt="1"/>
      <dgm:spPr>
        <a:solidFill>
          <a:srgbClr val="CCECFF"/>
        </a:solidFill>
      </dgm:spPr>
    </dgm:pt>
    <dgm:pt modelId="{279A125C-8A83-4B57-8B28-E02F826785E2}" type="pres">
      <dgm:prSet presAssocID="{E54A4E0B-8747-4C59-B74C-CB9C24F9321F}" presName="linearProcess" presStyleCnt="0"/>
      <dgm:spPr/>
    </dgm:pt>
    <dgm:pt modelId="{119A6D46-10B3-4CC1-A391-8BC4B0E24CB0}" type="pres">
      <dgm:prSet presAssocID="{DC99812F-0CA7-4B17-92C3-B125B898B279}" presName="textNode" presStyleLbl="node1" presStyleIdx="0" presStyleCnt="5">
        <dgm:presLayoutVars>
          <dgm:bulletEnabled val="1"/>
        </dgm:presLayoutVars>
      </dgm:prSet>
      <dgm:spPr/>
      <dgm:t>
        <a:bodyPr/>
        <a:lstStyle/>
        <a:p>
          <a:endParaRPr lang="en-US"/>
        </a:p>
      </dgm:t>
    </dgm:pt>
    <dgm:pt modelId="{C879DAE3-CDE3-4A02-B3D0-1B1290F39C64}" type="pres">
      <dgm:prSet presAssocID="{3D243444-1A33-4082-B85A-26C45485E577}" presName="sibTrans" presStyleCnt="0"/>
      <dgm:spPr/>
    </dgm:pt>
    <dgm:pt modelId="{871D613D-E196-44FB-AF37-DA6C03D6BD34}" type="pres">
      <dgm:prSet presAssocID="{7FA4E2CB-1C13-4D62-B810-D92758F8C2E7}" presName="textNode" presStyleLbl="node1" presStyleIdx="1" presStyleCnt="5">
        <dgm:presLayoutVars>
          <dgm:bulletEnabled val="1"/>
        </dgm:presLayoutVars>
      </dgm:prSet>
      <dgm:spPr/>
      <dgm:t>
        <a:bodyPr/>
        <a:lstStyle/>
        <a:p>
          <a:endParaRPr lang="en-US"/>
        </a:p>
      </dgm:t>
    </dgm:pt>
    <dgm:pt modelId="{E471DA05-2BD6-41D2-856F-CB2EC63EDF18}" type="pres">
      <dgm:prSet presAssocID="{93D48447-550F-4370-B89F-FF472DCCB88E}" presName="sibTrans" presStyleCnt="0"/>
      <dgm:spPr/>
    </dgm:pt>
    <dgm:pt modelId="{D1D7E762-977A-4F0B-A6E6-47729F8C8E13}" type="pres">
      <dgm:prSet presAssocID="{894D0755-3C5A-4FBE-B581-75CA16928030}" presName="textNode" presStyleLbl="node1" presStyleIdx="2" presStyleCnt="5">
        <dgm:presLayoutVars>
          <dgm:bulletEnabled val="1"/>
        </dgm:presLayoutVars>
      </dgm:prSet>
      <dgm:spPr/>
      <dgm:t>
        <a:bodyPr/>
        <a:lstStyle/>
        <a:p>
          <a:endParaRPr lang="en-US"/>
        </a:p>
      </dgm:t>
    </dgm:pt>
    <dgm:pt modelId="{0D2134FF-E7C6-43E6-8C56-3FCDD4228CD3}" type="pres">
      <dgm:prSet presAssocID="{881C5B21-5CCD-489E-8906-D5A14F43BDAC}" presName="sibTrans" presStyleCnt="0"/>
      <dgm:spPr/>
    </dgm:pt>
    <dgm:pt modelId="{7301D3B5-982A-4EBB-9C4E-96B817263EED}" type="pres">
      <dgm:prSet presAssocID="{A2F08B45-A5C9-4F2E-BECE-D26A829DC978}" presName="textNode" presStyleLbl="node1" presStyleIdx="3" presStyleCnt="5" custScaleY="153742">
        <dgm:presLayoutVars>
          <dgm:bulletEnabled val="1"/>
        </dgm:presLayoutVars>
      </dgm:prSet>
      <dgm:spPr/>
      <dgm:t>
        <a:bodyPr/>
        <a:lstStyle/>
        <a:p>
          <a:endParaRPr lang="en-US"/>
        </a:p>
      </dgm:t>
    </dgm:pt>
    <dgm:pt modelId="{D346155B-A241-46A7-A8D9-304054E2A764}" type="pres">
      <dgm:prSet presAssocID="{8ED7B051-E894-4FCC-9845-92B90546E622}" presName="sibTrans" presStyleCnt="0"/>
      <dgm:spPr/>
    </dgm:pt>
    <dgm:pt modelId="{1A0B69F4-12F7-4A0B-8628-F2C72A7B2BB4}" type="pres">
      <dgm:prSet presAssocID="{067D434D-0102-49B0-BD1C-96B231CA7324}" presName="textNode" presStyleLbl="node1" presStyleIdx="4" presStyleCnt="5" custScaleY="100000">
        <dgm:presLayoutVars>
          <dgm:bulletEnabled val="1"/>
        </dgm:presLayoutVars>
      </dgm:prSet>
      <dgm:spPr/>
      <dgm:t>
        <a:bodyPr/>
        <a:lstStyle/>
        <a:p>
          <a:endParaRPr lang="en-US"/>
        </a:p>
      </dgm:t>
    </dgm:pt>
  </dgm:ptLst>
  <dgm:cxnLst>
    <dgm:cxn modelId="{A5CB8504-106F-4D8E-AE9F-DEA54154C827}" srcId="{E54A4E0B-8747-4C59-B74C-CB9C24F9321F}" destId="{067D434D-0102-49B0-BD1C-96B231CA7324}" srcOrd="4" destOrd="0" parTransId="{D196607A-1628-4371-B825-6837494A6BE6}" sibTransId="{1E825748-E0AC-4396-A84E-D1E055659849}"/>
    <dgm:cxn modelId="{0C3FE9F9-2444-4853-AB3C-6801527B11D1}" type="presOf" srcId="{DC99812F-0CA7-4B17-92C3-B125B898B279}" destId="{119A6D46-10B3-4CC1-A391-8BC4B0E24CB0}" srcOrd="0" destOrd="0" presId="urn:microsoft.com/office/officeart/2005/8/layout/hProcess9"/>
    <dgm:cxn modelId="{2B64239D-37F7-4C58-BA4F-05BB616E8D8F}" type="presOf" srcId="{067D434D-0102-49B0-BD1C-96B231CA7324}" destId="{1A0B69F4-12F7-4A0B-8628-F2C72A7B2BB4}" srcOrd="0" destOrd="0" presId="urn:microsoft.com/office/officeart/2005/8/layout/hProcess9"/>
    <dgm:cxn modelId="{2B5BE97D-C134-46D4-94F5-E20CD55F39EC}" type="presOf" srcId="{A2F08B45-A5C9-4F2E-BECE-D26A829DC978}" destId="{7301D3B5-982A-4EBB-9C4E-96B817263EED}" srcOrd="0" destOrd="0" presId="urn:microsoft.com/office/officeart/2005/8/layout/hProcess9"/>
    <dgm:cxn modelId="{B1F5F26C-F8DA-4E56-AFD8-B1EB20CE5A5D}" srcId="{E54A4E0B-8747-4C59-B74C-CB9C24F9321F}" destId="{894D0755-3C5A-4FBE-B581-75CA16928030}" srcOrd="2" destOrd="0" parTransId="{DF2E84A3-BC75-4556-9052-97A3E06DEF8F}" sibTransId="{881C5B21-5CCD-489E-8906-D5A14F43BDAC}"/>
    <dgm:cxn modelId="{2F5FD361-C5FB-4ECB-82EC-B1CD89EE4260}" srcId="{E54A4E0B-8747-4C59-B74C-CB9C24F9321F}" destId="{7FA4E2CB-1C13-4D62-B810-D92758F8C2E7}" srcOrd="1" destOrd="0" parTransId="{6B326329-3E83-4D00-851F-FD7DA117FF3A}" sibTransId="{93D48447-550F-4370-B89F-FF472DCCB88E}"/>
    <dgm:cxn modelId="{51E012E1-B5A9-4402-9CCA-1CDB0D483CAE}" srcId="{E54A4E0B-8747-4C59-B74C-CB9C24F9321F}" destId="{A2F08B45-A5C9-4F2E-BECE-D26A829DC978}" srcOrd="3" destOrd="0" parTransId="{A8594648-EF1C-4706-9DDC-DB5C6B8A6993}" sibTransId="{8ED7B051-E894-4FCC-9845-92B90546E622}"/>
    <dgm:cxn modelId="{B27458AF-6F71-4ED8-8F94-14E4334ED61E}" srcId="{E54A4E0B-8747-4C59-B74C-CB9C24F9321F}" destId="{DC99812F-0CA7-4B17-92C3-B125B898B279}" srcOrd="0" destOrd="0" parTransId="{C350F2FB-CB82-40C0-9180-B243C67532C8}" sibTransId="{3D243444-1A33-4082-B85A-26C45485E577}"/>
    <dgm:cxn modelId="{0E862AA6-2536-4DE3-9468-AF668A8E6041}" type="presOf" srcId="{894D0755-3C5A-4FBE-B581-75CA16928030}" destId="{D1D7E762-977A-4F0B-A6E6-47729F8C8E13}" srcOrd="0" destOrd="0" presId="urn:microsoft.com/office/officeart/2005/8/layout/hProcess9"/>
    <dgm:cxn modelId="{9E863E37-3413-4C21-BB54-63312A2D0A04}" type="presOf" srcId="{7FA4E2CB-1C13-4D62-B810-D92758F8C2E7}" destId="{871D613D-E196-44FB-AF37-DA6C03D6BD34}" srcOrd="0" destOrd="0" presId="urn:microsoft.com/office/officeart/2005/8/layout/hProcess9"/>
    <dgm:cxn modelId="{422E4442-B4A9-40F1-A199-84F6DCCF9FCC}" type="presOf" srcId="{E54A4E0B-8747-4C59-B74C-CB9C24F9321F}" destId="{7187A51D-BFC7-4983-825D-CC892B450227}" srcOrd="0" destOrd="0" presId="urn:microsoft.com/office/officeart/2005/8/layout/hProcess9"/>
    <dgm:cxn modelId="{BDBC87CB-CDC7-427F-85E6-2A9E99EE4089}" type="presParOf" srcId="{7187A51D-BFC7-4983-825D-CC892B450227}" destId="{4E91F875-E81D-49CB-809E-FCDE9FA11273}" srcOrd="0" destOrd="0" presId="urn:microsoft.com/office/officeart/2005/8/layout/hProcess9"/>
    <dgm:cxn modelId="{D8362555-DC72-4ADE-97EC-DD063663D31D}" type="presParOf" srcId="{7187A51D-BFC7-4983-825D-CC892B450227}" destId="{279A125C-8A83-4B57-8B28-E02F826785E2}" srcOrd="1" destOrd="0" presId="urn:microsoft.com/office/officeart/2005/8/layout/hProcess9"/>
    <dgm:cxn modelId="{32C4E557-7D38-4FA9-A3FB-4C2CF48DF65C}" type="presParOf" srcId="{279A125C-8A83-4B57-8B28-E02F826785E2}" destId="{119A6D46-10B3-4CC1-A391-8BC4B0E24CB0}" srcOrd="0" destOrd="0" presId="urn:microsoft.com/office/officeart/2005/8/layout/hProcess9"/>
    <dgm:cxn modelId="{C8526907-50A1-419D-A33F-C89BB235C986}" type="presParOf" srcId="{279A125C-8A83-4B57-8B28-E02F826785E2}" destId="{C879DAE3-CDE3-4A02-B3D0-1B1290F39C64}" srcOrd="1" destOrd="0" presId="urn:microsoft.com/office/officeart/2005/8/layout/hProcess9"/>
    <dgm:cxn modelId="{2FF26B91-F12F-44ED-9A3E-F5BDBC22E56F}" type="presParOf" srcId="{279A125C-8A83-4B57-8B28-E02F826785E2}" destId="{871D613D-E196-44FB-AF37-DA6C03D6BD34}" srcOrd="2" destOrd="0" presId="urn:microsoft.com/office/officeart/2005/8/layout/hProcess9"/>
    <dgm:cxn modelId="{1A58015E-2771-497C-A96B-EE53FA805422}" type="presParOf" srcId="{279A125C-8A83-4B57-8B28-E02F826785E2}" destId="{E471DA05-2BD6-41D2-856F-CB2EC63EDF18}" srcOrd="3" destOrd="0" presId="urn:microsoft.com/office/officeart/2005/8/layout/hProcess9"/>
    <dgm:cxn modelId="{82D35585-6AFB-426F-A5ED-A2991F4BB6CE}" type="presParOf" srcId="{279A125C-8A83-4B57-8B28-E02F826785E2}" destId="{D1D7E762-977A-4F0B-A6E6-47729F8C8E13}" srcOrd="4" destOrd="0" presId="urn:microsoft.com/office/officeart/2005/8/layout/hProcess9"/>
    <dgm:cxn modelId="{F491727A-949E-4CAD-A6FB-90A5ECA66579}" type="presParOf" srcId="{279A125C-8A83-4B57-8B28-E02F826785E2}" destId="{0D2134FF-E7C6-43E6-8C56-3FCDD4228CD3}" srcOrd="5" destOrd="0" presId="urn:microsoft.com/office/officeart/2005/8/layout/hProcess9"/>
    <dgm:cxn modelId="{A9FC723F-5BEE-4774-906F-B52C2A653046}" type="presParOf" srcId="{279A125C-8A83-4B57-8B28-E02F826785E2}" destId="{7301D3B5-982A-4EBB-9C4E-96B817263EED}" srcOrd="6" destOrd="0" presId="urn:microsoft.com/office/officeart/2005/8/layout/hProcess9"/>
    <dgm:cxn modelId="{8A2BADDE-D8E1-4FE8-93B1-A69009A1CA96}" type="presParOf" srcId="{279A125C-8A83-4B57-8B28-E02F826785E2}" destId="{D346155B-A241-46A7-A8D9-304054E2A764}" srcOrd="7" destOrd="0" presId="urn:microsoft.com/office/officeart/2005/8/layout/hProcess9"/>
    <dgm:cxn modelId="{47EA2656-F2EA-4153-AB88-07D972982D33}" type="presParOf" srcId="{279A125C-8A83-4B57-8B28-E02F826785E2}" destId="{1A0B69F4-12F7-4A0B-8628-F2C72A7B2BB4}"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3D97F-2B98-DA4C-9043-873B0AE744E9}">
      <dsp:nvSpPr>
        <dsp:cNvPr id="0" name=""/>
        <dsp:cNvSpPr/>
      </dsp:nvSpPr>
      <dsp:spPr>
        <a:xfrm>
          <a:off x="3046540" y="-58414"/>
          <a:ext cx="1521382" cy="900464"/>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Work Plan</a:t>
          </a:r>
        </a:p>
      </dsp:txBody>
      <dsp:txXfrm>
        <a:off x="3090497" y="-14457"/>
        <a:ext cx="1433468" cy="812550"/>
      </dsp:txXfrm>
    </dsp:sp>
    <dsp:sp modelId="{40F57B13-4681-A04C-8392-EBC72CFD6AE4}">
      <dsp:nvSpPr>
        <dsp:cNvPr id="0" name=""/>
        <dsp:cNvSpPr/>
      </dsp:nvSpPr>
      <dsp:spPr>
        <a:xfrm>
          <a:off x="1795244" y="412416"/>
          <a:ext cx="4240475" cy="4240475"/>
        </a:xfrm>
        <a:custGeom>
          <a:avLst/>
          <a:gdLst/>
          <a:ahLst/>
          <a:cxnLst/>
          <a:rect l="0" t="0" r="0" b="0"/>
          <a:pathLst>
            <a:path>
              <a:moveTo>
                <a:pt x="2941606" y="165561"/>
              </a:moveTo>
              <a:arcTo wR="2120237" hR="2120237" stAng="17567550" swAng="887933"/>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FFE58F6-1B84-2149-B434-D188B8BAFD02}">
      <dsp:nvSpPr>
        <dsp:cNvPr id="0" name=""/>
        <dsp:cNvSpPr/>
      </dsp:nvSpPr>
      <dsp:spPr>
        <a:xfrm>
          <a:off x="4753509" y="968500"/>
          <a:ext cx="1882981" cy="900464"/>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 </a:t>
          </a:r>
          <a:r>
            <a:rPr lang="en-US" sz="2000" kern="1200" dirty="0" smtClean="0"/>
            <a:t>Planning for Monitoring</a:t>
          </a:r>
          <a:endParaRPr lang="en-US" sz="2000" kern="1200" dirty="0"/>
        </a:p>
      </dsp:txBody>
      <dsp:txXfrm>
        <a:off x="4797466" y="1012457"/>
        <a:ext cx="1795067" cy="812550"/>
      </dsp:txXfrm>
    </dsp:sp>
    <dsp:sp modelId="{310ACCF9-5BAF-9245-8D27-A33761EA8A40}">
      <dsp:nvSpPr>
        <dsp:cNvPr id="0" name=""/>
        <dsp:cNvSpPr/>
      </dsp:nvSpPr>
      <dsp:spPr>
        <a:xfrm>
          <a:off x="1819095" y="580870"/>
          <a:ext cx="4240475" cy="4240475"/>
        </a:xfrm>
        <a:custGeom>
          <a:avLst/>
          <a:gdLst/>
          <a:ahLst/>
          <a:cxnLst/>
          <a:rect l="0" t="0" r="0" b="0"/>
          <a:pathLst>
            <a:path>
              <a:moveTo>
                <a:pt x="4131071" y="1447961"/>
              </a:moveTo>
              <a:arcTo wR="2120237" hR="2120237" stAng="20490829" swAng="841631"/>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D17A635-2790-094A-B85D-E594D9BDAB76}">
      <dsp:nvSpPr>
        <dsp:cNvPr id="0" name=""/>
        <dsp:cNvSpPr/>
      </dsp:nvSpPr>
      <dsp:spPr>
        <a:xfrm>
          <a:off x="4958709" y="2707159"/>
          <a:ext cx="1684311" cy="1663625"/>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Protocols and tools for monitoring</a:t>
          </a:r>
        </a:p>
      </dsp:txBody>
      <dsp:txXfrm>
        <a:off x="5039920" y="2788370"/>
        <a:ext cx="1521889" cy="1501203"/>
      </dsp:txXfrm>
    </dsp:sp>
    <dsp:sp modelId="{87646424-9280-9643-BF34-2C2C9FE2BBFE}">
      <dsp:nvSpPr>
        <dsp:cNvPr id="0" name=""/>
        <dsp:cNvSpPr/>
      </dsp:nvSpPr>
      <dsp:spPr>
        <a:xfrm>
          <a:off x="2242451" y="230254"/>
          <a:ext cx="4240475" cy="4240475"/>
        </a:xfrm>
        <a:custGeom>
          <a:avLst/>
          <a:gdLst/>
          <a:ahLst/>
          <a:cxnLst/>
          <a:rect l="0" t="0" r="0" b="0"/>
          <a:pathLst>
            <a:path>
              <a:moveTo>
                <a:pt x="2689785" y="4162546"/>
              </a:moveTo>
              <a:arcTo wR="2120237" hR="2120237" stAng="4465054" swAng="37523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E9E3357-711A-C540-A170-1145F0847B57}">
      <dsp:nvSpPr>
        <dsp:cNvPr id="0" name=""/>
        <dsp:cNvSpPr/>
      </dsp:nvSpPr>
      <dsp:spPr>
        <a:xfrm>
          <a:off x="3087427" y="3963059"/>
          <a:ext cx="1542785" cy="1272058"/>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Data collection and analysis</a:t>
          </a:r>
        </a:p>
      </dsp:txBody>
      <dsp:txXfrm>
        <a:off x="3149524" y="4025156"/>
        <a:ext cx="1418591" cy="1147864"/>
      </dsp:txXfrm>
    </dsp:sp>
    <dsp:sp modelId="{933A91D8-A014-9446-8AE9-7E5363547711}">
      <dsp:nvSpPr>
        <dsp:cNvPr id="0" name=""/>
        <dsp:cNvSpPr/>
      </dsp:nvSpPr>
      <dsp:spPr>
        <a:xfrm>
          <a:off x="1713202" y="348887"/>
          <a:ext cx="4240475" cy="4240475"/>
        </a:xfrm>
        <a:custGeom>
          <a:avLst/>
          <a:gdLst/>
          <a:ahLst/>
          <a:cxnLst/>
          <a:rect l="0" t="0" r="0" b="0"/>
          <a:pathLst>
            <a:path>
              <a:moveTo>
                <a:pt x="1178735" y="4019969"/>
              </a:moveTo>
              <a:arcTo wR="2120237" hR="2120237" stAng="6981773" swAng="1055944"/>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2A67F2B-F035-1A41-AFCA-FC06A9B62CB9}">
      <dsp:nvSpPr>
        <dsp:cNvPr id="0" name=""/>
        <dsp:cNvSpPr/>
      </dsp:nvSpPr>
      <dsp:spPr>
        <a:xfrm>
          <a:off x="925653" y="2939327"/>
          <a:ext cx="2007730" cy="900464"/>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Communication </a:t>
          </a:r>
          <a:r>
            <a:rPr lang="en-US" sz="2000" kern="1200" dirty="0"/>
            <a:t>and reporting</a:t>
          </a:r>
        </a:p>
        <a:p>
          <a:pPr lvl="0" algn="ctr" defTabSz="889000">
            <a:lnSpc>
              <a:spcPct val="90000"/>
            </a:lnSpc>
            <a:spcBef>
              <a:spcPct val="0"/>
            </a:spcBef>
            <a:spcAft>
              <a:spcPct val="35000"/>
            </a:spcAft>
          </a:pPr>
          <a:endParaRPr lang="en-US" sz="2000" kern="1200" dirty="0"/>
        </a:p>
      </dsp:txBody>
      <dsp:txXfrm>
        <a:off x="969610" y="2983284"/>
        <a:ext cx="1919816" cy="812550"/>
      </dsp:txXfrm>
    </dsp:sp>
    <dsp:sp modelId="{26561FE3-5E02-DE48-BB71-192A8EA08DF4}">
      <dsp:nvSpPr>
        <dsp:cNvPr id="0" name=""/>
        <dsp:cNvSpPr/>
      </dsp:nvSpPr>
      <dsp:spPr>
        <a:xfrm>
          <a:off x="1730636" y="384470"/>
          <a:ext cx="4240475" cy="4240475"/>
        </a:xfrm>
        <a:custGeom>
          <a:avLst/>
          <a:gdLst/>
          <a:ahLst/>
          <a:cxnLst/>
          <a:rect l="0" t="0" r="0" b="0"/>
          <a:pathLst>
            <a:path>
              <a:moveTo>
                <a:pt x="11757" y="2343216"/>
              </a:moveTo>
              <a:arcTo wR="2120237" hR="2120237" stAng="10437793" swAng="106159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EEB289-A13C-A945-A123-7033540FF01F}">
      <dsp:nvSpPr>
        <dsp:cNvPr id="0" name=""/>
        <dsp:cNvSpPr/>
      </dsp:nvSpPr>
      <dsp:spPr>
        <a:xfrm>
          <a:off x="869208" y="968500"/>
          <a:ext cx="2306864" cy="900464"/>
        </a:xfrm>
        <a:prstGeom prst="round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Decision-taking/</a:t>
          </a:r>
        </a:p>
        <a:p>
          <a:pPr lvl="0" algn="ctr" defTabSz="889000">
            <a:lnSpc>
              <a:spcPct val="90000"/>
            </a:lnSpc>
            <a:spcBef>
              <a:spcPct val="0"/>
            </a:spcBef>
            <a:spcAft>
              <a:spcPct val="35000"/>
            </a:spcAft>
          </a:pPr>
          <a:r>
            <a:rPr lang="en-US" sz="2000" kern="1200" dirty="0"/>
            <a:t>corrective action</a:t>
          </a:r>
        </a:p>
      </dsp:txBody>
      <dsp:txXfrm>
        <a:off x="913165" y="1012457"/>
        <a:ext cx="2218950" cy="812550"/>
      </dsp:txXfrm>
    </dsp:sp>
    <dsp:sp modelId="{E4363D12-A24F-BA4D-9A44-A5B4054F15A9}">
      <dsp:nvSpPr>
        <dsp:cNvPr id="0" name=""/>
        <dsp:cNvSpPr/>
      </dsp:nvSpPr>
      <dsp:spPr>
        <a:xfrm>
          <a:off x="1674296" y="419360"/>
          <a:ext cx="4240475" cy="4240475"/>
        </a:xfrm>
        <a:custGeom>
          <a:avLst/>
          <a:gdLst/>
          <a:ahLst/>
          <a:cxnLst/>
          <a:rect l="0" t="0" r="0" b="0"/>
          <a:pathLst>
            <a:path>
              <a:moveTo>
                <a:pt x="817705" y="447270"/>
              </a:moveTo>
              <a:arcTo wR="2120237" hR="2120237" stAng="13925792" swAng="777945"/>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6A486-F9B0-40A3-B011-066064E18DBC}">
      <dsp:nvSpPr>
        <dsp:cNvPr id="0" name=""/>
        <dsp:cNvSpPr/>
      </dsp:nvSpPr>
      <dsp:spPr>
        <a:xfrm>
          <a:off x="0" y="634501"/>
          <a:ext cx="8915399" cy="1290934"/>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04936" numCol="1" spcCol="1270" anchor="ctr" anchorCtr="0">
          <a:noAutofit/>
        </a:bodyPr>
        <a:lstStyle/>
        <a:p>
          <a:pPr lvl="0" algn="l" defTabSz="1244600">
            <a:lnSpc>
              <a:spcPct val="90000"/>
            </a:lnSpc>
            <a:spcBef>
              <a:spcPct val="0"/>
            </a:spcBef>
            <a:spcAft>
              <a:spcPct val="35000"/>
            </a:spcAft>
          </a:pPr>
          <a:r>
            <a:rPr lang="en-US" sz="2800" b="1" kern="1200" dirty="0"/>
            <a:t>Planning</a:t>
          </a:r>
        </a:p>
      </dsp:txBody>
      <dsp:txXfrm>
        <a:off x="0" y="957235"/>
        <a:ext cx="8592666" cy="645467"/>
      </dsp:txXfrm>
    </dsp:sp>
    <dsp:sp modelId="{615D7D96-30D2-4EBD-AC7A-84E7417DBBB4}">
      <dsp:nvSpPr>
        <dsp:cNvPr id="0" name=""/>
        <dsp:cNvSpPr/>
      </dsp:nvSpPr>
      <dsp:spPr>
        <a:xfrm>
          <a:off x="25705" y="1441754"/>
          <a:ext cx="2730108" cy="2926558"/>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1" kern="1200" dirty="0">
              <a:latin typeface="Calibri" pitchFamily="34" charset="0"/>
            </a:rPr>
            <a:t>Outcomes and Outputs</a:t>
          </a:r>
        </a:p>
        <a:p>
          <a:pPr lvl="0" algn="l" defTabSz="800100">
            <a:lnSpc>
              <a:spcPct val="90000"/>
            </a:lnSpc>
            <a:spcBef>
              <a:spcPct val="0"/>
            </a:spcBef>
            <a:spcAft>
              <a:spcPct val="35000"/>
            </a:spcAft>
          </a:pPr>
          <a:r>
            <a:rPr lang="en-US" sz="1800" kern="1200" dirty="0">
              <a:latin typeface="Calibri" pitchFamily="34" charset="0"/>
            </a:rPr>
            <a:t>Indicators</a:t>
          </a:r>
        </a:p>
        <a:p>
          <a:pPr lvl="0" algn="l" defTabSz="800100">
            <a:lnSpc>
              <a:spcPct val="90000"/>
            </a:lnSpc>
            <a:spcBef>
              <a:spcPct val="0"/>
            </a:spcBef>
            <a:spcAft>
              <a:spcPct val="35000"/>
            </a:spcAft>
          </a:pPr>
          <a:r>
            <a:rPr lang="en-US" sz="1800" kern="1200" dirty="0">
              <a:latin typeface="Calibri" pitchFamily="34" charset="0"/>
            </a:rPr>
            <a:t>Baselines</a:t>
          </a:r>
        </a:p>
        <a:p>
          <a:pPr lvl="0" algn="l" defTabSz="800100">
            <a:lnSpc>
              <a:spcPct val="90000"/>
            </a:lnSpc>
            <a:spcBef>
              <a:spcPct val="0"/>
            </a:spcBef>
            <a:spcAft>
              <a:spcPct val="35000"/>
            </a:spcAft>
          </a:pPr>
          <a:r>
            <a:rPr lang="en-US" sz="1800" kern="1200" dirty="0">
              <a:latin typeface="Calibri" pitchFamily="34" charset="0"/>
            </a:rPr>
            <a:t>Targets</a:t>
          </a:r>
        </a:p>
        <a:p>
          <a:pPr lvl="0" algn="l" defTabSz="800100">
            <a:lnSpc>
              <a:spcPct val="90000"/>
            </a:lnSpc>
            <a:spcBef>
              <a:spcPct val="0"/>
            </a:spcBef>
            <a:spcAft>
              <a:spcPct val="35000"/>
            </a:spcAft>
          </a:pPr>
          <a:r>
            <a:rPr lang="en-US" sz="1800" kern="1200" dirty="0" smtClean="0">
              <a:latin typeface="Calibri" pitchFamily="34" charset="0"/>
            </a:rPr>
            <a:t>Means </a:t>
          </a:r>
          <a:r>
            <a:rPr lang="en-US" sz="1800" kern="1200" dirty="0">
              <a:latin typeface="Calibri" pitchFamily="34" charset="0"/>
            </a:rPr>
            <a:t>of </a:t>
          </a:r>
          <a:r>
            <a:rPr lang="en-US" sz="1800" kern="1200" dirty="0" smtClean="0">
              <a:latin typeface="Calibri" pitchFamily="34" charset="0"/>
            </a:rPr>
            <a:t>Verification</a:t>
          </a:r>
        </a:p>
        <a:p>
          <a:pPr lvl="0" algn="l" defTabSz="800100">
            <a:lnSpc>
              <a:spcPct val="90000"/>
            </a:lnSpc>
            <a:spcBef>
              <a:spcPct val="0"/>
            </a:spcBef>
            <a:spcAft>
              <a:spcPct val="35000"/>
            </a:spcAft>
          </a:pPr>
          <a:r>
            <a:rPr lang="en-US" sz="1800" kern="1200" dirty="0" smtClean="0">
              <a:latin typeface="Calibri" pitchFamily="34" charset="0"/>
            </a:rPr>
            <a:t>Resources</a:t>
          </a:r>
          <a:endParaRPr lang="en-US" sz="1800" kern="1200" dirty="0">
            <a:latin typeface="Calibri" pitchFamily="34" charset="0"/>
          </a:endParaRPr>
        </a:p>
        <a:p>
          <a:pPr lvl="0" algn="l" defTabSz="800100">
            <a:lnSpc>
              <a:spcPct val="90000"/>
            </a:lnSpc>
            <a:spcBef>
              <a:spcPct val="0"/>
            </a:spcBef>
            <a:spcAft>
              <a:spcPct val="35000"/>
            </a:spcAft>
          </a:pPr>
          <a:endParaRPr lang="en-US" sz="1800" kern="1200" dirty="0"/>
        </a:p>
      </dsp:txBody>
      <dsp:txXfrm>
        <a:off x="25705" y="1441754"/>
        <a:ext cx="2730108" cy="2926558"/>
      </dsp:txXfrm>
    </dsp:sp>
    <dsp:sp modelId="{DEA913FE-1804-43A6-9B46-AEFF48448FAE}">
      <dsp:nvSpPr>
        <dsp:cNvPr id="0" name=""/>
        <dsp:cNvSpPr/>
      </dsp:nvSpPr>
      <dsp:spPr>
        <a:xfrm>
          <a:off x="2783539" y="1096441"/>
          <a:ext cx="6078430" cy="1290934"/>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04936" numCol="1" spcCol="1270" anchor="ctr" anchorCtr="0">
          <a:noAutofit/>
        </a:bodyPr>
        <a:lstStyle/>
        <a:p>
          <a:pPr lvl="0" algn="l" defTabSz="1244600">
            <a:lnSpc>
              <a:spcPct val="90000"/>
            </a:lnSpc>
            <a:spcBef>
              <a:spcPct val="0"/>
            </a:spcBef>
            <a:spcAft>
              <a:spcPct val="35000"/>
            </a:spcAft>
          </a:pPr>
          <a:r>
            <a:rPr lang="en-US" sz="2800" b="1" kern="1200" dirty="0"/>
            <a:t>Data Collection</a:t>
          </a:r>
        </a:p>
      </dsp:txBody>
      <dsp:txXfrm>
        <a:off x="2783539" y="1419175"/>
        <a:ext cx="5755697" cy="645467"/>
      </dsp:txXfrm>
    </dsp:sp>
    <dsp:sp modelId="{25999064-5A27-4ED6-A344-9ED78DFE0758}">
      <dsp:nvSpPr>
        <dsp:cNvPr id="0" name=""/>
        <dsp:cNvSpPr/>
      </dsp:nvSpPr>
      <dsp:spPr>
        <a:xfrm>
          <a:off x="2755814" y="1870089"/>
          <a:ext cx="2730108" cy="2930512"/>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Calibri" pitchFamily="34" charset="0"/>
            </a:rPr>
            <a:t>Tools/protocols</a:t>
          </a:r>
        </a:p>
        <a:p>
          <a:pPr lvl="0" algn="l" defTabSz="800100">
            <a:lnSpc>
              <a:spcPct val="90000"/>
            </a:lnSpc>
            <a:spcBef>
              <a:spcPct val="0"/>
            </a:spcBef>
            <a:spcAft>
              <a:spcPct val="35000"/>
            </a:spcAft>
          </a:pPr>
          <a:r>
            <a:rPr lang="en-US" sz="1800" kern="1200" dirty="0">
              <a:latin typeface="Calibri" pitchFamily="34" charset="0"/>
            </a:rPr>
            <a:t>Frequency </a:t>
          </a:r>
        </a:p>
        <a:p>
          <a:pPr lvl="0" algn="l" defTabSz="800100">
            <a:lnSpc>
              <a:spcPct val="90000"/>
            </a:lnSpc>
            <a:spcBef>
              <a:spcPct val="0"/>
            </a:spcBef>
            <a:spcAft>
              <a:spcPct val="35000"/>
            </a:spcAft>
          </a:pPr>
          <a:r>
            <a:rPr lang="en-US" sz="1800" kern="1200" dirty="0">
              <a:latin typeface="Calibri" pitchFamily="34" charset="0"/>
            </a:rPr>
            <a:t>Geographical areas</a:t>
          </a:r>
        </a:p>
        <a:p>
          <a:pPr lvl="0" algn="l" defTabSz="800100">
            <a:lnSpc>
              <a:spcPct val="90000"/>
            </a:lnSpc>
            <a:spcBef>
              <a:spcPct val="0"/>
            </a:spcBef>
            <a:spcAft>
              <a:spcPct val="35000"/>
            </a:spcAft>
          </a:pPr>
          <a:r>
            <a:rPr lang="en-US" sz="1800" kern="1200" dirty="0">
              <a:latin typeface="Calibri" pitchFamily="34" charset="0"/>
            </a:rPr>
            <a:t>Data sources  </a:t>
          </a:r>
        </a:p>
        <a:p>
          <a:pPr marL="0" marR="0" lvl="0" indent="0" algn="l" defTabSz="914400" eaLnBrk="1" fontAlgn="auto" latinLnBrk="0" hangingPunct="1">
            <a:lnSpc>
              <a:spcPct val="100000"/>
            </a:lnSpc>
            <a:spcBef>
              <a:spcPct val="0"/>
            </a:spcBef>
            <a:spcAft>
              <a:spcPts val="0"/>
            </a:spcAft>
            <a:buClrTx/>
            <a:buSzTx/>
            <a:buFontTx/>
            <a:buNone/>
            <a:tabLst/>
            <a:defRPr/>
          </a:pPr>
          <a:r>
            <a:rPr lang="en-US" sz="1800" kern="1200" dirty="0">
              <a:latin typeface="Calibri" pitchFamily="34" charset="0"/>
            </a:rPr>
            <a:t>Analysis and </a:t>
          </a:r>
          <a:r>
            <a:rPr lang="en-US" sz="1800" kern="1200" dirty="0" smtClean="0">
              <a:latin typeface="Calibri" pitchFamily="34" charset="0"/>
            </a:rPr>
            <a:t>storage</a:t>
          </a:r>
        </a:p>
        <a:p>
          <a:pPr lvl="0" algn="l" defTabSz="800100">
            <a:lnSpc>
              <a:spcPct val="90000"/>
            </a:lnSpc>
            <a:spcBef>
              <a:spcPct val="0"/>
            </a:spcBef>
            <a:spcAft>
              <a:spcPct val="35000"/>
            </a:spcAft>
          </a:pPr>
          <a:endParaRPr lang="en-US" sz="1800" kern="1200" dirty="0" smtClean="0">
            <a:latin typeface="Calibri" pitchFamily="34" charset="0"/>
          </a:endParaRPr>
        </a:p>
        <a:p>
          <a:pPr lvl="0" algn="l" defTabSz="800100">
            <a:lnSpc>
              <a:spcPct val="90000"/>
            </a:lnSpc>
            <a:spcBef>
              <a:spcPct val="0"/>
            </a:spcBef>
            <a:spcAft>
              <a:spcPct val="35000"/>
            </a:spcAft>
          </a:pPr>
          <a:r>
            <a:rPr lang="en-US" sz="1800" kern="1200" dirty="0" smtClean="0">
              <a:latin typeface="Calibri" pitchFamily="34" charset="0"/>
            </a:rPr>
            <a:t>Responsible </a:t>
          </a:r>
          <a:r>
            <a:rPr lang="en-US" sz="1800" kern="1200" dirty="0">
              <a:latin typeface="Calibri" pitchFamily="34" charset="0"/>
            </a:rPr>
            <a:t>persons</a:t>
          </a:r>
        </a:p>
        <a:p>
          <a:pPr lvl="0" algn="l" defTabSz="800100">
            <a:lnSpc>
              <a:spcPct val="90000"/>
            </a:lnSpc>
            <a:spcBef>
              <a:spcPct val="0"/>
            </a:spcBef>
            <a:spcAft>
              <a:spcPct val="35000"/>
            </a:spcAft>
          </a:pPr>
          <a:endParaRPr lang="en-US" sz="1800" kern="1200" dirty="0"/>
        </a:p>
      </dsp:txBody>
      <dsp:txXfrm>
        <a:off x="2755814" y="1870089"/>
        <a:ext cx="2730108" cy="2930512"/>
      </dsp:txXfrm>
    </dsp:sp>
    <dsp:sp modelId="{479BDACA-A274-4DDE-A26C-31A96F3B2262}">
      <dsp:nvSpPr>
        <dsp:cNvPr id="0" name=""/>
        <dsp:cNvSpPr/>
      </dsp:nvSpPr>
      <dsp:spPr>
        <a:xfrm>
          <a:off x="5485922" y="1526752"/>
          <a:ext cx="3403771" cy="1290934"/>
        </a:xfrm>
        <a:prstGeom prst="rightArrow">
          <a:avLst>
            <a:gd name="adj1" fmla="val 50000"/>
            <a:gd name="adj2"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254000" bIns="204936" numCol="1" spcCol="1270" anchor="ctr" anchorCtr="0">
          <a:noAutofit/>
        </a:bodyPr>
        <a:lstStyle/>
        <a:p>
          <a:pPr lvl="0" algn="l" defTabSz="1244600">
            <a:lnSpc>
              <a:spcPct val="90000"/>
            </a:lnSpc>
            <a:spcBef>
              <a:spcPct val="0"/>
            </a:spcBef>
            <a:spcAft>
              <a:spcPct val="35000"/>
            </a:spcAft>
          </a:pPr>
          <a:r>
            <a:rPr lang="en-US" sz="2800" b="1" kern="1200" dirty="0"/>
            <a:t>Use</a:t>
          </a:r>
        </a:p>
      </dsp:txBody>
      <dsp:txXfrm>
        <a:off x="5485922" y="1849486"/>
        <a:ext cx="3081038" cy="645467"/>
      </dsp:txXfrm>
    </dsp:sp>
    <dsp:sp modelId="{36A7352E-8821-4400-95A0-ACBA03B23668}">
      <dsp:nvSpPr>
        <dsp:cNvPr id="0" name=""/>
        <dsp:cNvSpPr/>
      </dsp:nvSpPr>
      <dsp:spPr>
        <a:xfrm>
          <a:off x="5485922" y="2522249"/>
          <a:ext cx="2730108" cy="2450420"/>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Calibri" pitchFamily="34" charset="0"/>
            </a:rPr>
            <a:t>Who uses which data </a:t>
          </a:r>
        </a:p>
        <a:p>
          <a:pPr lvl="0" algn="l" defTabSz="800100">
            <a:lnSpc>
              <a:spcPct val="90000"/>
            </a:lnSpc>
            <a:spcBef>
              <a:spcPct val="0"/>
            </a:spcBef>
            <a:spcAft>
              <a:spcPct val="35000"/>
            </a:spcAft>
          </a:pPr>
          <a:r>
            <a:rPr lang="en-US" sz="1800" kern="1200" dirty="0">
              <a:latin typeface="Calibri" pitchFamily="34" charset="0"/>
            </a:rPr>
            <a:t>when do they use it</a:t>
          </a:r>
        </a:p>
        <a:p>
          <a:pPr lvl="0" algn="l" defTabSz="800100">
            <a:lnSpc>
              <a:spcPct val="90000"/>
            </a:lnSpc>
            <a:spcBef>
              <a:spcPct val="0"/>
            </a:spcBef>
            <a:spcAft>
              <a:spcPct val="35000"/>
            </a:spcAft>
          </a:pPr>
          <a:r>
            <a:rPr lang="en-US" sz="1800" kern="1200" dirty="0">
              <a:latin typeface="Calibri" pitchFamily="34" charset="0"/>
            </a:rPr>
            <a:t>for what do they use it</a:t>
          </a:r>
        </a:p>
        <a:p>
          <a:pPr lvl="0" algn="l" defTabSz="800100">
            <a:lnSpc>
              <a:spcPct val="90000"/>
            </a:lnSpc>
            <a:spcBef>
              <a:spcPct val="0"/>
            </a:spcBef>
            <a:spcAft>
              <a:spcPct val="35000"/>
            </a:spcAft>
          </a:pPr>
          <a:endParaRPr lang="en-US" sz="1800" kern="1200" dirty="0"/>
        </a:p>
      </dsp:txBody>
      <dsp:txXfrm>
        <a:off x="5485922" y="2522249"/>
        <a:ext cx="2730108" cy="24504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412DDC-160E-4812-A495-C0FFDC2628C6}">
      <dsp:nvSpPr>
        <dsp:cNvPr id="0" name=""/>
        <dsp:cNvSpPr/>
      </dsp:nvSpPr>
      <dsp:spPr>
        <a:xfrm>
          <a:off x="0" y="382800"/>
          <a:ext cx="8178800" cy="630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E91B0D1-2828-462A-B6C3-718370801BC0}">
      <dsp:nvSpPr>
        <dsp:cNvPr id="0" name=""/>
        <dsp:cNvSpPr/>
      </dsp:nvSpPr>
      <dsp:spPr>
        <a:xfrm>
          <a:off x="408940" y="13800"/>
          <a:ext cx="7271869" cy="73800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6397" tIns="0" rIns="216397" bIns="0" numCol="1" spcCol="1270" anchor="ctr" anchorCtr="0">
          <a:noAutofit/>
        </a:bodyPr>
        <a:lstStyle/>
        <a:p>
          <a:pPr lvl="0" algn="l" defTabSz="1333500">
            <a:lnSpc>
              <a:spcPct val="90000"/>
            </a:lnSpc>
            <a:spcBef>
              <a:spcPct val="0"/>
            </a:spcBef>
            <a:spcAft>
              <a:spcPct val="35000"/>
            </a:spcAft>
          </a:pPr>
          <a:r>
            <a:rPr lang="en-US" sz="3000" b="1" kern="1200" dirty="0"/>
            <a:t>What? </a:t>
          </a:r>
          <a:r>
            <a:rPr lang="en-US" sz="2400" b="1" kern="1200" dirty="0"/>
            <a:t>Implementation of a policy on inclusive education </a:t>
          </a:r>
        </a:p>
      </dsp:txBody>
      <dsp:txXfrm>
        <a:off x="444966" y="49826"/>
        <a:ext cx="7199817" cy="665948"/>
      </dsp:txXfrm>
    </dsp:sp>
    <dsp:sp modelId="{F9839C79-3459-4C6D-854A-90AEED7B80DB}">
      <dsp:nvSpPr>
        <dsp:cNvPr id="0" name=""/>
        <dsp:cNvSpPr/>
      </dsp:nvSpPr>
      <dsp:spPr>
        <a:xfrm>
          <a:off x="0" y="1516800"/>
          <a:ext cx="8178800" cy="630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DAF8227-844F-444D-A3DA-EBD4AFBF661A}">
      <dsp:nvSpPr>
        <dsp:cNvPr id="0" name=""/>
        <dsp:cNvSpPr/>
      </dsp:nvSpPr>
      <dsp:spPr>
        <a:xfrm>
          <a:off x="408940" y="1147800"/>
          <a:ext cx="7302098" cy="738000"/>
        </a:xfrm>
        <a:prstGeom prst="roundRect">
          <a:avLst/>
        </a:prstGeom>
        <a:solidFill>
          <a:schemeClr val="accent2">
            <a:hueOff val="-3600000"/>
            <a:satOff val="-12501"/>
            <a:lumOff val="1500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6397" tIns="0" rIns="216397" bIns="0" numCol="1" spcCol="1270" anchor="ctr" anchorCtr="0">
          <a:noAutofit/>
        </a:bodyPr>
        <a:lstStyle/>
        <a:p>
          <a:pPr lvl="0" algn="l" defTabSz="1377950">
            <a:lnSpc>
              <a:spcPct val="90000"/>
            </a:lnSpc>
            <a:spcBef>
              <a:spcPct val="0"/>
            </a:spcBef>
            <a:spcAft>
              <a:spcPct val="35000"/>
            </a:spcAft>
          </a:pPr>
          <a:r>
            <a:rPr lang="en-US" sz="3100" b="1" kern="1200" dirty="0"/>
            <a:t>Who? </a:t>
          </a:r>
          <a:r>
            <a:rPr lang="en-US" sz="2400" b="0" kern="1200" dirty="0"/>
            <a:t>Independent firm/third party monitors</a:t>
          </a:r>
        </a:p>
      </dsp:txBody>
      <dsp:txXfrm>
        <a:off x="444966" y="1183826"/>
        <a:ext cx="7230046" cy="665948"/>
      </dsp:txXfrm>
    </dsp:sp>
    <dsp:sp modelId="{B8480125-B233-41E2-ADEB-9CD6542E18E8}">
      <dsp:nvSpPr>
        <dsp:cNvPr id="0" name=""/>
        <dsp:cNvSpPr/>
      </dsp:nvSpPr>
      <dsp:spPr>
        <a:xfrm>
          <a:off x="0" y="2650800"/>
          <a:ext cx="8178800" cy="630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D9AC0F7-367B-4E81-9CC3-6EAD4442E59D}">
      <dsp:nvSpPr>
        <dsp:cNvPr id="0" name=""/>
        <dsp:cNvSpPr/>
      </dsp:nvSpPr>
      <dsp:spPr>
        <a:xfrm>
          <a:off x="408940" y="2281800"/>
          <a:ext cx="7302098" cy="738000"/>
        </a:xfrm>
        <a:prstGeom prst="roundRect">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6397" tIns="0" rIns="216397" bIns="0" numCol="1" spcCol="1270" anchor="ctr" anchorCtr="0">
          <a:noAutofit/>
        </a:bodyPr>
        <a:lstStyle/>
        <a:p>
          <a:pPr lvl="0" algn="l" defTabSz="1377950">
            <a:lnSpc>
              <a:spcPct val="90000"/>
            </a:lnSpc>
            <a:spcBef>
              <a:spcPct val="0"/>
            </a:spcBef>
            <a:spcAft>
              <a:spcPct val="35000"/>
            </a:spcAft>
          </a:pPr>
          <a:r>
            <a:rPr lang="en-US" sz="3100" b="1" kern="1200" dirty="0"/>
            <a:t>When? </a:t>
          </a:r>
          <a:r>
            <a:rPr lang="en-US" sz="2400" kern="1200" dirty="0"/>
            <a:t>Towards the end of first year of implementation</a:t>
          </a:r>
        </a:p>
      </dsp:txBody>
      <dsp:txXfrm>
        <a:off x="444966" y="2317826"/>
        <a:ext cx="7230046" cy="665948"/>
      </dsp:txXfrm>
    </dsp:sp>
    <dsp:sp modelId="{FCE94D93-51E5-4951-BD42-ED251D5FAC56}">
      <dsp:nvSpPr>
        <dsp:cNvPr id="0" name=""/>
        <dsp:cNvSpPr/>
      </dsp:nvSpPr>
      <dsp:spPr>
        <a:xfrm>
          <a:off x="0" y="3784800"/>
          <a:ext cx="8178800" cy="630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9C20813-A668-4166-B0D3-628AF8A5536A}">
      <dsp:nvSpPr>
        <dsp:cNvPr id="0" name=""/>
        <dsp:cNvSpPr/>
      </dsp:nvSpPr>
      <dsp:spPr>
        <a:xfrm>
          <a:off x="408940" y="3415800"/>
          <a:ext cx="7449749" cy="738000"/>
        </a:xfrm>
        <a:prstGeom prst="roundRect">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6397" tIns="0" rIns="216397" bIns="0" numCol="1" spcCol="1270" anchor="ctr" anchorCtr="0">
          <a:noAutofit/>
        </a:bodyPr>
        <a:lstStyle/>
        <a:p>
          <a:pPr lvl="0" algn="l" defTabSz="1422400">
            <a:lnSpc>
              <a:spcPct val="90000"/>
            </a:lnSpc>
            <a:spcBef>
              <a:spcPct val="0"/>
            </a:spcBef>
            <a:spcAft>
              <a:spcPct val="35000"/>
            </a:spcAft>
          </a:pPr>
          <a:r>
            <a:rPr lang="en-US" sz="3200" b="1" kern="1200" dirty="0"/>
            <a:t>How? </a:t>
          </a:r>
          <a:r>
            <a:rPr lang="en-US" sz="2400" kern="1200" dirty="0"/>
            <a:t>Opinion polls, case studies, observation</a:t>
          </a:r>
        </a:p>
      </dsp:txBody>
      <dsp:txXfrm>
        <a:off x="444966" y="3451826"/>
        <a:ext cx="7377697" cy="665948"/>
      </dsp:txXfrm>
    </dsp:sp>
    <dsp:sp modelId="{37FDFD03-1A1E-40B6-8DED-3160B10951C3}">
      <dsp:nvSpPr>
        <dsp:cNvPr id="0" name=""/>
        <dsp:cNvSpPr/>
      </dsp:nvSpPr>
      <dsp:spPr>
        <a:xfrm>
          <a:off x="0" y="4918800"/>
          <a:ext cx="8178800" cy="630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9D703EA-5D77-4EC2-B98F-9B62E693B853}">
      <dsp:nvSpPr>
        <dsp:cNvPr id="0" name=""/>
        <dsp:cNvSpPr/>
      </dsp:nvSpPr>
      <dsp:spPr>
        <a:xfrm>
          <a:off x="408940" y="4549800"/>
          <a:ext cx="7462803" cy="738000"/>
        </a:xfrm>
        <a:prstGeom prst="roundRect">
          <a:avLst/>
        </a:prstGeom>
        <a:solidFill>
          <a:schemeClr val="accent1">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6397" tIns="0" rIns="216397" bIns="0" numCol="1" spcCol="1270" anchor="ctr" anchorCtr="0">
          <a:noAutofit/>
        </a:bodyPr>
        <a:lstStyle/>
        <a:p>
          <a:pPr lvl="0" algn="l" defTabSz="1244600">
            <a:lnSpc>
              <a:spcPct val="90000"/>
            </a:lnSpc>
            <a:spcBef>
              <a:spcPct val="0"/>
            </a:spcBef>
            <a:spcAft>
              <a:spcPct val="35000"/>
            </a:spcAft>
          </a:pPr>
          <a:r>
            <a:rPr lang="en-US" sz="2800" b="1" kern="1200" dirty="0"/>
            <a:t>What use? </a:t>
          </a:r>
          <a:r>
            <a:rPr lang="en-US" sz="2400" kern="1200" dirty="0"/>
            <a:t>Report to constituents and parliament</a:t>
          </a:r>
        </a:p>
      </dsp:txBody>
      <dsp:txXfrm>
        <a:off x="444966" y="4585826"/>
        <a:ext cx="7390751" cy="6659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6BD1CB-BA8A-4720-A501-B0EA1361D66D}">
      <dsp:nvSpPr>
        <dsp:cNvPr id="0" name=""/>
        <dsp:cNvSpPr/>
      </dsp:nvSpPr>
      <dsp:spPr>
        <a:xfrm>
          <a:off x="0" y="701979"/>
          <a:ext cx="83820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670FBA-4272-4F45-919F-FBB03C019541}">
      <dsp:nvSpPr>
        <dsp:cNvPr id="0" name=""/>
        <dsp:cNvSpPr/>
      </dsp:nvSpPr>
      <dsp:spPr>
        <a:xfrm>
          <a:off x="409277" y="138307"/>
          <a:ext cx="7965683" cy="8588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800100" rtl="0">
            <a:lnSpc>
              <a:spcPct val="90000"/>
            </a:lnSpc>
            <a:spcBef>
              <a:spcPct val="0"/>
            </a:spcBef>
            <a:spcAft>
              <a:spcPct val="35000"/>
            </a:spcAft>
          </a:pPr>
          <a:endParaRPr lang="en-GB" sz="1800" b="1" kern="1200" dirty="0">
            <a:solidFill>
              <a:srgbClr val="00B050"/>
            </a:solidFill>
          </a:endParaRPr>
        </a:p>
        <a:p>
          <a:pPr lvl="0" algn="l" defTabSz="800100" rtl="0">
            <a:lnSpc>
              <a:spcPct val="90000"/>
            </a:lnSpc>
            <a:spcBef>
              <a:spcPct val="0"/>
            </a:spcBef>
            <a:spcAft>
              <a:spcPct val="35000"/>
            </a:spcAft>
          </a:pPr>
          <a:r>
            <a:rPr lang="en-GB" sz="1800" b="1" kern="1200" dirty="0">
              <a:solidFill>
                <a:srgbClr val="00B050"/>
              </a:solidFill>
            </a:rPr>
            <a:t>What? </a:t>
          </a:r>
          <a:r>
            <a:rPr lang="en-US" sz="1800" b="1" kern="1200" dirty="0" smtClean="0">
              <a:solidFill>
                <a:schemeClr val="accent2">
                  <a:lumMod val="75000"/>
                </a:schemeClr>
              </a:solidFill>
            </a:rPr>
            <a:t>Functioning </a:t>
          </a:r>
          <a:r>
            <a:rPr lang="en-US" sz="1800" b="1" kern="1200" dirty="0">
              <a:solidFill>
                <a:schemeClr val="accent2">
                  <a:lumMod val="75000"/>
                </a:schemeClr>
              </a:solidFill>
            </a:rPr>
            <a:t>learning spaces for displaced children</a:t>
          </a:r>
          <a:endParaRPr lang="en-GB" sz="1800" b="1" kern="1200" dirty="0">
            <a:solidFill>
              <a:schemeClr val="accent2">
                <a:lumMod val="75000"/>
              </a:schemeClr>
            </a:solidFill>
          </a:endParaRPr>
        </a:p>
        <a:p>
          <a:pPr lvl="0" algn="l" defTabSz="800100">
            <a:lnSpc>
              <a:spcPct val="90000"/>
            </a:lnSpc>
            <a:spcBef>
              <a:spcPct val="0"/>
            </a:spcBef>
            <a:spcAft>
              <a:spcPct val="35000"/>
            </a:spcAft>
          </a:pPr>
          <a:endParaRPr lang="en-US" sz="1800" kern="1200" dirty="0"/>
        </a:p>
      </dsp:txBody>
      <dsp:txXfrm>
        <a:off x="451204" y="180234"/>
        <a:ext cx="7881829" cy="775018"/>
      </dsp:txXfrm>
    </dsp:sp>
    <dsp:sp modelId="{983CD268-5728-4C3A-A281-2217ED0512BE}">
      <dsp:nvSpPr>
        <dsp:cNvPr id="0" name=""/>
        <dsp:cNvSpPr/>
      </dsp:nvSpPr>
      <dsp:spPr>
        <a:xfrm>
          <a:off x="0" y="1878986"/>
          <a:ext cx="83820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913596-EABC-4A05-B9B3-75A902C1206B}">
      <dsp:nvSpPr>
        <dsp:cNvPr id="0" name=""/>
        <dsp:cNvSpPr/>
      </dsp:nvSpPr>
      <dsp:spPr>
        <a:xfrm>
          <a:off x="407230" y="1313979"/>
          <a:ext cx="7967530" cy="86020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800100" rtl="0">
            <a:lnSpc>
              <a:spcPct val="90000"/>
            </a:lnSpc>
            <a:spcBef>
              <a:spcPct val="0"/>
            </a:spcBef>
            <a:spcAft>
              <a:spcPct val="35000"/>
            </a:spcAft>
          </a:pPr>
          <a:endParaRPr lang="en-GB" sz="1800" b="1" kern="1200" dirty="0">
            <a:solidFill>
              <a:schemeClr val="accent2">
                <a:lumMod val="75000"/>
              </a:schemeClr>
            </a:solidFill>
          </a:endParaRPr>
        </a:p>
        <a:p>
          <a:pPr lvl="0" algn="l" defTabSz="800100" rtl="0">
            <a:lnSpc>
              <a:spcPct val="90000"/>
            </a:lnSpc>
            <a:spcBef>
              <a:spcPct val="0"/>
            </a:spcBef>
            <a:spcAft>
              <a:spcPct val="35000"/>
            </a:spcAft>
          </a:pPr>
          <a:endParaRPr lang="en-GB" sz="1800" b="1" kern="1200" dirty="0">
            <a:solidFill>
              <a:schemeClr val="accent2">
                <a:lumMod val="75000"/>
              </a:schemeClr>
            </a:solidFill>
          </a:endParaRPr>
        </a:p>
        <a:p>
          <a:pPr marL="0" marR="0" lvl="0" indent="0" algn="l" defTabSz="800100" rtl="0" eaLnBrk="1" fontAlgn="auto" latinLnBrk="0" hangingPunct="1">
            <a:lnSpc>
              <a:spcPct val="90000"/>
            </a:lnSpc>
            <a:spcBef>
              <a:spcPct val="0"/>
            </a:spcBef>
            <a:spcAft>
              <a:spcPct val="35000"/>
            </a:spcAft>
            <a:buClrTx/>
            <a:buSzTx/>
            <a:buFontTx/>
            <a:buNone/>
            <a:tabLst/>
            <a:defRPr/>
          </a:pPr>
          <a:r>
            <a:rPr lang="en-GB" sz="1800" b="1" kern="1200" dirty="0">
              <a:solidFill>
                <a:srgbClr val="00B050"/>
              </a:solidFill>
            </a:rPr>
            <a:t>Who? </a:t>
          </a:r>
          <a:r>
            <a:rPr lang="en-GB" sz="1800" b="1" kern="1200" dirty="0" smtClean="0">
              <a:solidFill>
                <a:schemeClr val="accent2">
                  <a:lumMod val="75000"/>
                </a:schemeClr>
              </a:solidFill>
            </a:rPr>
            <a:t>Joint teams of UNICEF Staff, Ministry of Education staff, CSO staff </a:t>
          </a:r>
          <a:r>
            <a:rPr lang="en-GB" sz="1800" b="1" u="sng" kern="1200" dirty="0" smtClean="0">
              <a:solidFill>
                <a:schemeClr val="accent2">
                  <a:lumMod val="75000"/>
                </a:schemeClr>
              </a:solidFill>
            </a:rPr>
            <a:t>OR</a:t>
          </a:r>
          <a:r>
            <a:rPr lang="en-GB" sz="1800" b="1" kern="1200" dirty="0" smtClean="0">
              <a:solidFill>
                <a:schemeClr val="accent2">
                  <a:lumMod val="75000"/>
                </a:schemeClr>
              </a:solidFill>
            </a:rPr>
            <a:t> third-party monitors</a:t>
          </a:r>
          <a:endParaRPr lang="en-GB" sz="1800" b="1" kern="1200" dirty="0" smtClean="0"/>
        </a:p>
        <a:p>
          <a:pPr lvl="0" algn="l" defTabSz="800100" rtl="0">
            <a:lnSpc>
              <a:spcPct val="90000"/>
            </a:lnSpc>
            <a:spcBef>
              <a:spcPct val="0"/>
            </a:spcBef>
            <a:spcAft>
              <a:spcPct val="35000"/>
            </a:spcAft>
          </a:pPr>
          <a:endParaRPr lang="en-GB" sz="1800" b="1" kern="1200" dirty="0" smtClean="0"/>
        </a:p>
        <a:p>
          <a:pPr lvl="0" algn="l" defTabSz="800100">
            <a:lnSpc>
              <a:spcPct val="90000"/>
            </a:lnSpc>
            <a:spcBef>
              <a:spcPct val="0"/>
            </a:spcBef>
            <a:spcAft>
              <a:spcPct val="35000"/>
            </a:spcAft>
          </a:pPr>
          <a:endParaRPr lang="en-US" sz="1800" kern="1200" dirty="0"/>
        </a:p>
      </dsp:txBody>
      <dsp:txXfrm>
        <a:off x="449222" y="1355971"/>
        <a:ext cx="7883546" cy="776222"/>
      </dsp:txXfrm>
    </dsp:sp>
    <dsp:sp modelId="{CF467FDD-8D8C-4FE5-B6EE-0D0D3C38237D}">
      <dsp:nvSpPr>
        <dsp:cNvPr id="0" name=""/>
        <dsp:cNvSpPr/>
      </dsp:nvSpPr>
      <dsp:spPr>
        <a:xfrm>
          <a:off x="0" y="3106331"/>
          <a:ext cx="83820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251A7E-348F-4FE5-BEB1-770AF597B580}">
      <dsp:nvSpPr>
        <dsp:cNvPr id="0" name=""/>
        <dsp:cNvSpPr/>
      </dsp:nvSpPr>
      <dsp:spPr>
        <a:xfrm>
          <a:off x="408049" y="2490986"/>
          <a:ext cx="7972520" cy="9105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533400" rtl="0">
            <a:lnSpc>
              <a:spcPct val="90000"/>
            </a:lnSpc>
            <a:spcBef>
              <a:spcPct val="0"/>
            </a:spcBef>
            <a:spcAft>
              <a:spcPct val="35000"/>
            </a:spcAft>
          </a:pPr>
          <a:endParaRPr lang="en-US" sz="1800" b="1" kern="1200" dirty="0"/>
        </a:p>
        <a:p>
          <a:pPr marL="0" marR="0" lvl="0" indent="0" algn="l" defTabSz="914400" rtl="0" eaLnBrk="1" fontAlgn="auto" latinLnBrk="0" hangingPunct="1">
            <a:lnSpc>
              <a:spcPct val="100000"/>
            </a:lnSpc>
            <a:spcBef>
              <a:spcPct val="0"/>
            </a:spcBef>
            <a:spcAft>
              <a:spcPts val="0"/>
            </a:spcAft>
            <a:buClrTx/>
            <a:buSzTx/>
            <a:buFontTx/>
            <a:buNone/>
            <a:tabLst/>
            <a:defRPr/>
          </a:pPr>
          <a:r>
            <a:rPr lang="en-US" sz="1800" b="1" kern="1200" dirty="0">
              <a:solidFill>
                <a:srgbClr val="00B050"/>
              </a:solidFill>
            </a:rPr>
            <a:t>When? </a:t>
          </a:r>
          <a:r>
            <a:rPr lang="en-US" sz="1800" b="1" kern="1200" dirty="0" smtClean="0">
              <a:solidFill>
                <a:srgbClr val="00B050"/>
              </a:solidFill>
            </a:rPr>
            <a:t> Where?  </a:t>
          </a:r>
          <a:r>
            <a:rPr lang="en-US" sz="1800" b="1" kern="1200" dirty="0" smtClean="0">
              <a:solidFill>
                <a:schemeClr val="accent2">
                  <a:lumMod val="75000"/>
                </a:schemeClr>
              </a:solidFill>
            </a:rPr>
            <a:t>Learning </a:t>
          </a:r>
          <a:r>
            <a:rPr lang="en-US" sz="1800" b="1" kern="1200" dirty="0" err="1" smtClean="0">
              <a:solidFill>
                <a:schemeClr val="accent2">
                  <a:lumMod val="75000"/>
                </a:schemeClr>
              </a:solidFill>
            </a:rPr>
            <a:t>Centres</a:t>
          </a:r>
          <a:r>
            <a:rPr lang="en-US" sz="1800" b="1" kern="1200" dirty="0" smtClean="0">
              <a:solidFill>
                <a:schemeClr val="accent2">
                  <a:lumMod val="75000"/>
                </a:schemeClr>
              </a:solidFill>
            </a:rPr>
            <a:t> in selected sites, 10-20 per month depending on monthly site selection</a:t>
          </a:r>
          <a:endParaRPr lang="en-US" sz="1800" b="1" kern="1200" dirty="0">
            <a:solidFill>
              <a:schemeClr val="accent2">
                <a:lumMod val="75000"/>
              </a:schemeClr>
            </a:solidFill>
          </a:endParaRPr>
        </a:p>
        <a:p>
          <a:pPr lvl="0" algn="l" defTabSz="533400">
            <a:lnSpc>
              <a:spcPct val="90000"/>
            </a:lnSpc>
            <a:spcBef>
              <a:spcPct val="0"/>
            </a:spcBef>
            <a:spcAft>
              <a:spcPct val="35000"/>
            </a:spcAft>
          </a:pPr>
          <a:endParaRPr lang="en-US" sz="1800" kern="1200" dirty="0"/>
        </a:p>
      </dsp:txBody>
      <dsp:txXfrm>
        <a:off x="452498" y="2535435"/>
        <a:ext cx="7883622" cy="821646"/>
      </dsp:txXfrm>
    </dsp:sp>
    <dsp:sp modelId="{A06EA8BB-7943-469C-912F-0FCC59E78BEF}">
      <dsp:nvSpPr>
        <dsp:cNvPr id="0" name=""/>
        <dsp:cNvSpPr/>
      </dsp:nvSpPr>
      <dsp:spPr>
        <a:xfrm>
          <a:off x="0" y="4283845"/>
          <a:ext cx="83820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B1AE94-B648-499B-879E-9A1DF84DC91B}">
      <dsp:nvSpPr>
        <dsp:cNvPr id="0" name=""/>
        <dsp:cNvSpPr/>
      </dsp:nvSpPr>
      <dsp:spPr>
        <a:xfrm>
          <a:off x="407230" y="3718331"/>
          <a:ext cx="7973231" cy="86071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800100">
            <a:lnSpc>
              <a:spcPct val="90000"/>
            </a:lnSpc>
            <a:spcBef>
              <a:spcPct val="0"/>
            </a:spcBef>
            <a:spcAft>
              <a:spcPct val="35000"/>
            </a:spcAft>
          </a:pPr>
          <a:r>
            <a:rPr lang="en-US" sz="1800" b="1" kern="1200" dirty="0" smtClean="0">
              <a:solidFill>
                <a:srgbClr val="00B050"/>
              </a:solidFill>
            </a:rPr>
            <a:t>How</a:t>
          </a:r>
          <a:r>
            <a:rPr lang="en-US" sz="1800" b="1" kern="1200" dirty="0">
              <a:solidFill>
                <a:srgbClr val="00B050"/>
              </a:solidFill>
            </a:rPr>
            <a:t>? </a:t>
          </a:r>
          <a:r>
            <a:rPr lang="en-US" sz="1800" b="1" kern="1200" dirty="0">
              <a:solidFill>
                <a:schemeClr val="accent2">
                  <a:lumMod val="75000"/>
                </a:schemeClr>
              </a:solidFill>
            </a:rPr>
            <a:t>Field </a:t>
          </a:r>
          <a:r>
            <a:rPr lang="en-US" sz="1800" b="1" kern="1200" dirty="0" smtClean="0">
              <a:solidFill>
                <a:schemeClr val="accent2">
                  <a:lumMod val="75000"/>
                </a:schemeClr>
              </a:solidFill>
            </a:rPr>
            <a:t>monitoring system with structured tools to probe results including quality; bottlenecks; issues of inclusion; perspectives of affected people</a:t>
          </a:r>
          <a:endParaRPr lang="en-US" sz="1800" kern="1200" dirty="0"/>
        </a:p>
      </dsp:txBody>
      <dsp:txXfrm>
        <a:off x="449247" y="3760348"/>
        <a:ext cx="7889197" cy="776680"/>
      </dsp:txXfrm>
    </dsp:sp>
    <dsp:sp modelId="{E1C11E02-5A66-420E-99B5-F210D5523D5E}">
      <dsp:nvSpPr>
        <dsp:cNvPr id="0" name=""/>
        <dsp:cNvSpPr/>
      </dsp:nvSpPr>
      <dsp:spPr>
        <a:xfrm>
          <a:off x="0" y="5191045"/>
          <a:ext cx="83820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D2D00B-B84D-4B56-AC5B-14ABB13B7BC4}">
      <dsp:nvSpPr>
        <dsp:cNvPr id="0" name=""/>
        <dsp:cNvSpPr/>
      </dsp:nvSpPr>
      <dsp:spPr>
        <a:xfrm>
          <a:off x="410505" y="4895845"/>
          <a:ext cx="7967856"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1800" b="1" kern="1200" dirty="0">
              <a:solidFill>
                <a:srgbClr val="00B050"/>
              </a:solidFill>
            </a:rPr>
            <a:t>What </a:t>
          </a:r>
          <a:r>
            <a:rPr lang="en-US" sz="1800" b="1" kern="1200" dirty="0" smtClean="0">
              <a:solidFill>
                <a:srgbClr val="00B050"/>
              </a:solidFill>
            </a:rPr>
            <a:t>for?  </a:t>
          </a:r>
          <a:r>
            <a:rPr lang="en-US" sz="1800" b="1" kern="1200" dirty="0" smtClean="0">
              <a:solidFill>
                <a:schemeClr val="accent2">
                  <a:lumMod val="75000"/>
                </a:schemeClr>
              </a:solidFill>
            </a:rPr>
            <a:t>Confirm/validate reported results; strengthen </a:t>
          </a:r>
          <a:r>
            <a:rPr lang="en-US" sz="1800" b="1" kern="1200" dirty="0">
              <a:solidFill>
                <a:schemeClr val="accent2">
                  <a:lumMod val="75000"/>
                </a:schemeClr>
              </a:solidFill>
            </a:rPr>
            <a:t>implementation of </a:t>
          </a:r>
          <a:r>
            <a:rPr lang="en-US" sz="1800" b="1" kern="1200" dirty="0" smtClean="0">
              <a:solidFill>
                <a:schemeClr val="accent2">
                  <a:lumMod val="75000"/>
                </a:schemeClr>
              </a:solidFill>
            </a:rPr>
            <a:t>activities; inform evolving </a:t>
          </a:r>
          <a:r>
            <a:rPr lang="en-US" sz="1800" b="1" kern="1200" dirty="0">
              <a:solidFill>
                <a:schemeClr val="accent2">
                  <a:lumMod val="75000"/>
                </a:schemeClr>
              </a:solidFill>
            </a:rPr>
            <a:t>strategy</a:t>
          </a:r>
        </a:p>
      </dsp:txBody>
      <dsp:txXfrm>
        <a:off x="439326" y="4924666"/>
        <a:ext cx="7910214"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45BE2B-A445-469E-A84E-68D828404EEB}">
      <dsp:nvSpPr>
        <dsp:cNvPr id="0" name=""/>
        <dsp:cNvSpPr/>
      </dsp:nvSpPr>
      <dsp:spPr>
        <a:xfrm>
          <a:off x="3068000" y="3048015"/>
          <a:ext cx="2895608" cy="1238289"/>
        </a:xfrm>
        <a:prstGeom prst="roundRect">
          <a:avLst/>
        </a:prstGeom>
        <a:solidFill>
          <a:srgbClr val="92D05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ZA" sz="2400" b="1" kern="1200" dirty="0"/>
            <a:t>CONSIDERATIONS</a:t>
          </a:r>
        </a:p>
      </dsp:txBody>
      <dsp:txXfrm>
        <a:off x="3128448" y="3108463"/>
        <a:ext cx="2774712" cy="1117393"/>
      </dsp:txXfrm>
    </dsp:sp>
    <dsp:sp modelId="{8C3684E2-C273-4124-92E0-BD14AA8ACCDE}">
      <dsp:nvSpPr>
        <dsp:cNvPr id="0" name=""/>
        <dsp:cNvSpPr/>
      </dsp:nvSpPr>
      <dsp:spPr>
        <a:xfrm rot="57964">
          <a:off x="2520050" y="3303870"/>
          <a:ext cx="491800" cy="650950"/>
        </a:xfrm>
        <a:prstGeom prst="leftArrow">
          <a:avLst>
            <a:gd name="adj1" fmla="val 60000"/>
            <a:gd name="adj2" fmla="val 50000"/>
          </a:avLst>
        </a:prstGeom>
        <a:solidFill>
          <a:schemeClr val="accent2">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46F7522-CE97-4A59-89F8-48F39E150629}">
      <dsp:nvSpPr>
        <dsp:cNvPr id="0" name=""/>
        <dsp:cNvSpPr/>
      </dsp:nvSpPr>
      <dsp:spPr>
        <a:xfrm>
          <a:off x="0" y="2767959"/>
          <a:ext cx="2554566" cy="1735866"/>
        </a:xfrm>
        <a:prstGeom prst="roundRect">
          <a:avLst>
            <a:gd name="adj" fmla="val 10000"/>
          </a:avLst>
        </a:prstGeom>
        <a:gradFill rotWithShape="0">
          <a:gsLst>
            <a:gs pos="0">
              <a:schemeClr val="accent2">
                <a:alpha val="90000"/>
                <a:hueOff val="0"/>
                <a:satOff val="0"/>
                <a:lumOff val="0"/>
                <a:alphaOff val="0"/>
                <a:tint val="100000"/>
                <a:shade val="100000"/>
                <a:satMod val="130000"/>
              </a:schemeClr>
            </a:gs>
            <a:gs pos="100000">
              <a:schemeClr val="accent2">
                <a:alpha val="9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l" defTabSz="889000">
            <a:lnSpc>
              <a:spcPct val="90000"/>
            </a:lnSpc>
            <a:spcBef>
              <a:spcPct val="0"/>
            </a:spcBef>
            <a:spcAft>
              <a:spcPct val="35000"/>
            </a:spcAft>
          </a:pPr>
          <a:r>
            <a:rPr lang="en-GB" sz="2000" b="1" kern="1200" dirty="0" smtClean="0"/>
            <a:t>Indicators</a:t>
          </a:r>
        </a:p>
        <a:p>
          <a:pPr lvl="0" algn="l" defTabSz="889000">
            <a:lnSpc>
              <a:spcPct val="90000"/>
            </a:lnSpc>
            <a:spcBef>
              <a:spcPct val="0"/>
            </a:spcBef>
            <a:spcAft>
              <a:spcPct val="35000"/>
            </a:spcAft>
          </a:pPr>
          <a:r>
            <a:rPr lang="en-GB" sz="2000" b="0" kern="1200" dirty="0" smtClean="0"/>
            <a:t>(</a:t>
          </a:r>
          <a:r>
            <a:rPr lang="en-GB" sz="1800" kern="1200" dirty="0" smtClean="0"/>
            <a:t>reliability, specificity, sensitivity)</a:t>
          </a:r>
          <a:endParaRPr lang="en-GB" sz="1800" kern="1200" dirty="0"/>
        </a:p>
      </dsp:txBody>
      <dsp:txXfrm>
        <a:off x="50842" y="2818801"/>
        <a:ext cx="2452882" cy="1634182"/>
      </dsp:txXfrm>
    </dsp:sp>
    <dsp:sp modelId="{C43916F3-DB97-405C-88A8-2D339105A9F3}">
      <dsp:nvSpPr>
        <dsp:cNvPr id="0" name=""/>
        <dsp:cNvSpPr/>
      </dsp:nvSpPr>
      <dsp:spPr>
        <a:xfrm rot="7105516">
          <a:off x="4676370" y="2049170"/>
          <a:ext cx="1232862" cy="650950"/>
        </a:xfrm>
        <a:prstGeom prst="leftArrow">
          <a:avLst>
            <a:gd name="adj1" fmla="val 60000"/>
            <a:gd name="adj2" fmla="val 50000"/>
          </a:avLst>
        </a:prstGeom>
        <a:solidFill>
          <a:schemeClr val="accent2">
            <a:shade val="90000"/>
            <a:hueOff val="0"/>
            <a:satOff val="-10000"/>
            <a:lumOff val="13619"/>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79C9B9E-F5FE-4C5B-BEB5-601AAEC1F3DE}">
      <dsp:nvSpPr>
        <dsp:cNvPr id="0" name=""/>
        <dsp:cNvSpPr/>
      </dsp:nvSpPr>
      <dsp:spPr>
        <a:xfrm>
          <a:off x="4800581" y="54050"/>
          <a:ext cx="2402201" cy="1735866"/>
        </a:xfrm>
        <a:prstGeom prst="roundRect">
          <a:avLst>
            <a:gd name="adj" fmla="val 10000"/>
          </a:avLst>
        </a:prstGeom>
        <a:gradFill rotWithShape="0">
          <a:gsLst>
            <a:gs pos="0">
              <a:schemeClr val="accent2">
                <a:alpha val="90000"/>
                <a:hueOff val="0"/>
                <a:satOff val="0"/>
                <a:lumOff val="0"/>
                <a:alphaOff val="-13333"/>
                <a:tint val="100000"/>
                <a:shade val="100000"/>
                <a:satMod val="130000"/>
              </a:schemeClr>
            </a:gs>
            <a:gs pos="100000">
              <a:schemeClr val="accent2">
                <a:alpha val="90000"/>
                <a:hueOff val="0"/>
                <a:satOff val="0"/>
                <a:lumOff val="0"/>
                <a:alphaOff val="-13333"/>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GB" sz="2000" b="1" kern="1200" dirty="0" smtClean="0"/>
            <a:t>Costs</a:t>
          </a:r>
          <a:endParaRPr lang="en-GB" sz="2000" b="1" kern="1200" dirty="0"/>
        </a:p>
      </dsp:txBody>
      <dsp:txXfrm>
        <a:off x="4851423" y="104892"/>
        <a:ext cx="2300517" cy="1634182"/>
      </dsp:txXfrm>
    </dsp:sp>
    <dsp:sp modelId="{A1C33538-B48E-448D-ACA3-3CCD64B0DA6B}">
      <dsp:nvSpPr>
        <dsp:cNvPr id="0" name=""/>
        <dsp:cNvSpPr/>
      </dsp:nvSpPr>
      <dsp:spPr>
        <a:xfrm rot="2854024">
          <a:off x="3125268" y="2124674"/>
          <a:ext cx="1345650" cy="650950"/>
        </a:xfrm>
        <a:prstGeom prst="leftArrow">
          <a:avLst>
            <a:gd name="adj1" fmla="val 60000"/>
            <a:gd name="adj2" fmla="val 50000"/>
          </a:avLst>
        </a:prstGeom>
        <a:solidFill>
          <a:schemeClr val="accent2">
            <a:shade val="90000"/>
            <a:hueOff val="0"/>
            <a:satOff val="-19999"/>
            <a:lumOff val="27237"/>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164F01B-36E9-497E-B18B-4AB9929F4C24}">
      <dsp:nvSpPr>
        <dsp:cNvPr id="0" name=""/>
        <dsp:cNvSpPr/>
      </dsp:nvSpPr>
      <dsp:spPr>
        <a:xfrm>
          <a:off x="1066790" y="113501"/>
          <a:ext cx="2819373" cy="1735866"/>
        </a:xfrm>
        <a:prstGeom prst="roundRect">
          <a:avLst>
            <a:gd name="adj" fmla="val 10000"/>
          </a:avLst>
        </a:prstGeom>
        <a:gradFill rotWithShape="0">
          <a:gsLst>
            <a:gs pos="0">
              <a:schemeClr val="accent2">
                <a:alpha val="90000"/>
                <a:hueOff val="0"/>
                <a:satOff val="0"/>
                <a:lumOff val="0"/>
                <a:alphaOff val="-26667"/>
                <a:tint val="100000"/>
                <a:shade val="100000"/>
                <a:satMod val="130000"/>
              </a:schemeClr>
            </a:gs>
            <a:gs pos="100000">
              <a:schemeClr val="accent2">
                <a:alpha val="90000"/>
                <a:hueOff val="0"/>
                <a:satOff val="0"/>
                <a:lumOff val="0"/>
                <a:alphaOff val="-26667"/>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GB" sz="2000" b="1" kern="1200" dirty="0" smtClean="0"/>
            <a:t>Contextual constraints/ opportunities</a:t>
          </a:r>
        </a:p>
        <a:p>
          <a:pPr lvl="0" algn="ctr" defTabSz="889000">
            <a:lnSpc>
              <a:spcPct val="90000"/>
            </a:lnSpc>
            <a:spcBef>
              <a:spcPct val="0"/>
            </a:spcBef>
            <a:spcAft>
              <a:spcPct val="35000"/>
            </a:spcAft>
          </a:pPr>
          <a:r>
            <a:rPr lang="en-GB" sz="1800" b="1" kern="1200" dirty="0" smtClean="0"/>
            <a:t>e.g. h</a:t>
          </a:r>
          <a:r>
            <a:rPr lang="en-GB" sz="1800" kern="1200" dirty="0" smtClean="0"/>
            <a:t>umanitarian</a:t>
          </a:r>
          <a:r>
            <a:rPr lang="en-GB" sz="1800" kern="1200" dirty="0"/>
            <a:t>, </a:t>
          </a:r>
          <a:r>
            <a:rPr lang="en-GB" sz="1800" kern="1200" dirty="0" smtClean="0"/>
            <a:t>low, high capacity</a:t>
          </a:r>
          <a:endParaRPr lang="en-GB" sz="1800" kern="1200" dirty="0"/>
        </a:p>
      </dsp:txBody>
      <dsp:txXfrm>
        <a:off x="1117632" y="164343"/>
        <a:ext cx="2717689" cy="1634182"/>
      </dsp:txXfrm>
    </dsp:sp>
    <dsp:sp modelId="{37E221EA-52DF-4B9A-85A3-7EB25A43C3A3}">
      <dsp:nvSpPr>
        <dsp:cNvPr id="0" name=""/>
        <dsp:cNvSpPr/>
      </dsp:nvSpPr>
      <dsp:spPr>
        <a:xfrm rot="10717950">
          <a:off x="6012050" y="3329038"/>
          <a:ext cx="406524" cy="650950"/>
        </a:xfrm>
        <a:prstGeom prst="leftArrow">
          <a:avLst>
            <a:gd name="adj1" fmla="val 60000"/>
            <a:gd name="adj2" fmla="val 50000"/>
          </a:avLst>
        </a:prstGeom>
        <a:solidFill>
          <a:schemeClr val="accent2">
            <a:shade val="90000"/>
            <a:hueOff val="0"/>
            <a:satOff val="-29999"/>
            <a:lumOff val="4085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A806858-9C10-42D3-BABB-265AC6BF6C1C}">
      <dsp:nvSpPr>
        <dsp:cNvPr id="0" name=""/>
        <dsp:cNvSpPr/>
      </dsp:nvSpPr>
      <dsp:spPr>
        <a:xfrm>
          <a:off x="6364566" y="2537145"/>
          <a:ext cx="2169833" cy="1735866"/>
        </a:xfrm>
        <a:prstGeom prst="roundRect">
          <a:avLst>
            <a:gd name="adj" fmla="val 10000"/>
          </a:avLst>
        </a:prstGeom>
        <a:gradFill rotWithShape="0">
          <a:gsLst>
            <a:gs pos="0">
              <a:schemeClr val="accent2">
                <a:alpha val="90000"/>
                <a:hueOff val="0"/>
                <a:satOff val="0"/>
                <a:lumOff val="0"/>
                <a:alphaOff val="-40000"/>
                <a:tint val="100000"/>
                <a:shade val="100000"/>
                <a:satMod val="130000"/>
              </a:schemeClr>
            </a:gs>
            <a:gs pos="100000">
              <a:schemeClr val="accent2">
                <a:alpha val="90000"/>
                <a:hueOff val="0"/>
                <a:satOff val="0"/>
                <a:lumOff val="0"/>
                <a:alphaOff val="-4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GB" sz="2000" b="1" kern="1200" dirty="0" smtClean="0"/>
            <a:t>Social accountability</a:t>
          </a:r>
          <a:endParaRPr lang="en-GB" sz="2000" kern="1200" dirty="0"/>
        </a:p>
      </dsp:txBody>
      <dsp:txXfrm>
        <a:off x="6415408" y="2587987"/>
        <a:ext cx="2068149" cy="163418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54FE20-AFB1-4E41-B13D-DDFC7475B115}">
      <dsp:nvSpPr>
        <dsp:cNvPr id="0" name=""/>
        <dsp:cNvSpPr/>
      </dsp:nvSpPr>
      <dsp:spPr>
        <a:xfrm rot="5400000">
          <a:off x="4511749" y="-2074344"/>
          <a:ext cx="983188" cy="5382783"/>
        </a:xfrm>
        <a:prstGeom prst="round2SameRect">
          <a:avLst/>
        </a:prstGeom>
        <a:solidFill>
          <a:srgbClr val="CCECFF">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National Records Systems – EMIS, HIS</a:t>
          </a:r>
          <a:endParaRPr lang="en-US" sz="2000" kern="1200" dirty="0"/>
        </a:p>
        <a:p>
          <a:pPr marL="228600" lvl="1" indent="-228600" algn="l" defTabSz="889000">
            <a:lnSpc>
              <a:spcPct val="90000"/>
            </a:lnSpc>
            <a:spcBef>
              <a:spcPct val="0"/>
            </a:spcBef>
            <a:spcAft>
              <a:spcPct val="15000"/>
            </a:spcAft>
            <a:buChar char="••"/>
          </a:pPr>
          <a:r>
            <a:rPr lang="en-US" sz="2000" kern="1200" dirty="0" smtClean="0"/>
            <a:t>Sentinel systems</a:t>
          </a:r>
          <a:endParaRPr lang="en-US" sz="2000" kern="1200" dirty="0"/>
        </a:p>
        <a:p>
          <a:pPr marL="228600" lvl="1" indent="-228600" algn="l" defTabSz="889000">
            <a:lnSpc>
              <a:spcPct val="90000"/>
            </a:lnSpc>
            <a:spcBef>
              <a:spcPct val="0"/>
            </a:spcBef>
            <a:spcAft>
              <a:spcPct val="15000"/>
            </a:spcAft>
            <a:buChar char="••"/>
          </a:pPr>
          <a:r>
            <a:rPr lang="en-US" sz="2000" kern="1200" dirty="0" smtClean="0"/>
            <a:t>Field monitoring</a:t>
          </a:r>
          <a:endParaRPr lang="en-US" sz="2000" kern="1200" dirty="0"/>
        </a:p>
      </dsp:txBody>
      <dsp:txXfrm rot="-5400000">
        <a:off x="2311952" y="173448"/>
        <a:ext cx="5334788" cy="887198"/>
      </dsp:txXfrm>
    </dsp:sp>
    <dsp:sp modelId="{C95F573F-58CE-4C27-8DFB-0E9D14AE76CA}">
      <dsp:nvSpPr>
        <dsp:cNvPr id="0" name=""/>
        <dsp:cNvSpPr/>
      </dsp:nvSpPr>
      <dsp:spPr>
        <a:xfrm>
          <a:off x="231" y="2555"/>
          <a:ext cx="2311720" cy="1228985"/>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Systems</a:t>
          </a:r>
          <a:endParaRPr lang="en-US" sz="3200" kern="1200" dirty="0"/>
        </a:p>
      </dsp:txBody>
      <dsp:txXfrm>
        <a:off x="60225" y="62549"/>
        <a:ext cx="2191732" cy="1108997"/>
      </dsp:txXfrm>
    </dsp:sp>
    <dsp:sp modelId="{8C6EC72B-6248-4ACF-90B3-1F5ADD9E6084}">
      <dsp:nvSpPr>
        <dsp:cNvPr id="0" name=""/>
        <dsp:cNvSpPr/>
      </dsp:nvSpPr>
      <dsp:spPr>
        <a:xfrm rot="5400000">
          <a:off x="4463445" y="-733902"/>
          <a:ext cx="983188" cy="5282770"/>
        </a:xfrm>
        <a:prstGeom prst="round2SameRect">
          <a:avLst/>
        </a:prstGeom>
        <a:solidFill>
          <a:srgbClr val="CCECFF">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Statistical – MICS, DHS</a:t>
          </a:r>
          <a:endParaRPr lang="en-US" sz="2000" kern="1200" dirty="0"/>
        </a:p>
        <a:p>
          <a:pPr marL="228600" lvl="1" indent="-228600" algn="l" defTabSz="889000">
            <a:lnSpc>
              <a:spcPct val="90000"/>
            </a:lnSpc>
            <a:spcBef>
              <a:spcPct val="0"/>
            </a:spcBef>
            <a:spcAft>
              <a:spcPct val="15000"/>
            </a:spcAft>
            <a:buChar char="••"/>
          </a:pPr>
          <a:r>
            <a:rPr lang="en-US" sz="2000" kern="1200" dirty="0" smtClean="0"/>
            <a:t>Purposive  -- Sentinel site surveys</a:t>
          </a:r>
          <a:endParaRPr lang="en-US" sz="2000" kern="1200" dirty="0"/>
        </a:p>
      </dsp:txBody>
      <dsp:txXfrm rot="-5400000">
        <a:off x="2313655" y="1463883"/>
        <a:ext cx="5234775" cy="887198"/>
      </dsp:txXfrm>
    </dsp:sp>
    <dsp:sp modelId="{8A6045C1-826B-47C5-A44B-469F298D0E38}">
      <dsp:nvSpPr>
        <dsp:cNvPr id="0" name=""/>
        <dsp:cNvSpPr/>
      </dsp:nvSpPr>
      <dsp:spPr>
        <a:xfrm>
          <a:off x="231" y="1292989"/>
          <a:ext cx="2313422" cy="1228985"/>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Surveys</a:t>
          </a:r>
          <a:endParaRPr lang="en-US" sz="2700" kern="1200" dirty="0"/>
        </a:p>
      </dsp:txBody>
      <dsp:txXfrm>
        <a:off x="60225" y="1352983"/>
        <a:ext cx="2193434" cy="1108997"/>
      </dsp:txXfrm>
    </dsp:sp>
    <dsp:sp modelId="{B056C51B-EEFC-4E12-B855-0C384B06787A}">
      <dsp:nvSpPr>
        <dsp:cNvPr id="0" name=""/>
        <dsp:cNvSpPr/>
      </dsp:nvSpPr>
      <dsp:spPr>
        <a:xfrm rot="5400000">
          <a:off x="4511243" y="504786"/>
          <a:ext cx="983188" cy="5386261"/>
        </a:xfrm>
        <a:prstGeom prst="round2SameRect">
          <a:avLst/>
        </a:prstGeom>
        <a:solidFill>
          <a:srgbClr val="CCECFF">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Observation</a:t>
          </a:r>
          <a:endParaRPr lang="en-US" sz="2000" kern="1200" dirty="0"/>
        </a:p>
        <a:p>
          <a:pPr marL="228600" lvl="1" indent="-228600" algn="l" defTabSz="889000">
            <a:lnSpc>
              <a:spcPct val="90000"/>
            </a:lnSpc>
            <a:spcBef>
              <a:spcPct val="0"/>
            </a:spcBef>
            <a:spcAft>
              <a:spcPct val="15000"/>
            </a:spcAft>
            <a:buChar char="••"/>
          </a:pPr>
          <a:r>
            <a:rPr lang="en-US" sz="2000" kern="1200" dirty="0" smtClean="0"/>
            <a:t>Focus groups</a:t>
          </a:r>
          <a:endParaRPr lang="en-US" sz="2000" kern="1200" dirty="0"/>
        </a:p>
        <a:p>
          <a:pPr marL="228600" lvl="1" indent="-228600" algn="l" defTabSz="889000">
            <a:lnSpc>
              <a:spcPct val="90000"/>
            </a:lnSpc>
            <a:spcBef>
              <a:spcPct val="0"/>
            </a:spcBef>
            <a:spcAft>
              <a:spcPct val="15000"/>
            </a:spcAft>
            <a:buChar char="••"/>
          </a:pPr>
          <a:r>
            <a:rPr lang="en-US" sz="2000" kern="1200" dirty="0" smtClean="0"/>
            <a:t>Key informant interviews</a:t>
          </a:r>
          <a:endParaRPr lang="en-US" sz="2000" kern="1200" dirty="0"/>
        </a:p>
      </dsp:txBody>
      <dsp:txXfrm rot="-5400000">
        <a:off x="2309707" y="2754318"/>
        <a:ext cx="5338266" cy="887198"/>
      </dsp:txXfrm>
    </dsp:sp>
    <dsp:sp modelId="{D7E7F871-2B42-44A1-9FCC-85ADD36996F8}">
      <dsp:nvSpPr>
        <dsp:cNvPr id="0" name=""/>
        <dsp:cNvSpPr/>
      </dsp:nvSpPr>
      <dsp:spPr>
        <a:xfrm>
          <a:off x="231" y="2583424"/>
          <a:ext cx="2309474" cy="1228985"/>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Qualitative methods</a:t>
          </a:r>
          <a:endParaRPr lang="en-US" sz="2700" kern="1200" dirty="0"/>
        </a:p>
      </dsp:txBody>
      <dsp:txXfrm>
        <a:off x="60225" y="2643418"/>
        <a:ext cx="2189486" cy="1108997"/>
      </dsp:txXfrm>
    </dsp:sp>
    <dsp:sp modelId="{F364EB2C-D56F-497C-8DA3-706646A84425}">
      <dsp:nvSpPr>
        <dsp:cNvPr id="0" name=""/>
        <dsp:cNvSpPr/>
      </dsp:nvSpPr>
      <dsp:spPr>
        <a:xfrm rot="5400000">
          <a:off x="4524208" y="1826308"/>
          <a:ext cx="1009931" cy="5324086"/>
        </a:xfrm>
        <a:prstGeom prst="round2SameRect">
          <a:avLst/>
        </a:prstGeom>
        <a:solidFill>
          <a:srgbClr val="CCECFF">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Community reporting or scorecards</a:t>
          </a:r>
          <a:endParaRPr lang="en-US" sz="1800" kern="1200" dirty="0"/>
        </a:p>
        <a:p>
          <a:pPr marL="171450" lvl="1" indent="-171450" algn="l" defTabSz="800100">
            <a:lnSpc>
              <a:spcPct val="90000"/>
            </a:lnSpc>
            <a:spcBef>
              <a:spcPct val="0"/>
            </a:spcBef>
            <a:spcAft>
              <a:spcPct val="15000"/>
            </a:spcAft>
            <a:buChar char="••"/>
          </a:pPr>
          <a:r>
            <a:rPr lang="en-US" sz="1800" kern="1200" dirty="0" smtClean="0"/>
            <a:t>Participatory Rural Appraisal, Visualization in Participatory Planning and variations</a:t>
          </a:r>
          <a:endParaRPr lang="en-US" sz="1800" kern="1200" dirty="0"/>
        </a:p>
      </dsp:txBody>
      <dsp:txXfrm rot="-5400000">
        <a:off x="2367131" y="4032687"/>
        <a:ext cx="5274785" cy="911329"/>
      </dsp:txXfrm>
    </dsp:sp>
    <dsp:sp modelId="{3F8F193B-1931-4631-9107-A614CD24679A}">
      <dsp:nvSpPr>
        <dsp:cNvPr id="0" name=""/>
        <dsp:cNvSpPr/>
      </dsp:nvSpPr>
      <dsp:spPr>
        <a:xfrm>
          <a:off x="0" y="3876414"/>
          <a:ext cx="2366899" cy="1228985"/>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Participatory Approaches</a:t>
          </a:r>
          <a:endParaRPr lang="en-US" sz="2700" kern="1200" dirty="0"/>
        </a:p>
      </dsp:txBody>
      <dsp:txXfrm>
        <a:off x="59994" y="3936408"/>
        <a:ext cx="2246911" cy="110899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DC83B-6F5B-4506-84EE-67F630F17BA8}">
      <dsp:nvSpPr>
        <dsp:cNvPr id="0" name=""/>
        <dsp:cNvSpPr/>
      </dsp:nvSpPr>
      <dsp:spPr>
        <a:xfrm>
          <a:off x="1310166" y="3320178"/>
          <a:ext cx="5328912" cy="1963229"/>
        </a:xfrm>
        <a:prstGeom prst="ellipse">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Calibri" panose="020F0502020204030204" pitchFamily="34" charset="0"/>
            </a:rPr>
            <a:t>Therefore….</a:t>
          </a:r>
        </a:p>
        <a:p>
          <a:pPr lvl="0" algn="ctr" defTabSz="889000">
            <a:lnSpc>
              <a:spcPct val="90000"/>
            </a:lnSpc>
            <a:spcBef>
              <a:spcPct val="0"/>
            </a:spcBef>
            <a:spcAft>
              <a:spcPct val="35000"/>
            </a:spcAft>
          </a:pPr>
          <a:r>
            <a:rPr lang="en-US" sz="2000" kern="1200" dirty="0" smtClean="0">
              <a:latin typeface="Calibri" panose="020F0502020204030204" pitchFamily="34" charset="0"/>
            </a:rPr>
            <a:t>•</a:t>
          </a:r>
          <a:r>
            <a:rPr lang="en-US" sz="2000" kern="1200" dirty="0" smtClean="0"/>
            <a:t>Prioritize what you monitor</a:t>
          </a:r>
        </a:p>
        <a:p>
          <a:pPr lvl="0" algn="ctr" defTabSz="889000">
            <a:lnSpc>
              <a:spcPct val="90000"/>
            </a:lnSpc>
            <a:spcBef>
              <a:spcPct val="0"/>
            </a:spcBef>
            <a:spcAft>
              <a:spcPct val="35000"/>
            </a:spcAft>
          </a:pPr>
          <a:r>
            <a:rPr lang="en-US" sz="2000" kern="1200" dirty="0" smtClean="0">
              <a:latin typeface="Calibri" panose="020F0502020204030204" pitchFamily="34" charset="0"/>
            </a:rPr>
            <a:t>•</a:t>
          </a:r>
          <a:r>
            <a:rPr lang="en-US" sz="2000" kern="1200" dirty="0" smtClean="0"/>
            <a:t>Streamline to few manageable data collection processes/system</a:t>
          </a:r>
          <a:endParaRPr lang="en-US" sz="2000" kern="1200" dirty="0"/>
        </a:p>
      </dsp:txBody>
      <dsp:txXfrm>
        <a:off x="2090567" y="3607686"/>
        <a:ext cx="3768110" cy="1388213"/>
      </dsp:txXfrm>
    </dsp:sp>
    <dsp:sp modelId="{210EC71F-2393-4AA0-A3FB-B262C52CBBE0}">
      <dsp:nvSpPr>
        <dsp:cNvPr id="0" name=""/>
        <dsp:cNvSpPr/>
      </dsp:nvSpPr>
      <dsp:spPr>
        <a:xfrm rot="13949457">
          <a:off x="875932" y="3051255"/>
          <a:ext cx="1213040" cy="876040"/>
        </a:xfrm>
        <a:prstGeom prst="leftArrow">
          <a:avLst>
            <a:gd name="adj1" fmla="val 60000"/>
            <a:gd name="adj2" fmla="val 50000"/>
          </a:avLst>
        </a:prstGeom>
        <a:solidFill>
          <a:srgbClr val="6699FF"/>
        </a:solidFill>
        <a:ln>
          <a:noFill/>
        </a:ln>
        <a:effectLst/>
      </dsp:spPr>
      <dsp:style>
        <a:lnRef idx="0">
          <a:scrgbClr r="0" g="0" b="0"/>
        </a:lnRef>
        <a:fillRef idx="1">
          <a:scrgbClr r="0" g="0" b="0"/>
        </a:fillRef>
        <a:effectRef idx="0">
          <a:scrgbClr r="0" g="0" b="0"/>
        </a:effectRef>
        <a:fontRef idx="minor">
          <a:schemeClr val="lt1"/>
        </a:fontRef>
      </dsp:style>
    </dsp:sp>
    <dsp:sp modelId="{25474C61-30AF-4068-926F-5A398B1C355E}">
      <dsp:nvSpPr>
        <dsp:cNvPr id="0" name=""/>
        <dsp:cNvSpPr/>
      </dsp:nvSpPr>
      <dsp:spPr>
        <a:xfrm>
          <a:off x="58314" y="196989"/>
          <a:ext cx="3915519" cy="3106416"/>
        </a:xfrm>
        <a:prstGeom prst="roundRect">
          <a:avLst>
            <a:gd name="adj" fmla="val 10000"/>
          </a:avLst>
        </a:prstGeom>
        <a:solidFill>
          <a:srgbClr val="00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977900">
            <a:lnSpc>
              <a:spcPct val="90000"/>
            </a:lnSpc>
            <a:spcBef>
              <a:spcPct val="0"/>
            </a:spcBef>
            <a:spcAft>
              <a:spcPct val="35000"/>
            </a:spcAft>
          </a:pPr>
          <a:r>
            <a:rPr lang="en-US" sz="2200" b="1" kern="1200" dirty="0" smtClean="0"/>
            <a:t>Challenges</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Data systems disrupted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Population mobile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Access limited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Capacities overwhelmed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Methodology options limited</a:t>
          </a:r>
          <a:endParaRPr lang="en-US" sz="2200" kern="1200" dirty="0"/>
        </a:p>
      </dsp:txBody>
      <dsp:txXfrm>
        <a:off x="149298" y="287973"/>
        <a:ext cx="3733551" cy="2924448"/>
      </dsp:txXfrm>
    </dsp:sp>
    <dsp:sp modelId="{11056692-3CD3-4A5B-AB5A-6E3F71BEFA7A}">
      <dsp:nvSpPr>
        <dsp:cNvPr id="0" name=""/>
        <dsp:cNvSpPr/>
      </dsp:nvSpPr>
      <dsp:spPr>
        <a:xfrm rot="18612138">
          <a:off x="5937730" y="3093917"/>
          <a:ext cx="1125090" cy="870828"/>
        </a:xfrm>
        <a:prstGeom prst="leftArrow">
          <a:avLst>
            <a:gd name="adj1" fmla="val 60000"/>
            <a:gd name="adj2" fmla="val 50000"/>
          </a:avLst>
        </a:prstGeom>
        <a:solidFill>
          <a:srgbClr val="6699FF"/>
        </a:solidFill>
        <a:ln>
          <a:noFill/>
        </a:ln>
        <a:effectLst/>
      </dsp:spPr>
      <dsp:style>
        <a:lnRef idx="0">
          <a:scrgbClr r="0" g="0" b="0"/>
        </a:lnRef>
        <a:fillRef idx="1">
          <a:scrgbClr r="0" g="0" b="0"/>
        </a:fillRef>
        <a:effectRef idx="0">
          <a:scrgbClr r="0" g="0" b="0"/>
        </a:effectRef>
        <a:fontRef idx="minor">
          <a:schemeClr val="lt1"/>
        </a:fontRef>
      </dsp:style>
    </dsp:sp>
    <dsp:sp modelId="{D0C8353D-CC1D-4336-A2E9-AB4EE1330706}">
      <dsp:nvSpPr>
        <dsp:cNvPr id="0" name=""/>
        <dsp:cNvSpPr/>
      </dsp:nvSpPr>
      <dsp:spPr>
        <a:xfrm>
          <a:off x="4104011" y="197002"/>
          <a:ext cx="4057121" cy="3102822"/>
        </a:xfrm>
        <a:prstGeom prst="roundRect">
          <a:avLst>
            <a:gd name="adj" fmla="val 10000"/>
          </a:avLst>
        </a:prstGeom>
        <a:solidFill>
          <a:srgbClr val="009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977900">
            <a:lnSpc>
              <a:spcPct val="90000"/>
            </a:lnSpc>
            <a:spcBef>
              <a:spcPct val="0"/>
            </a:spcBef>
            <a:spcAft>
              <a:spcPct val="35000"/>
            </a:spcAft>
          </a:pPr>
          <a:r>
            <a:rPr lang="en-US" sz="2200" b="1" kern="1200" dirty="0" smtClean="0"/>
            <a:t>Demands</a:t>
          </a:r>
          <a:r>
            <a:rPr lang="en-US" sz="2200" kern="1200" dirty="0" smtClean="0"/>
            <a:t>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High-frequency info for decision-making  </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And for risk management</a:t>
          </a:r>
        </a:p>
        <a:p>
          <a:pPr lvl="0" algn="l" defTabSz="977900">
            <a:lnSpc>
              <a:spcPct val="90000"/>
            </a:lnSpc>
            <a:spcBef>
              <a:spcPct val="0"/>
            </a:spcBef>
            <a:spcAft>
              <a:spcPct val="35000"/>
            </a:spcAft>
          </a:pPr>
          <a:r>
            <a:rPr lang="en-US" sz="2200" kern="1200" dirty="0" smtClean="0">
              <a:latin typeface="Calibri" panose="020F0502020204030204" pitchFamily="34" charset="0"/>
            </a:rPr>
            <a:t>•</a:t>
          </a:r>
          <a:r>
            <a:rPr lang="en-US" sz="2200" kern="1200" dirty="0" smtClean="0"/>
            <a:t>Tracking changing needs/ opportunities</a:t>
          </a:r>
          <a:endParaRPr lang="en-US" sz="2200" kern="1200" dirty="0"/>
        </a:p>
      </dsp:txBody>
      <dsp:txXfrm>
        <a:off x="4194890" y="287881"/>
        <a:ext cx="3875363" cy="29210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1F875-E81D-49CB-809E-FCDE9FA11273}">
      <dsp:nvSpPr>
        <dsp:cNvPr id="0" name=""/>
        <dsp:cNvSpPr/>
      </dsp:nvSpPr>
      <dsp:spPr>
        <a:xfrm>
          <a:off x="645794" y="0"/>
          <a:ext cx="7319010" cy="5029199"/>
        </a:xfrm>
        <a:prstGeom prst="rightArrow">
          <a:avLst/>
        </a:prstGeom>
        <a:solidFill>
          <a:srgbClr val="CCECFF"/>
        </a:solidFill>
        <a:ln>
          <a:noFill/>
        </a:ln>
        <a:effectLst/>
      </dsp:spPr>
      <dsp:style>
        <a:lnRef idx="0">
          <a:scrgbClr r="0" g="0" b="0"/>
        </a:lnRef>
        <a:fillRef idx="1">
          <a:scrgbClr r="0" g="0" b="0"/>
        </a:fillRef>
        <a:effectRef idx="0">
          <a:scrgbClr r="0" g="0" b="0"/>
        </a:effectRef>
        <a:fontRef idx="minor"/>
      </dsp:style>
    </dsp:sp>
    <dsp:sp modelId="{119A6D46-10B3-4CC1-A391-8BC4B0E24CB0}">
      <dsp:nvSpPr>
        <dsp:cNvPr id="0" name=""/>
        <dsp:cNvSpPr/>
      </dsp:nvSpPr>
      <dsp:spPr>
        <a:xfrm>
          <a:off x="2522" y="1508759"/>
          <a:ext cx="1518627" cy="2011680"/>
        </a:xfrm>
        <a:prstGeom prst="roundRect">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0" numCol="1" spcCol="1270" anchor="ctr" anchorCtr="0">
          <a:noAutofit/>
        </a:bodyPr>
        <a:lstStyle/>
        <a:p>
          <a:pPr lvl="0" algn="ctr" defTabSz="800100">
            <a:lnSpc>
              <a:spcPct val="90000"/>
            </a:lnSpc>
            <a:spcBef>
              <a:spcPct val="0"/>
            </a:spcBef>
            <a:spcAft>
              <a:spcPct val="35000"/>
            </a:spcAft>
          </a:pPr>
          <a:r>
            <a:rPr lang="en-US" sz="1800" b="1" kern="1200" dirty="0" smtClean="0"/>
            <a:t>What action is needed?</a:t>
          </a:r>
          <a:endParaRPr lang="en-US" sz="1800" b="1" kern="1200" dirty="0"/>
        </a:p>
      </dsp:txBody>
      <dsp:txXfrm>
        <a:off x="76655" y="1582892"/>
        <a:ext cx="1370361" cy="1863414"/>
      </dsp:txXfrm>
    </dsp:sp>
    <dsp:sp modelId="{871D613D-E196-44FB-AF37-DA6C03D6BD34}">
      <dsp:nvSpPr>
        <dsp:cNvPr id="0" name=""/>
        <dsp:cNvSpPr/>
      </dsp:nvSpPr>
      <dsp:spPr>
        <a:xfrm>
          <a:off x="1774254" y="1508759"/>
          <a:ext cx="1518627" cy="2011680"/>
        </a:xfrm>
        <a:prstGeom prst="roundRect">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0" numCol="1" spcCol="1270" anchor="ctr" anchorCtr="0">
          <a:noAutofit/>
        </a:bodyPr>
        <a:lstStyle/>
        <a:p>
          <a:pPr lvl="0" algn="ctr" defTabSz="800100">
            <a:lnSpc>
              <a:spcPct val="90000"/>
            </a:lnSpc>
            <a:spcBef>
              <a:spcPct val="0"/>
            </a:spcBef>
            <a:spcAft>
              <a:spcPct val="35000"/>
            </a:spcAft>
          </a:pPr>
          <a:r>
            <a:rPr lang="en-US" sz="1800" b="1" kern="1200" dirty="0" smtClean="0"/>
            <a:t>Who are you targeting?</a:t>
          </a:r>
          <a:endParaRPr lang="en-US" sz="1800" b="1" kern="1200" dirty="0"/>
        </a:p>
      </dsp:txBody>
      <dsp:txXfrm>
        <a:off x="1848387" y="1582892"/>
        <a:ext cx="1370361" cy="1863414"/>
      </dsp:txXfrm>
    </dsp:sp>
    <dsp:sp modelId="{D1D7E762-977A-4F0B-A6E6-47729F8C8E13}">
      <dsp:nvSpPr>
        <dsp:cNvPr id="0" name=""/>
        <dsp:cNvSpPr/>
      </dsp:nvSpPr>
      <dsp:spPr>
        <a:xfrm>
          <a:off x="3545986" y="1508759"/>
          <a:ext cx="1518627" cy="2011680"/>
        </a:xfrm>
        <a:prstGeom prst="roundRect">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u="none" kern="1200" dirty="0" smtClean="0"/>
            <a:t>What are the key messages?</a:t>
          </a:r>
          <a:endParaRPr lang="en-US" sz="1800" b="1" u="none" kern="1200" dirty="0"/>
        </a:p>
      </dsp:txBody>
      <dsp:txXfrm>
        <a:off x="3620119" y="1582892"/>
        <a:ext cx="1370361" cy="1863414"/>
      </dsp:txXfrm>
    </dsp:sp>
    <dsp:sp modelId="{7301D3B5-982A-4EBB-9C4E-96B817263EED}">
      <dsp:nvSpPr>
        <dsp:cNvPr id="0" name=""/>
        <dsp:cNvSpPr/>
      </dsp:nvSpPr>
      <dsp:spPr>
        <a:xfrm>
          <a:off x="5317718" y="968201"/>
          <a:ext cx="1518627" cy="3092797"/>
        </a:xfrm>
        <a:prstGeom prst="roundRect">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0" numCol="1" spcCol="1270" anchor="ctr" anchorCtr="0">
          <a:noAutofit/>
        </a:bodyPr>
        <a:lstStyle/>
        <a:p>
          <a:pPr lvl="0" algn="ctr" defTabSz="800100">
            <a:lnSpc>
              <a:spcPct val="90000"/>
            </a:lnSpc>
            <a:spcBef>
              <a:spcPct val="0"/>
            </a:spcBef>
            <a:spcAft>
              <a:spcPct val="35000"/>
            </a:spcAft>
          </a:pPr>
          <a:r>
            <a:rPr lang="en-US" sz="1800" b="1" kern="1200" dirty="0" smtClean="0"/>
            <a:t>What evidence is critical?</a:t>
          </a:r>
        </a:p>
        <a:p>
          <a:pPr lvl="0" algn="ctr" defTabSz="800100">
            <a:lnSpc>
              <a:spcPct val="90000"/>
            </a:lnSpc>
            <a:spcBef>
              <a:spcPct val="0"/>
            </a:spcBef>
            <a:spcAft>
              <a:spcPct val="35000"/>
            </a:spcAft>
          </a:pPr>
          <a:r>
            <a:rPr lang="en-US" sz="1800" b="1" kern="1200" dirty="0" smtClean="0"/>
            <a:t>What format speaks best?</a:t>
          </a:r>
          <a:endParaRPr lang="en-US" sz="1800" b="1" kern="1200" dirty="0"/>
        </a:p>
      </dsp:txBody>
      <dsp:txXfrm>
        <a:off x="5391851" y="1042334"/>
        <a:ext cx="1370361" cy="2944531"/>
      </dsp:txXfrm>
    </dsp:sp>
    <dsp:sp modelId="{1A0B69F4-12F7-4A0B-8628-F2C72A7B2BB4}">
      <dsp:nvSpPr>
        <dsp:cNvPr id="0" name=""/>
        <dsp:cNvSpPr/>
      </dsp:nvSpPr>
      <dsp:spPr>
        <a:xfrm>
          <a:off x="7089450" y="1508759"/>
          <a:ext cx="1518627" cy="2011680"/>
        </a:xfrm>
        <a:prstGeom prst="roundRect">
          <a:avLst/>
        </a:prstGeom>
        <a:solidFill>
          <a:srgbClr val="0033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b="1" kern="1200" dirty="0" smtClean="0"/>
            <a:t>When is best timing?</a:t>
          </a:r>
          <a:endParaRPr lang="en-US" sz="1800" b="1" kern="1200" dirty="0"/>
        </a:p>
      </dsp:txBody>
      <dsp:txXfrm>
        <a:off x="7163583" y="1582892"/>
        <a:ext cx="1370361" cy="1863414"/>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8CFB60C-7563-4E7A-87F6-DBAA292BD3F0}" type="datetimeFigureOut">
              <a:rPr lang="en-US" smtClean="0"/>
              <a:t>5/12/2016</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1DDD918-3330-4C60-A2DB-2DE705F645F3}" type="slidenum">
              <a:rPr lang="en-US" smtClean="0"/>
              <a:t>‹#›</a:t>
            </a:fld>
            <a:endParaRPr lang="en-US" dirty="0"/>
          </a:p>
        </p:txBody>
      </p:sp>
    </p:spTree>
    <p:extLst>
      <p:ext uri="{BB962C8B-B14F-4D97-AF65-F5344CB8AC3E}">
        <p14:creationId xmlns:p14="http://schemas.microsoft.com/office/powerpoint/2010/main" val="3843431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intranet.unicef.org/emops/emopssite.nsf/root/PageCCCPM1"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DDD918-3330-4C60-A2DB-2DE705F645F3}" type="slidenum">
              <a:rPr lang="en-US" smtClean="0"/>
              <a:t>1</a:t>
            </a:fld>
            <a:endParaRPr lang="en-US" dirty="0"/>
          </a:p>
        </p:txBody>
      </p:sp>
    </p:spTree>
    <p:extLst>
      <p:ext uri="{BB962C8B-B14F-4D97-AF65-F5344CB8AC3E}">
        <p14:creationId xmlns:p14="http://schemas.microsoft.com/office/powerpoint/2010/main" val="2726966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most simple</a:t>
            </a:r>
            <a:r>
              <a:rPr lang="en-US" baseline="0" dirty="0" smtClean="0"/>
              <a:t> form of monitoring plan d</a:t>
            </a:r>
            <a:r>
              <a:rPr lang="en-US" dirty="0" smtClean="0"/>
              <a:t>rawing</a:t>
            </a:r>
            <a:r>
              <a:rPr lang="en-US" baseline="0" dirty="0" smtClean="0"/>
              <a:t> </a:t>
            </a:r>
            <a:r>
              <a:rPr lang="en-US" baseline="0" dirty="0"/>
              <a:t>from the measurement </a:t>
            </a:r>
            <a:r>
              <a:rPr lang="en-US" baseline="0" dirty="0" smtClean="0"/>
              <a:t>frameworks, providing </a:t>
            </a:r>
            <a:r>
              <a:rPr lang="en-US" baseline="0" dirty="0"/>
              <a:t>elements for more operational monitoring plans</a:t>
            </a:r>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10</a:t>
            </a:fld>
            <a:endParaRPr lang="en-GB"/>
          </a:p>
        </p:txBody>
      </p:sp>
    </p:spTree>
    <p:extLst>
      <p:ext uri="{BB962C8B-B14F-4D97-AF65-F5344CB8AC3E}">
        <p14:creationId xmlns:p14="http://schemas.microsoft.com/office/powerpoint/2010/main" val="1146373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build a functioning</a:t>
            </a:r>
            <a:r>
              <a:rPr lang="en-US" baseline="0" dirty="0"/>
              <a:t> monitoring system for a </a:t>
            </a:r>
            <a:r>
              <a:rPr lang="en-US" baseline="0" dirty="0" err="1"/>
              <a:t>programme</a:t>
            </a:r>
            <a:r>
              <a:rPr lang="en-US" baseline="0" dirty="0"/>
              <a:t> or around a result, one needs to know:</a:t>
            </a:r>
          </a:p>
          <a:p>
            <a:pPr marL="174708" indent="-174708">
              <a:buFontTx/>
              <a:buChar char="-"/>
            </a:pPr>
            <a:r>
              <a:rPr lang="en-US" baseline="0" dirty="0"/>
              <a:t>What must be monitored – what will the data collection be about so I can report on my result. If you want to know if skills and capacities of stakeholders have improved and they are using them to improve working styles (teaching, care of patients, a new policy), how will you monitor this on a regular basis?</a:t>
            </a:r>
          </a:p>
          <a:p>
            <a:pPr marL="174708" indent="-174708">
              <a:buFontTx/>
              <a:buChar char="-"/>
            </a:pPr>
            <a:endParaRPr lang="en-US" baseline="0" dirty="0"/>
          </a:p>
          <a:p>
            <a:pPr marL="174708" indent="-174708">
              <a:buFontTx/>
              <a:buChar char="-"/>
            </a:pPr>
            <a:r>
              <a:rPr lang="en-US" baseline="0" dirty="0"/>
              <a:t>Who will undertake the monitoring – will it be a UNICEF staff member, implementing partners, third party monitors; will it be undertaken jointly. Do these people have the capacity to do so? What are the resource needs?</a:t>
            </a:r>
          </a:p>
          <a:p>
            <a:pPr marL="174708" indent="-174708">
              <a:buFontTx/>
              <a:buChar char="-"/>
            </a:pPr>
            <a:endParaRPr lang="en-US" baseline="0" dirty="0"/>
          </a:p>
          <a:p>
            <a:pPr marL="174708" indent="-174708">
              <a:buFontTx/>
              <a:buChar char="-"/>
            </a:pPr>
            <a:r>
              <a:rPr lang="en-US" baseline="0" dirty="0"/>
              <a:t>When will this occur: - also, how often will this occur?</a:t>
            </a:r>
          </a:p>
          <a:p>
            <a:pPr marL="174708" indent="-174708">
              <a:buFontTx/>
              <a:buChar char="-"/>
            </a:pPr>
            <a:endParaRPr lang="en-US" baseline="0" dirty="0"/>
          </a:p>
          <a:p>
            <a:pPr marL="174708" indent="-174708">
              <a:buFontTx/>
              <a:buChar char="-"/>
            </a:pPr>
            <a:r>
              <a:rPr lang="en-US" baseline="0" dirty="0"/>
              <a:t>How is it likely to be undertaken: - meets the second point;</a:t>
            </a:r>
          </a:p>
          <a:p>
            <a:pPr marL="174708" indent="-174708">
              <a:buFontTx/>
              <a:buChar char="-"/>
            </a:pPr>
            <a:endParaRPr lang="en-US" baseline="0" dirty="0"/>
          </a:p>
          <a:p>
            <a:pPr marL="174708" indent="-174708">
              <a:buFontTx/>
              <a:buChar char="-"/>
            </a:pPr>
            <a:r>
              <a:rPr lang="en-US" baseline="0" dirty="0"/>
              <a:t>And what the information will be used for-: increase resource allocation, personnel or other things?</a:t>
            </a:r>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11</a:t>
            </a:fld>
            <a:endParaRPr lang="en-US" dirty="0"/>
          </a:p>
        </p:txBody>
      </p:sp>
    </p:spTree>
    <p:extLst>
      <p:ext uri="{BB962C8B-B14F-4D97-AF65-F5344CB8AC3E}">
        <p14:creationId xmlns:p14="http://schemas.microsoft.com/office/powerpoint/2010/main" val="3313555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example of what might be included in a</a:t>
            </a:r>
            <a:r>
              <a:rPr lang="en-US" baseline="0" dirty="0" smtClean="0"/>
              <a:t> monitoring plan for an upstream policy output</a:t>
            </a:r>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12</a:t>
            </a:fld>
            <a:endParaRPr lang="en-US" dirty="0"/>
          </a:p>
        </p:txBody>
      </p:sp>
    </p:spTree>
    <p:extLst>
      <p:ext uri="{BB962C8B-B14F-4D97-AF65-F5344CB8AC3E}">
        <p14:creationId xmlns:p14="http://schemas.microsoft.com/office/powerpoint/2010/main" val="4252985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example of</a:t>
            </a:r>
            <a:r>
              <a:rPr lang="en-US" baseline="0" dirty="0" smtClean="0"/>
              <a:t> what might feed into a monitoring plan for a humanitarian response output such as emergency education.</a:t>
            </a:r>
          </a:p>
          <a:p>
            <a:endParaRPr lang="en-US" baseline="0" dirty="0" smtClean="0"/>
          </a:p>
          <a:p>
            <a:r>
              <a:rPr lang="en-US" baseline="0" dirty="0" smtClean="0"/>
              <a:t>We will come back to some of the special consideration for performance monitoring for humanitarian response in a moment.</a:t>
            </a:r>
            <a:endParaRPr lang="en-US" dirty="0"/>
          </a:p>
        </p:txBody>
      </p:sp>
      <p:sp>
        <p:nvSpPr>
          <p:cNvPr id="4" name="Slide Number Placeholder 3"/>
          <p:cNvSpPr>
            <a:spLocks noGrp="1"/>
          </p:cNvSpPr>
          <p:nvPr>
            <p:ph type="sldNum" sz="quarter" idx="10"/>
          </p:nvPr>
        </p:nvSpPr>
        <p:spPr/>
        <p:txBody>
          <a:bodyPr/>
          <a:lstStyle/>
          <a:p>
            <a:fld id="{000A3D9F-5099-324E-9CDC-8C13CEC56FB9}" type="slidenum">
              <a:rPr lang="en-US" smtClean="0"/>
              <a:t>13</a:t>
            </a:fld>
            <a:endParaRPr lang="en-US" dirty="0"/>
          </a:p>
        </p:txBody>
      </p:sp>
    </p:spTree>
    <p:extLst>
      <p:ext uri="{BB962C8B-B14F-4D97-AF65-F5344CB8AC3E}">
        <p14:creationId xmlns:p14="http://schemas.microsoft.com/office/powerpoint/2010/main" val="2353417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ea typeface="ＭＳ Ｐゴシック" panose="020B0600070205080204" pitchFamily="34" charset="-128"/>
              </a:rPr>
              <a:t>Indicators form the basis for developing a performance monitoring plan. </a:t>
            </a:r>
            <a:r>
              <a:rPr lang="fr-FR" altLang="en-US" dirty="0" smtClean="0">
                <a:ea typeface="ＭＳ Ｐゴシック" panose="020B0600070205080204" pitchFamily="34" charset="-128"/>
              </a:rPr>
              <a:t>The</a:t>
            </a:r>
            <a:r>
              <a:rPr lang="fr-FR" altLang="en-US" baseline="0" dirty="0" smtClean="0">
                <a:ea typeface="ＭＳ Ｐゴシック" panose="020B0600070205080204" pitchFamily="34" charset="-128"/>
              </a:rPr>
              <a:t> </a:t>
            </a:r>
            <a:r>
              <a:rPr lang="fr-FR" altLang="en-US" baseline="0" dirty="0" err="1" smtClean="0">
                <a:ea typeface="ＭＳ Ｐゴシック" panose="020B0600070205080204" pitchFamily="34" charset="-128"/>
              </a:rPr>
              <a:t>choice</a:t>
            </a:r>
            <a:r>
              <a:rPr lang="fr-FR" altLang="en-US" baseline="0" dirty="0" smtClean="0">
                <a:ea typeface="ＭＳ Ｐゴシック" panose="020B0600070205080204" pitchFamily="34" charset="-128"/>
              </a:rPr>
              <a:t> of the best set of </a:t>
            </a:r>
            <a:r>
              <a:rPr lang="fr-FR" altLang="en-US" dirty="0" err="1" smtClean="0">
                <a:ea typeface="ＭＳ Ｐゴシック" panose="020B0600070205080204" pitchFamily="34" charset="-128"/>
              </a:rPr>
              <a:t>indicators</a:t>
            </a:r>
            <a:r>
              <a:rPr lang="fr-FR" altLang="en-US" baseline="0" dirty="0" smtClean="0">
                <a:ea typeface="ＭＳ Ｐゴシック" panose="020B0600070205080204" pitchFamily="34" charset="-128"/>
              </a:rPr>
              <a:t> </a:t>
            </a:r>
            <a:r>
              <a:rPr lang="fr-FR" altLang="en-US" baseline="0" dirty="0" err="1" smtClean="0">
                <a:ea typeface="ＭＳ Ｐゴシック" panose="020B0600070205080204" pitchFamily="34" charset="-128"/>
              </a:rPr>
              <a:t>is</a:t>
            </a:r>
            <a:r>
              <a:rPr lang="fr-FR" altLang="en-US" baseline="0" dirty="0" smtClean="0">
                <a:ea typeface="ＭＳ Ｐゴシック" panose="020B0600070205080204" pitchFamily="34" charset="-128"/>
              </a:rPr>
              <a:t> made in </a:t>
            </a:r>
            <a:r>
              <a:rPr lang="fr-FR" altLang="en-US" baseline="0" dirty="0" err="1" smtClean="0">
                <a:ea typeface="ＭＳ Ｐゴシック" panose="020B0600070205080204" pitchFamily="34" charset="-128"/>
              </a:rPr>
              <a:t>conjunction</a:t>
            </a:r>
            <a:r>
              <a:rPr lang="fr-FR" altLang="en-US" baseline="0" dirty="0" smtClean="0">
                <a:ea typeface="ＭＳ Ｐゴシック" panose="020B0600070205080204" pitchFamily="34" charset="-128"/>
              </a:rPr>
              <a:t> </a:t>
            </a:r>
            <a:r>
              <a:rPr lang="fr-FR" altLang="en-US" baseline="0" dirty="0" err="1" smtClean="0">
                <a:ea typeface="ＭＳ Ｐゴシック" panose="020B0600070205080204" pitchFamily="34" charset="-128"/>
              </a:rPr>
              <a:t>with</a:t>
            </a:r>
            <a:r>
              <a:rPr lang="fr-FR" altLang="en-US" baseline="0" dirty="0" smtClean="0">
                <a:ea typeface="ＭＳ Ｐゴシック" panose="020B0600070205080204" pitchFamily="34" charset="-128"/>
              </a:rPr>
              <a:t> the </a:t>
            </a:r>
            <a:r>
              <a:rPr lang="fr-FR" altLang="en-US" baseline="0" dirty="0" err="1" smtClean="0">
                <a:ea typeface="ＭＳ Ｐゴシック" panose="020B0600070205080204" pitchFamily="34" charset="-128"/>
              </a:rPr>
              <a:t>chioce</a:t>
            </a:r>
            <a:r>
              <a:rPr lang="fr-FR" altLang="en-US" baseline="0" dirty="0" smtClean="0">
                <a:ea typeface="ＭＳ Ｐゴシック" panose="020B0600070205080204" pitchFamily="34" charset="-128"/>
              </a:rPr>
              <a:t> of source of data:</a:t>
            </a:r>
          </a:p>
          <a:p>
            <a:pPr marL="171450" indent="-171450">
              <a:buFont typeface="Arial" panose="020B0604020202020204" pitchFamily="34" charset="0"/>
              <a:buChar char="•"/>
            </a:pPr>
            <a:r>
              <a:rPr lang="fr-FR" altLang="en-US" baseline="0" dirty="0" err="1" smtClean="0">
                <a:ea typeface="ＭＳ Ｐゴシック" panose="020B0600070205080204" pitchFamily="34" charset="-128"/>
              </a:rPr>
              <a:t>drawing</a:t>
            </a:r>
            <a:r>
              <a:rPr lang="fr-FR" altLang="en-US" baseline="0" dirty="0" smtClean="0">
                <a:ea typeface="ＭＳ Ｐゴシック" panose="020B0600070205080204" pitchFamily="34" charset="-128"/>
              </a:rPr>
              <a:t> on </a:t>
            </a:r>
            <a:r>
              <a:rPr lang="fr-FR" altLang="en-US" baseline="0" dirty="0" err="1" smtClean="0">
                <a:ea typeface="ＭＳ Ｐゴシック" panose="020B0600070205080204" pitchFamily="34" charset="-128"/>
              </a:rPr>
              <a:t>existing</a:t>
            </a:r>
            <a:r>
              <a:rPr lang="fr-FR" altLang="en-US" baseline="0" dirty="0" smtClean="0">
                <a:ea typeface="ＭＳ Ｐゴシック" panose="020B0600070205080204" pitchFamily="34" charset="-128"/>
              </a:rPr>
              <a:t> data collection </a:t>
            </a:r>
            <a:r>
              <a:rPr lang="fr-FR" altLang="en-US" baseline="0" dirty="0" err="1" smtClean="0">
                <a:ea typeface="ＭＳ Ｐゴシック" panose="020B0600070205080204" pitchFamily="34" charset="-128"/>
              </a:rPr>
              <a:t>systems</a:t>
            </a:r>
            <a:r>
              <a:rPr lang="fr-FR" altLang="en-US" baseline="0" dirty="0" smtClean="0">
                <a:ea typeface="ＭＳ Ｐゴシック" panose="020B0600070205080204" pitchFamily="34" charset="-128"/>
              </a:rPr>
              <a:t> </a:t>
            </a:r>
          </a:p>
          <a:p>
            <a:pPr marL="171450" indent="-171450">
              <a:buFont typeface="Arial" panose="020B0604020202020204" pitchFamily="34" charset="0"/>
              <a:buChar char="•"/>
            </a:pPr>
            <a:r>
              <a:rPr lang="fr-FR" altLang="en-US" baseline="0" dirty="0" smtClean="0">
                <a:ea typeface="ＭＳ Ｐゴシック" panose="020B0600070205080204" pitchFamily="34" charset="-128"/>
              </a:rPr>
              <a:t>or </a:t>
            </a:r>
            <a:r>
              <a:rPr lang="fr-FR" altLang="en-US" baseline="0" dirty="0" err="1" smtClean="0">
                <a:ea typeface="ＭＳ Ｐゴシック" panose="020B0600070205080204" pitchFamily="34" charset="-128"/>
              </a:rPr>
              <a:t>developing</a:t>
            </a:r>
            <a:r>
              <a:rPr lang="fr-FR" altLang="en-US" baseline="0" dirty="0" smtClean="0">
                <a:ea typeface="ＭＳ Ｐゴシック" panose="020B0600070205080204" pitchFamily="34" charset="-128"/>
              </a:rPr>
              <a:t> new data collection </a:t>
            </a:r>
            <a:r>
              <a:rPr lang="fr-FR" altLang="en-US" baseline="0" dirty="0" err="1" smtClean="0">
                <a:ea typeface="ＭＳ Ｐゴシック" panose="020B0600070205080204" pitchFamily="34" charset="-128"/>
              </a:rPr>
              <a:t>systems</a:t>
            </a:r>
            <a:r>
              <a:rPr lang="fr-FR" altLang="en-US" baseline="0" dirty="0" smtClean="0">
                <a:ea typeface="ＭＳ Ｐゴシック" panose="020B0600070205080204" pitchFamily="34" charset="-128"/>
              </a:rPr>
              <a:t> or </a:t>
            </a:r>
            <a:r>
              <a:rPr lang="fr-FR" altLang="en-US" baseline="0" dirty="0" err="1" smtClean="0">
                <a:ea typeface="ＭＳ Ｐゴシック" panose="020B0600070205080204" pitchFamily="34" charset="-128"/>
              </a:rPr>
              <a:t>activities</a:t>
            </a:r>
            <a:r>
              <a:rPr lang="fr-FR" altLang="en-US" baseline="0" dirty="0" smtClean="0">
                <a:ea typeface="ＭＳ Ｐゴシック" panose="020B0600070205080204" pitchFamily="34" charset="-128"/>
              </a:rPr>
              <a:t>, and if </a:t>
            </a:r>
            <a:r>
              <a:rPr lang="fr-FR" altLang="en-US" baseline="0" dirty="0" err="1" smtClean="0">
                <a:ea typeface="ＭＳ Ｐゴシック" panose="020B0600070205080204" pitchFamily="34" charset="-128"/>
              </a:rPr>
              <a:t>so</a:t>
            </a:r>
            <a:r>
              <a:rPr lang="fr-FR" altLang="en-US" baseline="0" dirty="0" smtClean="0">
                <a:ea typeface="ＭＳ Ｐゴシック" panose="020B0600070205080204" pitchFamily="34" charset="-128"/>
              </a:rPr>
              <a:t>, the </a:t>
            </a:r>
            <a:r>
              <a:rPr lang="fr-FR" altLang="en-US" baseline="0" dirty="0" err="1" smtClean="0">
                <a:ea typeface="ＭＳ Ｐゴシック" panose="020B0600070205080204" pitchFamily="34" charset="-128"/>
              </a:rPr>
              <a:t>choice</a:t>
            </a:r>
            <a:r>
              <a:rPr lang="fr-FR" altLang="en-US" baseline="0" dirty="0" smtClean="0">
                <a:ea typeface="ＭＳ Ｐゴシック" panose="020B0600070205080204" pitchFamily="34" charset="-128"/>
              </a:rPr>
              <a:t> of </a:t>
            </a:r>
            <a:r>
              <a:rPr lang="fr-FR" altLang="en-US" baseline="0" dirty="0" err="1" smtClean="0">
                <a:ea typeface="ＭＳ Ｐゴシック" panose="020B0600070205080204" pitchFamily="34" charset="-128"/>
              </a:rPr>
              <a:t>methodologies</a:t>
            </a:r>
            <a:r>
              <a:rPr lang="fr-FR" altLang="en-US" baseline="0" dirty="0" smtClean="0">
                <a:ea typeface="ＭＳ Ｐゴシック" panose="020B0600070205080204" pitchFamily="34" charset="-128"/>
              </a:rPr>
              <a:t>.</a:t>
            </a:r>
            <a:endParaRPr lang="fr-FR" altLang="en-US" dirty="0">
              <a:ea typeface="ＭＳ Ｐゴシック" panose="020B0600070205080204" pitchFamily="34" charset="-128"/>
            </a:endParaRPr>
          </a:p>
          <a:p>
            <a:endParaRPr lang="en-US" altLang="en-US" dirty="0">
              <a:ea typeface="ＭＳ Ｐゴシック" panose="020B0600070205080204" pitchFamily="34" charset="-128"/>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dirty="0" smtClean="0"/>
              <a:t>While primary data analysis can be done to perfectly fit the need for one indicator, costs associated with data collection and analysis are very high.  Existing data systems might be lower</a:t>
            </a:r>
            <a:r>
              <a:rPr lang="en-US" baseline="0" dirty="0" smtClean="0"/>
              <a:t> cost, but </a:t>
            </a:r>
            <a:r>
              <a:rPr lang="en-US" dirty="0" smtClean="0"/>
              <a:t>might not provide or be able</a:t>
            </a:r>
            <a:r>
              <a:rPr lang="en-US" baseline="0" dirty="0" smtClean="0"/>
              <a:t> to provide the quality of </a:t>
            </a:r>
            <a:r>
              <a:rPr lang="en-US" dirty="0" smtClean="0"/>
              <a:t>indicator value that would best measure the intended result. </a:t>
            </a:r>
          </a:p>
          <a:p>
            <a:pPr defTabSz="465887">
              <a:defRPr/>
            </a:pPr>
            <a:endParaRPr lang="en-US" dirty="0" smtClean="0"/>
          </a:p>
          <a:p>
            <a:pPr defTabSz="465887">
              <a:defRPr/>
            </a:pPr>
            <a:r>
              <a:rPr lang="en-US" dirty="0" smtClean="0"/>
              <a:t>The decision to</a:t>
            </a:r>
            <a:r>
              <a:rPr lang="en-US" baseline="0" dirty="0" smtClean="0"/>
              <a:t> develop new monitoring systems / activities will be based on:</a:t>
            </a:r>
          </a:p>
          <a:p>
            <a:pPr marL="171450" indent="-171450" defTabSz="465887">
              <a:buFont typeface="Arial" panose="020B0604020202020204" pitchFamily="34" charset="0"/>
              <a:buChar char="•"/>
              <a:defRPr/>
            </a:pPr>
            <a:r>
              <a:rPr lang="en-US" baseline="0" dirty="0" smtClean="0"/>
              <a:t>Whether this allows a better indicator than existing data systems – reliability of what it measures; relevant or specificity to what is being monitored; and sensitivity to detect change – different methods support different types of indicators and the question is whether what is available or lower cost new options provide good enough data for decision-making.   </a:t>
            </a:r>
          </a:p>
          <a:p>
            <a:pPr defTabSz="465887">
              <a:defRPr/>
            </a:pPr>
            <a:r>
              <a:rPr lang="en-US" dirty="0" smtClean="0"/>
              <a:t>This must be weighed</a:t>
            </a:r>
            <a:r>
              <a:rPr lang="en-US" baseline="0" dirty="0" smtClean="0"/>
              <a:t> against</a:t>
            </a:r>
            <a:r>
              <a:rPr lang="en-US" dirty="0" smtClean="0"/>
              <a:t> </a:t>
            </a:r>
            <a:endParaRPr lang="en-US" dirty="0"/>
          </a:p>
          <a:p>
            <a:pPr marL="232943" indent="-232943" defTabSz="465887">
              <a:buFont typeface="Arial" panose="020B0604020202020204" pitchFamily="34" charset="0"/>
              <a:buChar char="•"/>
              <a:defRPr/>
            </a:pPr>
            <a:r>
              <a:rPr lang="en-US" dirty="0" smtClean="0"/>
              <a:t>Cost</a:t>
            </a:r>
            <a:r>
              <a:rPr lang="en-US" baseline="0" dirty="0" smtClean="0"/>
              <a:t> of new data collection – financial, human resources and t</a:t>
            </a:r>
            <a:r>
              <a:rPr lang="en-GB" dirty="0" err="1" smtClean="0"/>
              <a:t>ime</a:t>
            </a:r>
            <a:r>
              <a:rPr lang="en-GB" dirty="0" smtClean="0"/>
              <a:t> for set up and completion of data collection</a:t>
            </a:r>
          </a:p>
          <a:p>
            <a:pPr marL="232943" indent="-232943" defTabSz="465887">
              <a:buFont typeface="Arial" panose="020B0604020202020204" pitchFamily="34" charset="0"/>
              <a:buChar char="•"/>
              <a:defRPr/>
            </a:pPr>
            <a:r>
              <a:rPr lang="en-GB" dirty="0" smtClean="0"/>
              <a:t>Contextual limitations and opportunities to data collection  -- in humanitarian crises</a:t>
            </a:r>
            <a:r>
              <a:rPr lang="en-GB" baseline="0" dirty="0" smtClean="0"/>
              <a:t> for example, certain methodologies are just too slow and some are not feasible given the mobility of the population rendering sample frames out of date; by contrast in high income countries, existing capacities and systems might make longer term investments in developing monitoring approaches worthwhile.</a:t>
            </a:r>
            <a:endParaRPr lang="en-GB" dirty="0" smtClean="0"/>
          </a:p>
          <a:p>
            <a:pPr defTabSz="465887">
              <a:defRPr/>
            </a:pPr>
            <a:endParaRPr lang="en-US" dirty="0"/>
          </a:p>
          <a:p>
            <a:pPr defTabSz="465887">
              <a:defRPr/>
            </a:pPr>
            <a:r>
              <a:rPr lang="en-US" dirty="0" smtClean="0"/>
              <a:t>Finally, some monitoring approaches</a:t>
            </a:r>
            <a:r>
              <a:rPr lang="en-US" baseline="0" dirty="0" smtClean="0"/>
              <a:t> and methods bring added value in terms of strengthening social accountability.  For example, participatory approaches and methods can contribute to building up local level engagement.  </a:t>
            </a:r>
            <a:endParaRPr lang="en-US" dirty="0"/>
          </a:p>
          <a:p>
            <a:pPr defTabSz="465887">
              <a:defRPr/>
            </a:pPr>
            <a:endParaRPr lang="en-US" dirty="0"/>
          </a:p>
          <a:p>
            <a:endParaRPr lang="en-ZA" altLang="en-US" dirty="0">
              <a:ea typeface="ＭＳ Ｐゴシック" panose="020B0600070205080204" pitchFamily="34" charset="-128"/>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DB9E2881-CEE8-4B47-B859-FA9BCC5527F9}" type="slidenum">
              <a:rPr lang="en-US" altLang="en-US">
                <a:latin typeface="Calibri" panose="020F0502020204030204" pitchFamily="34" charset="0"/>
              </a:rPr>
              <a:pPr eaLnBrk="1" hangingPunct="1"/>
              <a:t>14</a:t>
            </a:fld>
            <a:endParaRPr lang="en-US" altLang="en-US" dirty="0">
              <a:latin typeface="Calibri" panose="020F0502020204030204" pitchFamily="34" charset="0"/>
            </a:endParaRPr>
          </a:p>
        </p:txBody>
      </p:sp>
    </p:spTree>
    <p:extLst>
      <p:ext uri="{BB962C8B-B14F-4D97-AF65-F5344CB8AC3E}">
        <p14:creationId xmlns:p14="http://schemas.microsoft.com/office/powerpoint/2010/main" val="1767028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b="0" dirty="0" smtClean="0">
                <a:solidFill>
                  <a:prstClr val="black"/>
                </a:solidFill>
              </a:rPr>
              <a:t>There are a wide range of methods, approaches and combinations of methods that can be used in monitoring.   Some methods are actually</a:t>
            </a:r>
            <a:r>
              <a:rPr lang="en-US" b="0" baseline="0" dirty="0" smtClean="0">
                <a:solidFill>
                  <a:prstClr val="black"/>
                </a:solidFill>
              </a:rPr>
              <a:t> packages of mixed-methods drawn together in an approach, like the participatory approaches discussed below</a:t>
            </a:r>
            <a:r>
              <a:rPr lang="en-US" b="0" dirty="0" smtClean="0">
                <a:solidFill>
                  <a:prstClr val="black"/>
                </a:solidFill>
              </a:rPr>
              <a:t>.   Some of the basic categories are:</a:t>
            </a:r>
          </a:p>
          <a:p>
            <a:pPr defTabSz="465887">
              <a:defRPr/>
            </a:pPr>
            <a:endParaRPr lang="en-US" b="1" dirty="0">
              <a:solidFill>
                <a:prstClr val="black"/>
              </a:solidFill>
            </a:endParaRPr>
          </a:p>
          <a:p>
            <a:pPr defTabSz="465887">
              <a:defRPr/>
            </a:pPr>
            <a:r>
              <a:rPr lang="en-GB" b="1" dirty="0" smtClean="0">
                <a:solidFill>
                  <a:prstClr val="black"/>
                </a:solidFill>
              </a:rPr>
              <a:t>Routine </a:t>
            </a:r>
            <a:r>
              <a:rPr lang="en-GB" b="1" dirty="0">
                <a:solidFill>
                  <a:prstClr val="black"/>
                </a:solidFill>
              </a:rPr>
              <a:t>data systems </a:t>
            </a:r>
            <a:r>
              <a:rPr lang="en-GB" dirty="0">
                <a:solidFill>
                  <a:prstClr val="black"/>
                </a:solidFill>
              </a:rPr>
              <a:t>are part of information management systems and subsystems that continuously collect information at different time periods (daily, weekly, monthly) and across different levels [individual (student, patient), administrative units (school, health </a:t>
            </a:r>
            <a:r>
              <a:rPr lang="en-GB" dirty="0" err="1">
                <a:solidFill>
                  <a:prstClr val="black"/>
                </a:solidFill>
              </a:rPr>
              <a:t>center</a:t>
            </a:r>
            <a:r>
              <a:rPr lang="en-GB" dirty="0">
                <a:solidFill>
                  <a:prstClr val="black"/>
                </a:solidFill>
              </a:rPr>
              <a:t>), and administrative levels (district, municipality</a:t>
            </a:r>
            <a:r>
              <a:rPr lang="en-GB" dirty="0" smtClean="0">
                <a:solidFill>
                  <a:prstClr val="black"/>
                </a:solidFill>
              </a:rPr>
              <a:t>)].   </a:t>
            </a:r>
            <a:r>
              <a:rPr lang="en-GB" dirty="0">
                <a:solidFill>
                  <a:prstClr val="black"/>
                </a:solidFill>
              </a:rPr>
              <a:t>Routine data systems most commonly operate in education and health settings, such as Education Management Information Systems (EMIS) and Health Management Information Systems (HMIS), but they are increasingly being utilized in other areas, such as water supply and child protection (UNICEF, 2015</a:t>
            </a:r>
            <a:r>
              <a:rPr lang="en-GB" dirty="0" smtClean="0">
                <a:solidFill>
                  <a:prstClr val="black"/>
                </a:solidFill>
              </a:rPr>
              <a:t>)  They offer full coverage of service points, but they are expensive to</a:t>
            </a:r>
            <a:r>
              <a:rPr lang="en-GB" baseline="0" dirty="0" smtClean="0">
                <a:solidFill>
                  <a:prstClr val="black"/>
                </a:solidFill>
              </a:rPr>
              <a:t> set up and cannot be changed easily.  </a:t>
            </a:r>
            <a:r>
              <a:rPr lang="en-GB" dirty="0" smtClean="0">
                <a:solidFill>
                  <a:prstClr val="black"/>
                </a:solidFill>
              </a:rPr>
              <a:t>In addition to these traditional systems there are other ongoing</a:t>
            </a:r>
            <a:r>
              <a:rPr lang="en-GB" baseline="0" dirty="0" smtClean="0">
                <a:solidFill>
                  <a:prstClr val="black"/>
                </a:solidFill>
              </a:rPr>
              <a:t> data systems that can be more agile</a:t>
            </a:r>
            <a:r>
              <a:rPr lang="en-GB" dirty="0" smtClean="0">
                <a:solidFill>
                  <a:prstClr val="black"/>
                </a:solidFill>
              </a:rPr>
              <a:t>: </a:t>
            </a:r>
            <a:endParaRPr lang="en-GB" b="1" dirty="0" smtClean="0">
              <a:solidFill>
                <a:prstClr val="black"/>
              </a:solidFill>
            </a:endParaRP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solidFill>
                  <a:prstClr val="black"/>
                </a:solidFill>
              </a:rPr>
              <a:t>Sentinel surveillance</a:t>
            </a:r>
            <a:r>
              <a:rPr lang="en-US" dirty="0" smtClean="0">
                <a:solidFill>
                  <a:prstClr val="black"/>
                </a:solidFill>
              </a:rPr>
              <a:t>: Sentinel surveillance involves repeat data collection from a sample of service delivery units or communities in selected areas or groups of people. Common examples include demographic sentinel site surveillance systems, ANC clinics as sentinel sites for HIV surveillance, nutritional surveillance and food security surveillance sentinel sites. Monitoring data from sentinel sites offers an indication of what is happening more broadly. Sentinel surveillance may be useful when indicators of interest but cannot be integrated into routine systems.</a:t>
            </a: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solidFill>
                  <a:prstClr val="black"/>
                </a:solidFill>
              </a:rPr>
              <a:t>Field monitoring systems</a:t>
            </a:r>
            <a:r>
              <a:rPr lang="en-US" dirty="0" smtClean="0">
                <a:solidFill>
                  <a:prstClr val="black"/>
                </a:solidFill>
              </a:rPr>
              <a:t>, such as third party monitoring systems which can be used for shorter</a:t>
            </a:r>
            <a:r>
              <a:rPr lang="en-US" baseline="0" dirty="0" smtClean="0">
                <a:solidFill>
                  <a:prstClr val="black"/>
                </a:solidFill>
              </a:rPr>
              <a:t> periods or in contexts of weak government capacities to scale up monitoring.</a:t>
            </a:r>
            <a:endParaRPr lang="en-US"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b="1" dirty="0" smtClean="0">
                <a:solidFill>
                  <a:prstClr val="black"/>
                </a:solidFill>
              </a:rPr>
              <a:t>Surveys</a:t>
            </a:r>
            <a:r>
              <a:rPr lang="en-US" dirty="0" smtClean="0">
                <a:solidFill>
                  <a:prstClr val="black"/>
                </a:solidFill>
              </a:rPr>
              <a:t>: Surveys have been widely used in assessing access to, demand for and quality of service provision as well as higher</a:t>
            </a:r>
            <a:r>
              <a:rPr lang="en-US" baseline="0" dirty="0" smtClean="0">
                <a:solidFill>
                  <a:prstClr val="black"/>
                </a:solidFill>
              </a:rPr>
              <a:t> level outcomes</a:t>
            </a:r>
            <a:r>
              <a:rPr lang="en-US" dirty="0" smtClean="0">
                <a:solidFill>
                  <a:prstClr val="black"/>
                </a:solidFill>
              </a:rPr>
              <a:t>. Surveys typically use a questionnaire, administered by trained enumerators to collect data on variables of interest.   S</a:t>
            </a:r>
            <a:r>
              <a:rPr lang="en-US" baseline="0" dirty="0" smtClean="0">
                <a:solidFill>
                  <a:prstClr val="black"/>
                </a:solidFill>
              </a:rPr>
              <a:t>urveys such as MICS and DHS that are based on random sampling can offer robust data for statistical analysis (with confidence intervals depending on the sample size).   Approaches with purposive sampling or combinations of purposive and then semi-random sampling can be undertaken where time and access constraints or gaps in sample frames do not allow for random surveys; for example, sentinel site surveys.  </a:t>
            </a:r>
            <a:endParaRPr lang="en-US"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GB" b="1" dirty="0" smtClean="0">
                <a:solidFill>
                  <a:prstClr val="black"/>
                </a:solidFill>
              </a:rPr>
              <a:t>Qualitative methods </a:t>
            </a:r>
            <a:r>
              <a:rPr lang="en-GB" b="0" dirty="0" smtClean="0">
                <a:solidFill>
                  <a:prstClr val="black"/>
                </a:solidFill>
              </a:rPr>
              <a:t>include observation, focus groups and key informant interviews.   </a:t>
            </a: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solidFill>
                  <a:prstClr val="black"/>
                </a:solidFill>
              </a:rPr>
              <a:t>Observation </a:t>
            </a:r>
            <a:r>
              <a:rPr lang="en-GB" b="0" dirty="0" smtClean="0">
                <a:solidFill>
                  <a:prstClr val="black"/>
                </a:solidFill>
              </a:rPr>
              <a:t>is a</a:t>
            </a:r>
            <a:r>
              <a:rPr lang="en-GB" b="0" baseline="0" dirty="0" smtClean="0">
                <a:solidFill>
                  <a:prstClr val="black"/>
                </a:solidFill>
              </a:rPr>
              <a:t> basic method that It can include n</a:t>
            </a:r>
            <a:r>
              <a:rPr lang="en-GB" b="0" dirty="0" smtClean="0">
                <a:solidFill>
                  <a:prstClr val="black"/>
                </a:solidFill>
              </a:rPr>
              <a:t>on-participant observation (observing participant(s) without actively participating) as well as participant observation (identifying the attitudes and practices of a community by living in the community).</a:t>
            </a:r>
            <a:r>
              <a:rPr lang="en-GB" b="0" baseline="0" dirty="0" smtClean="0">
                <a:solidFill>
                  <a:prstClr val="black"/>
                </a:solidFill>
              </a:rPr>
              <a:t> is often blended with other methods, for example in </a:t>
            </a:r>
            <a:r>
              <a:rPr lang="en-GB" b="0" dirty="0" smtClean="0">
                <a:solidFill>
                  <a:prstClr val="black"/>
                </a:solidFill>
              </a:rPr>
              <a:t>Field</a:t>
            </a:r>
            <a:r>
              <a:rPr lang="en-GB" b="0" baseline="0" dirty="0" smtClean="0">
                <a:solidFill>
                  <a:prstClr val="black"/>
                </a:solidFill>
              </a:rPr>
              <a:t> Monitoring Systems. </a:t>
            </a:r>
            <a:endParaRPr lang="en-GB" b="0" dirty="0" smtClean="0">
              <a:solidFill>
                <a:prstClr val="black"/>
              </a:solidFill>
            </a:endParaRPr>
          </a:p>
          <a:p>
            <a:pPr marL="171450" indent="-171450" rtl="0" fontAlgn="base">
              <a:buFont typeface="Arial" panose="020B0604020202020204" pitchFamily="34" charset="0"/>
              <a:buChar char="•"/>
            </a:pPr>
            <a:r>
              <a:rPr lang="en-US" sz="1200" b="1" i="0" kern="1200" dirty="0" smtClean="0">
                <a:solidFill>
                  <a:schemeClr val="tx1"/>
                </a:solidFill>
                <a:effectLst/>
                <a:latin typeface="+mn-lt"/>
                <a:ea typeface="+mn-ea"/>
                <a:cs typeface="+mn-cs"/>
              </a:rPr>
              <a:t>Key informant interview</a:t>
            </a:r>
            <a:r>
              <a:rPr lang="en-US" sz="1200" b="0" i="0" kern="1200" dirty="0" smtClean="0">
                <a:solidFill>
                  <a:schemeClr val="tx1"/>
                </a:solidFill>
                <a:effectLst/>
                <a:latin typeface="+mn-lt"/>
                <a:ea typeface="+mn-ea"/>
                <a:cs typeface="+mn-cs"/>
              </a:rPr>
              <a:t>  is an interviews with a person (or group of persons) with unique skills or professional background related to the issue/intervention being evaluated, who is knowledgeable about the project participants, or has access to other information of interest</a:t>
            </a:r>
          </a:p>
          <a:p>
            <a:pPr marL="171450" indent="-171450" rtl="0" fontAlgn="base">
              <a:buFont typeface="Arial" panose="020B0604020202020204" pitchFamily="34" charset="0"/>
              <a:buChar char="•"/>
            </a:pPr>
            <a:r>
              <a:rPr lang="en-US" sz="1200" b="1" i="0" kern="1200" dirty="0" smtClean="0">
                <a:solidFill>
                  <a:schemeClr val="tx1"/>
                </a:solidFill>
                <a:effectLst/>
                <a:latin typeface="+mn-lt"/>
                <a:ea typeface="+mn-ea"/>
                <a:cs typeface="+mn-cs"/>
              </a:rPr>
              <a:t>Focus group interviews</a:t>
            </a:r>
            <a:r>
              <a:rPr lang="en-US" sz="1200" b="0" i="0" kern="1200" dirty="0" smtClean="0">
                <a:solidFill>
                  <a:schemeClr val="tx1"/>
                </a:solidFill>
                <a:effectLst/>
                <a:latin typeface="+mn-lt"/>
                <a:ea typeface="+mn-ea"/>
                <a:cs typeface="+mn-cs"/>
              </a:rPr>
              <a:t> involve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small discussions with 6 to 12 people who share certain characteristics</a:t>
            </a:r>
            <a:r>
              <a:rPr lang="en-US" sz="1200" b="0" i="0" kern="1200" baseline="0" dirty="0" smtClean="0">
                <a:solidFill>
                  <a:schemeClr val="tx1"/>
                </a:solidFill>
                <a:effectLst/>
                <a:latin typeface="+mn-lt"/>
                <a:ea typeface="+mn-ea"/>
                <a:cs typeface="+mn-cs"/>
              </a:rPr>
              <a:t> and this both </a:t>
            </a:r>
            <a:r>
              <a:rPr lang="en-US" sz="1200" b="0" i="0" kern="1200" dirty="0" smtClean="0">
                <a:solidFill>
                  <a:schemeClr val="tx1"/>
                </a:solidFill>
                <a:effectLst/>
                <a:latin typeface="+mn-lt"/>
                <a:ea typeface="+mn-ea"/>
                <a:cs typeface="+mn-cs"/>
              </a:rPr>
              <a:t>makes participants relatively more relaxed and more likely to discuss sensitive issues because of their common experience and able to represent a perspective</a:t>
            </a:r>
            <a:r>
              <a:rPr lang="en-US" sz="1200" b="0" i="0" kern="1200" baseline="0" dirty="0" smtClean="0">
                <a:solidFill>
                  <a:schemeClr val="tx1"/>
                </a:solidFill>
                <a:effectLst/>
                <a:latin typeface="+mn-lt"/>
                <a:ea typeface="+mn-ea"/>
                <a:cs typeface="+mn-cs"/>
              </a:rPr>
              <a:t> of a certain group if FGs are repeated enough.   They are useful for</a:t>
            </a:r>
            <a:r>
              <a:rPr lang="en-US" sz="1200" b="0" i="0" kern="1200" dirty="0" smtClean="0">
                <a:solidFill>
                  <a:schemeClr val="tx1"/>
                </a:solidFill>
                <a:effectLst/>
                <a:latin typeface="+mn-lt"/>
                <a:ea typeface="+mn-ea"/>
                <a:cs typeface="+mn-cs"/>
              </a:rPr>
              <a:t> analysis of specific, complex problems, to identify attitudes and priorities in smaller groups.</a:t>
            </a: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b="1" dirty="0" smtClean="0">
                <a:solidFill>
                  <a:prstClr val="black"/>
                </a:solidFill>
              </a:rPr>
              <a:t>Participatory methods</a:t>
            </a:r>
            <a:r>
              <a:rPr lang="en-US" dirty="0" smtClean="0">
                <a:solidFill>
                  <a:prstClr val="black"/>
                </a:solidFill>
              </a:rPr>
              <a:t>: These approaches are particularly well suited for higher frequency data collection on changes in vulnerabilities and understanding access to demand for and quality of services at the local level. Participatory methods are used to strengthen accountability through community participation. A key characteristic is the combination of a variety of processes and techniques to collect, analyze and disseminate information, in ways that are accessible to citizens as well as able to influence donor and/or local and national policies.  These often draw on the same methods</a:t>
            </a:r>
            <a:r>
              <a:rPr lang="en-US" baseline="0" dirty="0" smtClean="0">
                <a:solidFill>
                  <a:prstClr val="black"/>
                </a:solidFill>
              </a:rPr>
              <a:t> as qualitative data collection and can also draw on surveys, but add techniques to help visualize collective analysis.  </a:t>
            </a:r>
            <a:endParaRPr lang="en-US" dirty="0" smtClean="0">
              <a:solidFill>
                <a:prstClr val="black"/>
              </a:solidFill>
            </a:endParaRPr>
          </a:p>
          <a:p>
            <a:pPr defTabSz="465887">
              <a:defRPr/>
            </a:pPr>
            <a:endParaRPr lang="en-US" dirty="0" smtClean="0">
              <a:solidFill>
                <a:prstClr val="black"/>
              </a:solidFill>
            </a:endParaRPr>
          </a:p>
          <a:p>
            <a:pPr defTabSz="465887">
              <a:defRPr/>
            </a:pPr>
            <a:endParaRPr lang="en-US" dirty="0" smtClean="0">
              <a:solidFill>
                <a:prstClr val="black"/>
              </a:solidFill>
            </a:endParaRPr>
          </a:p>
          <a:p>
            <a:pPr defTabSz="465887">
              <a:defRPr/>
            </a:pPr>
            <a:endParaRPr lang="en-US" dirty="0">
              <a:solidFill>
                <a:prstClr val="black"/>
              </a:solidFill>
            </a:endParaRPr>
          </a:p>
          <a:p>
            <a:pPr defTabSz="465887">
              <a:defRPr/>
            </a:pPr>
            <a:endParaRPr lang="en-GB" dirty="0">
              <a:solidFill>
                <a:prstClr val="black"/>
              </a:solidFill>
            </a:endParaRPr>
          </a:p>
          <a:p>
            <a:pPr defTabSz="465887">
              <a:defRPr/>
            </a:pPr>
            <a:endParaRPr lang="en-US" dirty="0">
              <a:solidFill>
                <a:prstClr val="black"/>
              </a:solidFill>
            </a:endParaRPr>
          </a:p>
          <a:p>
            <a:pPr defTabSz="465887">
              <a:defRPr/>
            </a:pPr>
            <a:endParaRPr lang="en-GB" dirty="0">
              <a:solidFill>
                <a:prstClr val="black"/>
              </a:solidFill>
            </a:endParaRPr>
          </a:p>
          <a:p>
            <a:pPr defTabSz="465887">
              <a:defRPr/>
            </a:pPr>
            <a:r>
              <a:rPr lang="en-US" b="1" dirty="0">
                <a:solidFill>
                  <a:prstClr val="black"/>
                </a:solidFill>
              </a:rPr>
              <a:t>Citizen based monitoring/SMS technology monitoring</a:t>
            </a:r>
            <a:r>
              <a:rPr lang="en-US" dirty="0">
                <a:solidFill>
                  <a:prstClr val="black"/>
                </a:solidFill>
              </a:rPr>
              <a:t>: New methods for data collection and analysis supported by ICTs are fueling innovation around the production, delivery and presentation of local information for and by communities. The rise of citizen based monitoring is due to mobile phone technology, which has enabled individuals to perform monitoring functions. </a:t>
            </a:r>
          </a:p>
          <a:p>
            <a:pPr defTabSz="465887">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fld id="{61DDD918-3330-4C60-A2DB-2DE705F645F3}" type="slidenum">
              <a:rPr lang="en-US" smtClean="0"/>
              <a:t>15</a:t>
            </a:fld>
            <a:endParaRPr lang="en-US" dirty="0"/>
          </a:p>
        </p:txBody>
      </p:sp>
    </p:spTree>
    <p:extLst>
      <p:ext uri="{BB962C8B-B14F-4D97-AF65-F5344CB8AC3E}">
        <p14:creationId xmlns:p14="http://schemas.microsoft.com/office/powerpoint/2010/main" val="7117210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considering</a:t>
            </a:r>
            <a:r>
              <a:rPr lang="en-US" baseline="0" dirty="0" smtClean="0"/>
              <a:t> the match between best possible indicators and correspondingly cost-effective methodologies/approaches, there are also considerations related to evolving opportunities that are re-orienting how we approach monitoring:</a:t>
            </a:r>
          </a:p>
          <a:p>
            <a:endParaRPr lang="en-US" baseline="0" dirty="0" smtClean="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There is increasing call for </a:t>
            </a:r>
            <a:r>
              <a:rPr lang="en-US" b="1" baseline="0" dirty="0" smtClean="0"/>
              <a:t>social accountability </a:t>
            </a:r>
            <a:r>
              <a:rPr lang="en-US" baseline="0" dirty="0" smtClean="0"/>
              <a:t>– different to judicial accountability, political accountability (elections), and internal government administrative accountability, this is a push to strengthen governments’, organizations’ and private sectors’  accountability to citizens/intended </a:t>
            </a:r>
            <a:r>
              <a:rPr lang="en-US" baseline="0" dirty="0" err="1" smtClean="0"/>
              <a:t>beneficiairies</a:t>
            </a:r>
            <a:r>
              <a:rPr lang="en-US" baseline="0" dirty="0" smtClean="0"/>
              <a:t>/affected people. In humanitarian contexts, there is the similar push for accountability to affected populations.</a:t>
            </a:r>
          </a:p>
          <a:p>
            <a:pPr marL="628650" lvl="1" indent="-171450">
              <a:buFont typeface="Arial" panose="020B0604020202020204" pitchFamily="34" charset="0"/>
              <a:buChar char="•"/>
            </a:pPr>
            <a:r>
              <a:rPr lang="en-US" baseline="0" dirty="0" smtClean="0"/>
              <a:t>This includes grass roots actions and supporting actions by various entities to support peoples voice and so-called “downward accountability” </a:t>
            </a:r>
          </a:p>
          <a:p>
            <a:pPr marL="628650" lvl="1" indent="-171450">
              <a:buFont typeface="Arial" panose="020B0604020202020204" pitchFamily="34" charset="0"/>
              <a:buChar char="•"/>
            </a:pPr>
            <a:r>
              <a:rPr lang="en-US" baseline="0" dirty="0" smtClean="0"/>
              <a:t>In terms of monitoring, this puts an emphasis on – </a:t>
            </a:r>
          </a:p>
          <a:p>
            <a:pPr marL="1085850" lvl="2" indent="-171450">
              <a:buFont typeface="Arial" panose="020B0604020202020204" pitchFamily="34" charset="0"/>
              <a:buChar char="•"/>
            </a:pPr>
            <a:r>
              <a:rPr lang="en-US" baseline="0" dirty="0" smtClean="0"/>
              <a:t>Traditional participatory monitoring approaches; </a:t>
            </a:r>
          </a:p>
          <a:p>
            <a:pPr marL="1085850" lvl="2" indent="-171450">
              <a:buFont typeface="Arial" panose="020B0604020202020204" pitchFamily="34" charset="0"/>
              <a:buChar char="•"/>
            </a:pPr>
            <a:r>
              <a:rPr lang="en-US" baseline="0" dirty="0" smtClean="0"/>
              <a:t>Efforts to support amplifying the voice of people, such as recent efforts to seek out peoples feedback and perspectives in high volume (</a:t>
            </a:r>
            <a:r>
              <a:rPr lang="en-US" baseline="0" dirty="0" err="1" smtClean="0"/>
              <a:t>uReport</a:t>
            </a:r>
            <a:r>
              <a:rPr lang="en-US" baseline="0" dirty="0" smtClean="0"/>
              <a:t>) as well as complaint mechanisms including related to Prevention of Sexual Exploitation and Abuse</a:t>
            </a:r>
          </a:p>
          <a:p>
            <a:pPr marL="1085850" lvl="2" indent="-171450">
              <a:buFont typeface="Arial" panose="020B0604020202020204" pitchFamily="34" charset="0"/>
              <a:buChar char="•"/>
            </a:pPr>
            <a:r>
              <a:rPr lang="en-US" baseline="0" dirty="0" err="1" smtClean="0"/>
              <a:t>Strenghening</a:t>
            </a:r>
            <a:r>
              <a:rPr lang="en-US" baseline="0" dirty="0" smtClean="0"/>
              <a:t> feedback from the above into decision-making AND feedback to people on findings and follow-up</a:t>
            </a:r>
          </a:p>
          <a:p>
            <a:pPr marL="1085850" lvl="2"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In relation to the above but also supported by the International Aid Transparency Initiative (http://www.aidtransparency.net/) there is a corresponding push for transparency by governments, donors, aid organizations and more generally for </a:t>
            </a:r>
            <a:r>
              <a:rPr lang="en-US" b="1" baseline="0" dirty="0" smtClean="0"/>
              <a:t>open data and interoperability of data systems.</a:t>
            </a:r>
          </a:p>
          <a:p>
            <a:pPr marL="171450" lvl="0" indent="-171450">
              <a:buFont typeface="Arial" panose="020B0604020202020204" pitchFamily="34" charset="0"/>
              <a:buChar char="•"/>
            </a:pPr>
            <a:endParaRPr lang="en-US" b="1" baseline="0" dirty="0" smtClean="0"/>
          </a:p>
          <a:p>
            <a:pPr marL="171450" lvl="0" indent="-171450">
              <a:buFont typeface="Arial" panose="020B0604020202020204" pitchFamily="34" charset="0"/>
              <a:buChar char="•"/>
            </a:pPr>
            <a:r>
              <a:rPr lang="en-US" baseline="0" dirty="0" smtClean="0"/>
              <a:t>Made possible by technology innovations, there is a complementary push for</a:t>
            </a:r>
            <a:r>
              <a:rPr lang="en-US" b="1" baseline="0" dirty="0" smtClean="0"/>
              <a:t> real-time data</a:t>
            </a:r>
            <a:r>
              <a:rPr lang="en-US" baseline="0" dirty="0" smtClean="0"/>
              <a:t>.   Faster turn around between data collection and analysis/communication help engagement of people in monitoring efforts and wider social accountability.   There are also programmatic decision-makers pushing for ‘real-time’ data – in relation to natural hazards and related disaster risks and economic shocks for more responsive programming; for management of humanitarian response; and also in relation to various pushes for accelerated programming results, such as UNICEF Monitoring of Results for Equity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16</a:t>
            </a:fld>
            <a:endParaRPr lang="en-US" dirty="0"/>
          </a:p>
        </p:txBody>
      </p:sp>
    </p:spTree>
    <p:extLst>
      <p:ext uri="{BB962C8B-B14F-4D97-AF65-F5344CB8AC3E}">
        <p14:creationId xmlns:p14="http://schemas.microsoft.com/office/powerpoint/2010/main" val="1667584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0000"/>
                </a:solidFill>
              </a:rPr>
              <a:t>New technologies are changing </a:t>
            </a:r>
            <a:r>
              <a:rPr lang="en-US" baseline="0" dirty="0" smtClean="0">
                <a:solidFill>
                  <a:srgbClr val="FF0000"/>
                </a:solidFill>
              </a:rPr>
              <a:t>what is possible in data collection.   The technologies themselves are simple.  They are built around data collection through SMS – this can be directly by people being surveyed or by </a:t>
            </a:r>
            <a:r>
              <a:rPr lang="en-US" baseline="0" dirty="0" err="1" smtClean="0">
                <a:solidFill>
                  <a:srgbClr val="FF0000"/>
                </a:solidFill>
              </a:rPr>
              <a:t>intermediairy</a:t>
            </a:r>
            <a:r>
              <a:rPr lang="en-US" baseline="0" dirty="0" smtClean="0">
                <a:solidFill>
                  <a:srgbClr val="FF0000"/>
                </a:solidFill>
              </a:rPr>
              <a:t> ‘surveyors’ or sentinel key informants – or through more complex Apps for use by data collectors.    These are combined with platforms that receive this electronic data, process and present visually.  </a:t>
            </a:r>
          </a:p>
          <a:p>
            <a:endParaRPr lang="en-US" baseline="0" dirty="0" smtClean="0">
              <a:solidFill>
                <a:srgbClr val="FF0000"/>
              </a:solidFill>
            </a:endParaRPr>
          </a:p>
          <a:p>
            <a:r>
              <a:rPr lang="en-US" baseline="0" dirty="0" smtClean="0">
                <a:solidFill>
                  <a:srgbClr val="FF0000"/>
                </a:solidFill>
              </a:rPr>
              <a:t>The technologies bring specific advantages:</a:t>
            </a:r>
          </a:p>
          <a:p>
            <a:endParaRPr lang="en-US" baseline="0" dirty="0" smtClean="0">
              <a:solidFill>
                <a:srgbClr val="FF0000"/>
              </a:solidFill>
            </a:endParaRPr>
          </a:p>
          <a:p>
            <a:pPr marL="171450" indent="-171450">
              <a:buFont typeface="Arial" panose="020B0604020202020204" pitchFamily="34" charset="0"/>
              <a:buChar char="•"/>
            </a:pPr>
            <a:r>
              <a:rPr lang="en-US" dirty="0" smtClean="0">
                <a:solidFill>
                  <a:srgbClr val="FF0000"/>
                </a:solidFill>
              </a:rPr>
              <a:t>Where technology-based innovations are accompanied by adequate training,</a:t>
            </a:r>
            <a:r>
              <a:rPr lang="en-US" baseline="0" dirty="0" smtClean="0">
                <a:solidFill>
                  <a:srgbClr val="FF0000"/>
                </a:solidFill>
              </a:rPr>
              <a:t> they can REDUCE DATA PROCESSING ERRORS as t</a:t>
            </a:r>
            <a:r>
              <a:rPr lang="en-US" dirty="0" smtClean="0">
                <a:solidFill>
                  <a:srgbClr val="FF0000"/>
                </a:solidFill>
              </a:rPr>
              <a:t>here is no need to capture paper based data into electronic platforms.    Innovations such as U-survey in Uganda have reduced time taken from data collection to dissemination</a:t>
            </a:r>
            <a:r>
              <a:rPr lang="en-US" baseline="0" dirty="0" smtClean="0">
                <a:solidFill>
                  <a:srgbClr val="FF0000"/>
                </a:solidFill>
              </a:rPr>
              <a: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solidFill>
                  <a:srgbClr val="FF0000"/>
                </a:solidFill>
              </a:rPr>
              <a:t>SPEED in data collection and processing</a:t>
            </a:r>
            <a:r>
              <a:rPr lang="en-US" baseline="0" dirty="0" smtClean="0">
                <a:solidFill>
                  <a:srgbClr val="FF0000"/>
                </a:solidFill>
              </a:rPr>
              <a:t>. </a:t>
            </a:r>
            <a:r>
              <a:rPr lang="en-US" dirty="0" smtClean="0">
                <a:solidFill>
                  <a:srgbClr val="FF0000"/>
                </a:solidFill>
              </a:rPr>
              <a:t>Data can quickly show what is working and what is not working on a near real-time basis.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solidFill>
                  <a:srgbClr val="FF0000"/>
                </a:solidFill>
              </a:rPr>
              <a:t>Speed and digestible VISUALIZATION OF DATA ANALYSIS helps feedback to users.</a:t>
            </a:r>
            <a:r>
              <a:rPr lang="en-US" dirty="0" smtClean="0">
                <a:solidFill>
                  <a:srgbClr val="FF0000"/>
                </a:solidFill>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solidFill>
                  <a:srgbClr val="FF0000"/>
                </a:solidFill>
              </a:rPr>
              <a:t>LOWER</a:t>
            </a:r>
            <a:r>
              <a:rPr lang="en-US" baseline="0" dirty="0" smtClean="0">
                <a:solidFill>
                  <a:srgbClr val="FF0000"/>
                </a:solidFill>
              </a:rPr>
              <a:t> COST is data collection and processing follows from all of the above  </a:t>
            </a:r>
          </a:p>
          <a:p>
            <a:pPr marL="171450" indent="-171450">
              <a:buFont typeface="Arial" panose="020B0604020202020204" pitchFamily="34" charset="0"/>
              <a:buChar char="•"/>
            </a:pPr>
            <a:r>
              <a:rPr lang="en-US" baseline="0" dirty="0" smtClean="0">
                <a:solidFill>
                  <a:srgbClr val="FF0000"/>
                </a:solidFill>
              </a:rPr>
              <a:t>Because technologies allow all of the above, it makes it easier to move to c</a:t>
            </a:r>
            <a:r>
              <a:rPr lang="en-US" dirty="0" smtClean="0">
                <a:solidFill>
                  <a:srgbClr val="FF0000"/>
                </a:solidFill>
              </a:rPr>
              <a:t>itizen engagement, VISIBILITY and therefore PUBLIC OWNERSHIP</a:t>
            </a:r>
            <a:r>
              <a:rPr lang="en-US" baseline="0" dirty="0" smtClean="0">
                <a:solidFill>
                  <a:srgbClr val="FF0000"/>
                </a:solidFill>
              </a:rPr>
              <a:t> of monitoring data</a:t>
            </a:r>
            <a:r>
              <a:rPr lang="en-US" dirty="0" smtClean="0">
                <a:solidFill>
                  <a:srgbClr val="FF0000"/>
                </a:solidFill>
              </a:rPr>
              <a:t>, </a:t>
            </a:r>
            <a:r>
              <a:rPr lang="en-US" dirty="0">
                <a:solidFill>
                  <a:srgbClr val="FF0000"/>
                </a:solidFill>
              </a:rPr>
              <a:t>such as </a:t>
            </a:r>
            <a:r>
              <a:rPr lang="en-US" dirty="0" smtClean="0">
                <a:solidFill>
                  <a:srgbClr val="FF0000"/>
                </a:solidFill>
              </a:rPr>
              <a:t>U-Report.   This can help push for </a:t>
            </a:r>
            <a:r>
              <a:rPr lang="en-US" baseline="0" dirty="0" smtClean="0">
                <a:solidFill>
                  <a:srgbClr val="FF0000"/>
                </a:solidFill>
              </a:rPr>
              <a:t>USE and corrective action.  </a:t>
            </a:r>
            <a:r>
              <a:rPr lang="en-US" dirty="0" smtClean="0">
                <a:solidFill>
                  <a:srgbClr val="FF0000"/>
                </a:solidFill>
              </a:rPr>
              <a:t> </a:t>
            </a:r>
            <a:endParaRPr lang="en-US" dirty="0">
              <a:solidFill>
                <a:srgbClr val="FF0000"/>
              </a:solidFill>
            </a:endParaRPr>
          </a:p>
          <a:p>
            <a:endParaRPr lang="en-US" dirty="0"/>
          </a:p>
          <a:p>
            <a:r>
              <a:rPr lang="en-US" dirty="0" smtClean="0"/>
              <a:t>Some</a:t>
            </a:r>
            <a:r>
              <a:rPr lang="en-US" baseline="0" dirty="0" smtClean="0"/>
              <a:t> </a:t>
            </a:r>
            <a:r>
              <a:rPr lang="en-US" baseline="0" dirty="0"/>
              <a:t>examples of key technology-based solutions helping to improve data collection and use in decision-making</a:t>
            </a:r>
          </a:p>
          <a:p>
            <a:endParaRPr lang="en-US" dirty="0"/>
          </a:p>
          <a:p>
            <a:r>
              <a:rPr lang="en-US" b="1" dirty="0"/>
              <a:t>Key Mobile Technology Innovations in </a:t>
            </a:r>
            <a:r>
              <a:rPr lang="en-US" b="1" dirty="0" smtClean="0"/>
              <a:t>Uganda</a:t>
            </a:r>
          </a:p>
          <a:p>
            <a:r>
              <a:rPr lang="en-US" dirty="0" smtClean="0">
                <a:solidFill>
                  <a:srgbClr val="FF0000"/>
                </a:solidFill>
              </a:rPr>
              <a:t>Such data can also be used as an early warning mechanisms in particular geographical locations. </a:t>
            </a:r>
            <a:endParaRPr lang="en-US" b="1" dirty="0" smtClean="0"/>
          </a:p>
          <a:p>
            <a:endParaRPr lang="en-US" dirty="0"/>
          </a:p>
          <a:p>
            <a:r>
              <a:rPr lang="en-US" b="1" i="1" dirty="0" err="1" smtClean="0"/>
              <a:t>uSurvey</a:t>
            </a:r>
            <a:r>
              <a:rPr lang="en-US" b="1" dirty="0"/>
              <a:t>: </a:t>
            </a:r>
            <a:r>
              <a:rPr lang="en-US" dirty="0" err="1"/>
              <a:t>uSurvey</a:t>
            </a:r>
            <a:r>
              <a:rPr lang="en-US" dirty="0"/>
              <a:t> is a mobile-based survey data collection tool that is web-based, interacts with the user through a mobile phone and has in-built automated data capture and summarization capabilities.  UNICEF and the Uganda Bureau of Statistics (UBOS) developed the system to source high-frequency data for both official surveys and rapid assessments.  The system has been designed to collect a wide range of data and to generate and produce descriptive statistics and graphical representation of the collected information whenever desired, including during the process of data collection. The tool can be used for any households survey (</a:t>
            </a:r>
            <a:r>
              <a:rPr lang="en-US" dirty="0" err="1"/>
              <a:t>ie</a:t>
            </a:r>
            <a:r>
              <a:rPr lang="en-US" dirty="0"/>
              <a:t> DHS, MICS </a:t>
            </a:r>
            <a:r>
              <a:rPr lang="en-US" dirty="0" err="1"/>
              <a:t>etc</a:t>
            </a:r>
            <a:r>
              <a:rPr lang="en-US" dirty="0"/>
              <a:t>) and is being piloted in six districts.</a:t>
            </a:r>
          </a:p>
          <a:p>
            <a:r>
              <a:rPr lang="en-US" dirty="0"/>
              <a:t> </a:t>
            </a:r>
          </a:p>
          <a:p>
            <a:r>
              <a:rPr lang="en-US" b="1" i="1" dirty="0" err="1"/>
              <a:t>mTrac</a:t>
            </a:r>
            <a:r>
              <a:rPr lang="en-US" b="1" i="1" dirty="0"/>
              <a:t>–eHealth Management Information System</a:t>
            </a:r>
            <a:r>
              <a:rPr lang="en-US" b="1" dirty="0"/>
              <a:t>: </a:t>
            </a:r>
            <a:r>
              <a:rPr lang="en-US" dirty="0" err="1"/>
              <a:t>mTrac</a:t>
            </a:r>
            <a:r>
              <a:rPr lang="en-US" dirty="0"/>
              <a:t> is a government-led initiative to digitize the transfer of Health Management Information System (HMIS) data via mobile phones to 41,477 health workers and 4,413 health facilities. The focus of </a:t>
            </a:r>
            <a:r>
              <a:rPr lang="en-US" dirty="0" err="1"/>
              <a:t>mTrac</a:t>
            </a:r>
            <a:r>
              <a:rPr lang="en-US" dirty="0"/>
              <a:t> is to speed up the transfer of weekly health surveillance reports (covering notifiable diseases, maternal and neonatal deaths and medicines); allow local government to communicate with and survey health workers; and empower District Health Teams by providing timely information for action. There is also a toll-free SMS Anonymous Health Service Delivery Complaints Hotline, which enables citizens to report on health service delivery issues they are encountering for the Ministry of Health to immediately take action on.  In 2013, the African Development Bank recognized </a:t>
            </a:r>
            <a:r>
              <a:rPr lang="en-US" dirty="0" err="1"/>
              <a:t>mTrac</a:t>
            </a:r>
            <a:r>
              <a:rPr lang="en-US" dirty="0"/>
              <a:t> as one of the top 10 health innovations of the year.</a:t>
            </a:r>
          </a:p>
          <a:p>
            <a:r>
              <a:rPr lang="en-US" dirty="0"/>
              <a:t> </a:t>
            </a:r>
          </a:p>
          <a:p>
            <a:r>
              <a:rPr lang="en-US" b="1" i="1" dirty="0" err="1"/>
              <a:t>FamilyConnect</a:t>
            </a:r>
            <a:r>
              <a:rPr lang="en-US" b="1" dirty="0"/>
              <a:t>: </a:t>
            </a:r>
            <a:r>
              <a:rPr lang="en-US" dirty="0" err="1"/>
              <a:t>FamilyConnect</a:t>
            </a:r>
            <a:r>
              <a:rPr lang="en-US" dirty="0"/>
              <a:t> is a mobile phone-based system that sends key messages via SMS to pregnant women and new mothers on actions they should take to ensure the health of both themselves and their babies in the critical first thousand days of life (from conception to age two); it also sends SMS’ to health workers on key follow-up actions they should provide to new mothers.</a:t>
            </a:r>
          </a:p>
          <a:p>
            <a:r>
              <a:rPr lang="en-US" dirty="0"/>
              <a:t> </a:t>
            </a:r>
          </a:p>
          <a:p>
            <a:r>
              <a:rPr lang="en-US" b="1" i="1" dirty="0" err="1"/>
              <a:t>eduTrac</a:t>
            </a:r>
            <a:r>
              <a:rPr lang="en-US" b="1" dirty="0"/>
              <a:t>: </a:t>
            </a:r>
            <a:r>
              <a:rPr lang="en-US" dirty="0"/>
              <a:t>A collaboration between UNICEF and the Ministry of Education, Science, Technology and Sports (</a:t>
            </a:r>
            <a:r>
              <a:rPr lang="en-US" dirty="0" err="1"/>
              <a:t>MoESTS</a:t>
            </a:r>
            <a:r>
              <a:rPr lang="en-US" dirty="0"/>
              <a:t>), </a:t>
            </a:r>
            <a:r>
              <a:rPr lang="en-US" dirty="0" err="1"/>
              <a:t>EduTrac</a:t>
            </a:r>
            <a:r>
              <a:rPr lang="en-US" dirty="0"/>
              <a:t> is an SMS-based data collection system that tracks education issues such as teacher absenteeism, violence against children, water point and latrine functionality in schools as well as school budget allocations.</a:t>
            </a:r>
            <a:r>
              <a:rPr lang="en-US" b="1" dirty="0"/>
              <a:t> </a:t>
            </a:r>
            <a:r>
              <a:rPr lang="en-US" dirty="0"/>
              <a:t>The data collected informs education policy and </a:t>
            </a:r>
            <a:r>
              <a:rPr lang="en-US" dirty="0" err="1"/>
              <a:t>programme</a:t>
            </a:r>
            <a:r>
              <a:rPr lang="en-US" dirty="0"/>
              <a:t> planning as well as programs with development partners.</a:t>
            </a:r>
          </a:p>
          <a:p>
            <a:r>
              <a:rPr lang="en-US" b="1" dirty="0"/>
              <a:t> </a:t>
            </a:r>
            <a:endParaRPr lang="en-US" dirty="0"/>
          </a:p>
          <a:p>
            <a:r>
              <a:rPr lang="en-US" b="1" i="1" dirty="0"/>
              <a:t>Uganda Mobile Vital Records System (MVRS)</a:t>
            </a:r>
            <a:r>
              <a:rPr lang="en-US" b="1" dirty="0"/>
              <a:t>: </a:t>
            </a:r>
            <a:r>
              <a:rPr lang="en-US" dirty="0"/>
              <a:t>Mobile VRS is a web and mobile-based system developed through a public-private partnership between UNICEF, Uganda Telecom and the Ugandan Registration Services Bureau, to allow health workers and local government officials to report births with simple verification and printing of certificates at the sub-District level.  To date, nearly 2.5 million births have been registered through Mobile VRS, which has contributed to an increase in the national birth registration rate for children under five years of age from 30% in 2011 (UDHS 2011) to an estimated 68% by the end of December 2015.</a:t>
            </a:r>
          </a:p>
          <a:p>
            <a:r>
              <a:rPr lang="en-US" dirty="0"/>
              <a:t> </a:t>
            </a:r>
          </a:p>
          <a:p>
            <a:r>
              <a:rPr lang="en-US" b="1" i="1" dirty="0"/>
              <a:t>U-Report</a:t>
            </a:r>
            <a:r>
              <a:rPr lang="en-US" b="1" dirty="0"/>
              <a:t>: </a:t>
            </a:r>
            <a:r>
              <a:rPr lang="en-US" dirty="0"/>
              <a:t>Designed and deployed in early 2011, U-report is a free SMS-based platform that enables citizens to report on issues affecting both themselves and their communities as well as to get real-time feedback and information on new initiatives or campaigns. U-Report has an active community of 308,317 members that is growing by 150-250 people every day with many of these being influential agents-of-change within their communities. Under the category of m-Government and Participation, U-report Uganda was one of the forty 2015 World Summit Award winners for Mobile Innovation with Social Impact.  U-report in Uganda is now featuring in a Civic Engagement/Social Accountability for Child Rights </a:t>
            </a:r>
            <a:r>
              <a:rPr lang="en-US" dirty="0" err="1"/>
              <a:t>programme</a:t>
            </a:r>
            <a:r>
              <a:rPr lang="en-US" dirty="0"/>
              <a:t> that aims to fully operationalize the new third Optional Protocol of the CRC. </a:t>
            </a:r>
          </a:p>
          <a:p>
            <a:r>
              <a:rPr lang="en-US" dirty="0"/>
              <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17</a:t>
            </a:fld>
            <a:endParaRPr lang="en-US" dirty="0"/>
          </a:p>
        </p:txBody>
      </p:sp>
    </p:spTree>
    <p:extLst>
      <p:ext uri="{BB962C8B-B14F-4D97-AF65-F5344CB8AC3E}">
        <p14:creationId xmlns:p14="http://schemas.microsoft.com/office/powerpoint/2010/main" val="4242930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a:t>
            </a:r>
            <a:r>
              <a:rPr lang="en-US" baseline="0" dirty="0" smtClean="0"/>
              <a:t> </a:t>
            </a:r>
            <a:r>
              <a:rPr lang="en-US" baseline="0" dirty="0"/>
              <a:t>examples of key technology-based solutions helping to improve data collection and use in decision-making</a:t>
            </a:r>
          </a:p>
          <a:p>
            <a:endParaRPr lang="en-US" dirty="0"/>
          </a:p>
          <a:p>
            <a:r>
              <a:rPr lang="en-US" b="1" dirty="0"/>
              <a:t>Key Mobile Technology Innovations in </a:t>
            </a:r>
            <a:r>
              <a:rPr lang="en-US" b="1" dirty="0" smtClean="0"/>
              <a:t>Uganda</a:t>
            </a:r>
          </a:p>
          <a:p>
            <a:r>
              <a:rPr lang="en-US" dirty="0" smtClean="0">
                <a:solidFill>
                  <a:srgbClr val="FF0000"/>
                </a:solidFill>
              </a:rPr>
              <a:t>Such data can also be used as an early warning mechanisms in particular geographical locations. </a:t>
            </a:r>
            <a:endParaRPr lang="en-US" b="1" dirty="0" smtClean="0"/>
          </a:p>
          <a:p>
            <a:endParaRPr lang="en-US" dirty="0"/>
          </a:p>
          <a:p>
            <a:r>
              <a:rPr lang="en-US" b="1" i="1" dirty="0" err="1" smtClean="0"/>
              <a:t>uSurvey</a:t>
            </a:r>
            <a:r>
              <a:rPr lang="en-US" b="1" dirty="0"/>
              <a:t>: </a:t>
            </a:r>
            <a:r>
              <a:rPr lang="en-US" dirty="0" err="1"/>
              <a:t>uSurvey</a:t>
            </a:r>
            <a:r>
              <a:rPr lang="en-US" dirty="0"/>
              <a:t> is a mobile-based survey data collection tool that is web-based, interacts with the user through a mobile phone and has in-built automated data capture and summarization capabilities.  UNICEF and the Uganda Bureau of Statistics (UBOS) developed the system to source high-frequency data for both official surveys and rapid assessments.  The system has been designed to collect a wide range of data and to generate and produce descriptive statistics and graphical representation of the collected information whenever desired, including during the process of data collection. The tool can be used for any households survey (</a:t>
            </a:r>
            <a:r>
              <a:rPr lang="en-US" dirty="0" err="1"/>
              <a:t>ie</a:t>
            </a:r>
            <a:r>
              <a:rPr lang="en-US" dirty="0"/>
              <a:t> DHS, MICS </a:t>
            </a:r>
            <a:r>
              <a:rPr lang="en-US" dirty="0" err="1"/>
              <a:t>etc</a:t>
            </a:r>
            <a:r>
              <a:rPr lang="en-US" dirty="0"/>
              <a:t>) and is being piloted in six districts.</a:t>
            </a:r>
          </a:p>
          <a:p>
            <a:r>
              <a:rPr lang="en-US" dirty="0"/>
              <a:t> </a:t>
            </a:r>
          </a:p>
          <a:p>
            <a:r>
              <a:rPr lang="en-US" b="1" i="1" dirty="0" err="1"/>
              <a:t>mTrac</a:t>
            </a:r>
            <a:r>
              <a:rPr lang="en-US" b="1" i="1" dirty="0"/>
              <a:t>–eHealth Management Information System</a:t>
            </a:r>
            <a:r>
              <a:rPr lang="en-US" b="1" dirty="0"/>
              <a:t>: </a:t>
            </a:r>
            <a:r>
              <a:rPr lang="en-US" dirty="0" err="1"/>
              <a:t>mTrac</a:t>
            </a:r>
            <a:r>
              <a:rPr lang="en-US" dirty="0"/>
              <a:t> is a government-led initiative to digitize the transfer of Health Management Information System (HMIS) data via mobile phones to 41,477 health workers and 4,413 health facilities. The focus of </a:t>
            </a:r>
            <a:r>
              <a:rPr lang="en-US" dirty="0" err="1"/>
              <a:t>mTrac</a:t>
            </a:r>
            <a:r>
              <a:rPr lang="en-US" dirty="0"/>
              <a:t> is to speed up the transfer of weekly health surveillance reports (covering notifiable diseases, maternal and neonatal deaths and medicines); allow local government to communicate with and survey health workers; and empower District Health Teams by providing timely information for action. There is also a toll-free SMS Anonymous Health Service Delivery Complaints Hotline, which enables citizens to report on health service delivery issues they are encountering for the Ministry of Health to immediately take action on.  In 2013, the African Development Bank recognized </a:t>
            </a:r>
            <a:r>
              <a:rPr lang="en-US" dirty="0" err="1"/>
              <a:t>mTrac</a:t>
            </a:r>
            <a:r>
              <a:rPr lang="en-US" dirty="0"/>
              <a:t> as one of the top 10 health innovations of the year.</a:t>
            </a:r>
          </a:p>
          <a:p>
            <a:r>
              <a:rPr lang="en-US" dirty="0"/>
              <a:t> </a:t>
            </a:r>
          </a:p>
          <a:p>
            <a:r>
              <a:rPr lang="en-US" b="1" i="1" dirty="0" err="1"/>
              <a:t>FamilyConnect</a:t>
            </a:r>
            <a:r>
              <a:rPr lang="en-US" b="1" dirty="0"/>
              <a:t>: </a:t>
            </a:r>
            <a:r>
              <a:rPr lang="en-US" dirty="0" err="1"/>
              <a:t>FamilyConnect</a:t>
            </a:r>
            <a:r>
              <a:rPr lang="en-US" dirty="0"/>
              <a:t> is a mobile phone-based system that sends key messages via SMS to pregnant women and new mothers on actions they should take to ensure the health of both themselves and their babies in the critical first thousand days of life (from conception to age two); it also sends SMS’ to health workers on key follow-up actions they should provide to new mothers.</a:t>
            </a:r>
          </a:p>
          <a:p>
            <a:r>
              <a:rPr lang="en-US" dirty="0"/>
              <a:t> </a:t>
            </a:r>
          </a:p>
          <a:p>
            <a:r>
              <a:rPr lang="en-US" b="1" i="1" dirty="0" err="1"/>
              <a:t>eduTrac</a:t>
            </a:r>
            <a:r>
              <a:rPr lang="en-US" b="1" dirty="0"/>
              <a:t>: </a:t>
            </a:r>
            <a:r>
              <a:rPr lang="en-US" dirty="0"/>
              <a:t>A collaboration between UNICEF and the Ministry of Education, Science, Technology and Sports (</a:t>
            </a:r>
            <a:r>
              <a:rPr lang="en-US" dirty="0" err="1"/>
              <a:t>MoESTS</a:t>
            </a:r>
            <a:r>
              <a:rPr lang="en-US" dirty="0"/>
              <a:t>), </a:t>
            </a:r>
            <a:r>
              <a:rPr lang="en-US" dirty="0" err="1"/>
              <a:t>EduTrac</a:t>
            </a:r>
            <a:r>
              <a:rPr lang="en-US" dirty="0"/>
              <a:t> is an SMS-based data collection system that tracks education issues such as teacher absenteeism, violence against children, water point and latrine functionality in schools as well as school budget allocations.</a:t>
            </a:r>
            <a:r>
              <a:rPr lang="en-US" b="1" dirty="0"/>
              <a:t> </a:t>
            </a:r>
            <a:r>
              <a:rPr lang="en-US" dirty="0"/>
              <a:t>The data collected informs education policy and </a:t>
            </a:r>
            <a:r>
              <a:rPr lang="en-US" dirty="0" err="1"/>
              <a:t>programme</a:t>
            </a:r>
            <a:r>
              <a:rPr lang="en-US" dirty="0"/>
              <a:t> planning as well as programs with development partners.</a:t>
            </a:r>
          </a:p>
          <a:p>
            <a:r>
              <a:rPr lang="en-US" b="1" dirty="0"/>
              <a:t> </a:t>
            </a:r>
            <a:endParaRPr lang="en-US" dirty="0"/>
          </a:p>
          <a:p>
            <a:r>
              <a:rPr lang="en-US" b="1" i="1" dirty="0"/>
              <a:t>Uganda Mobile Vital Records System (MVRS)</a:t>
            </a:r>
            <a:r>
              <a:rPr lang="en-US" b="1" dirty="0"/>
              <a:t>: </a:t>
            </a:r>
            <a:r>
              <a:rPr lang="en-US" dirty="0"/>
              <a:t>Mobile VRS is a web and mobile-based system developed through a public-private partnership between UNICEF, Uganda Telecom and the Ugandan Registration Services Bureau, to allow health workers and local government officials to report births with simple verification and printing of certificates at the sub-District level.  To date, nearly 2.5 million births have been registered through Mobile VRS, which has contributed to an increase in the national birth registration rate for children under five years of age from 30% in 2011 (UDHS 2011) to an estimated 68% by the end of December 2015.</a:t>
            </a:r>
          </a:p>
          <a:p>
            <a:r>
              <a:rPr lang="en-US" dirty="0"/>
              <a:t> </a:t>
            </a:r>
          </a:p>
          <a:p>
            <a:r>
              <a:rPr lang="en-US" b="1" i="1" dirty="0"/>
              <a:t>U-Report</a:t>
            </a:r>
            <a:r>
              <a:rPr lang="en-US" b="1" dirty="0"/>
              <a:t>: </a:t>
            </a:r>
            <a:r>
              <a:rPr lang="en-US" dirty="0"/>
              <a:t>Designed and deployed in early 2011, U-report is a free SMS-based platform that enables citizens to report on issues affecting both themselves and their communities as well as to get real-time feedback and information on new initiatives or campaigns. U-Report has an active community of 308,317 members that is growing by 150-250 people every day with many of these being influential agents-of-change within their communities. Under the category of m-Government and Participation, U-report Uganda was one of the forty 2015 World Summit Award winners for Mobile Innovation with Social Impact.  U-report in Uganda is now featuring in a Civic Engagement/Social Accountability for Child Rights </a:t>
            </a:r>
            <a:r>
              <a:rPr lang="en-US" dirty="0" err="1"/>
              <a:t>programme</a:t>
            </a:r>
            <a:r>
              <a:rPr lang="en-US" dirty="0"/>
              <a:t> that aims to fully operationalize the new third Optional Protocol of the CRC. </a:t>
            </a:r>
          </a:p>
          <a:p>
            <a:r>
              <a:rPr lang="en-US" dirty="0"/>
              <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18</a:t>
            </a:fld>
            <a:endParaRPr lang="en-US" dirty="0"/>
          </a:p>
        </p:txBody>
      </p:sp>
    </p:spTree>
    <p:extLst>
      <p:ext uri="{BB962C8B-B14F-4D97-AF65-F5344CB8AC3E}">
        <p14:creationId xmlns:p14="http://schemas.microsoft.com/office/powerpoint/2010/main" val="1711299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E8C48C2-165D-47D5-96DE-9E8D4B040B96}" type="slidenum">
              <a:rPr lang="es-ES" altLang="en-US">
                <a:latin typeface="Calibri" panose="020F0502020204030204" pitchFamily="34" charset="0"/>
              </a:rPr>
              <a:pPr eaLnBrk="1" hangingPunct="1"/>
              <a:t>19</a:t>
            </a:fld>
            <a:endParaRPr lang="es-ES" altLang="en-US" dirty="0">
              <a:latin typeface="Calibri" panose="020F0502020204030204" pitchFamily="34" charset="0"/>
            </a:endParaRPr>
          </a:p>
        </p:txBody>
      </p:sp>
      <p:sp>
        <p:nvSpPr>
          <p:cNvPr id="45059" name="Rectangle 2"/>
          <p:cNvSpPr>
            <a:spLocks noGrp="1" noRot="1" noChangeAspect="1" noChangeArrowheads="1" noTextEdit="1"/>
          </p:cNvSpPr>
          <p:nvPr>
            <p:ph type="sldImg"/>
          </p:nvPr>
        </p:nvSpPr>
        <p:spPr bwMode="auto">
          <a:xfrm>
            <a:off x="1166813" y="712788"/>
            <a:ext cx="4662487" cy="3497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xfrm>
            <a:off x="942835" y="4423861"/>
            <a:ext cx="5108504" cy="4210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ea typeface="ＭＳ Ｐゴシック" panose="020B0600070205080204" pitchFamily="34" charset="-128"/>
              </a:rPr>
              <a:t>It is important to think through what is really different</a:t>
            </a:r>
            <a:r>
              <a:rPr lang="en-GB" altLang="en-US" baseline="0" dirty="0" smtClean="0">
                <a:ea typeface="ＭＳ Ｐゴシック" panose="020B0600070205080204" pitchFamily="34" charset="-128"/>
              </a:rPr>
              <a:t> about performance monitoring in humanitarian response.  </a:t>
            </a:r>
          </a:p>
          <a:p>
            <a:endParaRPr lang="en-GB" altLang="en-US" baseline="0" dirty="0" smtClean="0">
              <a:ea typeface="ＭＳ Ｐゴシック" panose="020B0600070205080204" pitchFamily="34" charset="-128"/>
            </a:endParaRPr>
          </a:p>
          <a:p>
            <a:r>
              <a:rPr lang="en-GB" sz="1200" kern="1200" dirty="0" smtClean="0">
                <a:solidFill>
                  <a:schemeClr val="tx1"/>
                </a:solidFill>
                <a:effectLst/>
                <a:latin typeface="+mn-lt"/>
                <a:ea typeface="+mn-ea"/>
                <a:cs typeface="+mn-cs"/>
              </a:rPr>
              <a:t>What stays</a:t>
            </a:r>
            <a:r>
              <a:rPr lang="en-GB" sz="1200" kern="1200" baseline="0" dirty="0" smtClean="0">
                <a:solidFill>
                  <a:schemeClr val="tx1"/>
                </a:solidFill>
                <a:effectLst/>
                <a:latin typeface="+mn-lt"/>
                <a:ea typeface="+mn-ea"/>
                <a:cs typeface="+mn-cs"/>
              </a:rPr>
              <a:t> the same – We are still accountable.  </a:t>
            </a:r>
            <a:r>
              <a:rPr lang="en-GB" sz="1200" kern="1200" dirty="0" smtClean="0">
                <a:solidFill>
                  <a:schemeClr val="tx1"/>
                </a:solidFill>
                <a:effectLst/>
                <a:latin typeface="+mn-lt"/>
                <a:ea typeface="+mn-ea"/>
                <a:cs typeface="+mn-cs"/>
              </a:rPr>
              <a:t>In humanitarian response, UNICEF is accountable for</a:t>
            </a:r>
            <a:r>
              <a:rPr lang="en-GB" sz="1200" b="1" kern="1200" dirty="0" smtClean="0">
                <a:solidFill>
                  <a:schemeClr val="tx1"/>
                </a:solidFill>
                <a:effectLst/>
                <a:latin typeface="+mn-lt"/>
                <a:ea typeface="+mn-ea"/>
                <a:cs typeface="+mn-cs"/>
              </a:rPr>
              <a:t> whether we are making a difference in protecting children and women, and saving lives</a:t>
            </a:r>
            <a:r>
              <a:rPr lang="en-GB" sz="1200" kern="1200" dirty="0" smtClean="0">
                <a:solidFill>
                  <a:schemeClr val="tx1"/>
                </a:solidFill>
                <a:effectLst/>
                <a:latin typeface="+mn-lt"/>
                <a:ea typeface="+mn-ea"/>
                <a:cs typeface="+mn-cs"/>
              </a:rPr>
              <a:t>, and whether we are controlling adequately for what can go wrong.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is different – </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Challenges</a:t>
            </a:r>
          </a:p>
          <a:p>
            <a:r>
              <a:rPr lang="en-US" sz="1200" kern="1200" dirty="0" smtClean="0">
                <a:solidFill>
                  <a:schemeClr val="tx1"/>
                </a:solidFill>
                <a:effectLst/>
                <a:latin typeface="+mn-lt"/>
                <a:ea typeface="+mn-ea"/>
                <a:cs typeface="+mn-cs"/>
              </a:rPr>
              <a:t>The big </a:t>
            </a:r>
            <a:r>
              <a:rPr lang="en-US" sz="1200" b="1" kern="1200" dirty="0" smtClean="0">
                <a:solidFill>
                  <a:schemeClr val="tx1"/>
                </a:solidFill>
                <a:effectLst/>
                <a:latin typeface="+mn-lt"/>
                <a:ea typeface="+mn-ea"/>
                <a:cs typeface="+mn-cs"/>
              </a:rPr>
              <a:t>challenges</a:t>
            </a:r>
            <a:r>
              <a:rPr lang="en-US" sz="1200" kern="1200" dirty="0" smtClean="0">
                <a:solidFill>
                  <a:schemeClr val="tx1"/>
                </a:solidFill>
                <a:effectLst/>
                <a:latin typeface="+mn-lt"/>
                <a:ea typeface="+mn-ea"/>
                <a:cs typeface="+mn-cs"/>
              </a:rPr>
              <a:t> to performance</a:t>
            </a:r>
            <a:r>
              <a:rPr lang="en-US" sz="1200" kern="1200" baseline="0" dirty="0" smtClean="0">
                <a:solidFill>
                  <a:schemeClr val="tx1"/>
                </a:solidFill>
                <a:effectLst/>
                <a:latin typeface="+mn-lt"/>
                <a:ea typeface="+mn-ea"/>
                <a:cs typeface="+mn-cs"/>
              </a:rPr>
              <a:t> monitoring for humanitarian response are </a:t>
            </a:r>
            <a:r>
              <a:rPr lang="en-US" sz="1200" b="1" kern="1200" baseline="0" dirty="0" smtClean="0">
                <a:solidFill>
                  <a:schemeClr val="tx1"/>
                </a:solidFill>
                <a:effectLst/>
                <a:latin typeface="+mn-lt"/>
                <a:ea typeface="+mn-ea"/>
                <a:cs typeface="+mn-cs"/>
              </a:rPr>
              <a:t>contextual </a:t>
            </a:r>
            <a:r>
              <a:rPr lang="en-US" sz="1200" kern="1200" baseline="0" dirty="0" smtClean="0">
                <a:solidFill>
                  <a:schemeClr val="tx1"/>
                </a:solidFill>
                <a:effectLst/>
                <a:latin typeface="+mn-lt"/>
                <a:ea typeface="+mn-ea"/>
                <a:cs typeface="+mn-cs"/>
              </a:rPr>
              <a:t>– national or other pre-existing monitoring </a:t>
            </a:r>
            <a:r>
              <a:rPr lang="en-US" sz="1200" b="1" kern="1200" baseline="0" dirty="0" smtClean="0">
                <a:solidFill>
                  <a:schemeClr val="tx1"/>
                </a:solidFill>
                <a:effectLst/>
                <a:latin typeface="+mn-lt"/>
                <a:ea typeface="+mn-ea"/>
                <a:cs typeface="+mn-cs"/>
              </a:rPr>
              <a:t>systems are often disrupted </a:t>
            </a:r>
            <a:r>
              <a:rPr lang="en-US" sz="1200" kern="1200" baseline="0" dirty="0" smtClean="0">
                <a:solidFill>
                  <a:schemeClr val="tx1"/>
                </a:solidFill>
                <a:effectLst/>
                <a:latin typeface="+mn-lt"/>
                <a:ea typeface="+mn-ea"/>
                <a:cs typeface="+mn-cs"/>
              </a:rPr>
              <a:t>as are services; the </a:t>
            </a:r>
            <a:r>
              <a:rPr lang="en-US" sz="1200" b="1" kern="1200" baseline="0" dirty="0" smtClean="0">
                <a:solidFill>
                  <a:schemeClr val="tx1"/>
                </a:solidFill>
                <a:effectLst/>
                <a:latin typeface="+mn-lt"/>
                <a:ea typeface="+mn-ea"/>
                <a:cs typeface="+mn-cs"/>
              </a:rPr>
              <a:t>affected population is often displaced </a:t>
            </a:r>
            <a:r>
              <a:rPr lang="en-US" sz="1200" kern="1200" baseline="0" dirty="0" smtClean="0">
                <a:solidFill>
                  <a:schemeClr val="tx1"/>
                </a:solidFill>
                <a:effectLst/>
                <a:latin typeface="+mn-lt"/>
                <a:ea typeface="+mn-ea"/>
                <a:cs typeface="+mn-cs"/>
              </a:rPr>
              <a:t>by disaster or conflict making the logistics and practical issues like sampling more difficult;  </a:t>
            </a:r>
            <a:r>
              <a:rPr lang="en-US" sz="1200" b="1" kern="1200" baseline="0" dirty="0" smtClean="0">
                <a:solidFill>
                  <a:schemeClr val="tx1"/>
                </a:solidFill>
                <a:effectLst/>
                <a:latin typeface="+mn-lt"/>
                <a:ea typeface="+mn-ea"/>
                <a:cs typeface="+mn-cs"/>
              </a:rPr>
              <a:t>access is often limited </a:t>
            </a:r>
            <a:r>
              <a:rPr lang="en-US" sz="1200" kern="1200" baseline="0" dirty="0" smtClean="0">
                <a:solidFill>
                  <a:schemeClr val="tx1"/>
                </a:solidFill>
                <a:effectLst/>
                <a:latin typeface="+mn-lt"/>
                <a:ea typeface="+mn-ea"/>
                <a:cs typeface="+mn-cs"/>
              </a:rPr>
              <a:t>due to insecurity or physical barriers in a disaster, like flooding or debris; and the urgency of survival and response often mean that </a:t>
            </a:r>
            <a:r>
              <a:rPr lang="en-US" sz="1200" b="1" kern="1200" baseline="0" dirty="0" smtClean="0">
                <a:solidFill>
                  <a:schemeClr val="tx1"/>
                </a:solidFill>
                <a:effectLst/>
                <a:latin typeface="+mn-lt"/>
                <a:ea typeface="+mn-ea"/>
                <a:cs typeface="+mn-cs"/>
              </a:rPr>
              <a:t>national capacities, other traditional partners’ capacities and UNICEF staff capacities are overwhelmed </a:t>
            </a:r>
            <a:r>
              <a:rPr lang="en-US" sz="1200" kern="1200" baseline="0" dirty="0" smtClean="0">
                <a:solidFill>
                  <a:schemeClr val="tx1"/>
                </a:solidFill>
                <a:effectLst/>
                <a:latin typeface="+mn-lt"/>
                <a:ea typeface="+mn-ea"/>
                <a:cs typeface="+mn-cs"/>
              </a:rPr>
              <a:t>by the demands of responding.  This all means that </a:t>
            </a:r>
            <a:r>
              <a:rPr lang="en-US" sz="1200" b="1" kern="1200" baseline="0" dirty="0" smtClean="0">
                <a:solidFill>
                  <a:schemeClr val="tx1"/>
                </a:solidFill>
                <a:effectLst/>
                <a:latin typeface="+mn-lt"/>
                <a:ea typeface="+mn-ea"/>
                <a:cs typeface="+mn-cs"/>
              </a:rPr>
              <a:t>data collection options are often more limited</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Demands</a:t>
            </a:r>
          </a:p>
          <a:p>
            <a:r>
              <a:rPr lang="en-US" sz="1200" kern="1200" dirty="0" smtClean="0">
                <a:solidFill>
                  <a:schemeClr val="tx1"/>
                </a:solidFill>
                <a:effectLst/>
                <a:latin typeface="+mn-lt"/>
                <a:ea typeface="+mn-ea"/>
                <a:cs typeface="+mn-cs"/>
              </a:rPr>
              <a:t>At the same time, </a:t>
            </a:r>
            <a:r>
              <a:rPr lang="en-US" sz="1200" b="1" kern="1200" dirty="0" smtClean="0">
                <a:solidFill>
                  <a:schemeClr val="tx1"/>
                </a:solidFill>
                <a:effectLst/>
                <a:latin typeface="+mn-lt"/>
                <a:ea typeface="+mn-ea"/>
                <a:cs typeface="+mn-cs"/>
              </a:rPr>
              <a:t>demands</a:t>
            </a:r>
            <a:r>
              <a:rPr lang="en-US" sz="1200" b="1" kern="1200" baseline="0" dirty="0" smtClean="0">
                <a:solidFill>
                  <a:schemeClr val="tx1"/>
                </a:solidFill>
                <a:effectLst/>
                <a:latin typeface="+mn-lt"/>
                <a:ea typeface="+mn-ea"/>
                <a:cs typeface="+mn-cs"/>
              </a:rPr>
              <a:t> </a:t>
            </a:r>
            <a:r>
              <a:rPr lang="en-US" sz="1200" b="0" kern="1200" baseline="0" dirty="0" smtClean="0">
                <a:solidFill>
                  <a:schemeClr val="tx1"/>
                </a:solidFill>
                <a:effectLst/>
                <a:latin typeface="+mn-lt"/>
                <a:ea typeface="+mn-ea"/>
                <a:cs typeface="+mn-cs"/>
              </a:rPr>
              <a:t>for i</a:t>
            </a:r>
            <a:r>
              <a:rPr lang="en-US" sz="1200" b="1" kern="1200" baseline="0" dirty="0" smtClean="0">
                <a:solidFill>
                  <a:schemeClr val="tx1"/>
                </a:solidFill>
                <a:effectLst/>
                <a:latin typeface="+mn-lt"/>
                <a:ea typeface="+mn-ea"/>
                <a:cs typeface="+mn-cs"/>
              </a:rPr>
              <a:t>nformation for decision-making are higher frequency</a:t>
            </a:r>
            <a:r>
              <a:rPr lang="en-US" sz="1200" kern="1200" baseline="0" dirty="0" smtClean="0">
                <a:solidFill>
                  <a:schemeClr val="tx1"/>
                </a:solidFill>
                <a:effectLst/>
                <a:latin typeface="+mn-lt"/>
                <a:ea typeface="+mn-ea"/>
                <a:cs typeface="+mn-cs"/>
              </a:rPr>
              <a:t>, though requiring less detail.   </a:t>
            </a:r>
            <a:r>
              <a:rPr lang="en-US" sz="1200" b="0" kern="1200" baseline="0" dirty="0" smtClean="0">
                <a:solidFill>
                  <a:schemeClr val="tx1"/>
                </a:solidFill>
                <a:effectLst/>
                <a:latin typeface="+mn-lt"/>
                <a:ea typeface="+mn-ea"/>
                <a:cs typeface="+mn-cs"/>
              </a:rPr>
              <a:t>This is because of the urgency for results.</a:t>
            </a:r>
            <a:r>
              <a:rPr lang="en-GB" sz="1200" b="0" kern="1200" dirty="0" smtClean="0">
                <a:solidFill>
                  <a:schemeClr val="tx1"/>
                </a:solidFill>
                <a:effectLst/>
                <a:latin typeface="+mn-lt"/>
                <a:ea typeface="+mn-ea"/>
                <a:cs typeface="+mn-cs"/>
              </a:rPr>
              <a:t>.   </a:t>
            </a:r>
            <a:r>
              <a:rPr lang="en-GB" sz="1200" b="0" kern="1200" baseline="0" dirty="0" smtClean="0">
                <a:solidFill>
                  <a:schemeClr val="tx1"/>
                </a:solidFill>
                <a:effectLst/>
                <a:latin typeface="+mn-lt"/>
                <a:ea typeface="+mn-ea"/>
                <a:cs typeface="+mn-cs"/>
              </a:rPr>
              <a:t>  </a:t>
            </a:r>
          </a:p>
          <a:p>
            <a:r>
              <a:rPr lang="en-GB" sz="1200" b="0" kern="1200" dirty="0" smtClean="0">
                <a:solidFill>
                  <a:schemeClr val="tx1"/>
                </a:solidFill>
                <a:effectLst/>
                <a:latin typeface="+mn-lt"/>
                <a:ea typeface="+mn-ea"/>
                <a:cs typeface="+mn-cs"/>
              </a:rPr>
              <a:t>At the same time, demand for info for </a:t>
            </a:r>
            <a:r>
              <a:rPr lang="en-GB" sz="1200" b="1" kern="1200" dirty="0" smtClean="0">
                <a:solidFill>
                  <a:schemeClr val="tx1"/>
                </a:solidFill>
                <a:effectLst/>
                <a:latin typeface="+mn-lt"/>
                <a:ea typeface="+mn-ea"/>
                <a:cs typeface="+mn-cs"/>
              </a:rPr>
              <a:t>management risks </a:t>
            </a:r>
            <a:r>
              <a:rPr lang="en-GB" sz="1200" b="0" kern="1200" dirty="0" smtClean="0">
                <a:solidFill>
                  <a:schemeClr val="tx1"/>
                </a:solidFill>
                <a:effectLst/>
                <a:latin typeface="+mn-lt"/>
                <a:ea typeface="+mn-ea"/>
                <a:cs typeface="+mn-cs"/>
              </a:rPr>
              <a:t>are great – risk</a:t>
            </a:r>
            <a:r>
              <a:rPr lang="en-GB" sz="1200" b="0" kern="1200" baseline="0" dirty="0" smtClean="0">
                <a:solidFill>
                  <a:schemeClr val="tx1"/>
                </a:solidFill>
                <a:effectLst/>
                <a:latin typeface="+mn-lt"/>
                <a:ea typeface="+mn-ea"/>
                <a:cs typeface="+mn-cs"/>
              </a:rPr>
              <a:t>s of operational bottlenecks as we are rapidly scaling up operations, staffing and partners; risks of unintended negative impacts since decision must be taken quickly and we are responding as we getting more information on the situation; financial management risks as through-put suddenly increases.</a:t>
            </a:r>
            <a:r>
              <a:rPr lang="en-US" sz="1200" b="0" kern="1200" baseline="0" dirty="0" smtClean="0">
                <a:solidFill>
                  <a:schemeClr val="tx1"/>
                </a:solidFill>
                <a:effectLst/>
                <a:latin typeface="+mn-lt"/>
                <a:ea typeface="+mn-ea"/>
                <a:cs typeface="+mn-cs"/>
              </a:rPr>
              <a:t>   </a:t>
            </a:r>
          </a:p>
          <a:p>
            <a:r>
              <a:rPr lang="en-US" sz="1200" b="0" kern="1200" baseline="0" dirty="0" smtClean="0">
                <a:solidFill>
                  <a:schemeClr val="tx1"/>
                </a:solidFill>
                <a:effectLst/>
                <a:latin typeface="+mn-lt"/>
                <a:ea typeface="+mn-ea"/>
                <a:cs typeface="+mn-cs"/>
              </a:rPr>
              <a:t>Finally, m</a:t>
            </a:r>
            <a:r>
              <a:rPr lang="en-GB" sz="1200" b="0" kern="1200" dirty="0" err="1" smtClean="0">
                <a:solidFill>
                  <a:schemeClr val="tx1"/>
                </a:solidFill>
                <a:effectLst/>
                <a:latin typeface="+mn-lt"/>
                <a:ea typeface="+mn-ea"/>
                <a:cs typeface="+mn-cs"/>
              </a:rPr>
              <a:t>anaging</a:t>
            </a:r>
            <a:r>
              <a:rPr lang="en-GB" sz="1200" b="0" kern="1200" dirty="0" smtClean="0">
                <a:solidFill>
                  <a:schemeClr val="tx1"/>
                </a:solidFill>
                <a:effectLst/>
                <a:latin typeface="+mn-lt"/>
                <a:ea typeface="+mn-ea"/>
                <a:cs typeface="+mn-cs"/>
              </a:rPr>
              <a:t> for results in a fluid situation also means adjusting the planned results and response appropriately </a:t>
            </a:r>
            <a:r>
              <a:rPr lang="en-GB" sz="1200" b="1" kern="1200" dirty="0" smtClean="0">
                <a:solidFill>
                  <a:schemeClr val="tx1"/>
                </a:solidFill>
                <a:effectLst/>
                <a:latin typeface="+mn-lt"/>
                <a:ea typeface="+mn-ea"/>
                <a:cs typeface="+mn-cs"/>
              </a:rPr>
              <a:t>as the humanitarian needs and the constraints and opportunities shift </a:t>
            </a:r>
            <a:r>
              <a:rPr lang="en-GB" sz="1200" b="0" kern="1200" dirty="0" smtClean="0">
                <a:solidFill>
                  <a:schemeClr val="tx1"/>
                </a:solidFill>
                <a:effectLst/>
                <a:latin typeface="+mn-lt"/>
                <a:ea typeface="+mn-ea"/>
                <a:cs typeface="+mn-cs"/>
              </a:rPr>
              <a:t>– which means that performance monitoring and rolling needs assessment/situation analysis need to be more closely tied, sometime in data collection but always in analysis. </a:t>
            </a:r>
          </a:p>
          <a:p>
            <a:endParaRPr lang="en-GB" sz="1200" b="1" kern="1200" dirty="0" smtClean="0">
              <a:solidFill>
                <a:schemeClr val="tx1"/>
              </a:solidFill>
              <a:effectLst/>
              <a:latin typeface="+mn-lt"/>
              <a:ea typeface="+mn-ea"/>
              <a:cs typeface="+mn-cs"/>
            </a:endParaRPr>
          </a:p>
          <a:p>
            <a:pPr lvl="0"/>
            <a:r>
              <a:rPr lang="en-GB" sz="1200" b="0" kern="1200" dirty="0" smtClean="0">
                <a:solidFill>
                  <a:schemeClr val="tx1"/>
                </a:solidFill>
                <a:effectLst/>
                <a:latin typeface="+mn-lt"/>
                <a:ea typeface="+mn-ea"/>
                <a:cs typeface="+mn-cs"/>
              </a:rPr>
              <a:t>Therefore, monitoring must adapt.  We need to:</a:t>
            </a:r>
          </a:p>
          <a:p>
            <a:pPr marL="171450" lvl="0" indent="-171450">
              <a:buFont typeface="Arial" panose="020B0604020202020204" pitchFamily="34" charset="0"/>
              <a:buChar char="•"/>
            </a:pPr>
            <a:r>
              <a:rPr lang="en-GB" sz="1200" b="1" kern="1200" dirty="0" smtClean="0">
                <a:solidFill>
                  <a:schemeClr val="tx1"/>
                </a:solidFill>
                <a:effectLst/>
                <a:latin typeface="+mn-lt"/>
                <a:ea typeface="+mn-ea"/>
                <a:cs typeface="+mn-cs"/>
              </a:rPr>
              <a:t>Prioritize what you will monitor at a high frequency</a:t>
            </a:r>
            <a:r>
              <a:rPr lang="en-GB" sz="1200" kern="1200" dirty="0" smtClean="0">
                <a:solidFill>
                  <a:schemeClr val="tx1"/>
                </a:solidFill>
                <a:effectLst/>
                <a:latin typeface="+mn-lt"/>
                <a:ea typeface="+mn-ea"/>
                <a:cs typeface="+mn-cs"/>
              </a:rPr>
              <a:t>.  In acute situations, you limit the focus of what you monitor so that you can get the information at a high frequency.  Start small to keep it manageable.  And focus</a:t>
            </a:r>
            <a:r>
              <a:rPr lang="en-GB" sz="1200" kern="1200" baseline="0" dirty="0" smtClean="0">
                <a:solidFill>
                  <a:schemeClr val="tx1"/>
                </a:solidFill>
                <a:effectLst/>
                <a:latin typeface="+mn-lt"/>
                <a:ea typeface="+mn-ea"/>
                <a:cs typeface="+mn-cs"/>
              </a:rPr>
              <a:t> on what you NEED TO KNOW.</a:t>
            </a:r>
            <a:r>
              <a:rPr lang="en-GB" sz="1200" kern="1200" dirty="0" smtClean="0">
                <a:solidFill>
                  <a:schemeClr val="tx1"/>
                </a:solidFill>
                <a:effectLst/>
                <a:latin typeface="+mn-lt"/>
                <a:ea typeface="+mn-ea"/>
                <a:cs typeface="+mn-cs"/>
              </a:rPr>
              <a:t>    Experience helps us focus these questions.</a:t>
            </a:r>
          </a:p>
          <a:p>
            <a:pPr lvl="0"/>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Pragmatically, based on what</a:t>
            </a:r>
            <a:r>
              <a:rPr lang="en-GB" sz="1200" kern="1200" baseline="0" dirty="0" smtClean="0">
                <a:solidFill>
                  <a:schemeClr val="tx1"/>
                </a:solidFill>
                <a:effectLst/>
                <a:latin typeface="+mn-lt"/>
                <a:ea typeface="+mn-ea"/>
                <a:cs typeface="+mn-cs"/>
              </a:rPr>
              <a:t> you need to know, </a:t>
            </a:r>
            <a:r>
              <a:rPr lang="en-GB" sz="1200" kern="1200" dirty="0" smtClean="0">
                <a:solidFill>
                  <a:schemeClr val="tx1"/>
                </a:solidFill>
                <a:effectLst/>
                <a:latin typeface="+mn-lt"/>
                <a:ea typeface="+mn-ea"/>
                <a:cs typeface="+mn-cs"/>
              </a:rPr>
              <a:t>you need to focus</a:t>
            </a:r>
            <a:r>
              <a:rPr lang="en-GB" sz="1200" kern="1200" baseline="0" dirty="0" smtClean="0">
                <a:solidFill>
                  <a:schemeClr val="tx1"/>
                </a:solidFill>
                <a:effectLst/>
                <a:latin typeface="+mn-lt"/>
                <a:ea typeface="+mn-ea"/>
                <a:cs typeface="+mn-cs"/>
              </a:rPr>
              <a:t> on a </a:t>
            </a:r>
            <a:r>
              <a:rPr lang="en-GB" sz="1200" b="1" kern="1200" baseline="0" dirty="0" smtClean="0">
                <a:solidFill>
                  <a:schemeClr val="tx1"/>
                </a:solidFill>
                <a:effectLst/>
                <a:latin typeface="+mn-lt"/>
                <a:ea typeface="+mn-ea"/>
                <a:cs typeface="+mn-cs"/>
              </a:rPr>
              <a:t>few stream-lined data collection processes and systems to keep it manageable </a:t>
            </a:r>
            <a:r>
              <a:rPr lang="en-GB" sz="1200" kern="1200" baseline="0" dirty="0" smtClean="0">
                <a:solidFill>
                  <a:schemeClr val="tx1"/>
                </a:solidFill>
                <a:effectLst/>
                <a:latin typeface="+mn-lt"/>
                <a:ea typeface="+mn-ea"/>
                <a:cs typeface="+mn-cs"/>
              </a:rPr>
              <a:t>– not just the data collection but ensuring the manageability of data analysis and processing into decision-making.  The choice of data collection methods/systems will depend on context but again experience has shown us some good minimum options.    </a:t>
            </a:r>
            <a:endParaRPr lang="en-GB"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906215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DDD918-3330-4C60-A2DB-2DE705F645F3}" type="slidenum">
              <a:rPr lang="en-US" smtClean="0"/>
              <a:t>2</a:t>
            </a:fld>
            <a:endParaRPr lang="en-US" dirty="0"/>
          </a:p>
        </p:txBody>
      </p:sp>
    </p:spTree>
    <p:extLst>
      <p:ext uri="{BB962C8B-B14F-4D97-AF65-F5344CB8AC3E}">
        <p14:creationId xmlns:p14="http://schemas.microsoft.com/office/powerpoint/2010/main" val="3321244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E8C48C2-165D-47D5-96DE-9E8D4B040B96}" type="slidenum">
              <a:rPr lang="es-ES" altLang="en-US">
                <a:latin typeface="Calibri" panose="020F0502020204030204" pitchFamily="34" charset="0"/>
              </a:rPr>
              <a:pPr eaLnBrk="1" hangingPunct="1"/>
              <a:t>20</a:t>
            </a:fld>
            <a:endParaRPr lang="es-ES" altLang="en-US" dirty="0">
              <a:latin typeface="Calibri" panose="020F0502020204030204" pitchFamily="34" charset="0"/>
            </a:endParaRPr>
          </a:p>
        </p:txBody>
      </p:sp>
      <p:sp>
        <p:nvSpPr>
          <p:cNvPr id="45059" name="Rectangle 2"/>
          <p:cNvSpPr>
            <a:spLocks noGrp="1" noRot="1" noChangeAspect="1" noChangeArrowheads="1" noTextEdit="1"/>
          </p:cNvSpPr>
          <p:nvPr>
            <p:ph type="sldImg"/>
          </p:nvPr>
        </p:nvSpPr>
        <p:spPr bwMode="auto">
          <a:xfrm>
            <a:off x="1166813" y="712788"/>
            <a:ext cx="4662487" cy="3497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xfrm>
            <a:off x="942835" y="4423861"/>
            <a:ext cx="5108504" cy="4210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en-GB" sz="1200" b="1" kern="1200" dirty="0" smtClean="0">
                <a:solidFill>
                  <a:schemeClr val="tx1"/>
                </a:solidFill>
                <a:effectLst/>
                <a:latin typeface="+mn-lt"/>
                <a:ea typeface="+mn-ea"/>
                <a:cs typeface="+mn-cs"/>
              </a:rPr>
              <a:t>In prioritizing what we need</a:t>
            </a:r>
            <a:r>
              <a:rPr lang="en-GB" sz="1200" b="1" kern="1200" baseline="0" dirty="0" smtClean="0">
                <a:solidFill>
                  <a:schemeClr val="tx1"/>
                </a:solidFill>
                <a:effectLst/>
                <a:latin typeface="+mn-lt"/>
                <a:ea typeface="+mn-ea"/>
                <a:cs typeface="+mn-cs"/>
              </a:rPr>
              <a:t> to know, monitoring in humanitarian contexts needs to help us</a:t>
            </a:r>
            <a:r>
              <a:rPr lang="en-GB" sz="1200" b="1" kern="1200" dirty="0" smtClean="0">
                <a:solidFill>
                  <a:schemeClr val="tx1"/>
                </a:solidFill>
                <a:effectLst/>
                <a:latin typeface="+mn-lt"/>
                <a:ea typeface="+mn-ea"/>
                <a:cs typeface="+mn-cs"/>
              </a:rPr>
              <a:t> answer the following key management questions</a:t>
            </a:r>
            <a:r>
              <a:rPr lang="en-GB"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Are we making </a:t>
            </a:r>
            <a:r>
              <a:rPr lang="en-GB" sz="1200" b="1" kern="1200" dirty="0" smtClean="0">
                <a:solidFill>
                  <a:schemeClr val="tx1"/>
                </a:solidFill>
                <a:effectLst/>
                <a:latin typeface="+mn-lt"/>
                <a:ea typeface="+mn-ea"/>
                <a:cs typeface="+mn-cs"/>
              </a:rPr>
              <a:t>progress against targets</a:t>
            </a:r>
            <a:r>
              <a:rPr lang="en-GB" sz="1200" kern="1200" dirty="0" smtClean="0">
                <a:solidFill>
                  <a:schemeClr val="tx1"/>
                </a:solidFill>
                <a:effectLst/>
                <a:latin typeface="+mn-lt"/>
                <a:ea typeface="+mn-ea"/>
                <a:cs typeface="+mn-cs"/>
              </a:rPr>
              <a:t>? – i.e. </a:t>
            </a:r>
            <a:r>
              <a:rPr lang="en-GB" sz="1200" b="1" kern="1200" dirty="0" smtClean="0">
                <a:solidFill>
                  <a:schemeClr val="tx1"/>
                </a:solidFill>
                <a:effectLst/>
                <a:latin typeface="+mn-lt"/>
                <a:ea typeface="+mn-ea"/>
                <a:cs typeface="+mn-cs"/>
              </a:rPr>
              <a:t>what is the coverage on key results</a:t>
            </a:r>
            <a:r>
              <a:rPr lang="en-GB" sz="1200" kern="1200" dirty="0" smtClean="0">
                <a:solidFill>
                  <a:schemeClr val="tx1"/>
                </a:solidFill>
                <a:effectLst/>
                <a:latin typeface="+mn-lt"/>
                <a:ea typeface="+mn-ea"/>
                <a:cs typeface="+mn-cs"/>
              </a:rPr>
              <a:t>?   -- These key results will follow</a:t>
            </a:r>
            <a:r>
              <a:rPr lang="en-GB" sz="1200" kern="1200" baseline="0" dirty="0" smtClean="0">
                <a:solidFill>
                  <a:schemeClr val="tx1"/>
                </a:solidFill>
                <a:effectLst/>
                <a:latin typeface="+mn-lt"/>
                <a:ea typeface="+mn-ea"/>
                <a:cs typeface="+mn-cs"/>
              </a:rPr>
              <a:t> from broad results statements in the Core Commitments for Children in Humanitarian Action (the CCCs) as adapted to the context.   And for monitoring purposes, we focus in further.</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What is the </a:t>
            </a:r>
            <a:r>
              <a:rPr lang="en-GB" sz="1200" b="1" kern="1200" dirty="0" smtClean="0">
                <a:solidFill>
                  <a:schemeClr val="tx1"/>
                </a:solidFill>
                <a:effectLst/>
                <a:latin typeface="+mn-lt"/>
                <a:ea typeface="+mn-ea"/>
                <a:cs typeface="+mn-cs"/>
              </a:rPr>
              <a:t>quality of the response on the ground</a:t>
            </a:r>
            <a:r>
              <a:rPr lang="en-GB" sz="1200" kern="1200" dirty="0" smtClean="0">
                <a:solidFill>
                  <a:schemeClr val="tx1"/>
                </a:solidFill>
                <a:effectLst/>
                <a:latin typeface="+mn-lt"/>
                <a:ea typeface="+mn-ea"/>
                <a:cs typeface="+mn-cs"/>
              </a:rPr>
              <a:t>? – this draws on established quality standards in SPHERE, but also experience on what frequently</a:t>
            </a:r>
            <a:r>
              <a:rPr lang="en-GB" sz="1200" kern="1200" baseline="0" dirty="0" smtClean="0">
                <a:solidFill>
                  <a:schemeClr val="tx1"/>
                </a:solidFill>
                <a:effectLst/>
                <a:latin typeface="+mn-lt"/>
                <a:ea typeface="+mn-ea"/>
                <a:cs typeface="+mn-cs"/>
              </a:rPr>
              <a:t> goes wrong.</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Do we have the </a:t>
            </a:r>
            <a:r>
              <a:rPr lang="en-GB" sz="1200" b="1" kern="1200" dirty="0" smtClean="0">
                <a:solidFill>
                  <a:schemeClr val="tx1"/>
                </a:solidFill>
                <a:effectLst/>
                <a:latin typeface="+mn-lt"/>
                <a:ea typeface="+mn-ea"/>
                <a:cs typeface="+mn-cs"/>
              </a:rPr>
              <a:t>resources to achieve results</a:t>
            </a:r>
            <a:r>
              <a:rPr lang="en-GB" sz="1200" kern="1200" dirty="0" smtClean="0">
                <a:solidFill>
                  <a:schemeClr val="tx1"/>
                </a:solidFill>
                <a:effectLst/>
                <a:latin typeface="+mn-lt"/>
                <a:ea typeface="+mn-ea"/>
                <a:cs typeface="+mn-cs"/>
              </a:rPr>
              <a:t>? – money, people, supplies</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Where we are Cluster Lead Agency, are we meeting </a:t>
            </a:r>
            <a:r>
              <a:rPr lang="en-GB" sz="1200" b="1" kern="1200" dirty="0" smtClean="0">
                <a:solidFill>
                  <a:schemeClr val="tx1"/>
                </a:solidFill>
                <a:effectLst/>
                <a:latin typeface="+mn-lt"/>
                <a:ea typeface="+mn-ea"/>
                <a:cs typeface="+mn-cs"/>
              </a:rPr>
              <a:t>our CLA accountabilities</a:t>
            </a:r>
          </a:p>
          <a:p>
            <a:pPr lvl="1"/>
            <a:endParaRPr lang="en-GB" sz="1200" kern="1200" dirty="0" smtClean="0">
              <a:solidFill>
                <a:schemeClr val="tx1"/>
              </a:solidFill>
              <a:effectLst/>
              <a:latin typeface="+mn-lt"/>
              <a:ea typeface="+mn-ea"/>
              <a:cs typeface="+mn-cs"/>
            </a:endParaRPr>
          </a:p>
          <a:p>
            <a:pPr lvl="0"/>
            <a:r>
              <a:rPr lang="en-GB" kern="1200" dirty="0" smtClean="0">
                <a:solidFill>
                  <a:schemeClr val="tx1"/>
                </a:solidFill>
                <a:effectLst/>
                <a:latin typeface="+mn-lt"/>
                <a:ea typeface="+mn-ea"/>
                <a:cs typeface="+mn-cs"/>
              </a:rPr>
              <a:t>For</a:t>
            </a:r>
            <a:r>
              <a:rPr lang="en-GB" kern="1200" baseline="0" dirty="0" smtClean="0">
                <a:solidFill>
                  <a:schemeClr val="tx1"/>
                </a:solidFill>
                <a:effectLst/>
                <a:latin typeface="+mn-lt"/>
                <a:ea typeface="+mn-ea"/>
                <a:cs typeface="+mn-cs"/>
              </a:rPr>
              <a:t> each of these questions, </a:t>
            </a:r>
            <a:r>
              <a:rPr lang="en-GB" b="1" kern="1200" baseline="0" dirty="0" smtClean="0">
                <a:solidFill>
                  <a:schemeClr val="tx1"/>
                </a:solidFill>
                <a:effectLst/>
                <a:latin typeface="+mn-lt"/>
                <a:ea typeface="+mn-ea"/>
                <a:cs typeface="+mn-cs"/>
              </a:rPr>
              <a:t>there are recommended data collection options:</a:t>
            </a:r>
          </a:p>
          <a:p>
            <a:pPr lvl="0"/>
            <a:endParaRPr lang="en-GB" dirty="0" smtClean="0">
              <a:cs typeface="Arial" pitchFamily="34" charset="0"/>
            </a:endParaRPr>
          </a:p>
          <a:p>
            <a:pPr marL="171450" marR="0" indent="-171450" algn="l" defTabSz="914400" rtl="0" eaLnBrk="1" fontAlgn="auto" latinLnBrk="0" hangingPunct="1">
              <a:lnSpc>
                <a:spcPct val="100000"/>
              </a:lnSpc>
              <a:spcBef>
                <a:spcPts val="0"/>
              </a:spcBef>
              <a:spcAft>
                <a:spcPts val="400"/>
              </a:spcAft>
              <a:buClrTx/>
              <a:buSzTx/>
              <a:buFont typeface="Arial" panose="020B0604020202020204" pitchFamily="34" charset="0"/>
              <a:buChar char="•"/>
              <a:tabLst/>
              <a:defRPr/>
            </a:pPr>
            <a:r>
              <a:rPr lang="en-US" sz="1200" b="1" dirty="0" smtClean="0">
                <a:latin typeface="Arial" pitchFamily="34" charset="0"/>
                <a:cs typeface="Arial" pitchFamily="34" charset="0"/>
              </a:rPr>
              <a:t>Live tracking of key operations support functions from VISION</a:t>
            </a:r>
            <a:r>
              <a:rPr lang="en-US" sz="1200" dirty="0" smtClean="0">
                <a:latin typeface="Arial" pitchFamily="34" charset="0"/>
                <a:cs typeface="Arial" pitchFamily="34" charset="0"/>
              </a:rPr>
              <a:t>… </a:t>
            </a:r>
            <a:r>
              <a:rPr lang="en-US" sz="1200" u="sng" dirty="0" smtClean="0">
                <a:latin typeface="Arial" pitchFamily="34" charset="0"/>
                <a:cs typeface="Arial" pitchFamily="34" charset="0"/>
              </a:rPr>
              <a:t>helps us find out whether we have enough resources</a:t>
            </a:r>
            <a:r>
              <a:rPr lang="en-US" sz="1200" u="sng" baseline="0" dirty="0" smtClean="0">
                <a:latin typeface="Arial" pitchFamily="34" charset="0"/>
                <a:cs typeface="Arial" pitchFamily="34" charset="0"/>
              </a:rPr>
              <a:t> or not and respond to emergencies</a:t>
            </a:r>
            <a:r>
              <a:rPr lang="en-US" sz="1200" baseline="0" dirty="0" smtClean="0">
                <a:latin typeface="Arial" pitchFamily="34" charset="0"/>
                <a:cs typeface="Arial" pitchFamily="34" charset="0"/>
              </a:rPr>
              <a:t>.   This is often the stumbling block as we gear up humanitarian response, but also in protracted and sometimes ‘forgotten’ or less globally visible humanitarian situations.</a:t>
            </a:r>
            <a:endParaRPr lang="en-US" sz="1200" dirty="0" smtClean="0">
              <a:latin typeface="Arial" pitchFamily="34" charset="0"/>
              <a:cs typeface="Arial" pitchFamily="34" charset="0"/>
            </a:endParaRPr>
          </a:p>
          <a:p>
            <a:pPr marL="171450" indent="-171450">
              <a:spcAft>
                <a:spcPts val="400"/>
              </a:spcAft>
              <a:buFont typeface="Arial" panose="020B0604020202020204" pitchFamily="34" charset="0"/>
              <a:buChar char="•"/>
              <a:defRPr/>
            </a:pPr>
            <a:r>
              <a:rPr lang="en-US" sz="1200" b="1" u="none" dirty="0" smtClean="0">
                <a:latin typeface="Arial" pitchFamily="34" charset="0"/>
                <a:cs typeface="Arial" pitchFamily="34" charset="0"/>
              </a:rPr>
              <a:t>High-frequency partner reporting against 2-3 key priority output indicators per sector </a:t>
            </a:r>
            <a:r>
              <a:rPr lang="en-US" sz="1200" b="0" u="sng" dirty="0" smtClean="0">
                <a:latin typeface="Arial" pitchFamily="34" charset="0"/>
                <a:cs typeface="Arial" pitchFamily="34" charset="0"/>
              </a:rPr>
              <a:t>allows coverage</a:t>
            </a:r>
            <a:r>
              <a:rPr lang="en-US" sz="1200" b="0" u="sng" baseline="0" dirty="0" smtClean="0">
                <a:latin typeface="Arial" pitchFamily="34" charset="0"/>
                <a:cs typeface="Arial" pitchFamily="34" charset="0"/>
              </a:rPr>
              <a:t> estimates</a:t>
            </a:r>
            <a:r>
              <a:rPr lang="en-US" sz="1200" b="0" u="none" baseline="0" dirty="0" smtClean="0">
                <a:latin typeface="Arial" pitchFamily="34" charset="0"/>
                <a:cs typeface="Arial" pitchFamily="34" charset="0"/>
              </a:rPr>
              <a:t>.  This doesn’t track the whole of the response but by prioritizing down to fewer indicators, it is manageable for partners to provide higher frequency reporting and gives us an indicative picture of the response.   This is easiest with CSO partners.   However, w</a:t>
            </a:r>
            <a:r>
              <a:rPr lang="en-US" sz="1200" b="0" i="1" kern="1200" dirty="0" smtClean="0">
                <a:solidFill>
                  <a:schemeClr val="tx1"/>
                </a:solidFill>
                <a:effectLst/>
                <a:latin typeface="+mn-lt"/>
                <a:ea typeface="+mn-ea"/>
                <a:cs typeface="+mn-cs"/>
              </a:rPr>
              <a:t>here government is the primary partner,</a:t>
            </a:r>
            <a:r>
              <a:rPr lang="en-US" sz="1200" b="0" i="0" kern="1200" dirty="0" smtClean="0">
                <a:solidFill>
                  <a:schemeClr val="tx1"/>
                </a:solidFill>
                <a:effectLst/>
                <a:latin typeface="+mn-lt"/>
                <a:ea typeface="+mn-ea"/>
                <a:cs typeface="+mn-cs"/>
              </a:rPr>
              <a:t> UNICEF can advocate for and provide technical inputs to national fast-track reporting systems (e.g. SMS reporting from nutrition </a:t>
            </a:r>
            <a:r>
              <a:rPr lang="en-US" sz="1200" b="0" i="0" kern="1200" dirty="0" err="1" smtClean="0">
                <a:solidFill>
                  <a:schemeClr val="tx1"/>
                </a:solidFill>
                <a:effectLst/>
                <a:latin typeface="+mn-lt"/>
                <a:ea typeface="+mn-ea"/>
                <a:cs typeface="+mn-cs"/>
              </a:rPr>
              <a:t>centres</a:t>
            </a:r>
            <a:r>
              <a:rPr lang="en-US" sz="1200" b="0" i="0" kern="1200" dirty="0" smtClean="0">
                <a:solidFill>
                  <a:schemeClr val="tx1"/>
                </a:solidFill>
                <a:effectLst/>
                <a:latin typeface="+mn-lt"/>
                <a:ea typeface="+mn-ea"/>
                <a:cs typeface="+mn-cs"/>
              </a:rPr>
              <a:t>).   And w</a:t>
            </a:r>
            <a:r>
              <a:rPr lang="en-US" sz="1200" b="0" i="1" kern="1200" dirty="0" smtClean="0">
                <a:solidFill>
                  <a:schemeClr val="tx1"/>
                </a:solidFill>
                <a:effectLst/>
                <a:latin typeface="+mn-lt"/>
                <a:ea typeface="+mn-ea"/>
                <a:cs typeface="+mn-cs"/>
              </a:rPr>
              <a:t>here clusters or sector coordination is in place</a:t>
            </a:r>
            <a:r>
              <a:rPr lang="en-US" sz="1200" b="0" i="0" kern="1200" dirty="0" smtClean="0">
                <a:solidFill>
                  <a:schemeClr val="tx1"/>
                </a:solidFill>
                <a:effectLst/>
                <a:latin typeface="+mn-lt"/>
                <a:ea typeface="+mn-ea"/>
                <a:cs typeface="+mn-cs"/>
              </a:rPr>
              <a:t>, this same agreement on frequency, indicators and formats can be tabled and leveraged at cluster/sector level as well as in Inter-Agency Appeals and Response Plans.</a:t>
            </a:r>
            <a:r>
              <a:rPr lang="en-US" sz="1200" b="0" i="0" kern="1200" baseline="0" dirty="0" smtClean="0">
                <a:solidFill>
                  <a:schemeClr val="tx1"/>
                </a:solidFill>
                <a:effectLst/>
                <a:latin typeface="+mn-lt"/>
                <a:ea typeface="+mn-ea"/>
                <a:cs typeface="+mn-cs"/>
              </a:rPr>
              <a:t> </a:t>
            </a:r>
          </a:p>
          <a:p>
            <a:pPr marL="171450" indent="-171450">
              <a:spcAft>
                <a:spcPts val="400"/>
              </a:spcAft>
              <a:buFont typeface="Arial" panose="020B0604020202020204" pitchFamily="34" charset="0"/>
              <a:buChar char="•"/>
              <a:defRPr/>
            </a:pPr>
            <a:r>
              <a:rPr lang="en-US" sz="1200" b="1" i="0" kern="1200" baseline="0" dirty="0" smtClean="0">
                <a:solidFill>
                  <a:schemeClr val="tx1"/>
                </a:solidFill>
                <a:effectLst/>
                <a:latin typeface="+mn-lt"/>
                <a:ea typeface="+mn-ea"/>
                <a:cs typeface="+mn-cs"/>
              </a:rPr>
              <a:t>S</a:t>
            </a:r>
            <a:r>
              <a:rPr lang="en-US" sz="1200" b="1" dirty="0" smtClean="0">
                <a:latin typeface="Arial" pitchFamily="34" charset="0"/>
                <a:cs typeface="Arial" pitchFamily="34" charset="0"/>
              </a:rPr>
              <a:t>ystematic scaled-up field monitoring systems </a:t>
            </a:r>
            <a:r>
              <a:rPr lang="en-US" sz="1200" b="0" u="sng" dirty="0" smtClean="0">
                <a:latin typeface="Arial" pitchFamily="34" charset="0"/>
                <a:cs typeface="Arial" pitchFamily="34" charset="0"/>
              </a:rPr>
              <a:t>provide</a:t>
            </a:r>
            <a:r>
              <a:rPr lang="en-US" sz="1200" b="0" u="sng" baseline="0" dirty="0" smtClean="0">
                <a:latin typeface="Arial" pitchFamily="34" charset="0"/>
                <a:cs typeface="Arial" pitchFamily="34" charset="0"/>
              </a:rPr>
              <a:t> a cross-check on the high frequency </a:t>
            </a:r>
            <a:r>
              <a:rPr lang="en-US" sz="1200" b="0" u="sng" baseline="0" dirty="0" err="1" smtClean="0">
                <a:latin typeface="Arial" pitchFamily="34" charset="0"/>
                <a:cs typeface="Arial" pitchFamily="34" charset="0"/>
              </a:rPr>
              <a:t>programme</a:t>
            </a:r>
            <a:r>
              <a:rPr lang="en-US" sz="1200" b="0" u="sng" baseline="0" dirty="0" smtClean="0">
                <a:latin typeface="Arial" pitchFamily="34" charset="0"/>
                <a:cs typeface="Arial" pitchFamily="34" charset="0"/>
              </a:rPr>
              <a:t> coverage estimates and help us probe quality</a:t>
            </a:r>
            <a:r>
              <a:rPr lang="en-US" sz="1200" b="1" baseline="0" dirty="0" smtClean="0">
                <a:latin typeface="Arial" pitchFamily="34" charset="0"/>
                <a:cs typeface="Arial" pitchFamily="34" charset="0"/>
              </a:rPr>
              <a:t>.   </a:t>
            </a:r>
            <a:r>
              <a:rPr lang="en-US" sz="1200" b="0" baseline="0" dirty="0" smtClean="0">
                <a:latin typeface="Arial" pitchFamily="34" charset="0"/>
                <a:cs typeface="Arial" pitchFamily="34" charset="0"/>
              </a:rPr>
              <a:t>This also provides</a:t>
            </a:r>
            <a:r>
              <a:rPr lang="en-US" sz="1200" b="0" dirty="0" smtClean="0">
                <a:latin typeface="Arial" pitchFamily="34" charset="0"/>
                <a:cs typeface="Arial" pitchFamily="34" charset="0"/>
              </a:rPr>
              <a:t> a</a:t>
            </a:r>
            <a:r>
              <a:rPr lang="en-US" sz="1200" b="0" baseline="0" dirty="0" smtClean="0">
                <a:latin typeface="Arial" pitchFamily="34" charset="0"/>
                <a:cs typeface="Arial" pitchFamily="34" charset="0"/>
              </a:rPr>
              <a:t> </a:t>
            </a:r>
            <a:r>
              <a:rPr lang="en-US" sz="1200" baseline="0" dirty="0" smtClean="0">
                <a:latin typeface="Arial" pitchFamily="34" charset="0"/>
                <a:cs typeface="Arial" pitchFamily="34" charset="0"/>
              </a:rPr>
              <a:t>systematic f</a:t>
            </a:r>
            <a:r>
              <a:rPr lang="en-US" sz="1200" dirty="0" smtClean="0">
                <a:latin typeface="Arial" pitchFamily="34" charset="0"/>
                <a:cs typeface="Arial" pitchFamily="34" charset="0"/>
              </a:rPr>
              <a:t>eedback mechanism from affected people</a:t>
            </a:r>
            <a:r>
              <a:rPr lang="en-US" sz="1200" baseline="0" dirty="0" smtClean="0">
                <a:latin typeface="Arial" pitchFamily="34" charset="0"/>
                <a:cs typeface="Arial" pitchFamily="34" charset="0"/>
              </a:rPr>
              <a:t> </a:t>
            </a:r>
            <a:r>
              <a:rPr lang="en-US" sz="1200" dirty="0" smtClean="0">
                <a:latin typeface="Arial" pitchFamily="34" charset="0"/>
                <a:cs typeface="Arial" pitchFamily="34" charset="0"/>
              </a:rPr>
              <a:t>-- w</a:t>
            </a:r>
            <a:r>
              <a:rPr lang="en-US" sz="1200" baseline="0" dirty="0" smtClean="0">
                <a:latin typeface="Arial" pitchFamily="34" charset="0"/>
                <a:cs typeface="Arial" pitchFamily="34" charset="0"/>
              </a:rPr>
              <a:t>e seek feedback from the community and find out whether they are using the services, is the </a:t>
            </a:r>
            <a:r>
              <a:rPr lang="en-US" sz="1200" baseline="0" dirty="0" err="1" smtClean="0">
                <a:latin typeface="Arial" pitchFamily="34" charset="0"/>
                <a:cs typeface="Arial" pitchFamily="34" charset="0"/>
              </a:rPr>
              <a:t>govt</a:t>
            </a:r>
            <a:r>
              <a:rPr lang="en-US" sz="1200" baseline="0" dirty="0" smtClean="0">
                <a:latin typeface="Arial" pitchFamily="34" charset="0"/>
                <a:cs typeface="Arial" pitchFamily="34" charset="0"/>
              </a:rPr>
              <a:t> involved, is there any evidence of “harm”, are we making things worst instead of improving, are boys and girls accessing services…    </a:t>
            </a:r>
            <a:r>
              <a:rPr lang="en-US" sz="1200" dirty="0" smtClean="0">
                <a:latin typeface="Arial" pitchFamily="34" charset="0"/>
                <a:cs typeface="Arial" pitchFamily="34" charset="0"/>
              </a:rPr>
              <a:t>In larger emergencies because of scale and coverage,</a:t>
            </a:r>
            <a:r>
              <a:rPr lang="en-US" sz="1200" baseline="0" dirty="0" smtClean="0">
                <a:latin typeface="Arial" pitchFamily="34" charset="0"/>
                <a:cs typeface="Arial" pitchFamily="34" charset="0"/>
              </a:rPr>
              <a:t> we </a:t>
            </a:r>
            <a:r>
              <a:rPr lang="en-US" sz="1200" dirty="0" smtClean="0">
                <a:latin typeface="Arial" pitchFamily="34" charset="0"/>
                <a:cs typeface="Arial" pitchFamily="34" charset="0"/>
              </a:rPr>
              <a:t>may require</a:t>
            </a:r>
            <a:r>
              <a:rPr lang="en-US" sz="1200" baseline="0" dirty="0" smtClean="0">
                <a:latin typeface="Arial" pitchFamily="34" charset="0"/>
                <a:cs typeface="Arial" pitchFamily="34" charset="0"/>
              </a:rPr>
              <a:t> </a:t>
            </a:r>
            <a:r>
              <a:rPr lang="en-US" sz="1200" dirty="0" smtClean="0">
                <a:latin typeface="Arial" pitchFamily="34" charset="0"/>
                <a:cs typeface="Arial" pitchFamily="34" charset="0"/>
              </a:rPr>
              <a:t>third-party field monitoring services….. But it all depends on context and capacity. </a:t>
            </a:r>
          </a:p>
          <a:p>
            <a:pPr marL="171450" indent="-171450">
              <a:spcAft>
                <a:spcPts val="400"/>
              </a:spcAft>
              <a:buFont typeface="Arial" panose="020B0604020202020204" pitchFamily="34" charset="0"/>
              <a:buChar char="•"/>
              <a:defRPr/>
            </a:pPr>
            <a:r>
              <a:rPr lang="en-US" sz="1200" b="1" u="none" baseline="0" dirty="0" smtClean="0">
                <a:latin typeface="Arial" pitchFamily="34" charset="0"/>
                <a:cs typeface="Arial" pitchFamily="34" charset="0"/>
              </a:rPr>
              <a:t>Cluster Coordination Performance Monitoring</a:t>
            </a:r>
            <a:r>
              <a:rPr lang="en-US" sz="1200" b="0" u="none" baseline="0" dirty="0" smtClean="0">
                <a:latin typeface="Arial" pitchFamily="34" charset="0"/>
                <a:cs typeface="Arial" pitchFamily="34" charset="0"/>
              </a:rPr>
              <a:t>, i.e. focusing on the value of the coordination process, is supported by simple self-assessment tools – one at the outset of setting up clusters and one for the longer term once clusters are established.   </a:t>
            </a:r>
          </a:p>
          <a:p>
            <a:pPr>
              <a:lnSpc>
                <a:spcPct val="100000"/>
              </a:lnSpc>
              <a:defRPr/>
            </a:pPr>
            <a:endParaRPr lang="en-GB" dirty="0" smtClean="0">
              <a:cs typeface="Arial" pitchFamily="34" charset="0"/>
            </a:endParaRPr>
          </a:p>
          <a:p>
            <a:pPr marL="174708" indent="-174708">
              <a:buFont typeface="Arial" panose="020B0604020202020204" pitchFamily="34" charset="0"/>
              <a:buChar char="•"/>
              <a:defRPr/>
            </a:pPr>
            <a:endParaRPr lang="en-US" b="1" i="1" baseline="0" dirty="0" smtClean="0"/>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2988686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58815" y="4300237"/>
            <a:ext cx="6018836" cy="4664570"/>
          </a:xfrm>
        </p:spPr>
        <p:txBody>
          <a:bodyPr wrap="square">
            <a:spAutoFit/>
          </a:bodyPr>
          <a:lstStyle/>
          <a:p>
            <a:r>
              <a:rPr lang="en-GB" sz="1100" kern="1200" dirty="0" smtClean="0">
                <a:solidFill>
                  <a:schemeClr val="tx1"/>
                </a:solidFill>
                <a:latin typeface="+mn-lt"/>
                <a:ea typeface="+mn-ea"/>
                <a:cs typeface="+mn-cs"/>
              </a:rPr>
              <a:t>In high emergency-risk and fragile situations, UNICEF programming with partners must be more agile – addressing current key deprivations and bottlenecks, as well as prevention and mitigation of the negative impacts of likely future emergency scenarios;  balancing longer term capacity development objectives while also ensuring external capacity to scale up support to service delivery as needed; and also often being ready to make shifts in programme delivery strategies, partnerships and risk management strategies.    --  Afghanistan,  Pakistan, Nepal and Philippines</a:t>
            </a:r>
            <a:endParaRPr lang="en-US" sz="1100" kern="1200" dirty="0" smtClean="0">
              <a:solidFill>
                <a:schemeClr val="tx1"/>
              </a:solidFill>
              <a:latin typeface="+mn-lt"/>
              <a:ea typeface="+mn-ea"/>
              <a:cs typeface="+mn-cs"/>
            </a:endParaRPr>
          </a:p>
          <a:p>
            <a:endParaRPr lang="en-GB" sz="11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dirty="0" smtClean="0">
                <a:solidFill>
                  <a:schemeClr val="tx1"/>
                </a:solidFill>
                <a:latin typeface="+mn-lt"/>
                <a:ea typeface="+mn-ea"/>
                <a:cs typeface="+mn-cs"/>
              </a:rPr>
              <a:t>These contexts will not</a:t>
            </a:r>
            <a:r>
              <a:rPr lang="en-GB" sz="1100" kern="1200" baseline="0" dirty="0" smtClean="0">
                <a:solidFill>
                  <a:schemeClr val="tx1"/>
                </a:solidFill>
                <a:latin typeface="+mn-lt"/>
                <a:ea typeface="+mn-ea"/>
                <a:cs typeface="+mn-cs"/>
              </a:rPr>
              <a:t> be well served by separate parallel monitoring systems.  </a:t>
            </a:r>
            <a:r>
              <a:rPr lang="en-GB" sz="1100" kern="1200" dirty="0" smtClean="0">
                <a:solidFill>
                  <a:schemeClr val="tx1"/>
                </a:solidFill>
                <a:latin typeface="+mn-lt"/>
                <a:ea typeface="+mn-ea"/>
                <a:cs typeface="+mn-cs"/>
              </a:rPr>
              <a:t>Rather, monitoring systems must be agile to match both the changing context and programming.   Changes</a:t>
            </a:r>
            <a:r>
              <a:rPr lang="en-GB" sz="1100" kern="1200" baseline="0" dirty="0" smtClean="0">
                <a:solidFill>
                  <a:schemeClr val="tx1"/>
                </a:solidFill>
                <a:latin typeface="+mn-lt"/>
                <a:ea typeface="+mn-ea"/>
                <a:cs typeface="+mn-cs"/>
              </a:rPr>
              <a:t> in:</a:t>
            </a:r>
            <a:endParaRPr lang="en-GB" sz="1100" kern="1200" dirty="0" smtClean="0">
              <a:solidFill>
                <a:schemeClr val="tx1"/>
              </a:solidFill>
              <a:latin typeface="+mn-lt"/>
              <a:ea typeface="+mn-ea"/>
              <a:cs typeface="+mn-cs"/>
            </a:endParaRPr>
          </a:p>
          <a:p>
            <a:pPr marL="171450" indent="-171450">
              <a:buFont typeface="Arial" panose="020B0604020202020204" pitchFamily="34" charset="0"/>
              <a:buChar char="•"/>
            </a:pPr>
            <a:r>
              <a:rPr lang="en-US" sz="1100" dirty="0" smtClean="0"/>
              <a:t>What are the priority deprivations/</a:t>
            </a:r>
            <a:r>
              <a:rPr lang="en-US" sz="1100" dirty="0" err="1" smtClean="0"/>
              <a:t>programme</a:t>
            </a:r>
            <a:r>
              <a:rPr lang="en-US" sz="1100" dirty="0" smtClean="0"/>
              <a:t> results. </a:t>
            </a:r>
            <a:r>
              <a:rPr lang="en-GB" sz="1100" dirty="0" smtClean="0"/>
              <a:t>Who/where is most affected.   Results</a:t>
            </a:r>
            <a:r>
              <a:rPr lang="en-GB" sz="1100" baseline="0" dirty="0" smtClean="0"/>
              <a:t> will focus more narrowly on immediate life-saving and protection in a </a:t>
            </a:r>
            <a:r>
              <a:rPr lang="en-GB" sz="1100" dirty="0" smtClean="0"/>
              <a:t>crisis vs longer term systems development</a:t>
            </a:r>
            <a:r>
              <a:rPr lang="en-GB" sz="1100" baseline="0" dirty="0" smtClean="0"/>
              <a:t> as context </a:t>
            </a:r>
            <a:r>
              <a:rPr lang="en-GB" sz="1100" baseline="0" dirty="0" err="1" smtClean="0"/>
              <a:t>stabilitized</a:t>
            </a:r>
            <a:r>
              <a:rPr lang="en-GB" sz="1100" baseline="0" dirty="0" smtClean="0"/>
              <a:t>.  G</a:t>
            </a:r>
            <a:r>
              <a:rPr lang="en-GB" sz="1100" dirty="0" smtClean="0"/>
              <a:t>eographic focus of</a:t>
            </a:r>
            <a:r>
              <a:rPr lang="en-GB" sz="1100" baseline="0" dirty="0" smtClean="0"/>
              <a:t> programming may change.   </a:t>
            </a:r>
            <a:r>
              <a:rPr lang="en-US" sz="1100" b="0" dirty="0" smtClean="0"/>
              <a:t>Even in a same result</a:t>
            </a:r>
            <a:r>
              <a:rPr lang="en-US" sz="1100" b="0" baseline="0" dirty="0" smtClean="0"/>
              <a:t> area, e.g. water supply, </a:t>
            </a:r>
            <a:r>
              <a:rPr lang="en-US" sz="1100" b="0" dirty="0" smtClean="0"/>
              <a:t>bottlenecks are relative, as a situation deteriorates or when a rapid onset emergency hits, those bottlenecks that are most critical may rapidly change. </a:t>
            </a:r>
            <a:r>
              <a:rPr lang="en-US" sz="1100" b="0" baseline="0" dirty="0" smtClean="0"/>
              <a:t>  </a:t>
            </a:r>
          </a:p>
          <a:p>
            <a:pPr marL="171450" indent="-171450">
              <a:buFont typeface="Arial" panose="020B0604020202020204" pitchFamily="34" charset="0"/>
              <a:buChar char="•"/>
            </a:pPr>
            <a:r>
              <a:rPr lang="en-US" sz="1100" b="0" baseline="0" dirty="0" smtClean="0"/>
              <a:t>And the scale of programming may rapidly increase in acute situations.</a:t>
            </a:r>
            <a:endParaRPr lang="en-GB" sz="1100" b="0" baseline="0" dirty="0" smtClean="0"/>
          </a:p>
          <a:p>
            <a:pPr marL="171450" indent="-171450">
              <a:buFont typeface="Arial" panose="020B0604020202020204" pitchFamily="34" charset="0"/>
              <a:buChar char="•"/>
            </a:pPr>
            <a:endParaRPr lang="en-GB" sz="11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dirty="0" smtClean="0">
                <a:solidFill>
                  <a:schemeClr val="tx1"/>
                </a:solidFill>
                <a:latin typeface="+mn-lt"/>
                <a:ea typeface="+mn-ea"/>
                <a:cs typeface="+mn-cs"/>
              </a:rPr>
              <a:t>In planning monitoring therefore, the focus should be on identifying core elements of monitoring systems (indicators and data collection </a:t>
            </a:r>
            <a:r>
              <a:rPr lang="en-GB" sz="1050" kern="1200" dirty="0" smtClean="0">
                <a:solidFill>
                  <a:schemeClr val="tx1"/>
                </a:solidFill>
                <a:latin typeface="+mn-lt"/>
                <a:ea typeface="+mn-ea"/>
                <a:cs typeface="+mn-cs"/>
              </a:rPr>
              <a:t>systems</a:t>
            </a:r>
            <a:r>
              <a:rPr lang="en-GB" sz="1100" kern="1200" dirty="0" smtClean="0">
                <a:solidFill>
                  <a:schemeClr val="tx1"/>
                </a:solidFill>
                <a:latin typeface="+mn-lt"/>
                <a:ea typeface="+mn-ea"/>
                <a:cs typeface="+mn-cs"/>
              </a:rPr>
              <a:t>) that are in place or can be put in place, that allow the CO and partners to adapt as and where the situation deteriorates or improves.   The critical characteristics to look for are:</a:t>
            </a:r>
          </a:p>
          <a:p>
            <a:pPr marL="342900" lvl="0" indent="-342900">
              <a:spcAft>
                <a:spcPts val="600"/>
              </a:spcAft>
              <a:buFont typeface="Arial" panose="020B0604020202020204" pitchFamily="34" charset="0"/>
              <a:buChar char="•"/>
            </a:pPr>
            <a:r>
              <a:rPr lang="en-GB" sz="2000" dirty="0" smtClean="0"/>
              <a:t>Human capacities – front line</a:t>
            </a:r>
            <a:r>
              <a:rPr lang="en-GB" sz="2000" baseline="0" dirty="0" smtClean="0"/>
              <a:t> data collection staff – and partnerships t</a:t>
            </a:r>
            <a:r>
              <a:rPr lang="en-GB" sz="2000" dirty="0" smtClean="0"/>
              <a:t>hat can easily be shifted geographically</a:t>
            </a:r>
            <a:r>
              <a:rPr lang="en-GB" sz="2000" baseline="0" dirty="0" smtClean="0"/>
              <a:t> AND have ongoing training so that they understand the range of possible programmatic focus</a:t>
            </a:r>
            <a:endParaRPr lang="en-GB" sz="2000" dirty="0" smtClean="0"/>
          </a:p>
          <a:p>
            <a:pPr marL="342900" lvl="0" indent="-342900">
              <a:spcAft>
                <a:spcPts val="600"/>
              </a:spcAft>
              <a:buFont typeface="Arial" panose="020B0604020202020204" pitchFamily="34" charset="0"/>
              <a:buChar char="•"/>
            </a:pPr>
            <a:r>
              <a:rPr lang="en-GB" sz="2000" dirty="0" smtClean="0"/>
              <a:t>Technological</a:t>
            </a:r>
            <a:r>
              <a:rPr lang="en-GB" sz="2000" baseline="0" dirty="0" smtClean="0"/>
              <a:t> platforms and partnerships that are not locked down to specific geographic focus or are set up to cover a range of locations.</a:t>
            </a:r>
            <a:endParaRPr lang="en-GB" sz="2000" dirty="0" smtClean="0"/>
          </a:p>
          <a:p>
            <a:pPr marL="342900" lvl="0" indent="-342900">
              <a:spcAft>
                <a:spcPts val="600"/>
              </a:spcAft>
              <a:buFont typeface="Arial" panose="020B0604020202020204" pitchFamily="34" charset="0"/>
              <a:buChar char="•"/>
            </a:pPr>
            <a:r>
              <a:rPr lang="en-GB" sz="2000" dirty="0" smtClean="0"/>
              <a:t>Methods/tools that can be easily shifted in terms of results focus – i.e. open</a:t>
            </a:r>
            <a:r>
              <a:rPr lang="en-GB" sz="2000" baseline="0" dirty="0" smtClean="0"/>
              <a:t> methods, or easily adapted software</a:t>
            </a:r>
            <a:endParaRPr lang="en-GB" sz="200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100" kern="1200" dirty="0" smtClean="0">
              <a:solidFill>
                <a:schemeClr val="tx1"/>
              </a:solidFill>
              <a:latin typeface="+mn-lt"/>
              <a:ea typeface="+mn-ea"/>
              <a:cs typeface="+mn-cs"/>
            </a:endParaRPr>
          </a:p>
          <a:p>
            <a:endParaRPr lang="en-GB" sz="1100" kern="1200" dirty="0" smtClean="0">
              <a:solidFill>
                <a:schemeClr val="tx1"/>
              </a:solidFill>
              <a:latin typeface="+mn-lt"/>
              <a:ea typeface="+mn-ea"/>
              <a:cs typeface="+mn-cs"/>
            </a:endParaRPr>
          </a:p>
          <a:p>
            <a:r>
              <a:rPr lang="en-GB" sz="1100" kern="1200" dirty="0" smtClean="0">
                <a:solidFill>
                  <a:schemeClr val="tx1"/>
                </a:solidFill>
                <a:latin typeface="+mn-lt"/>
                <a:ea typeface="+mn-ea"/>
                <a:cs typeface="+mn-cs"/>
              </a:rPr>
              <a:t> Where UNICEF is investing in strengthening national and decentralized result-based planning and monitoring, this added consideration of agility is critical. </a:t>
            </a:r>
            <a:r>
              <a:rPr lang="en-GB" sz="1100" kern="1200" baseline="0" dirty="0" smtClean="0">
                <a:solidFill>
                  <a:schemeClr val="tx1"/>
                </a:solidFill>
                <a:latin typeface="+mn-lt"/>
                <a:ea typeface="+mn-ea"/>
                <a:cs typeface="+mn-cs"/>
              </a:rPr>
              <a:t>  W</a:t>
            </a:r>
            <a:r>
              <a:rPr lang="en-GB" sz="1100" dirty="0" smtClean="0"/>
              <a:t>here national monitoring systems are very weak and may fail in likely emergency scenarios, UNICEF does also need to anticipate capacity and strategies to support substitute monitoring systems with other external partners, focusing in on cores elements of effective monitoring in emergencies.  </a:t>
            </a:r>
            <a:r>
              <a:rPr lang="en-GB" sz="1100" kern="1200" dirty="0" smtClean="0">
                <a:solidFill>
                  <a:schemeClr val="tx1"/>
                </a:solidFill>
                <a:latin typeface="+mn-lt"/>
                <a:ea typeface="+mn-ea"/>
                <a:cs typeface="+mn-cs"/>
              </a:rPr>
              <a:t>The process of identifying these ‘core elements’ should draw from UNICEF experience in </a:t>
            </a:r>
            <a:r>
              <a:rPr lang="en-GB" sz="1100" u="sng" kern="1200" dirty="0" smtClean="0">
                <a:solidFill>
                  <a:schemeClr val="tx1"/>
                </a:solidFill>
                <a:latin typeface="+mn-lt"/>
                <a:ea typeface="+mn-ea"/>
                <a:cs typeface="+mn-cs"/>
                <a:hlinkClick r:id="rId3"/>
              </a:rPr>
              <a:t>Humanitarian Performance Monitoring</a:t>
            </a:r>
            <a:r>
              <a:rPr lang="en-GB" sz="1100" u="sng" kern="1200" dirty="0" smtClean="0">
                <a:solidFill>
                  <a:schemeClr val="tx1"/>
                </a:solidFill>
                <a:latin typeface="+mn-lt"/>
                <a:ea typeface="+mn-ea"/>
                <a:cs typeface="+mn-cs"/>
              </a:rPr>
              <a:t>,</a:t>
            </a:r>
            <a:r>
              <a:rPr lang="en-GB" sz="1100" kern="1200" dirty="0" smtClean="0">
                <a:solidFill>
                  <a:schemeClr val="tx1"/>
                </a:solidFill>
                <a:latin typeface="+mn-lt"/>
                <a:ea typeface="+mn-ea"/>
                <a:cs typeface="+mn-cs"/>
              </a:rPr>
              <a:t> or </a:t>
            </a:r>
            <a:r>
              <a:rPr lang="en-GB" sz="1100" kern="1200" dirty="0" err="1" smtClean="0">
                <a:solidFill>
                  <a:schemeClr val="tx1"/>
                </a:solidFill>
                <a:latin typeface="+mn-lt"/>
                <a:ea typeface="+mn-ea"/>
                <a:cs typeface="+mn-cs"/>
              </a:rPr>
              <a:t>MoRES</a:t>
            </a:r>
            <a:r>
              <a:rPr lang="en-GB" sz="1100" kern="1200" dirty="0" smtClean="0">
                <a:solidFill>
                  <a:schemeClr val="tx1"/>
                </a:solidFill>
                <a:latin typeface="+mn-lt"/>
                <a:ea typeface="+mn-ea"/>
                <a:cs typeface="+mn-cs"/>
              </a:rPr>
              <a:t> in humanitarian situations.</a:t>
            </a:r>
          </a:p>
          <a:p>
            <a:endParaRPr lang="en-GB" sz="1100" kern="1200" dirty="0" smtClean="0">
              <a:solidFill>
                <a:schemeClr val="tx1"/>
              </a:solidFill>
              <a:latin typeface="+mn-lt"/>
              <a:ea typeface="+mn-ea"/>
              <a:cs typeface="+mn-cs"/>
            </a:endParaRPr>
          </a:p>
          <a:p>
            <a:r>
              <a:rPr lang="en-GB" sz="1100" dirty="0" smtClean="0"/>
              <a:t>Recall some of the basic contextual challenges we saw earlier for monitoring</a:t>
            </a:r>
            <a:r>
              <a:rPr lang="en-GB" sz="1100" baseline="0" dirty="0" smtClean="0"/>
              <a:t> in humanitarian contexts – data systems may collapse, populations may be mobile, capacities in areas immediately affected may be affected and overwhelmed, access may be limited.</a:t>
            </a:r>
          </a:p>
          <a:p>
            <a:endParaRPr lang="en-GB" sz="1100" baseline="0" dirty="0" smtClean="0"/>
          </a:p>
          <a:p>
            <a:r>
              <a:rPr lang="en-GB" sz="1100" baseline="0" dirty="0" smtClean="0"/>
              <a:t>So when choosing and defining monitoring systems, consider</a:t>
            </a:r>
            <a:endParaRPr lang="en-GB" sz="1100" dirty="0" smtClean="0"/>
          </a:p>
          <a:p>
            <a:pPr marL="171450" indent="-171450">
              <a:buFont typeface="Arial" panose="020B0604020202020204" pitchFamily="34" charset="0"/>
              <a:buChar char="•"/>
            </a:pPr>
            <a:r>
              <a:rPr lang="en-GB" sz="1100" b="1" dirty="0" smtClean="0"/>
              <a:t>Where</a:t>
            </a:r>
            <a:r>
              <a:rPr lang="en-GB" sz="1100" b="1" baseline="0" dirty="0" smtClean="0"/>
              <a:t> are</a:t>
            </a:r>
            <a:r>
              <a:rPr lang="en-GB" sz="1100" b="1" dirty="0" smtClean="0"/>
              <a:t> you monitoring and who,</a:t>
            </a:r>
            <a:r>
              <a:rPr lang="en-GB" sz="1100" b="1" baseline="0" dirty="0" smtClean="0"/>
              <a:t> and how might this change</a:t>
            </a:r>
            <a:r>
              <a:rPr lang="en-GB" sz="1100" b="1" dirty="0" smtClean="0"/>
              <a:t> </a:t>
            </a:r>
            <a:r>
              <a:rPr lang="en-GB" sz="1100" dirty="0" smtClean="0"/>
              <a:t>--  i.e. </a:t>
            </a:r>
            <a:endParaRPr lang="en-GB" sz="1100" baseline="0" dirty="0" smtClean="0"/>
          </a:p>
          <a:p>
            <a:pPr marL="171450" indent="-171450">
              <a:buFont typeface="Arial" panose="020B0604020202020204" pitchFamily="34" charset="0"/>
              <a:buChar char="•"/>
            </a:pPr>
            <a:r>
              <a:rPr lang="en-GB" sz="1100" baseline="0" dirty="0" smtClean="0"/>
              <a:t> -- therefore</a:t>
            </a:r>
            <a:r>
              <a:rPr lang="en-US" sz="1100" dirty="0" smtClean="0"/>
              <a:t> </a:t>
            </a:r>
            <a:r>
              <a:rPr lang="en-US" sz="1100" b="1" dirty="0" smtClean="0"/>
              <a:t>consider how monitoring capacities are transferable – geographically and in terms of </a:t>
            </a:r>
            <a:r>
              <a:rPr lang="en-US" sz="1100" b="1" dirty="0" err="1" smtClean="0"/>
              <a:t>programme</a:t>
            </a:r>
            <a:r>
              <a:rPr lang="en-US" sz="1100" b="1" dirty="0" smtClean="0"/>
              <a:t>/sector focus</a:t>
            </a:r>
            <a:r>
              <a:rPr lang="en-US" sz="1100" dirty="0" smtClean="0"/>
              <a:t>.</a:t>
            </a:r>
          </a:p>
          <a:p>
            <a:pPr marL="171450" indent="-171450">
              <a:buFont typeface="Arial" panose="020B0604020202020204" pitchFamily="34" charset="0"/>
              <a:buChar char="•"/>
            </a:pPr>
            <a:endParaRPr lang="en-GB" sz="1100" dirty="0" smtClean="0"/>
          </a:p>
          <a:p>
            <a:pPr marL="171450" indent="-171450">
              <a:buFont typeface="Arial" panose="020B0604020202020204" pitchFamily="34" charset="0"/>
              <a:buChar char="•"/>
            </a:pPr>
            <a:r>
              <a:rPr lang="en-GB" sz="1100" b="1" dirty="0" smtClean="0"/>
              <a:t>Choice of methods </a:t>
            </a:r>
            <a:r>
              <a:rPr lang="en-GB" sz="1100" dirty="0" smtClean="0"/>
              <a:t>-- i.e.  a</a:t>
            </a:r>
            <a:r>
              <a:rPr lang="en-US" sz="1100" dirty="0" err="1" smtClean="0"/>
              <a:t>nticipate</a:t>
            </a:r>
            <a:r>
              <a:rPr lang="en-US" sz="1100" dirty="0" smtClean="0"/>
              <a:t> the impact of the following kinds of changes likely in different emergency scenarios:</a:t>
            </a:r>
          </a:p>
          <a:p>
            <a:r>
              <a:rPr lang="en-GB" sz="1100" dirty="0" smtClean="0"/>
              <a:t> </a:t>
            </a:r>
            <a:endParaRPr lang="en-US" sz="1100" dirty="0" smtClean="0"/>
          </a:p>
          <a:p>
            <a:r>
              <a:rPr lang="en-GB" sz="1100" dirty="0" smtClean="0"/>
              <a:t>In any emergency response, the scale and speed of programme delivery will increase and so </a:t>
            </a:r>
            <a:r>
              <a:rPr lang="en-GB" sz="1100" b="1" dirty="0" smtClean="0"/>
              <a:t>monitoring systems must be scalable</a:t>
            </a:r>
            <a:r>
              <a:rPr lang="en-GB" sz="1100" dirty="0" smtClean="0"/>
              <a:t> – higher frequency data collection, more data collection points added, more adequately trained people dedicated to data collection.  </a:t>
            </a:r>
            <a:endParaRPr lang="en-US" sz="1100" dirty="0" smtClean="0"/>
          </a:p>
          <a:p>
            <a:r>
              <a:rPr lang="en-US" sz="1100" dirty="0" smtClean="0"/>
              <a:t> </a:t>
            </a:r>
          </a:p>
          <a:p>
            <a:r>
              <a:rPr lang="en-US" sz="1100" dirty="0" smtClean="0"/>
              <a:t>Recalling that Methods of collecting data that can accommodate open questions to capture these shifts will serve better.  </a:t>
            </a:r>
          </a:p>
          <a:p>
            <a:r>
              <a:rPr lang="en-US" sz="1100" dirty="0" smtClean="0"/>
              <a:t> </a:t>
            </a:r>
          </a:p>
          <a:p>
            <a:r>
              <a:rPr lang="en-US" sz="1100" dirty="0" smtClean="0"/>
              <a:t>Where significant emergency risks may affect districts that are </a:t>
            </a:r>
            <a:r>
              <a:rPr lang="en-US" sz="1100" i="1" dirty="0" smtClean="0"/>
              <a:t>not </a:t>
            </a:r>
            <a:r>
              <a:rPr lang="en-US" sz="1100" dirty="0" smtClean="0"/>
              <a:t>within UNICEF programming focus areas, it will be important to</a:t>
            </a:r>
            <a:endParaRPr lang="en-GB" sz="1100" kern="1200" dirty="0" smtClean="0">
              <a:solidFill>
                <a:schemeClr val="tx1"/>
              </a:solidFill>
              <a:latin typeface="+mn-lt"/>
              <a:ea typeface="+mn-ea"/>
              <a:cs typeface="+mn-cs"/>
            </a:endParaRPr>
          </a:p>
          <a:p>
            <a:endParaRPr lang="en-GB" sz="1100" kern="1200" dirty="0" smtClean="0">
              <a:solidFill>
                <a:schemeClr val="tx1"/>
              </a:solidFill>
              <a:latin typeface="+mn-lt"/>
              <a:ea typeface="+mn-ea"/>
              <a:cs typeface="+mn-cs"/>
            </a:endParaRPr>
          </a:p>
          <a:p>
            <a:endParaRPr lang="en-US" sz="11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66E219-0EC7-4FDA-A645-6A2D243E965A}" type="slidenum">
              <a:rPr lang="en-US" smtClean="0">
                <a:solidFill>
                  <a:prstClr val="black"/>
                </a:solidFill>
                <a:latin typeface="Calibri"/>
              </a:rPr>
              <a:pPr/>
              <a:t>21</a:t>
            </a:fld>
            <a:endParaRPr lang="en-US" dirty="0">
              <a:solidFill>
                <a:prstClr val="black"/>
              </a:solidFill>
              <a:latin typeface="Calibri"/>
            </a:endParaRPr>
          </a:p>
        </p:txBody>
      </p:sp>
    </p:spTree>
    <p:extLst>
      <p:ext uri="{BB962C8B-B14F-4D97-AF65-F5344CB8AC3E}">
        <p14:creationId xmlns:p14="http://schemas.microsoft.com/office/powerpoint/2010/main" val="3429516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E8C48C2-165D-47D5-96DE-9E8D4B040B96}" type="slidenum">
              <a:rPr lang="es-ES" altLang="en-US">
                <a:latin typeface="Calibri" panose="020F0502020204030204" pitchFamily="34" charset="0"/>
              </a:rPr>
              <a:pPr eaLnBrk="1" hangingPunct="1"/>
              <a:t>22</a:t>
            </a:fld>
            <a:endParaRPr lang="es-ES" altLang="en-US" dirty="0">
              <a:latin typeface="Calibri" panose="020F0502020204030204" pitchFamily="34" charset="0"/>
            </a:endParaRPr>
          </a:p>
        </p:txBody>
      </p:sp>
      <p:sp>
        <p:nvSpPr>
          <p:cNvPr id="45059" name="Rectangle 2"/>
          <p:cNvSpPr>
            <a:spLocks noGrp="1" noRot="1" noChangeAspect="1" noChangeArrowheads="1" noTextEdit="1"/>
          </p:cNvSpPr>
          <p:nvPr>
            <p:ph type="sldImg"/>
          </p:nvPr>
        </p:nvSpPr>
        <p:spPr bwMode="auto">
          <a:xfrm>
            <a:off x="1166813" y="712788"/>
            <a:ext cx="4662487" cy="3497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xfrm>
            <a:off x="942835" y="4423861"/>
            <a:ext cx="5108504" cy="4210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ea typeface="ＭＳ Ｐゴシック" panose="020B0600070205080204" pitchFamily="34" charset="-128"/>
              </a:rPr>
              <a:t>For all monitoring, end use is what</a:t>
            </a:r>
            <a:r>
              <a:rPr lang="en-GB" altLang="en-US" baseline="0" dirty="0" smtClean="0">
                <a:ea typeface="ＭＳ Ｐゴシック" panose="020B0600070205080204" pitchFamily="34" charset="-128"/>
              </a:rPr>
              <a:t> gives value to the whole investment.</a:t>
            </a:r>
          </a:p>
          <a:p>
            <a:endParaRPr lang="en-GB" altLang="en-US" baseline="0" dirty="0" smtClean="0">
              <a:ea typeface="ＭＳ Ｐゴシック" panose="020B0600070205080204" pitchFamily="34" charset="-128"/>
            </a:endParaRPr>
          </a:p>
          <a:p>
            <a:r>
              <a:rPr lang="en-GB" altLang="en-US" baseline="0" dirty="0" smtClean="0">
                <a:ea typeface="ＭＳ Ｐゴシック" panose="020B0600070205080204" pitchFamily="34" charset="-128"/>
              </a:rPr>
              <a:t>End use should therefore drive monitoring from the planning stage.   </a:t>
            </a:r>
          </a:p>
          <a:p>
            <a:endParaRPr lang="en-GB" altLang="en-US" baseline="0" dirty="0" smtClean="0">
              <a:ea typeface="ＭＳ Ｐゴシック" panose="020B0600070205080204" pitchFamily="34" charset="-128"/>
            </a:endParaRPr>
          </a:p>
          <a:p>
            <a:r>
              <a:rPr lang="en-GB" altLang="en-US" baseline="0" dirty="0" smtClean="0">
                <a:ea typeface="ＭＳ Ｐゴシック" panose="020B0600070205080204" pitchFamily="34" charset="-128"/>
              </a:rPr>
              <a:t>One critical starting point is that monitoring should NOT be seen as the technical work business of PM&amp;E specialists.   It must be the business of programme managers.   PM&amp;E specialists can play a role of as technical service providers to ensure good monitoring design.  But responsibility should remain with the programme managers.    [</a:t>
            </a:r>
            <a:r>
              <a:rPr lang="en-GB" altLang="en-US" b="1" baseline="0" dirty="0" smtClean="0">
                <a:ea typeface="ＭＳ Ｐゴシック" panose="020B0600070205080204" pitchFamily="34" charset="-128"/>
              </a:rPr>
              <a:t>The one exception to this is in humanitarian contexts</a:t>
            </a:r>
            <a:r>
              <a:rPr lang="en-GB" altLang="en-US" b="0" baseline="0" dirty="0" smtClean="0">
                <a:ea typeface="ＭＳ Ｐゴシック" panose="020B0600070205080204" pitchFamily="34" charset="-128"/>
              </a:rPr>
              <a:t>  where the extreme overload on programme managers and the specific challenges of monitoring in such contexts, makes it necessary to consolidate monitoring efforts across sectors and assign dedicated monitoring specialists to implement monitoring systems, guided by cross-sectoral PM&amp;E specialists.    As situations stabilize, responsibilities can shift back.]</a:t>
            </a:r>
          </a:p>
          <a:p>
            <a:endParaRPr lang="en-GB" altLang="en-US" b="0" baseline="0" dirty="0" smtClean="0">
              <a:ea typeface="ＭＳ Ｐゴシック" panose="020B0600070205080204" pitchFamily="34" charset="-128"/>
            </a:endParaRPr>
          </a:p>
          <a:p>
            <a:r>
              <a:rPr lang="en-GB" altLang="en-US" b="0" baseline="0" dirty="0" smtClean="0">
                <a:ea typeface="ＭＳ Ｐゴシック" panose="020B0600070205080204" pitchFamily="34" charset="-128"/>
              </a:rPr>
              <a:t>As seen above, it is also important to engage partners and stakeholders for a number of reasons, including ownership and facilitating end use.</a:t>
            </a:r>
          </a:p>
          <a:p>
            <a:endParaRPr lang="en-GB" altLang="en-US" b="0" baseline="0" dirty="0" smtClean="0">
              <a:ea typeface="ＭＳ Ｐゴシック" panose="020B0600070205080204" pitchFamily="34" charset="-128"/>
            </a:endParaRPr>
          </a:p>
          <a:p>
            <a:r>
              <a:rPr lang="en-GB" altLang="en-US" b="0" baseline="0" dirty="0" smtClean="0">
                <a:ea typeface="ＭＳ Ｐゴシック" panose="020B0600070205080204" pitchFamily="34" charset="-128"/>
              </a:rPr>
              <a:t>Planning of monitoring should also already anticipate the timing and targeting of end use to specific events and audiences.</a:t>
            </a:r>
          </a:p>
          <a:p>
            <a:endParaRPr lang="en-GB" altLang="en-US" b="0" baseline="0" dirty="0" smtClean="0">
              <a:ea typeface="ＭＳ Ｐゴシック" panose="020B0600070205080204" pitchFamily="34" charset="-128"/>
            </a:endParaRPr>
          </a:p>
          <a:p>
            <a:r>
              <a:rPr lang="en-GB" altLang="en-US" b="0" baseline="0" dirty="0" smtClean="0">
                <a:ea typeface="ＭＳ Ｐゴシック" panose="020B0600070205080204" pitchFamily="34" charset="-128"/>
              </a:rPr>
              <a:t>Use of monitoring information is also helped where this is undertaken as part of a wider social accountability effort.</a:t>
            </a:r>
          </a:p>
          <a:p>
            <a:endParaRPr lang="en-GB" altLang="en-US" b="0" baseline="0" dirty="0" smtClean="0">
              <a:ea typeface="ＭＳ Ｐゴシック" panose="020B0600070205080204" pitchFamily="34" charset="-128"/>
            </a:endParaRPr>
          </a:p>
          <a:p>
            <a:endParaRPr lang="en-GB" altLang="en-US" b="1" dirty="0">
              <a:ea typeface="ＭＳ Ｐゴシック" panose="020B0600070205080204" pitchFamily="34" charset="-128"/>
            </a:endParaRPr>
          </a:p>
        </p:txBody>
      </p:sp>
    </p:spTree>
    <p:extLst>
      <p:ext uri="{BB962C8B-B14F-4D97-AF65-F5344CB8AC3E}">
        <p14:creationId xmlns:p14="http://schemas.microsoft.com/office/powerpoint/2010/main" val="20760115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E8C48C2-165D-47D5-96DE-9E8D4B040B96}" type="slidenum">
              <a:rPr lang="es-ES" altLang="en-US">
                <a:latin typeface="Calibri" panose="020F0502020204030204" pitchFamily="34" charset="0"/>
              </a:rPr>
              <a:pPr eaLnBrk="1" hangingPunct="1"/>
              <a:t>23</a:t>
            </a:fld>
            <a:endParaRPr lang="es-ES" altLang="en-US" dirty="0">
              <a:latin typeface="Calibri" panose="020F0502020204030204" pitchFamily="34" charset="0"/>
            </a:endParaRPr>
          </a:p>
        </p:txBody>
      </p:sp>
      <p:sp>
        <p:nvSpPr>
          <p:cNvPr id="45059" name="Rectangle 2"/>
          <p:cNvSpPr>
            <a:spLocks noGrp="1" noRot="1" noChangeAspect="1" noChangeArrowheads="1" noTextEdit="1"/>
          </p:cNvSpPr>
          <p:nvPr>
            <p:ph type="sldImg"/>
          </p:nvPr>
        </p:nvSpPr>
        <p:spPr bwMode="auto">
          <a:xfrm>
            <a:off x="1166813" y="712788"/>
            <a:ext cx="4662487" cy="3497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xfrm>
            <a:off x="942835" y="4423861"/>
            <a:ext cx="5108504" cy="4210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0"/>
              </a:spcBef>
              <a:spcAft>
                <a:spcPts val="0"/>
              </a:spcAft>
            </a:pPr>
            <a:r>
              <a:rPr lang="en-GB" sz="1200" b="0" dirty="0" smtClean="0">
                <a:effectLst/>
                <a:latin typeface="Arial" panose="020B0604020202020204" pitchFamily="34" charset="0"/>
                <a:cs typeface="Times New Roman" panose="02020603050405020304" pitchFamily="18" charset="0"/>
              </a:rPr>
              <a:t>Effective dissemination is critical to getting monitoring information to decision-makers</a:t>
            </a:r>
          </a:p>
          <a:p>
            <a:pPr marL="0" marR="0">
              <a:spcBef>
                <a:spcPts val="0"/>
              </a:spcBef>
              <a:spcAft>
                <a:spcPts val="0"/>
              </a:spcAft>
            </a:pPr>
            <a:endParaRPr lang="en-GB" sz="1200" b="1" dirty="0" smtClean="0">
              <a:effectLst/>
              <a:latin typeface="Arial" panose="020B0604020202020204" pitchFamily="34" charset="0"/>
              <a:cs typeface="Times New Roman" panose="02020603050405020304" pitchFamily="18" charset="0"/>
            </a:endParaRPr>
          </a:p>
          <a:p>
            <a:pPr marL="0" marR="0">
              <a:spcBef>
                <a:spcPts val="0"/>
              </a:spcBef>
              <a:spcAft>
                <a:spcPts val="0"/>
              </a:spcAft>
            </a:pPr>
            <a:r>
              <a:rPr lang="en-GB" sz="1200" b="1" dirty="0" smtClean="0">
                <a:effectLst/>
                <a:latin typeface="Arial" panose="020B0604020202020204" pitchFamily="34" charset="0"/>
                <a:cs typeface="Times New Roman" panose="02020603050405020304" pitchFamily="18" charset="0"/>
              </a:rPr>
              <a:t>DESIRED OUTCOME  </a:t>
            </a:r>
            <a:r>
              <a:rPr lang="en-GB" sz="1400" dirty="0" smtClean="0">
                <a:effectLst/>
                <a:latin typeface="Arial" panose="020B0604020202020204" pitchFamily="34" charset="0"/>
                <a:ea typeface="Times New Roman" panose="02020603050405020304" pitchFamily="18" charset="0"/>
                <a:cs typeface="Times New Roman" panose="02020603050405020304" pitchFamily="18" charset="0"/>
              </a:rPr>
              <a:t>Focus on action!  What do you want to happen?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Do you need to persuade a donor to support a programme, or continue doing so? Or do you need to convince project implementers about the need for a change in strategy? Do you need to gain feedback from the community involved?  Do you want to create greater ownership by certain stakeholders/</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GB" sz="1200" b="1" dirty="0" smtClean="0">
                <a:effectLst/>
                <a:latin typeface="Arial" panose="020B0604020202020204" pitchFamily="34" charset="0"/>
                <a:cs typeface="Times New Roman" panose="02020603050405020304" pitchFamily="18" charset="0"/>
              </a:rPr>
              <a:t>AUDIENCE  </a:t>
            </a:r>
            <a:r>
              <a:rPr lang="en-GB" sz="1400" dirty="0" smtClean="0">
                <a:effectLst/>
                <a:latin typeface="Arial" panose="020B0604020202020204" pitchFamily="34" charset="0"/>
                <a:ea typeface="Times New Roman" panose="02020603050405020304" pitchFamily="18" charset="0"/>
                <a:cs typeface="Times New Roman" panose="02020603050405020304" pitchFamily="18" charset="0"/>
              </a:rPr>
              <a:t>Who do you need to reach?</a:t>
            </a:r>
            <a:r>
              <a:rPr lang="en-US" sz="140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It is important to identify clearly who will need to know and to use the results and to tailor the message accordingly.  A commitment to ongoing dialogue and interactive forms of communication will increase ownership and motivation to act on recommendations, making it easier to answer the most pressing questions that M&amp;E activities raise.</a:t>
            </a:r>
          </a:p>
          <a:p>
            <a:pPr marL="0" marR="0" algn="l">
              <a:spcBef>
                <a:spcPts val="0"/>
              </a:spcBef>
              <a:spcAft>
                <a:spcPts val="0"/>
              </a:spcAft>
            </a:pPr>
            <a:r>
              <a:rPr lang="en-US" sz="140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en-GB" sz="1200" b="1" dirty="0" smtClean="0">
                <a:effectLst/>
                <a:latin typeface="Arial" panose="020B0604020202020204" pitchFamily="34" charset="0"/>
                <a:cs typeface="Times New Roman" panose="02020603050405020304" pitchFamily="18" charset="0"/>
              </a:rPr>
              <a:t>MESSAGE, PURPOSE  </a:t>
            </a:r>
            <a:r>
              <a:rPr lang="en-GB" sz="1400" dirty="0" smtClean="0">
                <a:effectLst/>
                <a:latin typeface="Arial" panose="020B0604020202020204" pitchFamily="34" charset="0"/>
                <a:ea typeface="Times New Roman" panose="02020603050405020304" pitchFamily="18" charset="0"/>
                <a:cs typeface="Times New Roman" panose="02020603050405020304" pitchFamily="18" charset="0"/>
              </a:rPr>
              <a:t>For each audience, what do they need to know?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Findings and conclusions (what depth?)Lessons (which ones?) Recommendations (which ones?)  </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Simplify!</a:t>
            </a:r>
            <a:r>
              <a:rPr lang="en-US" sz="140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Most audiences need simple and direct information that everyone can understand, not only in terms of the problem, but also what actions to take in response to it.  </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Stay away from abstract research jargon and explain what is learned: what measures need to be taken, how and why; how and why the programme did or didn’t work.</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b="1" dirty="0" smtClean="0">
                <a:effectLst/>
                <a:latin typeface="Arial" panose="020B0604020202020204" pitchFamily="34" charset="0"/>
                <a:ea typeface="Times New Roman" panose="02020603050405020304" pitchFamily="18" charset="0"/>
                <a:cs typeface="Times New Roman" panose="02020603050405020304" pitchFamily="18" charset="0"/>
              </a:rPr>
              <a:t>MEDIUM/ FORMAT  </a:t>
            </a:r>
            <a:r>
              <a:rPr lang="en-GB" sz="1400" dirty="0" smtClean="0">
                <a:effectLst/>
                <a:latin typeface="Arial" panose="020B0604020202020204" pitchFamily="34" charset="0"/>
                <a:ea typeface="Times New Roman" panose="02020603050405020304" pitchFamily="18" charset="0"/>
                <a:cs typeface="Times New Roman" panose="02020603050405020304" pitchFamily="18" charset="0"/>
              </a:rPr>
              <a:t>For each group/ message, what medium fits best?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Choice of media;</a:t>
            </a:r>
            <a:r>
              <a:rPr lang="en-GB" sz="1200" baseline="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Style and format Presentation methods</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A report is not the only way to present your message!  Choose a medium and format that fits the audience and message,</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from informal communication theatre, drama) to highly structured types of information exchange shared databases); from mass media (radio) to narrowly focused channels one-to-one meetings); from one-way to participatory communications.</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b="1" dirty="0" smtClean="0">
                <a:effectLst/>
                <a:latin typeface="Arial" panose="020B0604020202020204" pitchFamily="34" charset="0"/>
                <a:ea typeface="Times New Roman" panose="02020603050405020304" pitchFamily="18" charset="0"/>
                <a:cs typeface="Times New Roman" panose="02020603050405020304" pitchFamily="18" charset="0"/>
              </a:rPr>
              <a:t>TIMING  </a:t>
            </a:r>
            <a:r>
              <a:rPr lang="en-GB" sz="1200" i="1" dirty="0" smtClean="0">
                <a:effectLst/>
                <a:latin typeface="Arial" panose="020B0604020202020204" pitchFamily="34" charset="0"/>
                <a:ea typeface="Times New Roman" panose="02020603050405020304" pitchFamily="18" charset="0"/>
                <a:cs typeface="Times New Roman" panose="02020603050405020304" pitchFamily="18" charset="0"/>
              </a:rPr>
              <a:t>When should the results be disseminated?</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For your results to be effective, they must be shared at the right time, for example, consultation and debriefing during the data collection and analysis process with key stakeholders.</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b="1" dirty="0" smtClean="0">
                <a:effectLst/>
                <a:latin typeface="Arial" panose="020B0604020202020204" pitchFamily="34" charset="0"/>
                <a:ea typeface="Times New Roman" panose="02020603050405020304" pitchFamily="18" charset="0"/>
                <a:cs typeface="Times New Roman" panose="02020603050405020304" pitchFamily="18" charset="0"/>
              </a:rPr>
              <a:t>RESOURCES  </a:t>
            </a:r>
            <a:r>
              <a:rPr lang="en-GB" sz="1200" i="1" dirty="0" smtClean="0">
                <a:effectLst/>
                <a:latin typeface="Arial" panose="020B0604020202020204" pitchFamily="34" charset="0"/>
                <a:ea typeface="Times New Roman" panose="02020603050405020304" pitchFamily="18" charset="0"/>
                <a:cs typeface="Times New Roman" panose="02020603050405020304" pitchFamily="18" charset="0"/>
              </a:rPr>
              <a:t>What resources are available/ required to disseminate M&amp;E results?</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pPr>
            <a:r>
              <a:rPr lang="en-GB" sz="1200" dirty="0" smtClean="0">
                <a:effectLst/>
                <a:latin typeface="Arial" panose="020B0604020202020204" pitchFamily="34" charset="0"/>
                <a:ea typeface="Times New Roman" panose="02020603050405020304" pitchFamily="18" charset="0"/>
                <a:cs typeface="Times New Roman" panose="02020603050405020304" pitchFamily="18" charset="0"/>
              </a:rPr>
              <a:t>The availability of resources (financial, time, human) will also need to be considered to determine what approaches can be used and what audiences can be reached and how.  Dissemination should be integrated in the budget.</a:t>
            </a:r>
            <a:endParaRPr lang="en-US" sz="1400" dirty="0" smtClean="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1149404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DDD918-3330-4C60-A2DB-2DE705F645F3}" type="slidenum">
              <a:rPr lang="en-US" smtClean="0"/>
              <a:t>26</a:t>
            </a:fld>
            <a:endParaRPr lang="en-US" dirty="0"/>
          </a:p>
        </p:txBody>
      </p:sp>
    </p:spTree>
    <p:extLst>
      <p:ext uri="{BB962C8B-B14F-4D97-AF65-F5344CB8AC3E}">
        <p14:creationId xmlns:p14="http://schemas.microsoft.com/office/powerpoint/2010/main" val="131621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for simplicity we have</a:t>
            </a:r>
            <a:r>
              <a:rPr lang="en-US" baseline="0" dirty="0" smtClean="0"/>
              <a:t> represented monitoring as a step in the RBM cycle, we know that monitoring – which has it’s own cycle from planning through to use – actually starts with the strategic planning, runs through implementation, and then feeds into evaluation, into reporting and into revisiting strategy and plans.</a:t>
            </a:r>
            <a:endParaRPr lang="en-US" dirty="0" smtClean="0"/>
          </a:p>
          <a:p>
            <a:endParaRPr lang="en-US" dirty="0" smtClean="0"/>
          </a:p>
          <a:p>
            <a:r>
              <a:rPr lang="en-US" dirty="0" smtClean="0"/>
              <a:t>Monitoring begins with sound </a:t>
            </a:r>
            <a:r>
              <a:rPr lang="en-US" baseline="0" dirty="0" smtClean="0"/>
              <a:t>planning that includes the development of a Theory of Change and its Results Matrix with a hierarchy of results from a multi-year perspective.   </a:t>
            </a:r>
            <a:r>
              <a:rPr lang="en-US" b="0" baseline="0" dirty="0" smtClean="0"/>
              <a:t>Monitoring should draw on existing monitoring systems wherever possible.  Monitoring Planning follows leading to working out an effective and efficient set of data collection systems and activities at different levels – (1) planning for results </a:t>
            </a:r>
            <a:r>
              <a:rPr lang="en-US" baseline="0" dirty="0" smtClean="0"/>
              <a:t>monitoring most often involving contributions of a wider range of stakeholders AND (2) planning for implementation monitoring, to track clearly the contribution of a single partner agency, like UNICEF. </a:t>
            </a:r>
          </a:p>
          <a:p>
            <a:endParaRPr lang="en-US" baseline="0" dirty="0" smtClean="0"/>
          </a:p>
          <a:p>
            <a:r>
              <a:rPr lang="en-US" baseline="0" dirty="0" smtClean="0"/>
              <a:t>Results monitoring usually involves major data collection activities requiring significant resources and strategic timing to feed into major decision-making events.  This needs to be planned in parallel with evaluation and research activities, mapping out end use, sequencing and budgeting, especially given that the monitoring feeds into both evaluation and some research.  In UNICEF this is done in the Plan for Research, Impact Monitoring and Evaluation </a:t>
            </a:r>
            <a:r>
              <a:rPr lang="en-US" u="none" baseline="0" dirty="0" smtClean="0"/>
              <a:t>(PRIME,</a:t>
            </a:r>
            <a:r>
              <a:rPr lang="en-US" sz="1200" b="0" i="0" u="none" kern="1200" dirty="0" smtClean="0">
                <a:solidFill>
                  <a:schemeClr val="tx1"/>
                </a:solidFill>
                <a:effectLst/>
                <a:latin typeface="+mn-lt"/>
                <a:ea typeface="+mn-ea"/>
                <a:cs typeface="+mn-cs"/>
              </a:rPr>
              <a:t> is an updated electronic version of the Integrated Monitoring &amp; Evaluation Planning tool used by UNICEF country offices, regional offices and headquarters to share information about future and on-going evaluations, research, studies and M&amp;E capacity-development activities.  See https://intranet.unicef.org/epp/evalsite.nsf/Site%20Pages/Page0218)</a:t>
            </a:r>
            <a:endParaRPr lang="en-US" u="none" baseline="0" dirty="0" smtClean="0"/>
          </a:p>
          <a:p>
            <a:endParaRPr lang="en-US" baseline="0" dirty="0" smtClean="0"/>
          </a:p>
          <a:p>
            <a:r>
              <a:rPr lang="en-US" b="1" baseline="0" dirty="0" smtClean="0"/>
              <a:t>Data collection and analysis </a:t>
            </a:r>
            <a:r>
              <a:rPr lang="en-US" baseline="0" dirty="0" smtClean="0"/>
              <a:t>follows according to the frequency established in Monitoring Plans.    Giving attention to ANALYSIS for specific data collection activities/systems and triangulating across data collection activities/systems is important.</a:t>
            </a:r>
          </a:p>
          <a:p>
            <a:endParaRPr lang="en-US" baseline="0" dirty="0" smtClean="0"/>
          </a:p>
          <a:p>
            <a:r>
              <a:rPr lang="en-US" b="1" baseline="0" dirty="0" smtClean="0"/>
              <a:t>Documentation of the analysis and findings, and communication </a:t>
            </a:r>
            <a:r>
              <a:rPr lang="en-US" baseline="0" dirty="0" smtClean="0"/>
              <a:t>of this to decision-makers has to be packaged and timed to reach the intended audience. </a:t>
            </a:r>
          </a:p>
          <a:p>
            <a:endParaRPr lang="en-US" baseline="0" dirty="0" smtClean="0"/>
          </a:p>
          <a:p>
            <a:r>
              <a:rPr lang="en-US" baseline="0" dirty="0" smtClean="0"/>
              <a:t>Finally, monitoring has not result until it </a:t>
            </a:r>
            <a:r>
              <a:rPr lang="en-US" b="1" baseline="0" dirty="0" smtClean="0"/>
              <a:t>feeds into and informs decision-making and action</a:t>
            </a:r>
            <a:r>
              <a:rPr lang="en-US" baseline="0" dirty="0" smtClean="0"/>
              <a:t>.</a:t>
            </a:r>
          </a:p>
          <a:p>
            <a:endParaRPr lang="en-US" baseline="0" dirty="0">
              <a:latin typeface="Calibri"/>
            </a:endParaRPr>
          </a:p>
        </p:txBody>
      </p:sp>
      <p:sp>
        <p:nvSpPr>
          <p:cNvPr id="4" name="Slide Number Placeholder 3"/>
          <p:cNvSpPr>
            <a:spLocks noGrp="1"/>
          </p:cNvSpPr>
          <p:nvPr>
            <p:ph type="sldNum" sz="quarter" idx="10"/>
          </p:nvPr>
        </p:nvSpPr>
        <p:spPr/>
        <p:txBody>
          <a:bodyPr/>
          <a:lstStyle/>
          <a:p>
            <a:fld id="{000A3D9F-5099-324E-9CDC-8C13CEC56FB9}" type="slidenum">
              <a:rPr lang="en-US" smtClean="0"/>
              <a:t>3</a:t>
            </a:fld>
            <a:endParaRPr lang="en-US" dirty="0"/>
          </a:p>
        </p:txBody>
      </p:sp>
    </p:spTree>
    <p:extLst>
      <p:ext uri="{BB962C8B-B14F-4D97-AF65-F5344CB8AC3E}">
        <p14:creationId xmlns:p14="http://schemas.microsoft.com/office/powerpoint/2010/main" val="3381858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smtClean="0"/>
              <a:t>Before starting any discussion on monitoring</a:t>
            </a:r>
            <a:r>
              <a:rPr lang="en-US" baseline="0" dirty="0" smtClean="0"/>
              <a:t>, it is useful to demystify the diverse terminology around different types of monitoring.  So that we are speaking a similar language.</a:t>
            </a:r>
            <a:endParaRPr lang="en-US" dirty="0" smtClean="0"/>
          </a:p>
          <a:p>
            <a:pPr defTabSz="465887">
              <a:defRPr/>
            </a:pPr>
            <a:endParaRPr lang="en-US" dirty="0" smtClean="0"/>
          </a:p>
          <a:p>
            <a:pPr defTabSz="465887">
              <a:spcBef>
                <a:spcPts val="611"/>
              </a:spcBef>
              <a:spcAft>
                <a:spcPts val="611"/>
              </a:spcAft>
              <a:defRPr/>
            </a:pPr>
            <a:r>
              <a:rPr lang="en-US" sz="1200" b="1" dirty="0" smtClean="0">
                <a:solidFill>
                  <a:prstClr val="black"/>
                </a:solidFill>
              </a:rPr>
              <a:t>Different</a:t>
            </a:r>
            <a:r>
              <a:rPr lang="en-US" sz="1200" b="1" baseline="0" dirty="0" smtClean="0">
                <a:solidFill>
                  <a:prstClr val="black"/>
                </a:solidFill>
              </a:rPr>
              <a:t> types of monitoring answer help answer different levels of management questions:</a:t>
            </a:r>
          </a:p>
          <a:p>
            <a:pPr defTabSz="465887">
              <a:spcBef>
                <a:spcPts val="611"/>
              </a:spcBef>
              <a:spcAft>
                <a:spcPts val="611"/>
              </a:spcAft>
              <a:defRPr/>
            </a:pPr>
            <a:endParaRPr lang="en-US" sz="1200" b="1" baseline="0" dirty="0" smtClean="0">
              <a:solidFill>
                <a:prstClr val="black"/>
              </a:solidFill>
            </a:endParaRPr>
          </a:p>
          <a:p>
            <a:pPr defTabSz="465887">
              <a:spcBef>
                <a:spcPts val="611"/>
              </a:spcBef>
              <a:spcAft>
                <a:spcPts val="611"/>
              </a:spcAft>
              <a:defRPr/>
            </a:pPr>
            <a:r>
              <a:rPr lang="en-US" sz="1200" b="1" dirty="0" smtClean="0">
                <a:solidFill>
                  <a:prstClr val="black"/>
                </a:solidFill>
              </a:rPr>
              <a:t>Implementation monitoring</a:t>
            </a:r>
            <a:r>
              <a:rPr lang="en-US" sz="1200" dirty="0" smtClean="0">
                <a:solidFill>
                  <a:prstClr val="black"/>
                </a:solidFill>
              </a:rPr>
              <a:t>: continuous or periodic oversight of the implementation of an activity </a:t>
            </a:r>
            <a:r>
              <a:rPr lang="en-US" sz="1200" b="1" dirty="0" smtClean="0">
                <a:solidFill>
                  <a:prstClr val="black"/>
                </a:solidFill>
              </a:rPr>
              <a:t>to establish the extent to which inputs, work schedules, other required actions and targeted processes are proceeding according to plan</a:t>
            </a:r>
            <a:r>
              <a:rPr lang="en-US" sz="1200" dirty="0" smtClean="0">
                <a:solidFill>
                  <a:prstClr val="black"/>
                </a:solidFill>
              </a:rPr>
              <a:t>. </a:t>
            </a: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r>
              <a:rPr lang="en-US" sz="1200" b="1" dirty="0" smtClean="0">
                <a:solidFill>
                  <a:prstClr val="black"/>
                </a:solidFill>
              </a:rPr>
              <a:t>Results monitoring</a:t>
            </a:r>
            <a:r>
              <a:rPr lang="en-US" sz="1200" dirty="0" smtClean="0">
                <a:solidFill>
                  <a:prstClr val="black"/>
                </a:solidFill>
              </a:rPr>
              <a:t>: A continuous process of data gathering, analysis to measure and report on  results at periodic intervals, and utilizing the data in </a:t>
            </a:r>
            <a:r>
              <a:rPr lang="en-US" sz="1200" dirty="0" err="1" smtClean="0">
                <a:solidFill>
                  <a:prstClr val="black"/>
                </a:solidFill>
              </a:rPr>
              <a:t>programme</a:t>
            </a:r>
            <a:r>
              <a:rPr lang="en-US" sz="1200" dirty="0" smtClean="0">
                <a:solidFill>
                  <a:prstClr val="black"/>
                </a:solidFill>
              </a:rPr>
              <a:t> management and decision-making. Results monitoring provides information </a:t>
            </a:r>
            <a:r>
              <a:rPr lang="en-US" sz="1200" b="1" dirty="0" smtClean="0">
                <a:solidFill>
                  <a:prstClr val="black"/>
                </a:solidFill>
              </a:rPr>
              <a:t>to assess progress in reduction of bottlenecks that impede achievement of results.</a:t>
            </a:r>
          </a:p>
          <a:p>
            <a:pPr defTabSz="465887">
              <a:spcBef>
                <a:spcPts val="611"/>
              </a:spcBef>
              <a:spcAft>
                <a:spcPts val="611"/>
              </a:spcAft>
              <a:defRPr/>
            </a:pPr>
            <a:endParaRPr lang="en-US" sz="1200" dirty="0" smtClean="0">
              <a:solidFill>
                <a:prstClr val="black"/>
              </a:solidFill>
            </a:endParaRPr>
          </a:p>
          <a:p>
            <a:r>
              <a:rPr lang="en-US" dirty="0" smtClean="0"/>
              <a:t>Both implementation monitoring</a:t>
            </a:r>
            <a:r>
              <a:rPr lang="en-US" baseline="0" dirty="0" smtClean="0"/>
              <a:t> and results monitoring make up what is often called </a:t>
            </a:r>
            <a:r>
              <a:rPr lang="en-US" b="1" baseline="0" dirty="0" err="1" smtClean="0"/>
              <a:t>programme</a:t>
            </a:r>
            <a:r>
              <a:rPr lang="en-US" b="1" baseline="0" dirty="0" smtClean="0"/>
              <a:t> monitoring</a:t>
            </a:r>
            <a:endParaRPr lang="en-US" b="1" dirty="0" smtClean="0"/>
          </a:p>
          <a:p>
            <a:endParaRPr lang="en-US" b="1" dirty="0" smtClean="0"/>
          </a:p>
          <a:p>
            <a:r>
              <a:rPr lang="en-US" b="1" dirty="0" smtClean="0"/>
              <a:t>Situation Monitoring</a:t>
            </a:r>
            <a:r>
              <a:rPr lang="en-US" dirty="0" smtClean="0"/>
              <a:t>: Monitoring is the systematic tracking of a condition or set of conditions, such as the situation of children and women. Situation monitoring </a:t>
            </a:r>
            <a:r>
              <a:rPr lang="en-US" b="1" dirty="0" smtClean="0"/>
              <a:t>measures change or lack of change in a condition or a set of conditions</a:t>
            </a:r>
            <a:r>
              <a:rPr lang="en-US" dirty="0" smtClean="0"/>
              <a:t>. Monitoring the situation of children and women and development goals such as the Sustainable Development Goals (SDGs) is necessary when trying to draw conclusions about the impact of </a:t>
            </a:r>
            <a:r>
              <a:rPr lang="en-US" dirty="0" err="1" smtClean="0"/>
              <a:t>programmes</a:t>
            </a:r>
            <a:r>
              <a:rPr lang="en-US" dirty="0" smtClean="0"/>
              <a:t> or policies.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4</a:t>
            </a:fld>
            <a:endParaRPr lang="en-US" dirty="0"/>
          </a:p>
        </p:txBody>
      </p:sp>
    </p:spTree>
    <p:extLst>
      <p:ext uri="{BB962C8B-B14F-4D97-AF65-F5344CB8AC3E}">
        <p14:creationId xmlns:p14="http://schemas.microsoft.com/office/powerpoint/2010/main" val="2197979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smtClean="0"/>
              <a:t>Looking at these in relation to the results hierarchy:</a:t>
            </a:r>
          </a:p>
          <a:p>
            <a:pPr defTabSz="465887">
              <a:spcBef>
                <a:spcPts val="611"/>
              </a:spcBef>
              <a:spcAft>
                <a:spcPts val="611"/>
              </a:spcAft>
              <a:defRPr/>
            </a:pPr>
            <a:endParaRPr lang="en-US" sz="1200" b="1" dirty="0" smtClean="0">
              <a:solidFill>
                <a:prstClr val="black"/>
              </a:solidFill>
            </a:endParaRPr>
          </a:p>
          <a:p>
            <a:pPr defTabSz="465887">
              <a:spcBef>
                <a:spcPts val="611"/>
              </a:spcBef>
              <a:spcAft>
                <a:spcPts val="611"/>
              </a:spcAft>
              <a:defRPr/>
            </a:pPr>
            <a:r>
              <a:rPr lang="en-US" sz="1200" b="1" dirty="0" smtClean="0">
                <a:solidFill>
                  <a:prstClr val="black"/>
                </a:solidFill>
              </a:rPr>
              <a:t>Implementation monitoring</a:t>
            </a:r>
            <a:r>
              <a:rPr lang="en-US" sz="1200" dirty="0" smtClean="0">
                <a:solidFill>
                  <a:prstClr val="black"/>
                </a:solidFill>
              </a:rPr>
              <a:t> tends</a:t>
            </a:r>
            <a:r>
              <a:rPr lang="en-US" sz="1200" baseline="0" dirty="0" smtClean="0">
                <a:solidFill>
                  <a:prstClr val="black"/>
                </a:solidFill>
              </a:rPr>
              <a:t> to focus on inputs, </a:t>
            </a:r>
            <a:r>
              <a:rPr lang="en-US" sz="1200" dirty="0" smtClean="0">
                <a:solidFill>
                  <a:prstClr val="black"/>
                </a:solidFill>
              </a:rPr>
              <a:t>implementation of activities and their</a:t>
            </a:r>
            <a:r>
              <a:rPr lang="en-US" sz="1200" baseline="0" dirty="0" smtClean="0">
                <a:solidFill>
                  <a:prstClr val="black"/>
                </a:solidFill>
              </a:rPr>
              <a:t> outputs</a:t>
            </a:r>
            <a:r>
              <a:rPr lang="en-US" sz="1200" dirty="0" smtClean="0">
                <a:solidFill>
                  <a:prstClr val="black"/>
                </a:solidFill>
              </a:rPr>
              <a:t>. </a:t>
            </a: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r>
              <a:rPr lang="en-US" sz="1200" b="1" dirty="0" smtClean="0">
                <a:solidFill>
                  <a:prstClr val="black"/>
                </a:solidFill>
              </a:rPr>
              <a:t>Results monitoring</a:t>
            </a:r>
            <a:r>
              <a:rPr lang="en-US" sz="1200" dirty="0" smtClean="0">
                <a:solidFill>
                  <a:prstClr val="black"/>
                </a:solidFill>
              </a:rPr>
              <a:t> tends to focus on Outputs and Outcomes,</a:t>
            </a:r>
            <a:r>
              <a:rPr lang="en-US" sz="1200" baseline="0" dirty="0" smtClean="0">
                <a:solidFill>
                  <a:prstClr val="black"/>
                </a:solidFill>
              </a:rPr>
              <a:t> and </a:t>
            </a:r>
            <a:r>
              <a:rPr lang="en-US" sz="1200" dirty="0" smtClean="0">
                <a:solidFill>
                  <a:prstClr val="black"/>
                </a:solidFill>
              </a:rPr>
              <a:t>bottlenecks impeding progress at this level.</a:t>
            </a:r>
          </a:p>
          <a:p>
            <a:pPr defTabSz="465887">
              <a:spcBef>
                <a:spcPts val="611"/>
              </a:spcBef>
              <a:spcAft>
                <a:spcPts val="611"/>
              </a:spcAft>
              <a:defRPr/>
            </a:pPr>
            <a:endParaRPr lang="en-US" sz="1200" dirty="0" smtClean="0">
              <a:solidFill>
                <a:prstClr val="black"/>
              </a:solidFill>
            </a:endParaRPr>
          </a:p>
          <a:p>
            <a:endParaRPr lang="en-US" dirty="0" smtClean="0"/>
          </a:p>
          <a:p>
            <a:r>
              <a:rPr lang="en-US" b="1" dirty="0" smtClean="0"/>
              <a:t>Situation Monitoring</a:t>
            </a:r>
            <a:r>
              <a:rPr lang="en-US" dirty="0" smtClean="0"/>
              <a:t> is at the level of outcomes</a:t>
            </a:r>
            <a:r>
              <a:rPr lang="en-US" baseline="0" dirty="0" smtClean="0"/>
              <a:t> and impacts.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5</a:t>
            </a:fld>
            <a:endParaRPr lang="en-US" dirty="0"/>
          </a:p>
        </p:txBody>
      </p:sp>
    </p:spTree>
    <p:extLst>
      <p:ext uri="{BB962C8B-B14F-4D97-AF65-F5344CB8AC3E}">
        <p14:creationId xmlns:p14="http://schemas.microsoft.com/office/powerpoint/2010/main" val="1625850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endParaRPr lang="en-US" dirty="0" smtClean="0"/>
          </a:p>
          <a:p>
            <a:pPr defTabSz="465887">
              <a:spcBef>
                <a:spcPts val="611"/>
              </a:spcBef>
              <a:spcAft>
                <a:spcPts val="611"/>
              </a:spcAft>
              <a:defRPr/>
            </a:pPr>
            <a:r>
              <a:rPr lang="en-US" sz="1200" b="1" dirty="0" smtClean="0">
                <a:solidFill>
                  <a:prstClr val="black"/>
                </a:solidFill>
              </a:rPr>
              <a:t>There are many additional labels</a:t>
            </a:r>
            <a:r>
              <a:rPr lang="en-US" sz="1200" b="1" baseline="0" dirty="0" smtClean="0">
                <a:solidFill>
                  <a:prstClr val="black"/>
                </a:solidFill>
              </a:rPr>
              <a:t> for types of monitoring that fall in these categories.</a:t>
            </a:r>
          </a:p>
          <a:p>
            <a:pPr defTabSz="465887">
              <a:spcBef>
                <a:spcPts val="611"/>
              </a:spcBef>
              <a:spcAft>
                <a:spcPts val="611"/>
              </a:spcAft>
              <a:defRPr/>
            </a:pPr>
            <a:endParaRPr lang="en-US" sz="1200" b="1" baseline="0" dirty="0" smtClean="0">
              <a:solidFill>
                <a:prstClr val="black"/>
              </a:solidFill>
            </a:endParaRPr>
          </a:p>
          <a:p>
            <a:pPr defTabSz="465887">
              <a:spcBef>
                <a:spcPts val="611"/>
              </a:spcBef>
              <a:spcAft>
                <a:spcPts val="611"/>
              </a:spcAft>
              <a:defRPr/>
            </a:pPr>
            <a:r>
              <a:rPr lang="en-US" sz="1200" b="0" dirty="0" smtClean="0">
                <a:solidFill>
                  <a:prstClr val="black"/>
                </a:solidFill>
              </a:rPr>
              <a:t>Implementation monitoring – is the equivalent of Monitoring of</a:t>
            </a:r>
            <a:r>
              <a:rPr lang="en-US" sz="1200" b="0" baseline="0" dirty="0" smtClean="0">
                <a:solidFill>
                  <a:prstClr val="black"/>
                </a:solidFill>
              </a:rPr>
              <a:t> Results for Equity System (</a:t>
            </a:r>
            <a:r>
              <a:rPr lang="en-US" sz="1200" b="0" baseline="0" dirty="0" err="1" smtClean="0">
                <a:solidFill>
                  <a:prstClr val="black"/>
                </a:solidFill>
              </a:rPr>
              <a:t>MoRES</a:t>
            </a:r>
            <a:r>
              <a:rPr lang="en-US" sz="1200" b="0" baseline="0" dirty="0" smtClean="0">
                <a:solidFill>
                  <a:prstClr val="black"/>
                </a:solidFill>
              </a:rPr>
              <a:t>) Level 2 monitoring, and both the Programmatic Visit under HACT Guidance, or Field Monitoring as it is called under the </a:t>
            </a:r>
            <a:r>
              <a:rPr lang="en-US" sz="1200" b="0" baseline="0" dirty="0" err="1" smtClean="0">
                <a:solidFill>
                  <a:prstClr val="black"/>
                </a:solidFill>
              </a:rPr>
              <a:t>Programme</a:t>
            </a:r>
            <a:r>
              <a:rPr lang="en-US" sz="1200" b="0" baseline="0" dirty="0" smtClean="0">
                <a:solidFill>
                  <a:prstClr val="black"/>
                </a:solidFill>
              </a:rPr>
              <a:t> Process guidance, focuses on the same level (inputs through to outputs).</a:t>
            </a:r>
          </a:p>
          <a:p>
            <a:pPr defTabSz="465887">
              <a:spcBef>
                <a:spcPts val="611"/>
              </a:spcBef>
              <a:spcAft>
                <a:spcPts val="611"/>
              </a:spcAft>
              <a:defRPr/>
            </a:pPr>
            <a:endParaRPr lang="en-US" sz="1200" b="0" baseline="0" dirty="0" smtClean="0">
              <a:solidFill>
                <a:prstClr val="black"/>
              </a:solidFill>
            </a:endParaRPr>
          </a:p>
          <a:p>
            <a:pPr defTabSz="465887">
              <a:spcBef>
                <a:spcPts val="611"/>
              </a:spcBef>
              <a:spcAft>
                <a:spcPts val="611"/>
              </a:spcAft>
              <a:defRPr/>
            </a:pPr>
            <a:r>
              <a:rPr lang="en-US" sz="1200" b="0" baseline="0" dirty="0" smtClean="0">
                <a:solidFill>
                  <a:prstClr val="black"/>
                </a:solidFill>
              </a:rPr>
              <a:t>The </a:t>
            </a:r>
            <a:r>
              <a:rPr lang="en-US" sz="1200" b="1" baseline="0" dirty="0" smtClean="0">
                <a:solidFill>
                  <a:prstClr val="black"/>
                </a:solidFill>
              </a:rPr>
              <a:t>Spot Check, under HACT</a:t>
            </a:r>
            <a:r>
              <a:rPr lang="en-US" sz="1200" b="0" baseline="0" dirty="0" smtClean="0">
                <a:solidFill>
                  <a:prstClr val="black"/>
                </a:solidFill>
              </a:rPr>
              <a:t>, by contrast focuses just at the level of inputs (not shown on the slide to avoid overload). </a:t>
            </a:r>
            <a:endParaRPr lang="en-US" sz="1200" dirty="0" smtClean="0">
              <a:solidFill>
                <a:prstClr val="black"/>
              </a:solidFill>
            </a:endParaRP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r>
              <a:rPr lang="en-US" sz="1200" b="1" dirty="0" smtClean="0">
                <a:solidFill>
                  <a:prstClr val="black"/>
                </a:solidFill>
              </a:rPr>
              <a:t>Results monitoring</a:t>
            </a:r>
            <a:r>
              <a:rPr lang="en-US" sz="1200" dirty="0" smtClean="0">
                <a:solidFill>
                  <a:prstClr val="black"/>
                </a:solidFill>
              </a:rPr>
              <a:t> is roughly the</a:t>
            </a:r>
            <a:r>
              <a:rPr lang="en-US" sz="1200" baseline="0" dirty="0" smtClean="0">
                <a:solidFill>
                  <a:prstClr val="black"/>
                </a:solidFill>
              </a:rPr>
              <a:t> equivalent to </a:t>
            </a:r>
            <a:r>
              <a:rPr lang="en-US" sz="1200" baseline="0" dirty="0" err="1" smtClean="0">
                <a:solidFill>
                  <a:prstClr val="black"/>
                </a:solidFill>
              </a:rPr>
              <a:t>MoRES</a:t>
            </a:r>
            <a:r>
              <a:rPr lang="en-US" sz="1200" baseline="0" dirty="0" smtClean="0">
                <a:solidFill>
                  <a:prstClr val="black"/>
                </a:solidFill>
              </a:rPr>
              <a:t> Level 3 monitoring.</a:t>
            </a:r>
          </a:p>
          <a:p>
            <a:pPr defTabSz="465887">
              <a:spcBef>
                <a:spcPts val="611"/>
              </a:spcBef>
              <a:spcAft>
                <a:spcPts val="611"/>
              </a:spcAft>
              <a:defRPr/>
            </a:pPr>
            <a:endParaRPr lang="en-US" sz="1200" baseline="0" dirty="0" smtClean="0">
              <a:solidFill>
                <a:prstClr val="black"/>
              </a:solidFill>
            </a:endParaRPr>
          </a:p>
          <a:p>
            <a:r>
              <a:rPr lang="en-US" b="1" dirty="0" smtClean="0"/>
              <a:t>Situation Monitoring</a:t>
            </a:r>
            <a:r>
              <a:rPr lang="en-US" dirty="0" smtClean="0"/>
              <a:t> is roughly the equivalent to </a:t>
            </a:r>
            <a:r>
              <a:rPr lang="en-US" dirty="0" err="1" smtClean="0"/>
              <a:t>MoRES</a:t>
            </a:r>
            <a:r>
              <a:rPr lang="en-US" baseline="0" dirty="0" smtClean="0"/>
              <a:t> Level 4 </a:t>
            </a:r>
            <a:r>
              <a:rPr lang="en-US" dirty="0" smtClean="0"/>
              <a:t>Monitoring</a:t>
            </a:r>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6</a:t>
            </a:fld>
            <a:endParaRPr lang="en-US" dirty="0"/>
          </a:p>
        </p:txBody>
      </p:sp>
    </p:spTree>
    <p:extLst>
      <p:ext uri="{BB962C8B-B14F-4D97-AF65-F5344CB8AC3E}">
        <p14:creationId xmlns:p14="http://schemas.microsoft.com/office/powerpoint/2010/main" val="2177825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GUIDE SWOT</a:t>
            </a:r>
            <a:r>
              <a:rPr lang="en-US" baseline="0" dirty="0" smtClean="0"/>
              <a:t> TO ACTIONABLE THINGS</a:t>
            </a:r>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7</a:t>
            </a:fld>
            <a:endParaRPr lang="en-US" dirty="0"/>
          </a:p>
        </p:txBody>
      </p:sp>
    </p:spTree>
    <p:extLst>
      <p:ext uri="{BB962C8B-B14F-4D97-AF65-F5344CB8AC3E}">
        <p14:creationId xmlns:p14="http://schemas.microsoft.com/office/powerpoint/2010/main" val="2837889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The value of specific</a:t>
            </a:r>
            <a:r>
              <a:rPr lang="en-US" sz="1800" baseline="0" dirty="0" smtClean="0"/>
              <a:t> attention to planning for monitoring </a:t>
            </a:r>
            <a:r>
              <a:rPr lang="en-US" sz="1800" dirty="0" smtClean="0"/>
              <a:t>is that it</a:t>
            </a:r>
            <a:r>
              <a:rPr lang="en-US" sz="1800" baseline="0" dirty="0" smtClean="0"/>
              <a:t> </a:t>
            </a:r>
            <a:r>
              <a:rPr lang="en-US" sz="1800" b="1" baseline="0" dirty="0" smtClean="0"/>
              <a:t>considers in more detail </a:t>
            </a:r>
            <a:r>
              <a:rPr lang="en-US" sz="1800" b="1" u="sng" baseline="0" dirty="0" smtClean="0"/>
              <a:t>how</a:t>
            </a:r>
            <a:r>
              <a:rPr lang="en-US" sz="1800" b="1" baseline="0" dirty="0" smtClean="0"/>
              <a:t> indicators will be monitored</a:t>
            </a:r>
            <a:r>
              <a:rPr lang="en-US" sz="1800" baseline="0" dirty="0" smtClean="0"/>
              <a:t>.    It pushes stakeholders and </a:t>
            </a:r>
            <a:r>
              <a:rPr lang="en-US" sz="1800" baseline="0" dirty="0" err="1" smtClean="0"/>
              <a:t>programme</a:t>
            </a:r>
            <a:r>
              <a:rPr lang="en-US" sz="1800" baseline="0" dirty="0" smtClean="0"/>
              <a:t> managers to work through the specifics of actually carrying out monitoring.  </a:t>
            </a:r>
          </a:p>
          <a:p>
            <a:pPr marL="285750" indent="-285750">
              <a:buFont typeface="Arial" panose="020B0604020202020204" pitchFamily="34" charset="0"/>
              <a:buChar char="•"/>
            </a:pPr>
            <a:r>
              <a:rPr lang="en-US" sz="1800" baseline="0" dirty="0" smtClean="0"/>
              <a:t>Approaches and methods that will be used;</a:t>
            </a:r>
          </a:p>
          <a:p>
            <a:pPr marL="285750" indent="-285750">
              <a:buFont typeface="Arial" panose="020B0604020202020204" pitchFamily="34" charset="0"/>
              <a:buChar char="•"/>
            </a:pPr>
            <a:r>
              <a:rPr lang="en-US" sz="1800" baseline="0" dirty="0" smtClean="0"/>
              <a:t>What the geographic coverage and sampling approach will be as well as the frequency (driven in part by choice of methods and in part by level of investment);</a:t>
            </a:r>
          </a:p>
          <a:p>
            <a:pPr marL="285750" indent="-285750">
              <a:buFont typeface="Arial" panose="020B0604020202020204" pitchFamily="34" charset="0"/>
              <a:buChar char="•"/>
            </a:pPr>
            <a:r>
              <a:rPr lang="en-US" sz="1800" baseline="0" dirty="0" smtClean="0"/>
              <a:t>The resources required (financial, human, material) </a:t>
            </a:r>
          </a:p>
          <a:p>
            <a:pPr marL="285750" indent="-285750">
              <a:buFont typeface="Arial" panose="020B0604020202020204" pitchFamily="34" charset="0"/>
              <a:buChar char="•"/>
            </a:pPr>
            <a:r>
              <a:rPr lang="en-US" sz="1800" baseline="0" dirty="0" smtClean="0"/>
              <a:t>And the entity/unit (and within the CO the individual) responsible.</a:t>
            </a:r>
          </a:p>
          <a:p>
            <a:endParaRPr lang="en-US" sz="1800" baseline="0" dirty="0" smtClean="0"/>
          </a:p>
          <a:p>
            <a:r>
              <a:rPr lang="en-US" sz="1800" baseline="0" dirty="0" smtClean="0"/>
              <a:t>In doing this, it will </a:t>
            </a:r>
            <a:r>
              <a:rPr lang="en-US" sz="1800" b="1" baseline="0" dirty="0" smtClean="0"/>
              <a:t>push stakeholders to work through a manageable approach</a:t>
            </a:r>
            <a:r>
              <a:rPr lang="en-US" sz="1800" baseline="0" dirty="0" smtClean="0"/>
              <a:t>.  This may lead to a refinement of indicators and prioritization of where money is invested in data collection.</a:t>
            </a:r>
            <a:endParaRPr lang="en-US" sz="1800" dirty="0" smtClean="0"/>
          </a:p>
          <a:p>
            <a:endParaRPr lang="en-US" sz="1800" dirty="0" smtClean="0"/>
          </a:p>
          <a:p>
            <a:r>
              <a:rPr lang="en-US" sz="1800" dirty="0" smtClean="0"/>
              <a:t>It</a:t>
            </a:r>
            <a:r>
              <a:rPr lang="en-US" sz="1800" baseline="0" dirty="0" smtClean="0"/>
              <a:t> is really important that the choices in developing the monitoring plan are not just the work of monitoring specialists.   Rather, it is a </a:t>
            </a:r>
            <a:r>
              <a:rPr lang="en-US" sz="1800" b="1" baseline="0" dirty="0" smtClean="0"/>
              <a:t>critical moment to engage stakeholders and especially national partners </a:t>
            </a:r>
          </a:p>
          <a:p>
            <a:endParaRPr lang="en-US" sz="1800" baseline="0" dirty="0" smtClean="0"/>
          </a:p>
          <a:p>
            <a:pPr marL="342900" indent="-342900">
              <a:buAutoNum type="arabicParenBoth"/>
            </a:pPr>
            <a:r>
              <a:rPr lang="en-US" sz="1800" baseline="0" dirty="0" smtClean="0"/>
              <a:t>This is important to ensure that there is a broad ownership of choices on what is being measure and how  – this is part of building demand for monitoring information and can be very important where measurement of results might reveal challenges in implementation.  Its also important in securing the allocation of resources to carry out monitoring </a:t>
            </a:r>
          </a:p>
          <a:p>
            <a:pPr marL="342900" indent="-342900">
              <a:buAutoNum type="arabicParenBoth"/>
            </a:pPr>
            <a:r>
              <a:rPr lang="en-US" sz="1800" dirty="0" smtClean="0"/>
              <a:t>Engagement</a:t>
            </a:r>
            <a:r>
              <a:rPr lang="en-US" sz="1800" baseline="0" dirty="0" smtClean="0"/>
              <a:t> of stakeholders is also a critical opportunity to ensure that monitoring activities planned build on what existing systems, and that stakeholders’ monitoring efforts are convergent allowing efficiency gains.  This is important to ensure that any investments in new systems are sustainable.</a:t>
            </a:r>
            <a:endParaRPr lang="en-US" sz="1800" dirty="0" smtClean="0"/>
          </a:p>
          <a:p>
            <a:endParaRPr lang="en-US" sz="1800" dirty="0" smtClean="0"/>
          </a:p>
          <a:p>
            <a:r>
              <a:rPr lang="en-US" sz="1800" dirty="0" smtClean="0"/>
              <a:t>An alternative to developing</a:t>
            </a:r>
            <a:r>
              <a:rPr lang="en-US" sz="1800" baseline="0" dirty="0" smtClean="0"/>
              <a:t> a monitoring plan is to r</a:t>
            </a:r>
            <a:r>
              <a:rPr lang="en-US" sz="1800" dirty="0" smtClean="0"/>
              <a:t>eflecting </a:t>
            </a:r>
            <a:r>
              <a:rPr lang="en-US" sz="1800" dirty="0"/>
              <a:t>monitoring activities in </a:t>
            </a:r>
            <a:r>
              <a:rPr lang="en-US" sz="1800" dirty="0" smtClean="0"/>
              <a:t>work</a:t>
            </a:r>
            <a:r>
              <a:rPr lang="en-US" sz="1800" baseline="0" dirty="0" smtClean="0"/>
              <a:t> plans.  However, it is important to note that in using this alternative, often</a:t>
            </a:r>
            <a:r>
              <a:rPr lang="en-US" sz="1800" dirty="0" smtClean="0"/>
              <a:t> </a:t>
            </a:r>
            <a:r>
              <a:rPr lang="en-US" sz="1800" dirty="0"/>
              <a:t>methods for data collection will not be </a:t>
            </a:r>
            <a:r>
              <a:rPr lang="en-US" sz="1800" dirty="0" smtClean="0"/>
              <a:t>detailed out, nor will the use of monitorin</a:t>
            </a:r>
            <a:r>
              <a:rPr lang="en-US" sz="1800" baseline="0" dirty="0" smtClean="0"/>
              <a:t>g information by </a:t>
            </a:r>
            <a:r>
              <a:rPr lang="en-US" sz="1800" dirty="0" err="1" smtClean="0"/>
              <a:t>programme</a:t>
            </a:r>
            <a:r>
              <a:rPr lang="en-US" sz="1800" dirty="0" smtClean="0"/>
              <a:t> </a:t>
            </a:r>
            <a:r>
              <a:rPr lang="en-US" sz="1800" dirty="0"/>
              <a:t>management</a:t>
            </a:r>
            <a:r>
              <a:rPr lang="en-US" sz="1800" dirty="0" smtClean="0"/>
              <a:t>.   These</a:t>
            </a:r>
            <a:r>
              <a:rPr lang="en-US" sz="1800" baseline="0" dirty="0" smtClean="0"/>
              <a:t> need to be documented separately.</a:t>
            </a:r>
            <a:endParaRPr lang="en-US" sz="1800" dirty="0" smtClean="0"/>
          </a:p>
          <a:p>
            <a:endParaRPr lang="en-US" sz="1800" dirty="0" smtClean="0"/>
          </a:p>
        </p:txBody>
      </p:sp>
      <p:sp>
        <p:nvSpPr>
          <p:cNvPr id="4" name="Slide Number Placeholder 3"/>
          <p:cNvSpPr>
            <a:spLocks noGrp="1"/>
          </p:cNvSpPr>
          <p:nvPr>
            <p:ph type="sldNum" sz="quarter" idx="10"/>
          </p:nvPr>
        </p:nvSpPr>
        <p:spPr/>
        <p:txBody>
          <a:bodyPr/>
          <a:lstStyle/>
          <a:p>
            <a:fld id="{61DDD918-3330-4C60-A2DB-2DE705F645F3}" type="slidenum">
              <a:rPr lang="en-US" smtClean="0"/>
              <a:t>8</a:t>
            </a:fld>
            <a:endParaRPr lang="en-US" dirty="0"/>
          </a:p>
        </p:txBody>
      </p:sp>
    </p:spTree>
    <p:extLst>
      <p:ext uri="{BB962C8B-B14F-4D97-AF65-F5344CB8AC3E}">
        <p14:creationId xmlns:p14="http://schemas.microsoft.com/office/powerpoint/2010/main" val="3036563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a:solidFill>
                  <a:schemeClr val="tx1"/>
                </a:solidFill>
                <a:latin typeface="Arial" panose="020B0604020202020204" pitchFamily="34" charset="0"/>
                <a:ea typeface="ＭＳ Ｐゴシック" panose="020B0600070205080204" pitchFamily="34" charset="-128"/>
              </a:defRPr>
            </a:lvl5pPr>
            <a:lvl6pPr marL="2562377"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3028264"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94151"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960038" indent="-23294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E8C48C2-165D-47D5-96DE-9E8D4B040B96}" type="slidenum">
              <a:rPr lang="es-ES" altLang="en-US">
                <a:latin typeface="Calibri" panose="020F0502020204030204" pitchFamily="34" charset="0"/>
              </a:rPr>
              <a:pPr eaLnBrk="1" hangingPunct="1"/>
              <a:t>9</a:t>
            </a:fld>
            <a:endParaRPr lang="es-ES" altLang="en-US" dirty="0">
              <a:latin typeface="Calibri" panose="020F0502020204030204" pitchFamily="34" charset="0"/>
            </a:endParaRPr>
          </a:p>
        </p:txBody>
      </p:sp>
      <p:sp>
        <p:nvSpPr>
          <p:cNvPr id="45059" name="Rectangle 2"/>
          <p:cNvSpPr>
            <a:spLocks noGrp="1" noRot="1" noChangeAspect="1" noChangeArrowheads="1" noTextEdit="1"/>
          </p:cNvSpPr>
          <p:nvPr>
            <p:ph type="sldImg"/>
          </p:nvPr>
        </p:nvSpPr>
        <p:spPr bwMode="auto">
          <a:xfrm>
            <a:off x="1166813" y="712788"/>
            <a:ext cx="4662487" cy="34972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xfrm>
            <a:off x="942835" y="4423861"/>
            <a:ext cx="5108504" cy="421081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ＭＳ Ｐゴシック" panose="020B0600070205080204" pitchFamily="34" charset="-128"/>
              </a:rPr>
              <a:t>The Measurement Framework</a:t>
            </a:r>
            <a:r>
              <a:rPr lang="en-GB" altLang="en-US" baseline="0" dirty="0">
                <a:ea typeface="ＭＳ Ｐゴシック" panose="020B0600070205080204" pitchFamily="34" charset="-128"/>
              </a:rPr>
              <a:t> during Programme Design, which is part of the Results Framework, and Integrated Monitoring and Evaluation Plans establish a basis for the yearly monitoring of programme activities. The expected result and its indicators should be the starting point for developing monitoring plans. Where and how will we get data to report on progress on the indicator, then the result should be the primary concern.</a:t>
            </a:r>
          </a:p>
          <a:p>
            <a:endParaRPr lang="en-GB" altLang="en-US" baseline="0" dirty="0">
              <a:latin typeface="Calibri"/>
              <a:ea typeface="ＭＳ Ｐゴシック" panose="020B0600070205080204" pitchFamily="34" charset="-128"/>
            </a:endParaRPr>
          </a:p>
          <a:p>
            <a:r>
              <a:rPr lang="en-GB" altLang="en-US" baseline="0" dirty="0">
                <a:ea typeface="ＭＳ Ｐゴシック" panose="020B0600070205080204" pitchFamily="34" charset="-128"/>
              </a:rPr>
              <a:t>After the results, at both outcome and output level have been established in the Results Framework, a </a:t>
            </a:r>
            <a:r>
              <a:rPr lang="en-GB" altLang="en-US" baseline="0" dirty="0" smtClean="0">
                <a:ea typeface="ＭＳ Ｐゴシック" panose="020B0600070205080204" pitchFamily="34" charset="-128"/>
              </a:rPr>
              <a:t>sufficient and still manageable selection </a:t>
            </a:r>
            <a:r>
              <a:rPr lang="en-GB" altLang="en-US" baseline="0" dirty="0">
                <a:ea typeface="ＭＳ Ｐゴシック" panose="020B0600070205080204" pitchFamily="34" charset="-128"/>
              </a:rPr>
              <a:t>of indicators for each result should be indicated in the Measurement Framework or the Monitoring and Evaluation Plan.</a:t>
            </a:r>
          </a:p>
          <a:p>
            <a:r>
              <a:rPr lang="en-GB" altLang="en-US" baseline="0" dirty="0">
                <a:ea typeface="ＭＳ Ｐゴシック" panose="020B0600070205080204" pitchFamily="34" charset="-128"/>
              </a:rPr>
              <a:t>Each indicator should have a baseline and a target. Each indicator should show the appropriate disaggregation (location, sex, poverty quintile, etc.) so that progress in different populations is assessed. This will tell us </a:t>
            </a:r>
            <a:r>
              <a:rPr lang="en-GB" altLang="en-US" b="1" baseline="0" dirty="0">
                <a:ea typeface="ＭＳ Ｐゴシック" panose="020B0600070205080204" pitchFamily="34" charset="-128"/>
              </a:rPr>
              <a:t>what or who </a:t>
            </a:r>
            <a:r>
              <a:rPr lang="en-GB" altLang="en-US" baseline="0" dirty="0">
                <a:ea typeface="ＭＳ Ｐゴシック" panose="020B0600070205080204" pitchFamily="34" charset="-128"/>
              </a:rPr>
              <a:t>we are monitoring and the expected change we would like to see.</a:t>
            </a:r>
          </a:p>
          <a:p>
            <a:endParaRPr lang="en-GB" altLang="en-US" baseline="0" dirty="0">
              <a:latin typeface="Calibri"/>
              <a:ea typeface="ＭＳ Ｐゴシック" panose="020B0600070205080204" pitchFamily="34" charset="-128"/>
            </a:endParaRPr>
          </a:p>
          <a:p>
            <a:r>
              <a:rPr lang="en-GB" altLang="en-US" baseline="0" dirty="0">
                <a:ea typeface="ＭＳ Ｐゴシック" panose="020B0600070205080204" pitchFamily="34" charset="-128"/>
              </a:rPr>
              <a:t>Frequency of data collection and stakeholders responsible for data collection should also be indicated in the Measurement Framework or Monitoring and Evaluation Plan. The Performance Monitoring Plan (discussed next), provides an opportunity to think in advance of the tools;  protocols;  sites to be visited/geographical locations where monitoring will take place; and utilisation of monitoring information.</a:t>
            </a:r>
          </a:p>
          <a:p>
            <a:endParaRPr lang="en-GB" altLang="en-US" dirty="0">
              <a:ea typeface="ＭＳ Ｐゴシック" panose="020B0600070205080204" pitchFamily="34" charset="-128"/>
            </a:endParaRPr>
          </a:p>
        </p:txBody>
      </p:sp>
    </p:spTree>
    <p:extLst>
      <p:ext uri="{BB962C8B-B14F-4D97-AF65-F5344CB8AC3E}">
        <p14:creationId xmlns:p14="http://schemas.microsoft.com/office/powerpoint/2010/main" val="36639517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8" name="Rectangle 7"/>
          <p:cNvSpPr/>
          <p:nvPr/>
        </p:nvSpPr>
        <p:spPr bwMode="auto">
          <a:xfrm>
            <a:off x="22412" y="2971800"/>
            <a:ext cx="9144000" cy="1143000"/>
          </a:xfrm>
          <a:prstGeom prst="rect">
            <a:avLst/>
          </a:prstGeom>
          <a:solidFill>
            <a:srgbClr val="00B0F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
        <p:nvSpPr>
          <p:cNvPr id="9229" name="Rectangle 13"/>
          <p:cNvSpPr>
            <a:spLocks noGrp="1" noChangeArrowheads="1"/>
          </p:cNvSpPr>
          <p:nvPr>
            <p:ph type="ctrTitle" sz="quarter"/>
          </p:nvPr>
        </p:nvSpPr>
        <p:spPr>
          <a:xfrm>
            <a:off x="1027113" y="3032125"/>
            <a:ext cx="7772400" cy="809625"/>
          </a:xfrm>
        </p:spPr>
        <p:txBody>
          <a:bodyPr/>
          <a:lstStyle>
            <a:lvl1pPr>
              <a:defRPr sz="2400" b="1"/>
            </a:lvl1pPr>
          </a:lstStyle>
          <a:p>
            <a:pPr lvl="0"/>
            <a:r>
              <a:rPr lang="en-US" noProof="0"/>
              <a:t>Click to edit Master title style</a:t>
            </a:r>
            <a:endParaRPr lang="en-GB" noProof="0" dirty="0"/>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US" noProof="0"/>
              <a:t>Click to edit Master subtitle style</a:t>
            </a:r>
            <a:endParaRPr lang="en-GB" noProof="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633920"/>
            <a:ext cx="1429515" cy="6979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a:t>Click to edit Master title style</a:t>
            </a:r>
            <a:endParaRPr lang="en-GB"/>
          </a:p>
        </p:txBody>
      </p:sp>
      <p:sp>
        <p:nvSpPr>
          <p:cNvPr id="3" name="Segnaposto testo verticale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111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en-US"/>
              <a:t>Click to edit Master title style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24538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12" name="Rectangle 2"/>
          <p:cNvSpPr>
            <a:spLocks noChangeArrowheads="1"/>
          </p:cNvSpPr>
          <p:nvPr/>
        </p:nvSpPr>
        <p:spPr bwMode="auto">
          <a:xfrm>
            <a:off x="-4237" y="1595"/>
            <a:ext cx="9148237" cy="9144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436033" y="238657"/>
            <a:ext cx="6881290" cy="506413"/>
          </a:xfrm>
          <a:prstGeom prst="rect">
            <a:avLst/>
          </a:prstGeom>
        </p:spPr>
        <p:txBody>
          <a:bodyPr/>
          <a:lstStyle>
            <a:lvl1pPr algn="l">
              <a:defRPr sz="2800" b="1">
                <a:solidFill>
                  <a:schemeClr val="bg1"/>
                </a:solidFill>
                <a:latin typeface="+mn-lt"/>
                <a:cs typeface="Arial"/>
              </a:defRPr>
            </a:lvl1pPr>
          </a:lstStyle>
          <a:p>
            <a:r>
              <a:rPr lang="en-US"/>
              <a:t>Click to edit Master title style</a:t>
            </a:r>
            <a:endParaRPr lang="en-US" dirty="0"/>
          </a:p>
        </p:txBody>
      </p:sp>
      <p:sp>
        <p:nvSpPr>
          <p:cNvPr id="11" name="Text Placeholder 10"/>
          <p:cNvSpPr>
            <a:spLocks noGrp="1"/>
          </p:cNvSpPr>
          <p:nvPr>
            <p:ph type="body" sz="quarter" idx="14"/>
          </p:nvPr>
        </p:nvSpPr>
        <p:spPr>
          <a:xfrm>
            <a:off x="436033" y="1663700"/>
            <a:ext cx="7399867"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14485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43000" y="76200"/>
            <a:ext cx="7772400" cy="609600"/>
          </a:xfrm>
        </p:spPr>
        <p:txBody>
          <a:bodyPr/>
          <a:lstStyle>
            <a:lvl1pPr>
              <a:defRPr sz="2400" b="1">
                <a:latin typeface="Calibri" pitchFamily="34" charset="0"/>
              </a:defRPr>
            </a:lvl1pPr>
          </a:lstStyle>
          <a:p>
            <a:r>
              <a:rPr lang="en-US"/>
              <a:t>Click to edit Master title style</a:t>
            </a:r>
            <a:endParaRPr lang="en-GB" dirty="0"/>
          </a:p>
        </p:txBody>
      </p:sp>
      <p:sp>
        <p:nvSpPr>
          <p:cNvPr id="3" name="Segnaposto contenuto 2"/>
          <p:cNvSpPr>
            <a:spLocks noGrp="1"/>
          </p:cNvSpPr>
          <p:nvPr>
            <p:ph idx="1"/>
          </p:nvPr>
        </p:nvSpPr>
        <p:spPr/>
        <p:txBody>
          <a:bodyPr/>
          <a:lstStyle>
            <a:lvl1pPr>
              <a:defRPr sz="24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0253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9474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a:t>Click to edit Master title style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6001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4812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000" b="1"/>
            </a:lvl1pPr>
          </a:lstStyle>
          <a:p>
            <a:r>
              <a:rPr lang="en-US"/>
              <a:t>Click to edit Master title style</a:t>
            </a:r>
            <a:endParaRPr lang="en-GB" dirty="0"/>
          </a:p>
        </p:txBody>
      </p:sp>
    </p:spTree>
    <p:extLst>
      <p:ext uri="{BB962C8B-B14F-4D97-AF65-F5344CB8AC3E}">
        <p14:creationId xmlns:p14="http://schemas.microsoft.com/office/powerpoint/2010/main" val="370348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4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67190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39823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5" name="Rectangle 21"/>
          <p:cNvSpPr>
            <a:spLocks noGrp="1" noChangeArrowheads="1"/>
          </p:cNvSpPr>
          <p:nvPr>
            <p:ph type="body" idx="1"/>
          </p:nvPr>
        </p:nvSpPr>
        <p:spPr bwMode="auto">
          <a:xfrm>
            <a:off x="431800" y="17986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dirty="0"/>
              <a:t>Fare </a:t>
            </a:r>
            <a:r>
              <a:rPr lang="en-GB" dirty="0" err="1"/>
              <a:t>clic</a:t>
            </a:r>
            <a:r>
              <a:rPr lang="en-GB" dirty="0"/>
              <a:t> per </a:t>
            </a:r>
            <a:r>
              <a:rPr lang="en-GB" dirty="0" err="1"/>
              <a:t>modificare</a:t>
            </a:r>
            <a:r>
              <a:rPr lang="en-GB" dirty="0"/>
              <a:t> </a:t>
            </a:r>
            <a:r>
              <a:rPr lang="en-GB" dirty="0" err="1"/>
              <a:t>gli</a:t>
            </a:r>
            <a:r>
              <a:rPr lang="en-GB" dirty="0"/>
              <a:t> </a:t>
            </a:r>
            <a:r>
              <a:rPr lang="en-GB" dirty="0" err="1"/>
              <a:t>stili</a:t>
            </a:r>
            <a:r>
              <a:rPr lang="en-GB" dirty="0"/>
              <a:t> del </a:t>
            </a:r>
            <a:r>
              <a:rPr lang="en-GB" dirty="0" err="1"/>
              <a:t>testo</a:t>
            </a:r>
            <a:r>
              <a:rPr lang="en-GB" dirty="0"/>
              <a:t> </a:t>
            </a:r>
            <a:r>
              <a:rPr lang="en-GB" dirty="0" err="1"/>
              <a:t>dello</a:t>
            </a:r>
            <a:r>
              <a:rPr lang="en-GB" dirty="0"/>
              <a:t> schema</a:t>
            </a:r>
          </a:p>
          <a:p>
            <a:pPr lvl="1"/>
            <a:r>
              <a:rPr lang="en-GB" dirty="0"/>
              <a:t>Secondo </a:t>
            </a:r>
            <a:r>
              <a:rPr lang="en-GB" dirty="0" err="1"/>
              <a:t>livello</a:t>
            </a:r>
            <a:endParaRPr lang="en-GB" dirty="0"/>
          </a:p>
          <a:p>
            <a:pPr lvl="2"/>
            <a:r>
              <a:rPr lang="en-GB" dirty="0" err="1"/>
              <a:t>Terzo</a:t>
            </a:r>
            <a:r>
              <a:rPr lang="en-GB" dirty="0"/>
              <a:t> </a:t>
            </a:r>
            <a:r>
              <a:rPr lang="en-GB" dirty="0" err="1"/>
              <a:t>livello</a:t>
            </a:r>
            <a:endParaRPr lang="en-GB" dirty="0"/>
          </a:p>
          <a:p>
            <a:pPr lvl="3"/>
            <a:r>
              <a:rPr lang="en-GB" dirty="0"/>
              <a:t>Quarto </a:t>
            </a:r>
            <a:r>
              <a:rPr lang="en-GB" dirty="0" err="1"/>
              <a:t>livello</a:t>
            </a:r>
            <a:endParaRPr lang="en-GB" dirty="0"/>
          </a:p>
          <a:p>
            <a:pPr lvl="4"/>
            <a:r>
              <a:rPr lang="en-GB" dirty="0" err="1"/>
              <a:t>Quinto</a:t>
            </a:r>
            <a:r>
              <a:rPr lang="en-GB" dirty="0"/>
              <a:t> </a:t>
            </a:r>
            <a:r>
              <a:rPr lang="en-GB" dirty="0" err="1"/>
              <a:t>livello</a:t>
            </a:r>
            <a:endParaRPr lang="en-GB" dirty="0"/>
          </a:p>
        </p:txBody>
      </p:sp>
      <p:sp>
        <p:nvSpPr>
          <p:cNvPr id="1046" name="Rectangle 22"/>
          <p:cNvSpPr>
            <a:spLocks noGrp="1" noChangeArrowheads="1"/>
          </p:cNvSpPr>
          <p:nvPr>
            <p:ph type="title"/>
          </p:nvPr>
        </p:nvSpPr>
        <p:spPr bwMode="auto">
          <a:xfrm>
            <a:off x="1066800" y="4482"/>
            <a:ext cx="77724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Fare clic per modificare stile</a:t>
            </a:r>
          </a:p>
        </p:txBody>
      </p:sp>
      <p:sp>
        <p:nvSpPr>
          <p:cNvPr id="3" name="Rectangle 2"/>
          <p:cNvSpPr/>
          <p:nvPr/>
        </p:nvSpPr>
        <p:spPr bwMode="auto">
          <a:xfrm>
            <a:off x="0" y="0"/>
            <a:ext cx="9144000" cy="838200"/>
          </a:xfrm>
          <a:prstGeom prst="rect">
            <a:avLst/>
          </a:prstGeom>
          <a:solidFill>
            <a:srgbClr val="00B0F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5" r:id="rId12"/>
  </p:sldLayoutIdLst>
  <p:txStyles>
    <p:titleStyle>
      <a:lvl1pPr algn="r" rtl="0" eaLnBrk="1" fontAlgn="base" hangingPunct="1">
        <a:spcBef>
          <a:spcPct val="0"/>
        </a:spcBef>
        <a:spcAft>
          <a:spcPct val="0"/>
        </a:spcAft>
        <a:defRPr b="1">
          <a:solidFill>
            <a:schemeClr val="bg1"/>
          </a:solidFill>
          <a:latin typeface="Calibri" pitchFamily="34" charset="0"/>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defRPr sz="2400">
          <a:solidFill>
            <a:schemeClr val="tx1"/>
          </a:solidFill>
          <a:latin typeface="Calibri" pitchFamily="34" charset="0"/>
          <a:ea typeface="+mn-ea"/>
        </a:defRPr>
      </a:lvl2pPr>
      <a:lvl3pPr marL="1143000" indent="-228600" algn="l" rtl="0" eaLnBrk="1" fontAlgn="base" hangingPunct="1">
        <a:spcBef>
          <a:spcPct val="20000"/>
        </a:spcBef>
        <a:spcAft>
          <a:spcPct val="0"/>
        </a:spcAft>
        <a:buChar char="•"/>
        <a:defRPr sz="2400">
          <a:solidFill>
            <a:schemeClr val="tx1"/>
          </a:solidFill>
          <a:latin typeface="Calibri" pitchFamily="34" charset="0"/>
          <a:ea typeface="+mn-ea"/>
        </a:defRPr>
      </a:lvl3pPr>
      <a:lvl4pPr marL="1600200" indent="-228600" algn="l" rtl="0" eaLnBrk="1" fontAlgn="base" hangingPunct="1">
        <a:spcBef>
          <a:spcPct val="20000"/>
        </a:spcBef>
        <a:spcAft>
          <a:spcPct val="0"/>
        </a:spcAft>
        <a:buChar char="–"/>
        <a:defRPr sz="2400">
          <a:solidFill>
            <a:schemeClr val="tx1"/>
          </a:solidFill>
          <a:latin typeface="Calibri" pitchFamily="34" charset="0"/>
          <a:ea typeface="+mn-ea"/>
        </a:defRPr>
      </a:lvl4pPr>
      <a:lvl5pPr marL="2057400" indent="-228600" algn="l" rtl="0" eaLnBrk="1" fontAlgn="base" hangingPunct="1">
        <a:spcBef>
          <a:spcPct val="20000"/>
        </a:spcBef>
        <a:spcAft>
          <a:spcPct val="0"/>
        </a:spcAft>
        <a:buChar char="»"/>
        <a:defRPr sz="2400">
          <a:solidFill>
            <a:schemeClr val="tx1"/>
          </a:solidFill>
          <a:latin typeface="Calibri" pitchFamily="34" charset="0"/>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normAutofit/>
          </a:bodyPr>
          <a:lstStyle/>
          <a:p>
            <a:r>
              <a:rPr lang="en-US" dirty="0" smtClean="0"/>
              <a:t>Programme Monitoring</a:t>
            </a:r>
            <a:endParaRPr lang="en-US" dirty="0">
              <a:latin typeface="Times New Roman" pitchFamily="18" charset="0"/>
              <a:cs typeface="Times New Roman" pitchFamily="18" charset="0"/>
            </a:endParaRPr>
          </a:p>
        </p:txBody>
      </p:sp>
      <p:sp>
        <p:nvSpPr>
          <p:cNvPr id="3" name="Subtitle 2"/>
          <p:cNvSpPr>
            <a:spLocks noGrp="1"/>
          </p:cNvSpPr>
          <p:nvPr>
            <p:ph type="subTitle" sz="quarter" idx="1"/>
          </p:nvPr>
        </p:nvSpPr>
        <p:spPr>
          <a:xfrm>
            <a:off x="2193587" y="4343400"/>
            <a:ext cx="6934200" cy="1752600"/>
          </a:xfrm>
        </p:spPr>
        <p:txBody>
          <a:bodyPr/>
          <a:lstStyle/>
          <a:p>
            <a:r>
              <a:rPr lang="en-US" b="1" dirty="0"/>
              <a:t>Session </a:t>
            </a:r>
            <a:r>
              <a:rPr lang="en-US" b="1" dirty="0" smtClean="0"/>
              <a:t>7</a:t>
            </a:r>
            <a:endParaRPr lang="en-US" b="1" dirty="0"/>
          </a:p>
        </p:txBody>
      </p:sp>
    </p:spTree>
    <p:extLst>
      <p:ext uri="{BB962C8B-B14F-4D97-AF65-F5344CB8AC3E}">
        <p14:creationId xmlns:p14="http://schemas.microsoft.com/office/powerpoint/2010/main" val="2046313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3068102869"/>
              </p:ext>
            </p:extLst>
          </p:nvPr>
        </p:nvGraphicFramePr>
        <p:xfrm>
          <a:off x="0" y="1828800"/>
          <a:ext cx="9143999" cy="3657599"/>
        </p:xfrm>
        <a:graphic>
          <a:graphicData uri="http://schemas.openxmlformats.org/drawingml/2006/table">
            <a:tbl>
              <a:tblPr firstRow="1" bandRow="1">
                <a:tableStyleId>{93296810-A885-4BE3-A3E7-6D5BEEA58F35}</a:tableStyleId>
              </a:tblPr>
              <a:tblGrid>
                <a:gridCol w="1443788">
                  <a:extLst>
                    <a:ext uri="{9D8B030D-6E8A-4147-A177-3AD203B41FA5}">
                      <a16:colId xmlns:a16="http://schemas.microsoft.com/office/drawing/2014/main" xmlns="" val="20000"/>
                    </a:ext>
                  </a:extLst>
                </a:gridCol>
                <a:gridCol w="1630487">
                  <a:extLst>
                    <a:ext uri="{9D8B030D-6E8A-4147-A177-3AD203B41FA5}">
                      <a16:colId xmlns:a16="http://schemas.microsoft.com/office/drawing/2014/main" xmlns="" val="20001"/>
                    </a:ext>
                  </a:extLst>
                </a:gridCol>
                <a:gridCol w="1418896">
                  <a:extLst>
                    <a:ext uri="{9D8B030D-6E8A-4147-A177-3AD203B41FA5}">
                      <a16:colId xmlns:a16="http://schemas.microsoft.com/office/drawing/2014/main" xmlns="" val="20002"/>
                    </a:ext>
                  </a:extLst>
                </a:gridCol>
                <a:gridCol w="1374229">
                  <a:extLst>
                    <a:ext uri="{9D8B030D-6E8A-4147-A177-3AD203B41FA5}">
                      <a16:colId xmlns:a16="http://schemas.microsoft.com/office/drawing/2014/main" xmlns="" val="20003"/>
                    </a:ext>
                  </a:extLst>
                </a:gridCol>
                <a:gridCol w="1511966">
                  <a:extLst>
                    <a:ext uri="{9D8B030D-6E8A-4147-A177-3AD203B41FA5}">
                      <a16:colId xmlns:a16="http://schemas.microsoft.com/office/drawing/2014/main" xmlns="" val="20004"/>
                    </a:ext>
                  </a:extLst>
                </a:gridCol>
                <a:gridCol w="1764633">
                  <a:extLst>
                    <a:ext uri="{9D8B030D-6E8A-4147-A177-3AD203B41FA5}">
                      <a16:colId xmlns:a16="http://schemas.microsoft.com/office/drawing/2014/main" xmlns="" val="20005"/>
                    </a:ext>
                  </a:extLst>
                </a:gridCol>
              </a:tblGrid>
              <a:tr h="1252151">
                <a:tc>
                  <a:txBody>
                    <a:bodyPr/>
                    <a:lstStyle/>
                    <a:p>
                      <a:r>
                        <a:rPr lang="en-US" sz="1800" b="1" dirty="0"/>
                        <a:t>Results</a:t>
                      </a:r>
                    </a:p>
                  </a:txBody>
                  <a:tcPr/>
                </a:tc>
                <a:tc>
                  <a:txBody>
                    <a:bodyPr/>
                    <a:lstStyle/>
                    <a:p>
                      <a:r>
                        <a:rPr lang="en-US" sz="1800" b="1" dirty="0"/>
                        <a:t>Performance</a:t>
                      </a:r>
                      <a:r>
                        <a:rPr lang="en-US" sz="1800" b="1" baseline="0" dirty="0"/>
                        <a:t> Indicators</a:t>
                      </a:r>
                      <a:endParaRPr lang="en-US" sz="1800" b="1" dirty="0"/>
                    </a:p>
                  </a:txBody>
                  <a:tcPr/>
                </a:tc>
                <a:tc>
                  <a:txBody>
                    <a:bodyPr/>
                    <a:lstStyle/>
                    <a:p>
                      <a:r>
                        <a:rPr lang="en-US" sz="1800" b="1" dirty="0"/>
                        <a:t>Means of Verification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dirty="0"/>
                        <a:t>Data Collection Methods</a:t>
                      </a:r>
                    </a:p>
                    <a:p>
                      <a:endParaRPr lang="en-US" sz="1800" b="1" dirty="0"/>
                    </a:p>
                  </a:txBody>
                  <a:tcPr/>
                </a:tc>
                <a:tc>
                  <a:txBody>
                    <a:bodyPr/>
                    <a:lstStyle/>
                    <a:p>
                      <a:r>
                        <a:rPr lang="en-US" sz="1800" b="1" dirty="0"/>
                        <a:t>Frequency</a:t>
                      </a:r>
                    </a:p>
                  </a:txBody>
                  <a:tcPr/>
                </a:tc>
                <a:tc>
                  <a:txBody>
                    <a:bodyPr/>
                    <a:lstStyle/>
                    <a:p>
                      <a:r>
                        <a:rPr lang="en-US" sz="1800" b="1" dirty="0"/>
                        <a:t>Responsibility</a:t>
                      </a:r>
                    </a:p>
                  </a:txBody>
                  <a:tcPr/>
                </a:tc>
                <a:extLst>
                  <a:ext uri="{0D108BD9-81ED-4DB2-BD59-A6C34878D82A}">
                    <a16:rowId xmlns:a16="http://schemas.microsoft.com/office/drawing/2014/main" xmlns="" val="10000"/>
                  </a:ext>
                </a:extLst>
              </a:tr>
              <a:tr h="801816">
                <a:tc>
                  <a:txBody>
                    <a:bodyPr/>
                    <a:lstStyle/>
                    <a:p>
                      <a:r>
                        <a:rPr lang="en-US" sz="2000" dirty="0"/>
                        <a:t>Impact</a:t>
                      </a:r>
                    </a:p>
                  </a:txBody>
                  <a:tcPr/>
                </a:tc>
                <a:tc>
                  <a:txBody>
                    <a:bodyPr/>
                    <a:lstStyle/>
                    <a:p>
                      <a:endParaRPr lang="en-US" sz="2000" dirty="0"/>
                    </a:p>
                  </a:txBody>
                  <a:tcPr/>
                </a:tc>
                <a:tc>
                  <a:txBody>
                    <a:bodyPr/>
                    <a:lstStyle/>
                    <a:p>
                      <a:endParaRPr lang="en-US" sz="2000" dirty="0"/>
                    </a:p>
                  </a:txBody>
                  <a:tcPr/>
                </a:tc>
                <a:tc>
                  <a:txBody>
                    <a:bodyPr/>
                    <a:lstStyle/>
                    <a:p>
                      <a:endParaRPr lang="en-US" sz="2000" dirty="0"/>
                    </a:p>
                  </a:txBody>
                  <a:tcPr/>
                </a:tc>
                <a:tc>
                  <a:txBody>
                    <a:bodyPr/>
                    <a:lstStyle/>
                    <a:p>
                      <a:endParaRPr lang="en-US" sz="2000"/>
                    </a:p>
                  </a:txBody>
                  <a:tcPr/>
                </a:tc>
                <a:tc>
                  <a:txBody>
                    <a:bodyPr/>
                    <a:lstStyle/>
                    <a:p>
                      <a:endParaRPr lang="en-US" sz="2000"/>
                    </a:p>
                  </a:txBody>
                  <a:tcPr/>
                </a:tc>
                <a:extLst>
                  <a:ext uri="{0D108BD9-81ED-4DB2-BD59-A6C34878D82A}">
                    <a16:rowId xmlns:a16="http://schemas.microsoft.com/office/drawing/2014/main" xmlns="" val="10001"/>
                  </a:ext>
                </a:extLst>
              </a:tr>
              <a:tr h="801816">
                <a:tc>
                  <a:txBody>
                    <a:bodyPr/>
                    <a:lstStyle/>
                    <a:p>
                      <a:r>
                        <a:rPr lang="en-US" sz="2000" dirty="0"/>
                        <a:t>Outcomes</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tc>
                  <a:txBody>
                    <a:bodyPr/>
                    <a:lstStyle/>
                    <a:p>
                      <a:endParaRPr lang="en-US" sz="2000" dirty="0"/>
                    </a:p>
                  </a:txBody>
                  <a:tcPr/>
                </a:tc>
                <a:tc>
                  <a:txBody>
                    <a:bodyPr/>
                    <a:lstStyle/>
                    <a:p>
                      <a:endParaRPr lang="en-US" sz="2000"/>
                    </a:p>
                  </a:txBody>
                  <a:tcPr/>
                </a:tc>
                <a:extLst>
                  <a:ext uri="{0D108BD9-81ED-4DB2-BD59-A6C34878D82A}">
                    <a16:rowId xmlns:a16="http://schemas.microsoft.com/office/drawing/2014/main" xmlns="" val="10002"/>
                  </a:ext>
                </a:extLst>
              </a:tr>
              <a:tr h="801816">
                <a:tc>
                  <a:txBody>
                    <a:bodyPr/>
                    <a:lstStyle/>
                    <a:p>
                      <a:r>
                        <a:rPr lang="en-US" sz="2000" dirty="0"/>
                        <a:t>Outputs</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tc>
                  <a:txBody>
                    <a:bodyPr/>
                    <a:lstStyle/>
                    <a:p>
                      <a:endParaRPr lang="en-US" sz="2000" dirty="0"/>
                    </a:p>
                  </a:txBody>
                  <a:tcPr/>
                </a:tc>
                <a:tc>
                  <a:txBody>
                    <a:bodyPr/>
                    <a:lstStyle/>
                    <a:p>
                      <a:endParaRPr lang="en-US" sz="2000" dirty="0"/>
                    </a:p>
                  </a:txBody>
                  <a:tcPr/>
                </a:tc>
                <a:extLst>
                  <a:ext uri="{0D108BD9-81ED-4DB2-BD59-A6C34878D82A}">
                    <a16:rowId xmlns:a16="http://schemas.microsoft.com/office/drawing/2014/main" xmlns="" val="10003"/>
                  </a:ext>
                </a:extLst>
              </a:tr>
            </a:tbl>
          </a:graphicData>
        </a:graphic>
      </p:graphicFrame>
      <p:sp>
        <p:nvSpPr>
          <p:cNvPr id="3" name="Title 1"/>
          <p:cNvSpPr txBox="1">
            <a:spLocks/>
          </p:cNvSpPr>
          <p:nvPr/>
        </p:nvSpPr>
        <p:spPr>
          <a:xfrm>
            <a:off x="1042988" y="577850"/>
            <a:ext cx="7772400" cy="609600"/>
          </a:xfrm>
          <a:prstGeom prst="rect">
            <a:avLst/>
          </a:prstGeom>
        </p:spPr>
        <p:txBody>
          <a:bodyPr/>
          <a:lstStyle>
            <a:lvl1pPr algn="r" rtl="0" eaLnBrk="1" fontAlgn="base" hangingPunct="1">
              <a:spcBef>
                <a:spcPct val="0"/>
              </a:spcBef>
              <a:spcAft>
                <a:spcPct val="0"/>
              </a:spcAft>
              <a:defRPr>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a:lstStyle>
          <a:p>
            <a:endParaRPr lang="en-US" b="1" kern="0" dirty="0"/>
          </a:p>
        </p:txBody>
      </p:sp>
      <p:sp>
        <p:nvSpPr>
          <p:cNvPr id="4" name="Title 3"/>
          <p:cNvSpPr>
            <a:spLocks noGrp="1"/>
          </p:cNvSpPr>
          <p:nvPr>
            <p:ph type="title"/>
          </p:nvPr>
        </p:nvSpPr>
        <p:spPr/>
        <p:txBody>
          <a:bodyPr/>
          <a:lstStyle/>
          <a:p>
            <a:r>
              <a:rPr lang="en-US" sz="2800" kern="0" dirty="0" smtClean="0"/>
              <a:t>Example of a Monitoring Plan</a:t>
            </a:r>
            <a:endParaRPr lang="en-GB" sz="2800" dirty="0"/>
          </a:p>
        </p:txBody>
      </p:sp>
    </p:spTree>
    <p:extLst>
      <p:ext uri="{BB962C8B-B14F-4D97-AF65-F5344CB8AC3E}">
        <p14:creationId xmlns:p14="http://schemas.microsoft.com/office/powerpoint/2010/main" val="4179929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Issues for consideration in building monitoring systems</a:t>
            </a:r>
          </a:p>
        </p:txBody>
      </p:sp>
      <p:sp>
        <p:nvSpPr>
          <p:cNvPr id="3" name="Content Placeholder 2"/>
          <p:cNvSpPr>
            <a:spLocks noGrp="1"/>
          </p:cNvSpPr>
          <p:nvPr>
            <p:ph idx="1"/>
          </p:nvPr>
        </p:nvSpPr>
        <p:spPr>
          <a:xfrm>
            <a:off x="838200" y="1752600"/>
            <a:ext cx="7772400" cy="3983654"/>
          </a:xfrm>
        </p:spPr>
        <p:txBody>
          <a:bodyPr/>
          <a:lstStyle/>
          <a:p>
            <a:pPr marL="457200" indent="-457200">
              <a:buFont typeface="Arial" pitchFamily="34" charset="0"/>
              <a:buChar char="•"/>
            </a:pPr>
            <a:r>
              <a:rPr lang="en-US" b="1" dirty="0"/>
              <a:t>What?</a:t>
            </a:r>
          </a:p>
          <a:p>
            <a:pPr marL="457200" indent="-457200">
              <a:buFont typeface="Arial" pitchFamily="34" charset="0"/>
              <a:buChar char="•"/>
            </a:pPr>
            <a:endParaRPr lang="en-US" b="1" dirty="0"/>
          </a:p>
          <a:p>
            <a:pPr marL="457200" indent="-457200">
              <a:buFont typeface="Arial" pitchFamily="34" charset="0"/>
              <a:buChar char="•"/>
            </a:pPr>
            <a:r>
              <a:rPr lang="en-US" b="1" dirty="0"/>
              <a:t>Who?</a:t>
            </a:r>
          </a:p>
          <a:p>
            <a:pPr marL="457200" indent="-457200">
              <a:buFont typeface="Arial" pitchFamily="34" charset="0"/>
              <a:buChar char="•"/>
            </a:pPr>
            <a:endParaRPr lang="en-US" b="1" dirty="0"/>
          </a:p>
          <a:p>
            <a:pPr marL="457200" indent="-457200">
              <a:buFont typeface="Arial" pitchFamily="34" charset="0"/>
              <a:buChar char="•"/>
            </a:pPr>
            <a:r>
              <a:rPr lang="en-US" b="1" dirty="0"/>
              <a:t>When?</a:t>
            </a:r>
          </a:p>
          <a:p>
            <a:pPr marL="457200" indent="-457200">
              <a:buFont typeface="Arial" pitchFamily="34" charset="0"/>
              <a:buChar char="•"/>
            </a:pPr>
            <a:endParaRPr lang="en-US" b="1" dirty="0"/>
          </a:p>
          <a:p>
            <a:pPr marL="457200" indent="-457200">
              <a:buFont typeface="Arial" pitchFamily="34" charset="0"/>
              <a:buChar char="•"/>
            </a:pPr>
            <a:r>
              <a:rPr lang="en-US" b="1" dirty="0"/>
              <a:t>How?</a:t>
            </a:r>
          </a:p>
          <a:p>
            <a:pPr marL="457200" indent="-457200">
              <a:buFont typeface="Arial" pitchFamily="34" charset="0"/>
              <a:buChar char="•"/>
            </a:pPr>
            <a:endParaRPr lang="en-US" b="1" dirty="0"/>
          </a:p>
          <a:p>
            <a:pPr marL="457200" indent="-457200">
              <a:buFont typeface="Arial" pitchFamily="34" charset="0"/>
              <a:buChar char="•"/>
            </a:pPr>
            <a:r>
              <a:rPr lang="en-US" b="1" dirty="0"/>
              <a:t>What do we do with information from monitoring</a:t>
            </a:r>
            <a:r>
              <a:rPr lang="en-US" dirty="0"/>
              <a:t>?</a:t>
            </a:r>
          </a:p>
        </p:txBody>
      </p:sp>
    </p:spTree>
    <p:extLst>
      <p:ext uri="{BB962C8B-B14F-4D97-AF65-F5344CB8AC3E}">
        <p14:creationId xmlns:p14="http://schemas.microsoft.com/office/powerpoint/2010/main" val="3926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Example of analysis for monitoring plan</a:t>
            </a:r>
            <a:br>
              <a:rPr lang="en-GB" sz="2800" dirty="0" smtClean="0"/>
            </a:br>
            <a:r>
              <a:rPr lang="en-GB" sz="2800" dirty="0" smtClean="0"/>
              <a:t>Upstream policy</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4197137"/>
              </p:ext>
            </p:extLst>
          </p:nvPr>
        </p:nvGraphicFramePr>
        <p:xfrm>
          <a:off x="431800" y="1143000"/>
          <a:ext cx="81788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5644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34047"/>
            <a:ext cx="9144000" cy="914400"/>
          </a:xfrm>
          <a:noFill/>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2800" b="1" dirty="0" smtClean="0">
                <a:solidFill>
                  <a:schemeClr val="bg1"/>
                </a:solidFill>
                <a:latin typeface="Calibri" pitchFamily="34" charset="0"/>
              </a:rPr>
              <a:t>Example of analysis for monitoring plan</a:t>
            </a:r>
            <a:br>
              <a:rPr lang="en-GB" sz="2800" b="1" dirty="0" smtClean="0">
                <a:solidFill>
                  <a:schemeClr val="bg1"/>
                </a:solidFill>
                <a:latin typeface="Calibri" pitchFamily="34" charset="0"/>
              </a:rPr>
            </a:br>
            <a:r>
              <a:rPr lang="en-GB" sz="2800" b="1" dirty="0" smtClean="0">
                <a:solidFill>
                  <a:schemeClr val="bg1"/>
                </a:solidFill>
                <a:latin typeface="Calibri" pitchFamily="34" charset="0"/>
              </a:rPr>
              <a:t>Humanitarian response – emergency education</a:t>
            </a:r>
            <a:endParaRPr lang="en-GB" sz="2800" b="1" dirty="0">
              <a:solidFill>
                <a:schemeClr val="bg1"/>
              </a:solidFill>
              <a:latin typeface="Calibri" pitchFamily="34" charset="0"/>
            </a:endParaRPr>
          </a:p>
        </p:txBody>
      </p:sp>
      <p:graphicFrame>
        <p:nvGraphicFramePr>
          <p:cNvPr id="2" name="Diagram 1"/>
          <p:cNvGraphicFramePr/>
          <p:nvPr>
            <p:extLst>
              <p:ext uri="{D42A27DB-BD31-4B8C-83A1-F6EECF244321}">
                <p14:modId xmlns:p14="http://schemas.microsoft.com/office/powerpoint/2010/main" val="340040355"/>
              </p:ext>
            </p:extLst>
          </p:nvPr>
        </p:nvGraphicFramePr>
        <p:xfrm>
          <a:off x="457200" y="948447"/>
          <a:ext cx="8382000" cy="58333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3339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ZA" sz="2800" b="1" dirty="0" smtClean="0">
                <a:solidFill>
                  <a:schemeClr val="bg1"/>
                </a:solidFill>
                <a:latin typeface="Calibri" pitchFamily="34" charset="0"/>
              </a:rPr>
              <a:t>Considerations </a:t>
            </a:r>
            <a:r>
              <a:rPr lang="en-ZA" sz="2800" b="1" dirty="0">
                <a:solidFill>
                  <a:schemeClr val="bg1"/>
                </a:solidFill>
                <a:latin typeface="Calibri" pitchFamily="34" charset="0"/>
              </a:rPr>
              <a:t>for selecting data collection approaches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69671922"/>
              </p:ext>
            </p:extLst>
          </p:nvPr>
        </p:nvGraphicFramePr>
        <p:xfrm>
          <a:off x="228600" y="1258093"/>
          <a:ext cx="85344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606" name="Slide Number Placeholder 3"/>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208AE9B7-EF41-463B-A3E5-E14BEBE33867}" type="slidenum">
              <a:rPr lang="en-ZA" altLang="en-US">
                <a:solidFill>
                  <a:srgbClr val="898989"/>
                </a:solidFill>
                <a:latin typeface="Calibri" panose="020F0502020204030204" pitchFamily="34" charset="0"/>
              </a:rPr>
              <a:pPr eaLnBrk="1" hangingPunct="1"/>
              <a:t>14</a:t>
            </a:fld>
            <a:endParaRPr lang="en-ZA" altLang="en-US" dirty="0">
              <a:solidFill>
                <a:srgbClr val="898989"/>
              </a:solidFill>
              <a:latin typeface="Calibri" panose="020F0502020204030204" pitchFamily="34" charset="0"/>
            </a:endParaRPr>
          </a:p>
        </p:txBody>
      </p:sp>
    </p:spTree>
    <p:extLst>
      <p:ext uri="{BB962C8B-B14F-4D97-AF65-F5344CB8AC3E}">
        <p14:creationId xmlns:p14="http://schemas.microsoft.com/office/powerpoint/2010/main" val="3884400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smtClean="0"/>
              <a:t>Options in data </a:t>
            </a:r>
            <a:r>
              <a:rPr lang="en-US" sz="2800" dirty="0"/>
              <a:t>collection methods/approaches</a:t>
            </a:r>
          </a:p>
        </p:txBody>
      </p:sp>
      <p:sp>
        <p:nvSpPr>
          <p:cNvPr id="5" name="Content Placeholder 4"/>
          <p:cNvSpPr>
            <a:spLocks noGrp="1"/>
          </p:cNvSpPr>
          <p:nvPr>
            <p:ph idx="1"/>
          </p:nvPr>
        </p:nvSpPr>
        <p:spPr>
          <a:xfrm>
            <a:off x="431800" y="1295400"/>
            <a:ext cx="8483600" cy="4919662"/>
          </a:xfrm>
        </p:spPr>
        <p:txBody>
          <a:bodyPr/>
          <a:lstStyle/>
          <a:p>
            <a:pPr defTabSz="457200">
              <a:spcBef>
                <a:spcPts val="0"/>
              </a:spcBef>
              <a:buFont typeface="Arial" panose="020B0604020202020204" pitchFamily="34" charset="0"/>
              <a:buChar char="•"/>
              <a:defRPr/>
            </a:pPr>
            <a:endParaRPr lang="en-US" dirty="0"/>
          </a:p>
          <a:p>
            <a:pPr defTabSz="457200">
              <a:spcBef>
                <a:spcPts val="0"/>
              </a:spcBef>
              <a:buFont typeface="Arial" panose="020B0604020202020204" pitchFamily="34" charset="0"/>
              <a:buChar char="•"/>
              <a:defRPr/>
            </a:pPr>
            <a:endParaRPr lang="en-US" dirty="0"/>
          </a:p>
        </p:txBody>
      </p:sp>
      <p:graphicFrame>
        <p:nvGraphicFramePr>
          <p:cNvPr id="2" name="Diagram 1"/>
          <p:cNvGraphicFramePr/>
          <p:nvPr>
            <p:extLst>
              <p:ext uri="{D42A27DB-BD31-4B8C-83A1-F6EECF244321}">
                <p14:modId xmlns:p14="http://schemas.microsoft.com/office/powerpoint/2010/main" val="3713414130"/>
              </p:ext>
            </p:extLst>
          </p:nvPr>
        </p:nvGraphicFramePr>
        <p:xfrm>
          <a:off x="685800" y="1295400"/>
          <a:ext cx="76962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9064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10600" cy="5562600"/>
          </a:xfrm>
        </p:spPr>
        <p:txBody>
          <a:bodyPr/>
          <a:lstStyle/>
          <a:p>
            <a:pPr>
              <a:buFont typeface="Arial" panose="020B0604020202020204" pitchFamily="34" charset="0"/>
              <a:buChar char="•"/>
            </a:pPr>
            <a:r>
              <a:rPr lang="en-US" dirty="0"/>
              <a:t>C</a:t>
            </a:r>
            <a:r>
              <a:rPr lang="en-US" dirty="0" smtClean="0"/>
              <a:t>all for social accountability, with monitoring as a contributing element</a:t>
            </a:r>
          </a:p>
          <a:p>
            <a:pPr marL="800100" lvl="1" indent="-342900">
              <a:buFont typeface="Calibri" panose="020F0502020204030204" pitchFamily="34" charset="0"/>
              <a:buChar char="‒"/>
            </a:pPr>
            <a:r>
              <a:rPr lang="en-US" sz="2000" dirty="0" smtClean="0"/>
              <a:t>Also “citizen engagement” and in humanitarian contexts, “accountability to affected populations”</a:t>
            </a:r>
          </a:p>
          <a:p>
            <a:pPr marL="800100" lvl="1" indent="-342900">
              <a:buFont typeface="Calibri" panose="020F0502020204030204" pitchFamily="34" charset="0"/>
              <a:buChar char="‒"/>
            </a:pPr>
            <a:r>
              <a:rPr lang="en-US" sz="2000" dirty="0" smtClean="0"/>
              <a:t>Emphasis on: participatory monitoring, strengthening voice of people, feed-back from </a:t>
            </a:r>
            <a:r>
              <a:rPr lang="en-US" sz="2000" dirty="0" smtClean="0"/>
              <a:t>monitoring</a:t>
            </a:r>
          </a:p>
          <a:p>
            <a:pPr marL="800100" lvl="1" indent="-342900">
              <a:buFont typeface="Calibri" panose="020F0502020204030204" pitchFamily="34" charset="0"/>
              <a:buChar char="‒"/>
            </a:pPr>
            <a:endParaRPr lang="en-US" sz="2000" dirty="0" smtClean="0"/>
          </a:p>
          <a:p>
            <a:pPr>
              <a:buFont typeface="Arial" panose="020B0604020202020204" pitchFamily="34" charset="0"/>
              <a:buChar char="•"/>
            </a:pPr>
            <a:r>
              <a:rPr lang="en-US" dirty="0" smtClean="0"/>
              <a:t>Push for transparency and open data</a:t>
            </a:r>
          </a:p>
          <a:p>
            <a:pPr marL="800100" lvl="1" indent="-342900">
              <a:buFont typeface="Calibri" panose="020F0502020204030204" pitchFamily="34" charset="0"/>
              <a:buChar char="‒"/>
            </a:pPr>
            <a:r>
              <a:rPr lang="en-US" sz="2000" dirty="0" smtClean="0"/>
              <a:t>Also supported by International Aid Transparency </a:t>
            </a:r>
            <a:r>
              <a:rPr lang="en-US" sz="2000" dirty="0" smtClean="0"/>
              <a:t>Initiative</a:t>
            </a:r>
          </a:p>
          <a:p>
            <a:pPr marL="457200" lvl="1" indent="0"/>
            <a:endParaRPr lang="en-US" sz="2000" dirty="0" smtClean="0"/>
          </a:p>
          <a:p>
            <a:pPr>
              <a:buFont typeface="Arial" panose="020B0604020202020204" pitchFamily="34" charset="0"/>
              <a:buChar char="•"/>
            </a:pPr>
            <a:r>
              <a:rPr lang="en-US" dirty="0" smtClean="0"/>
              <a:t>Push for real-time data</a:t>
            </a:r>
            <a:endParaRPr lang="en-US" dirty="0"/>
          </a:p>
          <a:p>
            <a:pPr marL="800100" lvl="1" indent="-342900">
              <a:buFont typeface="Calibri" panose="020F0502020204030204" pitchFamily="34" charset="0"/>
              <a:buChar char="‒"/>
            </a:pPr>
            <a:r>
              <a:rPr lang="en-US" sz="2000" dirty="0" smtClean="0"/>
              <a:t>Facilitates social accountability</a:t>
            </a:r>
          </a:p>
          <a:p>
            <a:pPr marL="800100" lvl="1" indent="-342900">
              <a:buFont typeface="Calibri" panose="020F0502020204030204" pitchFamily="34" charset="0"/>
              <a:buChar char="‒"/>
            </a:pPr>
            <a:r>
              <a:rPr lang="en-US" sz="2000" dirty="0" smtClean="0"/>
              <a:t>Faster input to decision-making: disaster risks, economic shocks, humanitarian response, accelerated programming e.g.  </a:t>
            </a:r>
            <a:r>
              <a:rPr lang="en-US" sz="2000" dirty="0" err="1" smtClean="0"/>
              <a:t>MoRES</a:t>
            </a:r>
            <a:endParaRPr lang="en-US" sz="2000" dirty="0"/>
          </a:p>
          <a:p>
            <a:pPr>
              <a:buFont typeface="Arial" panose="020B0604020202020204" pitchFamily="34" charset="0"/>
              <a:buChar char="•"/>
            </a:pPr>
            <a:endParaRPr lang="en-US" dirty="0" smtClean="0"/>
          </a:p>
          <a:p>
            <a:pPr>
              <a:buFont typeface="Arial" panose="020B0604020202020204" pitchFamily="34" charset="0"/>
              <a:buChar char="•"/>
            </a:pPr>
            <a:endParaRPr lang="en-US" dirty="0"/>
          </a:p>
        </p:txBody>
      </p:sp>
      <p:sp>
        <p:nvSpPr>
          <p:cNvPr id="4" name="Title 3"/>
          <p:cNvSpPr>
            <a:spLocks noGrp="1"/>
          </p:cNvSpPr>
          <p:nvPr>
            <p:ph type="title"/>
          </p:nvPr>
        </p:nvSpPr>
        <p:spPr>
          <a:xfrm>
            <a:off x="1143000" y="152400"/>
            <a:ext cx="7772400" cy="609600"/>
          </a:xfrm>
        </p:spPr>
        <p:txBody>
          <a:bodyPr/>
          <a:lstStyle/>
          <a:p>
            <a:r>
              <a:rPr lang="en-US" sz="3200" dirty="0" smtClean="0"/>
              <a:t>Converging </a:t>
            </a:r>
            <a:r>
              <a:rPr lang="en-US" sz="3200" dirty="0" smtClean="0"/>
              <a:t>approaches to monitoring</a:t>
            </a:r>
            <a:endParaRPr lang="en-US" sz="3200" dirty="0"/>
          </a:p>
        </p:txBody>
      </p:sp>
    </p:spTree>
    <p:extLst>
      <p:ext uri="{BB962C8B-B14F-4D97-AF65-F5344CB8AC3E}">
        <p14:creationId xmlns:p14="http://schemas.microsoft.com/office/powerpoint/2010/main" val="2102831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199"/>
            <a:ext cx="8915400" cy="693821"/>
          </a:xfrm>
        </p:spPr>
        <p:txBody>
          <a:bodyPr/>
          <a:lstStyle/>
          <a:p>
            <a:pPr algn="l"/>
            <a:r>
              <a:rPr lang="en-US" sz="3200" dirty="0" smtClean="0"/>
              <a:t>New </a:t>
            </a:r>
            <a:r>
              <a:rPr lang="en-US" sz="3200" dirty="0" smtClean="0"/>
              <a:t>technologies </a:t>
            </a:r>
            <a:r>
              <a:rPr lang="en-US" sz="3200" dirty="0"/>
              <a:t>in data collection </a:t>
            </a:r>
            <a:r>
              <a:rPr lang="en-US" sz="3200" dirty="0" smtClean="0"/>
              <a:t>and processing</a:t>
            </a:r>
            <a:endParaRPr lang="en-US" sz="3200" dirty="0"/>
          </a:p>
        </p:txBody>
      </p:sp>
      <p:sp>
        <p:nvSpPr>
          <p:cNvPr id="3" name="Content Placeholder 2"/>
          <p:cNvSpPr>
            <a:spLocks noGrp="1"/>
          </p:cNvSpPr>
          <p:nvPr>
            <p:ph idx="1"/>
          </p:nvPr>
        </p:nvSpPr>
        <p:spPr>
          <a:xfrm>
            <a:off x="381000" y="990600"/>
            <a:ext cx="8382000" cy="4876800"/>
          </a:xfrm>
        </p:spPr>
        <p:txBody>
          <a:bodyPr anchor="ctr"/>
          <a:lstStyle/>
          <a:p>
            <a:pPr marL="457200" indent="-457200">
              <a:buFont typeface="Arial" panose="020B0604020202020204" pitchFamily="34" charset="0"/>
              <a:buChar char="•"/>
            </a:pPr>
            <a:r>
              <a:rPr lang="en-US" sz="2800" dirty="0" smtClean="0"/>
              <a:t>Speed between data </a:t>
            </a:r>
            <a:r>
              <a:rPr lang="en-US" sz="2800" dirty="0"/>
              <a:t>collection and release of data</a:t>
            </a:r>
          </a:p>
          <a:p>
            <a:pPr marL="457200" indent="-457200">
              <a:buFont typeface="Arial" panose="020B0604020202020204" pitchFamily="34" charset="0"/>
              <a:buChar char="•"/>
            </a:pPr>
            <a:r>
              <a:rPr lang="en-US" sz="2800" dirty="0"/>
              <a:t>Reduced transcription errors (higher data accuracy)</a:t>
            </a:r>
          </a:p>
          <a:p>
            <a:pPr marL="457200" indent="-457200">
              <a:buFont typeface="Arial" panose="020B0604020202020204" pitchFamily="34" charset="0"/>
              <a:buChar char="•"/>
            </a:pPr>
            <a:r>
              <a:rPr lang="en-US" sz="2800" dirty="0" smtClean="0"/>
              <a:t>Real-time visualization of data analysis for users</a:t>
            </a:r>
          </a:p>
          <a:p>
            <a:pPr marL="457200" indent="-457200">
              <a:buFont typeface="Arial" panose="020B0604020202020204" pitchFamily="34" charset="0"/>
              <a:buChar char="•"/>
            </a:pPr>
            <a:r>
              <a:rPr lang="en-US" sz="2800" dirty="0" smtClean="0"/>
              <a:t>Lower costs for high volume of data</a:t>
            </a:r>
          </a:p>
          <a:p>
            <a:pPr marL="457200" indent="-457200">
              <a:buFont typeface="Arial" panose="020B0604020202020204" pitchFamily="34" charset="0"/>
              <a:buChar char="•"/>
            </a:pPr>
            <a:r>
              <a:rPr lang="en-US" sz="2800" dirty="0" smtClean="0"/>
              <a:t>Open source platforms allow public access and ownership</a:t>
            </a:r>
            <a:endParaRPr lang="en-US" sz="2800" dirty="0"/>
          </a:p>
          <a:p>
            <a:pPr marL="457200" lvl="0" indent="-457200">
              <a:buFont typeface="Arial" panose="020B0604020202020204" pitchFamily="34" charset="0"/>
              <a:buChar char="•"/>
            </a:pPr>
            <a:endParaRPr lang="en-US" sz="2800" dirty="0"/>
          </a:p>
          <a:p>
            <a:endParaRPr lang="en-US" sz="2800" dirty="0"/>
          </a:p>
        </p:txBody>
      </p:sp>
      <p:sp>
        <p:nvSpPr>
          <p:cNvPr id="4" name="Oval 3"/>
          <p:cNvSpPr/>
          <p:nvPr/>
        </p:nvSpPr>
        <p:spPr bwMode="auto">
          <a:xfrm>
            <a:off x="685800" y="4876800"/>
            <a:ext cx="3314700" cy="1600200"/>
          </a:xfrm>
          <a:prstGeom prst="ellipse">
            <a:avLst/>
          </a:prstGeom>
          <a:solidFill>
            <a:srgbClr val="0099FF"/>
          </a:solidFill>
          <a:ln>
            <a:no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SMS or mobile</a:t>
            </a:r>
            <a:r>
              <a:rPr kumimoji="0" lang="en-US" sz="2400" b="1" i="0" u="none" strike="noStrike" cap="none" normalizeH="0" dirty="0" smtClean="0">
                <a:ln>
                  <a:noFill/>
                </a:ln>
                <a:solidFill>
                  <a:schemeClr val="bg1"/>
                </a:solidFill>
                <a:effectLst/>
                <a:latin typeface="Arial" charset="0"/>
                <a:ea typeface="ＭＳ Ｐゴシック" charset="0"/>
                <a:cs typeface="ＭＳ Ｐゴシック" charset="0"/>
              </a:rPr>
              <a:t> Apps</a:t>
            </a:r>
            <a:endParaRPr kumimoji="0" lang="en-US" sz="24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6" name="Oval 5"/>
          <p:cNvSpPr/>
          <p:nvPr/>
        </p:nvSpPr>
        <p:spPr bwMode="auto">
          <a:xfrm>
            <a:off x="5143500" y="4876800"/>
            <a:ext cx="3200400" cy="1524000"/>
          </a:xfrm>
          <a:prstGeom prst="ellipse">
            <a:avLst/>
          </a:prstGeom>
          <a:solidFill>
            <a:srgbClr val="0099FF"/>
          </a:solidFill>
          <a:ln>
            <a:no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Tx/>
              <a:buSzTx/>
              <a:buFontTx/>
              <a:buNone/>
              <a:tabLst/>
            </a:pPr>
            <a:r>
              <a:rPr lang="en-US" sz="2400" b="1" dirty="0">
                <a:solidFill>
                  <a:schemeClr val="bg1"/>
                </a:solidFill>
                <a:latin typeface="Arial" charset="0"/>
                <a:ea typeface="ＭＳ Ｐゴシック" charset="0"/>
                <a:cs typeface="ＭＳ Ｐゴシック" charset="0"/>
              </a:rPr>
              <a:t>P</a:t>
            </a:r>
            <a:r>
              <a:rPr lang="en-US" sz="2400" b="1" dirty="0" smtClean="0">
                <a:solidFill>
                  <a:schemeClr val="bg1"/>
                </a:solidFill>
                <a:latin typeface="Arial" charset="0"/>
                <a:ea typeface="ＭＳ Ｐゴシック" charset="0"/>
                <a:cs typeface="ＭＳ Ｐゴシック" charset="0"/>
              </a:rPr>
              <a:t>latforms f</a:t>
            </a: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or processing</a:t>
            </a:r>
            <a:r>
              <a:rPr kumimoji="0" lang="en-US" sz="2400" b="1" i="0" u="none" strike="noStrike" cap="none" normalizeH="0" dirty="0" smtClean="0">
                <a:ln>
                  <a:noFill/>
                </a:ln>
                <a:solidFill>
                  <a:schemeClr val="bg1"/>
                </a:solidFill>
                <a:effectLst/>
                <a:latin typeface="Arial" charset="0"/>
                <a:ea typeface="ＭＳ Ｐゴシック" charset="0"/>
                <a:cs typeface="ＭＳ Ｐゴシック" charset="0"/>
              </a:rPr>
              <a:t> &amp; </a:t>
            </a:r>
            <a:r>
              <a:rPr kumimoji="0" lang="en-US" sz="2400" b="1" i="0" u="none" strike="noStrike" cap="none" normalizeH="0" baseline="0" dirty="0" smtClean="0">
                <a:ln>
                  <a:noFill/>
                </a:ln>
                <a:solidFill>
                  <a:schemeClr val="bg1"/>
                </a:solidFill>
                <a:effectLst/>
                <a:latin typeface="Arial" charset="0"/>
                <a:ea typeface="ＭＳ Ｐゴシック" charset="0"/>
                <a:cs typeface="ＭＳ Ｐゴシック" charset="0"/>
              </a:rPr>
              <a:t>visualizi</a:t>
            </a:r>
            <a:r>
              <a:rPr lang="en-US" sz="2400" b="1" dirty="0" smtClean="0">
                <a:solidFill>
                  <a:schemeClr val="bg1"/>
                </a:solidFill>
                <a:latin typeface="Arial" charset="0"/>
                <a:ea typeface="ＭＳ Ｐゴシック" charset="0"/>
                <a:cs typeface="ＭＳ Ｐゴシック" charset="0"/>
              </a:rPr>
              <a:t>ng</a:t>
            </a:r>
            <a:endParaRPr kumimoji="0" lang="en-US" sz="2400" b="1" i="0" u="none" strike="noStrike" cap="none" normalizeH="0" baseline="0" dirty="0">
              <a:ln>
                <a:noFill/>
              </a:ln>
              <a:solidFill>
                <a:schemeClr val="bg1"/>
              </a:solidFill>
              <a:effectLst/>
              <a:latin typeface="Arial" charset="0"/>
              <a:ea typeface="ＭＳ Ｐゴシック" charset="0"/>
              <a:cs typeface="ＭＳ Ｐゴシック" charset="0"/>
            </a:endParaRPr>
          </a:p>
        </p:txBody>
      </p:sp>
      <p:sp>
        <p:nvSpPr>
          <p:cNvPr id="7" name="TextBox 6"/>
          <p:cNvSpPr txBox="1"/>
          <p:nvPr/>
        </p:nvSpPr>
        <p:spPr>
          <a:xfrm>
            <a:off x="4114800" y="5080337"/>
            <a:ext cx="914400" cy="1015663"/>
          </a:xfrm>
          <a:prstGeom prst="rect">
            <a:avLst/>
          </a:prstGeom>
          <a:noFill/>
        </p:spPr>
        <p:txBody>
          <a:bodyPr wrap="square" rtlCol="0" anchor="ctr">
            <a:spAutoFit/>
          </a:bodyPr>
          <a:lstStyle/>
          <a:p>
            <a:pPr algn="ctr"/>
            <a:r>
              <a:rPr lang="en-US" sz="6000" b="1" dirty="0" smtClean="0">
                <a:solidFill>
                  <a:srgbClr val="0099FF"/>
                </a:solidFill>
              </a:rPr>
              <a:t>+</a:t>
            </a:r>
            <a:endParaRPr lang="en-US" sz="6000" b="1" dirty="0">
              <a:solidFill>
                <a:srgbClr val="0099FF"/>
              </a:solidFill>
            </a:endParaRPr>
          </a:p>
        </p:txBody>
      </p:sp>
    </p:spTree>
    <p:extLst>
      <p:ext uri="{BB962C8B-B14F-4D97-AF65-F5344CB8AC3E}">
        <p14:creationId xmlns:p14="http://schemas.microsoft.com/office/powerpoint/2010/main" val="2669637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Innovative </a:t>
            </a:r>
            <a:r>
              <a:rPr lang="en-US" sz="2800" dirty="0" smtClean="0"/>
              <a:t>applications of new technologies</a:t>
            </a:r>
            <a:endParaRPr lang="en-US" sz="28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068311893"/>
              </p:ext>
            </p:extLst>
          </p:nvPr>
        </p:nvGraphicFramePr>
        <p:xfrm>
          <a:off x="0" y="914397"/>
          <a:ext cx="9144000" cy="6000890"/>
        </p:xfrm>
        <a:graphic>
          <a:graphicData uri="http://schemas.openxmlformats.org/drawingml/2006/table">
            <a:tbl>
              <a:tblPr firstRow="1" bandRow="1">
                <a:tableStyleId>{5C22544A-7EE6-4342-B048-85BDC9FD1C3A}</a:tableStyleId>
              </a:tblPr>
              <a:tblGrid>
                <a:gridCol w="3775046"/>
                <a:gridCol w="5368954"/>
              </a:tblGrid>
              <a:tr h="399916">
                <a:tc>
                  <a:txBody>
                    <a:bodyPr/>
                    <a:lstStyle/>
                    <a:p>
                      <a:r>
                        <a:rPr lang="en-US" sz="2400" dirty="0" smtClean="0"/>
                        <a:t>Applications</a:t>
                      </a:r>
                      <a:endParaRPr lang="en-US" sz="2400" dirty="0"/>
                    </a:p>
                  </a:txBody>
                  <a:tcPr>
                    <a:solidFill>
                      <a:srgbClr val="0070C0"/>
                    </a:solidFill>
                  </a:tcPr>
                </a:tc>
                <a:tc>
                  <a:txBody>
                    <a:bodyPr/>
                    <a:lstStyle/>
                    <a:p>
                      <a:r>
                        <a:rPr lang="en-US" sz="2400" dirty="0" smtClean="0"/>
                        <a:t>Examples</a:t>
                      </a:r>
                      <a:endParaRPr lang="en-US" sz="2400" dirty="0"/>
                    </a:p>
                  </a:txBody>
                  <a:tcPr>
                    <a:solidFill>
                      <a:srgbClr val="0070C0"/>
                    </a:solidFill>
                  </a:tcPr>
                </a:tc>
              </a:tr>
              <a:tr h="700878">
                <a:tc row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Real-time reporting from services on priority issues</a:t>
                      </a:r>
                    </a:p>
                  </a:txBody>
                  <a:tcPr anchor="ctr">
                    <a:lnB w="12700" cap="flat" cmpd="sng" algn="ctr">
                      <a:solidFill>
                        <a:srgbClr val="0070C0"/>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dirty="0" err="1" smtClean="0"/>
                        <a:t>mTrac</a:t>
                      </a:r>
                      <a:r>
                        <a:rPr lang="en-US" baseline="0" dirty="0" smtClean="0"/>
                        <a:t> – speeds weekly health surveillance reports, vaccine stocks, service records</a:t>
                      </a:r>
                    </a:p>
                  </a:txBody>
                  <a:tcPr/>
                </a:tc>
              </a:tr>
              <a:tr h="690265">
                <a:tc vMerge="1">
                  <a:txBody>
                    <a:bodyPr/>
                    <a:lstStyle/>
                    <a:p>
                      <a:endParaRPr lang="en-US"/>
                    </a:p>
                  </a:txBody>
                  <a:tcPr/>
                </a:tc>
                <a:tc>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err="1" smtClean="0"/>
                        <a:t>EduTrac</a:t>
                      </a:r>
                      <a:r>
                        <a:rPr lang="en-GB" sz="1800" dirty="0" smtClean="0"/>
                        <a:t> collects data through a poll system from pre-selected reporters.</a:t>
                      </a:r>
                    </a:p>
                  </a:txBody>
                  <a:tcPr/>
                </a:tc>
              </a:tr>
              <a:tr h="690265">
                <a:tc vMerge="1">
                  <a:txBody>
                    <a:bodyPr/>
                    <a:lstStyle/>
                    <a:p>
                      <a:endParaRPr lang="en-US"/>
                    </a:p>
                  </a:txBody>
                  <a:tcPr/>
                </a:tc>
                <a:tc>
                  <a:txBody>
                    <a:bodyPr/>
                    <a:lstStyle/>
                    <a:p>
                      <a:pPr marL="285750" indent="-285750">
                        <a:buFont typeface="Arial" panose="020B0604020202020204" pitchFamily="34" charset="0"/>
                        <a:buChar char="•"/>
                      </a:pPr>
                      <a:r>
                        <a:rPr lang="en-US" dirty="0" smtClean="0"/>
                        <a:t>Polio </a:t>
                      </a:r>
                      <a:r>
                        <a:rPr lang="en-US" dirty="0" err="1" smtClean="0"/>
                        <a:t>trac</a:t>
                      </a:r>
                      <a:r>
                        <a:rPr lang="en-US" baseline="0" dirty="0" smtClean="0"/>
                        <a:t> allows queries and follow-up with front-line workers</a:t>
                      </a:r>
                      <a:endParaRPr lang="en-US" dirty="0"/>
                    </a:p>
                  </a:txBody>
                  <a:tcPr anchor="ctr"/>
                </a:tc>
              </a:tr>
              <a:tr h="690265">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285750" indent="-285750">
                        <a:buFont typeface="Arial" panose="020B0604020202020204" pitchFamily="34" charset="0"/>
                        <a:buChar char="•"/>
                      </a:pPr>
                      <a:r>
                        <a:rPr lang="en-US" dirty="0" smtClean="0"/>
                        <a:t>Mobile</a:t>
                      </a:r>
                      <a:r>
                        <a:rPr lang="en-US" baseline="0" dirty="0" smtClean="0"/>
                        <a:t> Vital Records System to speed birth registration</a:t>
                      </a:r>
                      <a:endParaRPr lang="en-US" dirty="0"/>
                    </a:p>
                  </a:txBody>
                  <a:tcPr anchor="ctr">
                    <a:lnB w="12700" cap="flat" cmpd="sng" algn="ctr">
                      <a:solidFill>
                        <a:srgbClr val="0070C0"/>
                      </a:solidFill>
                      <a:prstDash val="solid"/>
                      <a:round/>
                      <a:headEnd type="none" w="med" len="med"/>
                      <a:tailEnd type="none" w="med" len="med"/>
                    </a:lnB>
                  </a:tcPr>
                </a:tc>
              </a:tr>
              <a:tr h="399916">
                <a:tc>
                  <a:txBody>
                    <a:bodyPr/>
                    <a:lstStyle/>
                    <a:p>
                      <a:r>
                        <a:rPr lang="en-US" dirty="0" smtClean="0"/>
                        <a:t>Third-party monitoring systems</a:t>
                      </a:r>
                      <a:endParaRPr lang="en-US" dirty="0"/>
                    </a:p>
                  </a:txBody>
                  <a:tcPr anchor="ct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Field monitoring tools in </a:t>
                      </a:r>
                      <a:r>
                        <a:rPr lang="en-US" dirty="0" err="1" smtClean="0"/>
                        <a:t>eTools</a:t>
                      </a:r>
                      <a:endParaRPr lang="en-US" dirty="0" smtClean="0"/>
                    </a:p>
                  </a:txBody>
                  <a:tcPr anchor="ct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399916">
                <a:tc>
                  <a:txBody>
                    <a:bodyPr/>
                    <a:lstStyle/>
                    <a:p>
                      <a:r>
                        <a:rPr lang="en-US" dirty="0" smtClean="0"/>
                        <a:t>Surveys through enumerators</a:t>
                      </a:r>
                      <a:endParaRPr lang="en-US" dirty="0"/>
                    </a:p>
                  </a:txBody>
                  <a:tcPr anchor="ct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dirty="0" err="1" smtClean="0"/>
                        <a:t>uSurvey</a:t>
                      </a:r>
                      <a:r>
                        <a:rPr lang="en-US" dirty="0" smtClean="0"/>
                        <a:t> for MICS</a:t>
                      </a:r>
                      <a:endParaRPr lang="en-US" dirty="0"/>
                    </a:p>
                  </a:txBody>
                  <a:tcPr anchor="ct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399916">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Citizen engagement – surveying peoples’ perspectives, complaint hotlines</a:t>
                      </a:r>
                    </a:p>
                  </a:txBody>
                  <a:tcPr anchor="ct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dirty="0" err="1" smtClean="0"/>
                        <a:t>mTrac</a:t>
                      </a:r>
                      <a:r>
                        <a:rPr lang="en-US" dirty="0" smtClean="0"/>
                        <a:t> </a:t>
                      </a:r>
                      <a:r>
                        <a:rPr lang="en-US" baseline="0" dirty="0" smtClean="0"/>
                        <a:t>complaint hotline</a:t>
                      </a:r>
                    </a:p>
                  </a:txBody>
                  <a:tcPr anchor="ctr">
                    <a:lnT w="12700" cap="flat" cmpd="sng" algn="ctr">
                      <a:solidFill>
                        <a:srgbClr val="0070C0"/>
                      </a:solidFill>
                      <a:prstDash val="solid"/>
                      <a:round/>
                      <a:headEnd type="none" w="med" len="med"/>
                      <a:tailEnd type="none" w="med" len="med"/>
                    </a:lnT>
                  </a:tcPr>
                </a:tc>
              </a:tr>
              <a:tr h="586177">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285750" indent="-285750">
                        <a:buFont typeface="Arial" panose="020B0604020202020204" pitchFamily="34" charset="0"/>
                        <a:buChar char="•"/>
                      </a:pPr>
                      <a:r>
                        <a:rPr lang="en-US" baseline="0" dirty="0" smtClean="0"/>
                        <a:t>U-Report seeks perspectives from youth</a:t>
                      </a:r>
                    </a:p>
                  </a:txBody>
                  <a:tcPr anchor="ctr">
                    <a:lnB w="12700" cap="flat" cmpd="sng" algn="ctr">
                      <a:solidFill>
                        <a:srgbClr val="0070C0"/>
                      </a:solidFill>
                      <a:prstDash val="solid"/>
                      <a:round/>
                      <a:headEnd type="none" w="med" len="med"/>
                      <a:tailEnd type="none" w="med" len="med"/>
                    </a:lnB>
                  </a:tcPr>
                </a:tc>
              </a:tr>
              <a:tr h="986092">
                <a:tc>
                  <a:txBody>
                    <a:bodyPr/>
                    <a:lstStyle/>
                    <a:p>
                      <a:r>
                        <a:rPr lang="en-US" dirty="0" smtClean="0"/>
                        <a:t>Follow-up</a:t>
                      </a:r>
                      <a:r>
                        <a:rPr lang="en-US" baseline="0" dirty="0" smtClean="0"/>
                        <a:t> to target populations</a:t>
                      </a:r>
                      <a:endParaRPr lang="en-US" dirty="0"/>
                    </a:p>
                  </a:txBody>
                  <a:tcPr anchor="ctr">
                    <a:lnT w="12700" cap="flat" cmpd="sng" algn="ctr">
                      <a:solidFill>
                        <a:srgbClr val="0070C0"/>
                      </a:solidFill>
                      <a:prstDash val="solid"/>
                      <a:round/>
                      <a:headEnd type="none" w="med" len="med"/>
                      <a:tailEnd type="none" w="med" len="med"/>
                    </a:lnT>
                  </a:tcPr>
                </a:tc>
                <a:tc>
                  <a:txBody>
                    <a:bodyPr/>
                    <a:lstStyle/>
                    <a:p>
                      <a:pPr marL="285750" indent="-285750">
                        <a:buFont typeface="Arial" panose="020B0604020202020204" pitchFamily="34" charset="0"/>
                        <a:buChar char="•"/>
                      </a:pPr>
                      <a:r>
                        <a:rPr lang="en-US" dirty="0" err="1" smtClean="0"/>
                        <a:t>FamilyConnect</a:t>
                      </a:r>
                      <a:r>
                        <a:rPr lang="en-US" dirty="0" smtClean="0"/>
                        <a:t> uses SMS to prompt pregnant</a:t>
                      </a:r>
                      <a:r>
                        <a:rPr lang="en-US" baseline="0" dirty="0" smtClean="0"/>
                        <a:t> women and new mothers and health workers to take actions</a:t>
                      </a:r>
                      <a:endParaRPr lang="en-US" dirty="0"/>
                    </a:p>
                  </a:txBody>
                  <a:tcPr anchor="ctr">
                    <a:lnT w="12700" cap="flat" cmpd="sng" algn="ctr">
                      <a:solidFill>
                        <a:srgbClr val="0070C0"/>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316201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0994" name="Rectangle 2"/>
          <p:cNvSpPr>
            <a:spLocks noGrp="1" noChangeArrowheads="1"/>
          </p:cNvSpPr>
          <p:nvPr>
            <p:ph type="title"/>
          </p:nvPr>
        </p:nvSpPr>
        <p:spPr>
          <a:xfrm>
            <a:off x="228600" y="-64168"/>
            <a:ext cx="8686799" cy="995202"/>
          </a:xfrm>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nSpc>
                <a:spcPct val="150000"/>
              </a:lnSpc>
            </a:pPr>
            <a:r>
              <a:rPr lang="en-GB" dirty="0">
                <a:solidFill>
                  <a:schemeClr val="bg1"/>
                </a:solidFill>
              </a:rPr>
              <a:t>Adjusting monitoring planning for humanitarian response</a:t>
            </a:r>
          </a:p>
        </p:txBody>
      </p:sp>
      <p:graphicFrame>
        <p:nvGraphicFramePr>
          <p:cNvPr id="2" name="Diagram 1"/>
          <p:cNvGraphicFramePr/>
          <p:nvPr>
            <p:extLst>
              <p:ext uri="{D42A27DB-BD31-4B8C-83A1-F6EECF244321}">
                <p14:modId xmlns:p14="http://schemas.microsoft.com/office/powerpoint/2010/main" val="2788765724"/>
              </p:ext>
            </p:extLst>
          </p:nvPr>
        </p:nvGraphicFramePr>
        <p:xfrm>
          <a:off x="590810" y="1066800"/>
          <a:ext cx="8324589"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8363251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a:t>
            </a:r>
          </a:p>
        </p:txBody>
      </p:sp>
      <p:sp>
        <p:nvSpPr>
          <p:cNvPr id="3" name="Content Placeholder 2"/>
          <p:cNvSpPr>
            <a:spLocks noGrp="1"/>
          </p:cNvSpPr>
          <p:nvPr>
            <p:ph idx="1"/>
          </p:nvPr>
        </p:nvSpPr>
        <p:spPr>
          <a:xfrm>
            <a:off x="685800" y="1447800"/>
            <a:ext cx="7924800" cy="4648200"/>
          </a:xfrm>
        </p:spPr>
        <p:txBody>
          <a:bodyPr/>
          <a:lstStyle/>
          <a:p>
            <a:pPr marL="0" indent="0">
              <a:spcAft>
                <a:spcPts val="600"/>
              </a:spcAft>
              <a:buNone/>
            </a:pPr>
            <a:r>
              <a:rPr lang="en-GB" sz="2800" dirty="0"/>
              <a:t>At the end of </a:t>
            </a:r>
            <a:r>
              <a:rPr lang="en-GB" sz="2800" dirty="0" smtClean="0"/>
              <a:t>this session, </a:t>
            </a:r>
            <a:r>
              <a:rPr lang="en-GB" sz="2800" dirty="0"/>
              <a:t>participants will be able to</a:t>
            </a:r>
            <a:r>
              <a:rPr lang="en-GB" sz="2800" dirty="0" smtClean="0"/>
              <a:t>:</a:t>
            </a:r>
          </a:p>
          <a:p>
            <a:pPr marL="0" indent="0">
              <a:spcAft>
                <a:spcPts val="600"/>
              </a:spcAft>
              <a:buNone/>
            </a:pPr>
            <a:endParaRPr lang="en-GB" sz="2800" dirty="0"/>
          </a:p>
          <a:p>
            <a:pPr lvl="0">
              <a:buFont typeface="Arial" panose="020B0604020202020204" pitchFamily="34" charset="0"/>
              <a:buChar char="•"/>
            </a:pPr>
            <a:r>
              <a:rPr lang="en-US" sz="2800" dirty="0" smtClean="0"/>
              <a:t>Explain the </a:t>
            </a:r>
            <a:r>
              <a:rPr lang="en-US" sz="2800" dirty="0"/>
              <a:t>importance of </a:t>
            </a:r>
            <a:r>
              <a:rPr lang="en-US" sz="2800" dirty="0" smtClean="0"/>
              <a:t>planning for </a:t>
            </a:r>
            <a:r>
              <a:rPr lang="en-US" sz="2800" dirty="0"/>
              <a:t>monitoring and evaluation</a:t>
            </a:r>
            <a:endParaRPr lang="fr-FR" sz="2800" dirty="0"/>
          </a:p>
          <a:p>
            <a:pPr lvl="0">
              <a:buFont typeface="Arial" panose="020B0604020202020204" pitchFamily="34" charset="0"/>
              <a:buChar char="•"/>
            </a:pPr>
            <a:endParaRPr lang="en-US" sz="2800" dirty="0" smtClean="0"/>
          </a:p>
          <a:p>
            <a:pPr lvl="0">
              <a:buFont typeface="Arial" panose="020B0604020202020204" pitchFamily="34" charset="0"/>
              <a:buChar char="•"/>
            </a:pPr>
            <a:r>
              <a:rPr lang="en-US" sz="2800" dirty="0" smtClean="0"/>
              <a:t>Identify </a:t>
            </a:r>
            <a:r>
              <a:rPr lang="en-US" sz="2800" dirty="0"/>
              <a:t>considerations </a:t>
            </a:r>
            <a:r>
              <a:rPr lang="en-US" sz="2800" dirty="0" smtClean="0"/>
              <a:t>for monitoring in development and </a:t>
            </a:r>
            <a:r>
              <a:rPr lang="en-US" sz="2800" dirty="0"/>
              <a:t>humanitarian situations</a:t>
            </a:r>
            <a:endParaRPr lang="fr-FR" sz="2800" dirty="0"/>
          </a:p>
          <a:p>
            <a:pPr lvl="0">
              <a:buFont typeface="Arial" panose="020B0604020202020204" pitchFamily="34" charset="0"/>
              <a:buChar char="•"/>
            </a:pPr>
            <a:endParaRPr lang="en-US" sz="2800" dirty="0" smtClean="0"/>
          </a:p>
          <a:p>
            <a:pPr lvl="0">
              <a:buFont typeface="Arial" panose="020B0604020202020204" pitchFamily="34" charset="0"/>
              <a:buChar char="•"/>
            </a:pPr>
            <a:r>
              <a:rPr lang="en-US" sz="2800" dirty="0" smtClean="0"/>
              <a:t>Apply real-time monitoring approaches</a:t>
            </a:r>
            <a:endParaRPr lang="fr-FR" sz="2800" dirty="0"/>
          </a:p>
        </p:txBody>
      </p:sp>
    </p:spTree>
    <p:extLst>
      <p:ext uri="{BB962C8B-B14F-4D97-AF65-F5344CB8AC3E}">
        <p14:creationId xmlns:p14="http://schemas.microsoft.com/office/powerpoint/2010/main" val="2522310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0994" name="Rectangle 2"/>
          <p:cNvSpPr>
            <a:spLocks noGrp="1" noChangeArrowheads="1"/>
          </p:cNvSpPr>
          <p:nvPr>
            <p:ph type="title"/>
          </p:nvPr>
        </p:nvSpPr>
        <p:spPr>
          <a:xfrm>
            <a:off x="228600" y="-64168"/>
            <a:ext cx="8686799" cy="995202"/>
          </a:xfrm>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nSpc>
                <a:spcPct val="150000"/>
              </a:lnSpc>
            </a:pPr>
            <a:r>
              <a:rPr lang="en-GB" dirty="0">
                <a:solidFill>
                  <a:schemeClr val="bg1"/>
                </a:solidFill>
              </a:rPr>
              <a:t>Adjusting monitoring planning for humanitarian response</a:t>
            </a:r>
          </a:p>
        </p:txBody>
      </p:sp>
      <p:graphicFrame>
        <p:nvGraphicFramePr>
          <p:cNvPr id="8" name="Content Placeholder 2"/>
          <p:cNvGraphicFramePr>
            <a:graphicFrameLocks noGrp="1"/>
          </p:cNvGraphicFramePr>
          <p:nvPr>
            <p:ph idx="1"/>
            <p:extLst>
              <p:ext uri="{D42A27DB-BD31-4B8C-83A1-F6EECF244321}">
                <p14:modId xmlns:p14="http://schemas.microsoft.com/office/powerpoint/2010/main" val="255983653"/>
              </p:ext>
            </p:extLst>
          </p:nvPr>
        </p:nvGraphicFramePr>
        <p:xfrm>
          <a:off x="457200" y="1219200"/>
          <a:ext cx="8229600" cy="5029200"/>
        </p:xfrm>
        <a:graphic>
          <a:graphicData uri="http://schemas.openxmlformats.org/drawingml/2006/table">
            <a:tbl>
              <a:tblPr firstRow="1" bandRow="1">
                <a:tableStyleId>{72833802-FEF1-4C79-8D5D-14CF1EAF98D9}</a:tableStyleId>
              </a:tblPr>
              <a:tblGrid>
                <a:gridCol w="4114800"/>
                <a:gridCol w="4114800"/>
              </a:tblGrid>
              <a:tr h="1005840">
                <a:tc>
                  <a:txBody>
                    <a:bodyPr/>
                    <a:lstStyle/>
                    <a:p>
                      <a:r>
                        <a:rPr lang="en-US" sz="2000" dirty="0" smtClean="0"/>
                        <a:t>Focus</a:t>
                      </a:r>
                      <a:r>
                        <a:rPr lang="en-US" sz="2000" baseline="0" dirty="0" smtClean="0"/>
                        <a:t> on</a:t>
                      </a:r>
                    </a:p>
                    <a:p>
                      <a:r>
                        <a:rPr lang="en-US" sz="2000" baseline="0" dirty="0" smtClean="0"/>
                        <a:t>key management questions</a:t>
                      </a:r>
                      <a:endParaRPr lang="en-US" sz="2000" b="1" dirty="0"/>
                    </a:p>
                  </a:txBody>
                  <a:tcPr anchor="ctr"/>
                </a:tc>
                <a:tc>
                  <a:txBody>
                    <a:bodyPr/>
                    <a:lstStyle/>
                    <a:p>
                      <a:r>
                        <a:rPr lang="en-US" sz="2000" dirty="0" smtClean="0"/>
                        <a:t>Focus</a:t>
                      </a:r>
                      <a:r>
                        <a:rPr lang="en-US" sz="2000" baseline="0" dirty="0" smtClean="0"/>
                        <a:t> on feasible </a:t>
                      </a:r>
                    </a:p>
                    <a:p>
                      <a:r>
                        <a:rPr lang="en-US" sz="2000" baseline="0" dirty="0" smtClean="0"/>
                        <a:t>data collection options</a:t>
                      </a:r>
                      <a:endParaRPr lang="en-US" sz="2000" b="1" dirty="0"/>
                    </a:p>
                  </a:txBody>
                  <a:tcPr anchor="ctr"/>
                </a:tc>
              </a:tr>
              <a:tr h="1005840">
                <a:tc>
                  <a:txBody>
                    <a:bodyPr/>
                    <a:lstStyle/>
                    <a:p>
                      <a:r>
                        <a:rPr lang="en-US" sz="2000" dirty="0" smtClean="0"/>
                        <a:t>Do we have the resources we need?</a:t>
                      </a:r>
                      <a:endParaRPr lang="en-US" sz="2000" b="1" dirty="0"/>
                    </a:p>
                  </a:txBody>
                  <a:tcPr anchor="ctr"/>
                </a:tc>
                <a:tc>
                  <a:txBody>
                    <a:bodyPr/>
                    <a:lstStyle/>
                    <a:p>
                      <a:r>
                        <a:rPr lang="en-US" sz="2000" dirty="0" smtClean="0"/>
                        <a:t>Data</a:t>
                      </a:r>
                      <a:r>
                        <a:rPr lang="en-US" sz="2000" baseline="0" dirty="0" smtClean="0"/>
                        <a:t> from VISION plus</a:t>
                      </a:r>
                      <a:endParaRPr lang="en-US" sz="2000" b="1" dirty="0"/>
                    </a:p>
                  </a:txBody>
                  <a:tcPr anchor="ctr"/>
                </a:tc>
              </a:tr>
              <a:tr h="1005840">
                <a:tc>
                  <a:txBody>
                    <a:bodyPr/>
                    <a:lstStyle/>
                    <a:p>
                      <a:r>
                        <a:rPr lang="en-US" sz="2000" dirty="0" smtClean="0"/>
                        <a:t>How</a:t>
                      </a:r>
                      <a:r>
                        <a:rPr lang="en-US" sz="2000" baseline="0" dirty="0" smtClean="0"/>
                        <a:t> are we progressing vis-à-vis targets?</a:t>
                      </a:r>
                      <a:endParaRPr lang="en-US" sz="2000" b="1" dirty="0"/>
                    </a:p>
                  </a:txBody>
                  <a:tcPr anchor="ctr"/>
                </a:tc>
                <a:tc>
                  <a:txBody>
                    <a:bodyPr/>
                    <a:lstStyle/>
                    <a:p>
                      <a:r>
                        <a:rPr lang="en-US" sz="2000" dirty="0" smtClean="0"/>
                        <a:t>Partner reporting on 2-3</a:t>
                      </a:r>
                      <a:r>
                        <a:rPr lang="en-US" sz="2000" baseline="0" dirty="0" smtClean="0"/>
                        <a:t> prioritized high-frequency monitoring indicators</a:t>
                      </a:r>
                      <a:endParaRPr lang="en-US" sz="2000" b="1" dirty="0"/>
                    </a:p>
                  </a:txBody>
                  <a:tcPr anchor="ctr"/>
                </a:tc>
              </a:tr>
              <a:tr h="1005840">
                <a:tc>
                  <a:txBody>
                    <a:bodyPr/>
                    <a:lstStyle/>
                    <a:p>
                      <a:r>
                        <a:rPr lang="en-US" sz="2000" dirty="0" smtClean="0"/>
                        <a:t>What is the quality of the response on the ground?</a:t>
                      </a:r>
                      <a:endParaRPr lang="en-US" sz="2000" b="1" dirty="0"/>
                    </a:p>
                  </a:txBody>
                  <a:tcPr anchor="ctr"/>
                </a:tc>
                <a:tc>
                  <a:txBody>
                    <a:bodyPr/>
                    <a:lstStyle/>
                    <a:p>
                      <a:r>
                        <a:rPr lang="en-US" sz="2000" dirty="0" smtClean="0"/>
                        <a:t>Scaled-up systematic field monitoring</a:t>
                      </a:r>
                      <a:endParaRPr lang="en-US" sz="2000" b="1" dirty="0"/>
                    </a:p>
                  </a:txBody>
                  <a:tcPr anchor="ctr"/>
                </a:tc>
              </a:tr>
              <a:tr h="1005840">
                <a:tc>
                  <a:txBody>
                    <a:bodyPr/>
                    <a:lstStyle/>
                    <a:p>
                      <a:r>
                        <a:rPr lang="en-US" sz="2000" dirty="0" smtClean="0"/>
                        <a:t>How are we managing our Cluster</a:t>
                      </a:r>
                      <a:r>
                        <a:rPr lang="en-US" sz="2000" baseline="0" dirty="0" smtClean="0"/>
                        <a:t> Lead Agency accountabilities?</a:t>
                      </a:r>
                      <a:endParaRPr lang="en-US" sz="2000" b="1" dirty="0"/>
                    </a:p>
                  </a:txBody>
                  <a:tcPr anchor="ctr"/>
                </a:tc>
                <a:tc>
                  <a:txBody>
                    <a:bodyPr/>
                    <a:lstStyle/>
                    <a:p>
                      <a:r>
                        <a:rPr lang="en-US" sz="2000" dirty="0" smtClean="0"/>
                        <a:t>Cluster</a:t>
                      </a:r>
                      <a:r>
                        <a:rPr lang="en-US" sz="2000" baseline="0" dirty="0" smtClean="0"/>
                        <a:t> coordination performance monitoring</a:t>
                      </a:r>
                      <a:endParaRPr lang="en-US" sz="2000" b="1" dirty="0"/>
                    </a:p>
                  </a:txBody>
                  <a:tcPr anchor="ctr"/>
                </a:tc>
              </a:tr>
            </a:tbl>
          </a:graphicData>
        </a:graphic>
      </p:graphicFrame>
      <p:sp>
        <p:nvSpPr>
          <p:cNvPr id="2" name="Rectangle 1"/>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3" name="Rectangle 2"/>
          <p:cNvSpPr/>
          <p:nvPr/>
        </p:nvSpPr>
        <p:spPr>
          <a:xfrm>
            <a:off x="4450813" y="3244334"/>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Tree>
    <p:extLst>
      <p:ext uri="{BB962C8B-B14F-4D97-AF65-F5344CB8AC3E}">
        <p14:creationId xmlns:p14="http://schemas.microsoft.com/office/powerpoint/2010/main" val="213873933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Adjusting monitoring planning for fragile/fluid situations</a:t>
            </a:r>
            <a:endParaRPr lang="en-US" dirty="0"/>
          </a:p>
        </p:txBody>
      </p:sp>
      <p:sp>
        <p:nvSpPr>
          <p:cNvPr id="4" name="Content Placeholder 3"/>
          <p:cNvSpPr>
            <a:spLocks noGrp="1"/>
          </p:cNvSpPr>
          <p:nvPr>
            <p:ph idx="1"/>
          </p:nvPr>
        </p:nvSpPr>
        <p:spPr>
          <a:xfrm>
            <a:off x="381000" y="1119685"/>
            <a:ext cx="8534400" cy="5433515"/>
          </a:xfrm>
        </p:spPr>
        <p:txBody>
          <a:bodyPr/>
          <a:lstStyle/>
          <a:p>
            <a:pPr marL="0" indent="0">
              <a:spcAft>
                <a:spcPts val="600"/>
              </a:spcAft>
            </a:pPr>
            <a:r>
              <a:rPr lang="en-GB" b="1" dirty="0" smtClean="0">
                <a:solidFill>
                  <a:srgbClr val="0070C0"/>
                </a:solidFill>
                <a:latin typeface="Calibri" pitchFamily="34" charset="0"/>
              </a:rPr>
              <a:t>Key considerations</a:t>
            </a:r>
          </a:p>
          <a:p>
            <a:pPr>
              <a:buFont typeface="Arial" pitchFamily="34" charset="0"/>
              <a:buChar char="•"/>
            </a:pPr>
            <a:r>
              <a:rPr lang="en-GB" sz="2000" dirty="0" smtClean="0">
                <a:latin typeface="Calibri" pitchFamily="34" charset="0"/>
              </a:rPr>
              <a:t>Medium and high </a:t>
            </a:r>
            <a:r>
              <a:rPr lang="en-GB" sz="2000" dirty="0">
                <a:latin typeface="Calibri" pitchFamily="34" charset="0"/>
              </a:rPr>
              <a:t>emergency-risk and fragile </a:t>
            </a:r>
            <a:r>
              <a:rPr lang="en-GB" sz="2000" dirty="0" smtClean="0">
                <a:latin typeface="Calibri" pitchFamily="34" charset="0"/>
              </a:rPr>
              <a:t>situations require Emergency Risk Informed (ERI) programming</a:t>
            </a:r>
          </a:p>
          <a:p>
            <a:pPr>
              <a:spcAft>
                <a:spcPts val="600"/>
              </a:spcAft>
              <a:buFont typeface="Arial" pitchFamily="34" charset="0"/>
              <a:buChar char="•"/>
            </a:pPr>
            <a:r>
              <a:rPr lang="en-GB" sz="2000" dirty="0" smtClean="0"/>
              <a:t>RBM of fluid adaptable programming will not be well served by parallel monitoring systems</a:t>
            </a:r>
            <a:endParaRPr lang="en-GB" sz="2000" dirty="0" smtClean="0">
              <a:latin typeface="Calibri" pitchFamily="34" charset="0"/>
            </a:endParaRPr>
          </a:p>
          <a:p>
            <a:pPr>
              <a:spcAft>
                <a:spcPts val="600"/>
              </a:spcAft>
              <a:buFont typeface="Arial" pitchFamily="34" charset="0"/>
              <a:buChar char="•"/>
            </a:pPr>
            <a:r>
              <a:rPr lang="en-GB" sz="2000" dirty="0" smtClean="0">
                <a:latin typeface="Calibri" pitchFamily="34" charset="0"/>
              </a:rPr>
              <a:t>Monitoring systems shoul</a:t>
            </a:r>
            <a:r>
              <a:rPr lang="en-GB" sz="2000" dirty="0" smtClean="0"/>
              <a:t>d </a:t>
            </a:r>
            <a:r>
              <a:rPr lang="en-GB" sz="2000" dirty="0" smtClean="0">
                <a:latin typeface="Calibri" pitchFamily="34" charset="0"/>
              </a:rPr>
              <a:t>be </a:t>
            </a:r>
            <a:r>
              <a:rPr lang="en-GB" sz="2000" dirty="0">
                <a:latin typeface="Calibri" pitchFamily="34" charset="0"/>
              </a:rPr>
              <a:t>agile to match both </a:t>
            </a:r>
            <a:r>
              <a:rPr lang="en-GB" sz="2000" dirty="0" smtClean="0">
                <a:latin typeface="Calibri" pitchFamily="34" charset="0"/>
              </a:rPr>
              <a:t>changing </a:t>
            </a:r>
            <a:r>
              <a:rPr lang="en-GB" sz="2000" dirty="0">
                <a:latin typeface="Calibri" pitchFamily="34" charset="0"/>
              </a:rPr>
              <a:t>context and </a:t>
            </a:r>
            <a:r>
              <a:rPr lang="en-GB" sz="2000" dirty="0" smtClean="0">
                <a:latin typeface="Calibri" pitchFamily="34" charset="0"/>
              </a:rPr>
              <a:t>programming:</a:t>
            </a:r>
            <a:endParaRPr lang="en-GB" sz="2000" dirty="0"/>
          </a:p>
          <a:p>
            <a:pPr lvl="1">
              <a:spcAft>
                <a:spcPts val="600"/>
              </a:spcAft>
              <a:buFont typeface="Arial" pitchFamily="34" charset="0"/>
              <a:buChar char="•"/>
            </a:pPr>
            <a:r>
              <a:rPr lang="en-GB" sz="2000" dirty="0" smtClean="0"/>
              <a:t>Changes &gt;&gt;&gt; priority results, target populations/locations, scale</a:t>
            </a:r>
          </a:p>
          <a:p>
            <a:pPr marL="0" indent="0">
              <a:spcAft>
                <a:spcPts val="600"/>
              </a:spcAft>
            </a:pPr>
            <a:endParaRPr lang="en-GB" sz="2000" b="1" dirty="0" smtClean="0">
              <a:solidFill>
                <a:srgbClr val="0066CC"/>
              </a:solidFill>
              <a:latin typeface="Calibri" pitchFamily="34" charset="0"/>
            </a:endParaRPr>
          </a:p>
          <a:p>
            <a:pPr marL="0" indent="0">
              <a:spcAft>
                <a:spcPts val="600"/>
              </a:spcAft>
            </a:pPr>
            <a:r>
              <a:rPr lang="en-GB" b="1" dirty="0" smtClean="0">
                <a:solidFill>
                  <a:srgbClr val="0066CC"/>
                </a:solidFill>
                <a:latin typeface="Calibri" pitchFamily="34" charset="0"/>
              </a:rPr>
              <a:t>Monitoring </a:t>
            </a:r>
            <a:r>
              <a:rPr lang="en-GB" b="1" dirty="0" smtClean="0">
                <a:solidFill>
                  <a:srgbClr val="0066CC"/>
                </a:solidFill>
                <a:latin typeface="Calibri" pitchFamily="34" charset="0"/>
              </a:rPr>
              <a:t>systems that are agile will include:</a:t>
            </a:r>
          </a:p>
          <a:p>
            <a:pPr lvl="1">
              <a:spcAft>
                <a:spcPts val="600"/>
              </a:spcAft>
              <a:buFont typeface="Arial" pitchFamily="34" charset="0"/>
              <a:buChar char="•"/>
            </a:pPr>
            <a:r>
              <a:rPr lang="en-GB" sz="2000" dirty="0" smtClean="0"/>
              <a:t>Human/technological capacities (</a:t>
            </a:r>
            <a:r>
              <a:rPr lang="en-GB" sz="2000" dirty="0" err="1" smtClean="0"/>
              <a:t>incl</a:t>
            </a:r>
            <a:r>
              <a:rPr lang="en-GB" sz="2000" dirty="0" smtClean="0"/>
              <a:t> partners) that easily shifted geographically and thematically</a:t>
            </a:r>
          </a:p>
          <a:p>
            <a:pPr lvl="1">
              <a:spcAft>
                <a:spcPts val="600"/>
              </a:spcAft>
              <a:buFont typeface="Arial" pitchFamily="34" charset="0"/>
              <a:buChar char="•"/>
            </a:pPr>
            <a:r>
              <a:rPr lang="en-GB" sz="2000" dirty="0" smtClean="0"/>
              <a:t>Methods/tools that can be easily shifted in terms of results focus</a:t>
            </a:r>
          </a:p>
          <a:p>
            <a:pPr lvl="1">
              <a:spcAft>
                <a:spcPts val="600"/>
              </a:spcAft>
              <a:buFont typeface="Arial" pitchFamily="34" charset="0"/>
              <a:buChar char="•"/>
            </a:pPr>
            <a:endParaRPr lang="en-GB" sz="2000" b="1" dirty="0" smtClean="0">
              <a:solidFill>
                <a:srgbClr val="0066CC"/>
              </a:solidFill>
              <a:latin typeface="Calibri" pitchFamily="34" charset="0"/>
            </a:endParaRPr>
          </a:p>
          <a:p>
            <a:pPr lvl="1">
              <a:spcAft>
                <a:spcPts val="600"/>
              </a:spcAft>
              <a:buFont typeface="Arial" pitchFamily="34" charset="0"/>
              <a:buChar char="•"/>
            </a:pPr>
            <a:endParaRPr lang="en-GB" sz="2000" b="1" dirty="0" smtClean="0">
              <a:solidFill>
                <a:srgbClr val="0066CC"/>
              </a:solidFill>
              <a:latin typeface="Calibri" pitchFamily="34" charset="0"/>
            </a:endParaRPr>
          </a:p>
          <a:p>
            <a:pPr lvl="1">
              <a:spcAft>
                <a:spcPts val="600"/>
              </a:spcAft>
              <a:buFont typeface="Arial" pitchFamily="34" charset="0"/>
              <a:buChar char="•"/>
            </a:pPr>
            <a:endParaRPr lang="en-GB" sz="2000" b="1" dirty="0" smtClean="0">
              <a:solidFill>
                <a:srgbClr val="0066CC"/>
              </a:solidFill>
              <a:latin typeface="Calibri" pitchFamily="34" charset="0"/>
            </a:endParaRPr>
          </a:p>
          <a:p>
            <a:pPr>
              <a:spcAft>
                <a:spcPts val="600"/>
              </a:spcAft>
              <a:buFont typeface="Arial" pitchFamily="34" charset="0"/>
              <a:buChar char="•"/>
            </a:pPr>
            <a:endParaRPr lang="en-GB" sz="2000" dirty="0" smtClean="0">
              <a:latin typeface="Calibri" pitchFamily="34" charset="0"/>
            </a:endParaRPr>
          </a:p>
        </p:txBody>
      </p:sp>
    </p:spTree>
    <p:extLst>
      <p:ext uri="{BB962C8B-B14F-4D97-AF65-F5344CB8AC3E}">
        <p14:creationId xmlns:p14="http://schemas.microsoft.com/office/powerpoint/2010/main" val="14273100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0994" name="Rectangle 2"/>
          <p:cNvSpPr>
            <a:spLocks noGrp="1" noChangeArrowheads="1"/>
          </p:cNvSpPr>
          <p:nvPr>
            <p:ph type="title"/>
          </p:nvPr>
        </p:nvSpPr>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nSpc>
                <a:spcPct val="150000"/>
              </a:lnSpc>
            </a:pPr>
            <a:r>
              <a:rPr lang="en-GB" dirty="0" smtClean="0">
                <a:solidFill>
                  <a:schemeClr val="bg1"/>
                </a:solidFill>
              </a:rPr>
              <a:t>From monitoring information to decision-making </a:t>
            </a:r>
            <a:endParaRPr lang="en-GB" dirty="0">
              <a:solidFill>
                <a:schemeClr val="bg1"/>
              </a:solidFill>
            </a:endParaRPr>
          </a:p>
        </p:txBody>
      </p:sp>
      <p:sp>
        <p:nvSpPr>
          <p:cNvPr id="2" name="Content Placeholder 1"/>
          <p:cNvSpPr>
            <a:spLocks noGrp="1"/>
          </p:cNvSpPr>
          <p:nvPr>
            <p:ph idx="1"/>
          </p:nvPr>
        </p:nvSpPr>
        <p:spPr>
          <a:xfrm>
            <a:off x="431800" y="1219200"/>
            <a:ext cx="8483600" cy="5334000"/>
          </a:xfrm>
        </p:spPr>
        <p:txBody>
          <a:bodyPr/>
          <a:lstStyle/>
          <a:p>
            <a:pPr marL="0" indent="0">
              <a:buSzPct val="150000"/>
            </a:pPr>
            <a:r>
              <a:rPr lang="en-US" sz="2800" b="1" dirty="0" smtClean="0"/>
              <a:t>Ensuring USE of monitoring information starts from </a:t>
            </a:r>
            <a:r>
              <a:rPr lang="en-US" sz="2800" dirty="0" smtClean="0"/>
              <a:t> </a:t>
            </a:r>
            <a:r>
              <a:rPr lang="en-US" sz="2800" b="1" dirty="0" smtClean="0"/>
              <a:t>monitoring planning</a:t>
            </a:r>
            <a:r>
              <a:rPr lang="en-US" sz="2800" dirty="0" smtClean="0"/>
              <a:t>:</a:t>
            </a:r>
          </a:p>
          <a:p>
            <a:pPr marL="0" indent="0">
              <a:buSzPct val="150000"/>
            </a:pPr>
            <a:endParaRPr lang="en-US" sz="2800" dirty="0" smtClean="0"/>
          </a:p>
          <a:p>
            <a:pPr>
              <a:buSzPct val="150000"/>
              <a:buFont typeface="Arial" panose="020B0604020202020204" pitchFamily="34" charset="0"/>
              <a:buChar char="•"/>
            </a:pPr>
            <a:r>
              <a:rPr lang="en-US" sz="2800" dirty="0" smtClean="0"/>
              <a:t>Driven by </a:t>
            </a:r>
            <a:r>
              <a:rPr lang="en-US" sz="2800" dirty="0" err="1" smtClean="0"/>
              <a:t>programme</a:t>
            </a:r>
            <a:r>
              <a:rPr lang="en-US" sz="2800" dirty="0" smtClean="0"/>
              <a:t> managers</a:t>
            </a:r>
          </a:p>
          <a:p>
            <a:pPr>
              <a:buSzPct val="150000"/>
              <a:buFont typeface="Arial" panose="020B0604020202020204" pitchFamily="34" charset="0"/>
              <a:buChar char="•"/>
            </a:pPr>
            <a:r>
              <a:rPr lang="en-US" sz="2800" dirty="0"/>
              <a:t>Engaging key </a:t>
            </a:r>
            <a:r>
              <a:rPr lang="en-US" sz="2800" dirty="0" smtClean="0"/>
              <a:t>partners/stakeholders </a:t>
            </a:r>
            <a:r>
              <a:rPr lang="en-US" sz="2800" dirty="0"/>
              <a:t>to build ownership </a:t>
            </a:r>
          </a:p>
          <a:p>
            <a:pPr>
              <a:buSzPct val="150000"/>
              <a:buFont typeface="Arial" panose="020B0604020202020204" pitchFamily="34" charset="0"/>
              <a:buChar char="•"/>
            </a:pPr>
            <a:r>
              <a:rPr lang="en-US" sz="2800" dirty="0" smtClean="0"/>
              <a:t>Timing and targeting analysis </a:t>
            </a:r>
            <a:r>
              <a:rPr lang="en-US" sz="2800" dirty="0"/>
              <a:t>products to feed critical decision-making </a:t>
            </a:r>
            <a:r>
              <a:rPr lang="en-US" sz="2800" dirty="0" smtClean="0"/>
              <a:t>events</a:t>
            </a:r>
          </a:p>
          <a:p>
            <a:pPr>
              <a:buSzPct val="150000"/>
              <a:buFont typeface="Arial" panose="020B0604020202020204" pitchFamily="34" charset="0"/>
              <a:buChar char="•"/>
            </a:pPr>
            <a:r>
              <a:rPr lang="en-US" sz="2800" dirty="0" smtClean="0"/>
              <a:t>Building </a:t>
            </a:r>
            <a:r>
              <a:rPr lang="en-US" sz="2800" dirty="0"/>
              <a:t>in wider demand – designing monitoring systems within a social accountability framework</a:t>
            </a:r>
          </a:p>
          <a:p>
            <a:endParaRPr lang="en-US" sz="2800" dirty="0"/>
          </a:p>
        </p:txBody>
      </p:sp>
    </p:spTree>
    <p:extLst>
      <p:ext uri="{BB962C8B-B14F-4D97-AF65-F5344CB8AC3E}">
        <p14:creationId xmlns:p14="http://schemas.microsoft.com/office/powerpoint/2010/main" val="297378285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0994" name="Rectangle 2"/>
          <p:cNvSpPr>
            <a:spLocks noGrp="1" noChangeArrowheads="1"/>
          </p:cNvSpPr>
          <p:nvPr>
            <p:ph type="title"/>
          </p:nvPr>
        </p:nvSpPr>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nSpc>
                <a:spcPct val="150000"/>
              </a:lnSpc>
            </a:pPr>
            <a:r>
              <a:rPr lang="en-GB" dirty="0" smtClean="0">
                <a:solidFill>
                  <a:schemeClr val="bg1"/>
                </a:solidFill>
              </a:rPr>
              <a:t>From monitoring information to decision-making</a:t>
            </a:r>
            <a:endParaRPr lang="en-GB" dirty="0">
              <a:solidFill>
                <a:schemeClr val="bg1"/>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727974702"/>
              </p:ext>
            </p:extLst>
          </p:nvPr>
        </p:nvGraphicFramePr>
        <p:xfrm>
          <a:off x="152400" y="1676400"/>
          <a:ext cx="8610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52400" y="1011386"/>
            <a:ext cx="5867400" cy="461665"/>
          </a:xfrm>
          <a:prstGeom prst="rect">
            <a:avLst/>
          </a:prstGeom>
          <a:noFill/>
        </p:spPr>
        <p:txBody>
          <a:bodyPr wrap="square" rtlCol="0">
            <a:spAutoFit/>
          </a:bodyPr>
          <a:lstStyle/>
          <a:p>
            <a:r>
              <a:rPr lang="en-US" sz="2400" b="1" dirty="0" smtClean="0"/>
              <a:t>Recall the basics of dissemination… </a:t>
            </a:r>
            <a:endParaRPr lang="en-US" sz="2400" b="1" dirty="0"/>
          </a:p>
        </p:txBody>
      </p:sp>
    </p:spTree>
    <p:extLst>
      <p:ext uri="{BB962C8B-B14F-4D97-AF65-F5344CB8AC3E}">
        <p14:creationId xmlns:p14="http://schemas.microsoft.com/office/powerpoint/2010/main" val="307993823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772400" cy="609600"/>
          </a:xfrm>
        </p:spPr>
        <p:txBody>
          <a:bodyPr/>
          <a:lstStyle/>
          <a:p>
            <a:r>
              <a:rPr lang="en-US" dirty="0" smtClean="0"/>
              <a:t>Exercise:</a:t>
            </a:r>
            <a:br>
              <a:rPr lang="en-US" dirty="0" smtClean="0"/>
            </a:br>
            <a:r>
              <a:rPr lang="en-US" dirty="0" smtClean="0"/>
              <a:t>Exploring Monitoring Approaches</a:t>
            </a:r>
            <a:endParaRPr lang="en-US" dirty="0"/>
          </a:p>
        </p:txBody>
      </p:sp>
      <p:sp>
        <p:nvSpPr>
          <p:cNvPr id="3" name="Content Placeholder 2"/>
          <p:cNvSpPr>
            <a:spLocks noGrp="1"/>
          </p:cNvSpPr>
          <p:nvPr>
            <p:ph idx="1"/>
          </p:nvPr>
        </p:nvSpPr>
        <p:spPr>
          <a:xfrm>
            <a:off x="304800" y="1600200"/>
            <a:ext cx="8483600" cy="4830762"/>
          </a:xfrm>
        </p:spPr>
        <p:txBody>
          <a:bodyPr/>
          <a:lstStyle/>
          <a:p>
            <a:pPr marL="0" indent="0"/>
            <a:r>
              <a:rPr lang="en-GB" sz="3200" dirty="0" smtClean="0"/>
              <a:t>Each group is assigned to work with the Results Framework and Measurement Framework and corresponding activities developed in previous sessions.</a:t>
            </a:r>
          </a:p>
          <a:p>
            <a:pPr marL="0" indent="0"/>
            <a:endParaRPr lang="en-GB" sz="3200" dirty="0"/>
          </a:p>
          <a:p>
            <a:pPr marL="0" indent="0"/>
            <a:r>
              <a:rPr lang="en-GB" sz="3200" dirty="0" smtClean="0"/>
              <a:t>From this Results Framework, your groups should select </a:t>
            </a:r>
            <a:r>
              <a:rPr lang="en-GB" sz="3200" dirty="0"/>
              <a:t>one outcome, output and related </a:t>
            </a:r>
            <a:r>
              <a:rPr lang="en-GB" sz="3200" dirty="0" smtClean="0"/>
              <a:t>activities  with which to work. </a:t>
            </a:r>
            <a:r>
              <a:rPr lang="en-GB" sz="3200" dirty="0"/>
              <a:t> </a:t>
            </a:r>
            <a:endParaRPr lang="en-US" sz="3200" dirty="0"/>
          </a:p>
        </p:txBody>
      </p:sp>
    </p:spTree>
    <p:extLst>
      <p:ext uri="{BB962C8B-B14F-4D97-AF65-F5344CB8AC3E}">
        <p14:creationId xmlns:p14="http://schemas.microsoft.com/office/powerpoint/2010/main" val="32191214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Exercise</a:t>
            </a:r>
            <a:endParaRPr lang="en-US" sz="3600" dirty="0"/>
          </a:p>
        </p:txBody>
      </p:sp>
      <p:sp>
        <p:nvSpPr>
          <p:cNvPr id="3" name="Content Placeholder 2"/>
          <p:cNvSpPr>
            <a:spLocks noGrp="1"/>
          </p:cNvSpPr>
          <p:nvPr>
            <p:ph idx="1"/>
          </p:nvPr>
        </p:nvSpPr>
        <p:spPr>
          <a:xfrm>
            <a:off x="76200" y="914400"/>
            <a:ext cx="8839200" cy="5638800"/>
          </a:xfrm>
        </p:spPr>
        <p:txBody>
          <a:bodyPr/>
          <a:lstStyle/>
          <a:p>
            <a:pPr marL="0" indent="0"/>
            <a:r>
              <a:rPr lang="en-US" dirty="0" smtClean="0"/>
              <a:t>For each of your selected outcome, output and activities, d</a:t>
            </a:r>
            <a:r>
              <a:rPr lang="en-GB" dirty="0" err="1" smtClean="0"/>
              <a:t>efine</a:t>
            </a:r>
            <a:r>
              <a:rPr lang="en-GB" dirty="0" smtClean="0"/>
              <a:t> </a:t>
            </a:r>
            <a:r>
              <a:rPr lang="en-GB" dirty="0"/>
              <a:t>the </a:t>
            </a:r>
            <a:r>
              <a:rPr lang="en-GB" dirty="0" smtClean="0"/>
              <a:t>following corresponding elements as you consider planning for monitoring </a:t>
            </a:r>
            <a:r>
              <a:rPr lang="en-GB" dirty="0" smtClean="0"/>
              <a:t>:</a:t>
            </a:r>
          </a:p>
          <a:p>
            <a:pPr marL="0" indent="0"/>
            <a:endParaRPr lang="en-US" sz="1100" dirty="0"/>
          </a:p>
          <a:p>
            <a:pPr marL="457200" indent="-457200">
              <a:buFont typeface="+mj-lt"/>
              <a:buAutoNum type="arabicPeriod"/>
            </a:pPr>
            <a:r>
              <a:rPr lang="en-US" sz="2200" dirty="0" smtClean="0"/>
              <a:t>how </a:t>
            </a:r>
            <a:r>
              <a:rPr lang="en-US" sz="2200" dirty="0"/>
              <a:t>the indicators will be monitored (existing systems or new data collection method, and if latter, what </a:t>
            </a:r>
            <a:r>
              <a:rPr lang="en-US" sz="2200" dirty="0" smtClean="0"/>
              <a:t>method)</a:t>
            </a:r>
          </a:p>
          <a:p>
            <a:pPr marL="457200" indent="-457200">
              <a:buFont typeface="+mj-lt"/>
              <a:buAutoNum type="arabicPeriod"/>
            </a:pPr>
            <a:r>
              <a:rPr lang="en-US" sz="2200" dirty="0" smtClean="0"/>
              <a:t>who </a:t>
            </a:r>
            <a:r>
              <a:rPr lang="en-US" sz="2200" dirty="0"/>
              <a:t>will be responsible for </a:t>
            </a:r>
            <a:r>
              <a:rPr lang="en-US" sz="2200" dirty="0" smtClean="0"/>
              <a:t>ensuring </a:t>
            </a:r>
            <a:r>
              <a:rPr lang="en-US" sz="2200" dirty="0"/>
              <a:t>data </a:t>
            </a:r>
            <a:r>
              <a:rPr lang="en-US" sz="2200" dirty="0" smtClean="0"/>
              <a:t>collection and managing the </a:t>
            </a:r>
            <a:r>
              <a:rPr lang="en-US" sz="2200" dirty="0" smtClean="0"/>
              <a:t>activity</a:t>
            </a:r>
            <a:endParaRPr lang="en-US" sz="2200" dirty="0" smtClean="0"/>
          </a:p>
          <a:p>
            <a:pPr marL="457200" indent="-457200">
              <a:buFont typeface="+mj-lt"/>
              <a:buAutoNum type="arabicPeriod"/>
            </a:pPr>
            <a:r>
              <a:rPr lang="en-US" sz="2200" dirty="0" smtClean="0"/>
              <a:t>who </a:t>
            </a:r>
            <a:r>
              <a:rPr lang="en-US" sz="2200" dirty="0"/>
              <a:t>are the stakeholders who would need to be engaged for buy </a:t>
            </a:r>
            <a:r>
              <a:rPr lang="en-US" sz="2200" dirty="0" smtClean="0"/>
              <a:t>in</a:t>
            </a:r>
          </a:p>
          <a:p>
            <a:pPr marL="457200" indent="-457200">
              <a:buFont typeface="+mj-lt"/>
              <a:buAutoNum type="arabicPeriod"/>
            </a:pPr>
            <a:r>
              <a:rPr lang="en-US" sz="2200" dirty="0" smtClean="0"/>
              <a:t>how </a:t>
            </a:r>
            <a:r>
              <a:rPr lang="en-US" sz="2200" dirty="0"/>
              <a:t>and when will data be used, and any implications this has for </a:t>
            </a:r>
            <a:r>
              <a:rPr lang="en-US" sz="2200" dirty="0" smtClean="0"/>
              <a:t>analysis/processing</a:t>
            </a:r>
          </a:p>
          <a:p>
            <a:pPr marL="457200" indent="-457200">
              <a:buFont typeface="+mj-lt"/>
              <a:buAutoNum type="arabicPeriod"/>
            </a:pPr>
            <a:r>
              <a:rPr lang="en-US" sz="2200" dirty="0" smtClean="0"/>
              <a:t>what </a:t>
            </a:r>
            <a:r>
              <a:rPr lang="en-US" sz="2200" dirty="0"/>
              <a:t>costs you would need to </a:t>
            </a:r>
            <a:r>
              <a:rPr lang="en-US" sz="2200" dirty="0" smtClean="0"/>
              <a:t>quantify to budget this </a:t>
            </a:r>
          </a:p>
          <a:p>
            <a:pPr marL="457200" indent="-457200">
              <a:buFont typeface="+mj-lt"/>
              <a:buAutoNum type="arabicPeriod"/>
            </a:pPr>
            <a:r>
              <a:rPr lang="en-US" sz="2200" dirty="0" smtClean="0"/>
              <a:t>the challenges </a:t>
            </a:r>
            <a:r>
              <a:rPr lang="en-US" sz="2200" dirty="0"/>
              <a:t>involved in </a:t>
            </a:r>
            <a:r>
              <a:rPr lang="en-US" sz="2200" dirty="0" smtClean="0"/>
              <a:t>implementing the monitoring work </a:t>
            </a:r>
            <a:endParaRPr lang="en-US" sz="2200" dirty="0" smtClean="0"/>
          </a:p>
          <a:p>
            <a:pPr marL="457200" indent="-457200">
              <a:buFont typeface="+mj-lt"/>
              <a:buAutoNum type="arabicPeriod"/>
            </a:pPr>
            <a:endParaRPr lang="en-US" sz="1600" dirty="0"/>
          </a:p>
          <a:p>
            <a:r>
              <a:rPr lang="en-GB" dirty="0"/>
              <a:t> </a:t>
            </a:r>
            <a:r>
              <a:rPr lang="en-US" i="1" dirty="0" smtClean="0"/>
              <a:t>In addition, refine </a:t>
            </a:r>
            <a:r>
              <a:rPr lang="en-US" i="1" dirty="0"/>
              <a:t>the indicators if </a:t>
            </a:r>
            <a:r>
              <a:rPr lang="en-US" i="1" dirty="0" smtClean="0"/>
              <a:t>the </a:t>
            </a:r>
            <a:r>
              <a:rPr lang="en-US" i="1" dirty="0"/>
              <a:t>choice of methodology requires</a:t>
            </a:r>
          </a:p>
          <a:p>
            <a:endParaRPr lang="en-US" dirty="0"/>
          </a:p>
        </p:txBody>
      </p:sp>
    </p:spTree>
    <p:extLst>
      <p:ext uri="{BB962C8B-B14F-4D97-AF65-F5344CB8AC3E}">
        <p14:creationId xmlns:p14="http://schemas.microsoft.com/office/powerpoint/2010/main" val="29631019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Key messages</a:t>
            </a:r>
          </a:p>
        </p:txBody>
      </p:sp>
      <p:sp>
        <p:nvSpPr>
          <p:cNvPr id="3" name="Content Placeholder 2"/>
          <p:cNvSpPr>
            <a:spLocks noGrp="1"/>
          </p:cNvSpPr>
          <p:nvPr>
            <p:ph idx="1"/>
          </p:nvPr>
        </p:nvSpPr>
        <p:spPr>
          <a:xfrm>
            <a:off x="152400" y="914400"/>
            <a:ext cx="8839200" cy="5791200"/>
          </a:xfrm>
        </p:spPr>
        <p:txBody>
          <a:bodyPr>
            <a:normAutofit fontScale="85000" lnSpcReduction="10000"/>
          </a:bodyPr>
          <a:lstStyle/>
          <a:p>
            <a:pPr lvl="0">
              <a:spcAft>
                <a:spcPts val="600"/>
              </a:spcAft>
              <a:buFont typeface="Arial" panose="020B0604020202020204" pitchFamily="34" charset="0"/>
              <a:buChar char="•"/>
            </a:pPr>
            <a:r>
              <a:rPr lang="en-CA" dirty="0"/>
              <a:t>Monitoring  begins from a strong Results </a:t>
            </a:r>
            <a:r>
              <a:rPr lang="en-CA" dirty="0" smtClean="0"/>
              <a:t>Framework and runs through the RBM cycle feeding </a:t>
            </a:r>
            <a:r>
              <a:rPr lang="en-CA" dirty="0"/>
              <a:t>into evaluations, reporting and </a:t>
            </a:r>
            <a:r>
              <a:rPr lang="en-CA" dirty="0" smtClean="0"/>
              <a:t>back to programme </a:t>
            </a:r>
            <a:r>
              <a:rPr lang="en-CA" dirty="0"/>
              <a:t>design</a:t>
            </a:r>
            <a:r>
              <a:rPr lang="en-CA" dirty="0" smtClean="0"/>
              <a:t>.</a:t>
            </a:r>
            <a:endParaRPr lang="fr-FR" dirty="0" smtClean="0"/>
          </a:p>
          <a:p>
            <a:pPr lvl="0">
              <a:spcAft>
                <a:spcPts val="600"/>
              </a:spcAft>
              <a:buFont typeface="Arial" panose="020B0604020202020204" pitchFamily="34" charset="0"/>
              <a:buChar char="•"/>
            </a:pPr>
            <a:endParaRPr lang="fr-FR" dirty="0"/>
          </a:p>
          <a:p>
            <a:pPr lvl="0">
              <a:spcAft>
                <a:spcPts val="600"/>
              </a:spcAft>
              <a:buFont typeface="Arial" panose="020B0604020202020204" pitchFamily="34" charset="0"/>
              <a:buChar char="•"/>
            </a:pPr>
            <a:r>
              <a:rPr lang="en-CA" dirty="0" smtClean="0"/>
              <a:t>While </a:t>
            </a:r>
            <a:r>
              <a:rPr lang="en-CA" dirty="0"/>
              <a:t>the Results Framework defines WHAT is monitored,  </a:t>
            </a:r>
            <a:r>
              <a:rPr lang="en-CA" dirty="0" smtClean="0"/>
              <a:t>a </a:t>
            </a:r>
            <a:r>
              <a:rPr lang="en-CA" dirty="0" smtClean="0"/>
              <a:t>monitoring strategy and plan frames </a:t>
            </a:r>
            <a:r>
              <a:rPr lang="en-CA" dirty="0" smtClean="0"/>
              <a:t>HOW this will </a:t>
            </a:r>
            <a:r>
              <a:rPr lang="en-CA" dirty="0"/>
              <a:t>be monitored, </a:t>
            </a:r>
            <a:r>
              <a:rPr lang="en-CA" dirty="0" smtClean="0"/>
              <a:t> BY WHOM, </a:t>
            </a:r>
            <a:r>
              <a:rPr lang="en-CA" dirty="0"/>
              <a:t>and how/when </a:t>
            </a:r>
            <a:r>
              <a:rPr lang="en-CA" dirty="0" smtClean="0"/>
              <a:t>the information</a:t>
            </a:r>
            <a:r>
              <a:rPr lang="en-CA" dirty="0" smtClean="0"/>
              <a:t> </a:t>
            </a:r>
            <a:r>
              <a:rPr lang="en-CA" dirty="0"/>
              <a:t>will be </a:t>
            </a:r>
            <a:r>
              <a:rPr lang="en-CA" dirty="0" smtClean="0"/>
              <a:t>USED. </a:t>
            </a:r>
          </a:p>
          <a:p>
            <a:pPr lvl="0">
              <a:spcAft>
                <a:spcPts val="600"/>
              </a:spcAft>
              <a:buFont typeface="Arial" panose="020B0604020202020204" pitchFamily="34" charset="0"/>
              <a:buChar char="•"/>
            </a:pPr>
            <a:endParaRPr lang="en-CA" dirty="0" smtClean="0"/>
          </a:p>
          <a:p>
            <a:pPr lvl="0">
              <a:spcAft>
                <a:spcPts val="600"/>
              </a:spcAft>
              <a:buFont typeface="Arial" panose="020B0604020202020204" pitchFamily="34" charset="0"/>
              <a:buChar char="•"/>
            </a:pPr>
            <a:r>
              <a:rPr lang="en-CA" dirty="0" smtClean="0"/>
              <a:t>Monitoring </a:t>
            </a:r>
            <a:r>
              <a:rPr lang="en-CA" dirty="0"/>
              <a:t>requires consideration of </a:t>
            </a:r>
            <a:r>
              <a:rPr lang="en-CA" dirty="0" smtClean="0"/>
              <a:t>the most suitable data </a:t>
            </a:r>
            <a:r>
              <a:rPr lang="en-CA" dirty="0"/>
              <a:t>collection </a:t>
            </a:r>
            <a:r>
              <a:rPr lang="en-CA" dirty="0" smtClean="0"/>
              <a:t> approaches </a:t>
            </a:r>
            <a:r>
              <a:rPr lang="en-CA" dirty="0" smtClean="0"/>
              <a:t>and their costs</a:t>
            </a:r>
            <a:r>
              <a:rPr lang="en-CA" dirty="0" smtClean="0"/>
              <a:t>, </a:t>
            </a:r>
            <a:r>
              <a:rPr lang="en-CA" dirty="0" smtClean="0"/>
              <a:t>the contextual </a:t>
            </a:r>
            <a:r>
              <a:rPr lang="en-CA" dirty="0" smtClean="0"/>
              <a:t>constraints </a:t>
            </a:r>
            <a:r>
              <a:rPr lang="en-CA" dirty="0"/>
              <a:t>and </a:t>
            </a:r>
            <a:r>
              <a:rPr lang="en-CA" dirty="0" smtClean="0"/>
              <a:t>opportunities. </a:t>
            </a:r>
          </a:p>
          <a:p>
            <a:pPr lvl="0">
              <a:spcAft>
                <a:spcPts val="600"/>
              </a:spcAft>
              <a:buFont typeface="Arial" panose="020B0604020202020204" pitchFamily="34" charset="0"/>
              <a:buChar char="•"/>
            </a:pPr>
            <a:endParaRPr lang="en-CA" dirty="0" smtClean="0"/>
          </a:p>
          <a:p>
            <a:pPr lvl="0">
              <a:spcAft>
                <a:spcPts val="600"/>
              </a:spcAft>
              <a:buFont typeface="Arial" panose="020B0604020202020204" pitchFamily="34" charset="0"/>
              <a:buChar char="•"/>
            </a:pPr>
            <a:r>
              <a:rPr lang="en-CA" dirty="0" smtClean="0"/>
              <a:t>Monitoring should include key stakeholders and is a key tool to support our internal and external accountability.</a:t>
            </a:r>
          </a:p>
          <a:p>
            <a:pPr lvl="0">
              <a:spcAft>
                <a:spcPts val="600"/>
              </a:spcAft>
              <a:buFont typeface="Arial" panose="020B0604020202020204" pitchFamily="34" charset="0"/>
              <a:buChar char="•"/>
            </a:pPr>
            <a:endParaRPr lang="en-CA" dirty="0" smtClean="0"/>
          </a:p>
          <a:p>
            <a:pPr lvl="0">
              <a:spcAft>
                <a:spcPts val="600"/>
              </a:spcAft>
              <a:buFont typeface="Arial" panose="020B0604020202020204" pitchFamily="34" charset="0"/>
              <a:buChar char="•"/>
            </a:pPr>
            <a:r>
              <a:rPr lang="en-CA" dirty="0" smtClean="0"/>
              <a:t>Balance mus</a:t>
            </a:r>
            <a:r>
              <a:rPr lang="en-CA" dirty="0" smtClean="0"/>
              <a:t>t be ensured between monitoring implementation and results. Our monitoring should ensure that we are able to clearly indicate our progress towards outputs. </a:t>
            </a:r>
            <a:endParaRPr lang="fr-FR" dirty="0"/>
          </a:p>
        </p:txBody>
      </p:sp>
    </p:spTree>
    <p:extLst>
      <p:ext uri="{BB962C8B-B14F-4D97-AF65-F5344CB8AC3E}">
        <p14:creationId xmlns:p14="http://schemas.microsoft.com/office/powerpoint/2010/main" val="404398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0" y="152400"/>
            <a:ext cx="9144000" cy="539886"/>
          </a:xfrm>
          <a:noFill/>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3200" b="1" dirty="0">
                <a:solidFill>
                  <a:schemeClr val="bg1"/>
                </a:solidFill>
                <a:latin typeface="Calibri" pitchFamily="34" charset="0"/>
              </a:rPr>
              <a:t>Programme monitoring cycle</a:t>
            </a:r>
          </a:p>
        </p:txBody>
      </p:sp>
      <p:graphicFrame>
        <p:nvGraphicFramePr>
          <p:cNvPr id="4" name="Diagram 3"/>
          <p:cNvGraphicFramePr/>
          <p:nvPr>
            <p:extLst>
              <p:ext uri="{D42A27DB-BD31-4B8C-83A1-F6EECF244321}">
                <p14:modId xmlns:p14="http://schemas.microsoft.com/office/powerpoint/2010/main" val="2313973438"/>
              </p:ext>
            </p:extLst>
          </p:nvPr>
        </p:nvGraphicFramePr>
        <p:xfrm>
          <a:off x="1371600" y="1371600"/>
          <a:ext cx="7505700"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8438" name="Group 4"/>
          <p:cNvGrpSpPr>
            <a:grpSpLocks/>
          </p:cNvGrpSpPr>
          <p:nvPr/>
        </p:nvGrpSpPr>
        <p:grpSpPr bwMode="auto">
          <a:xfrm>
            <a:off x="186596" y="990600"/>
            <a:ext cx="2370008" cy="1371600"/>
            <a:chOff x="3263364" y="-97251"/>
            <a:chExt cx="1918735" cy="947116"/>
          </a:xfrm>
        </p:grpSpPr>
        <p:sp>
          <p:nvSpPr>
            <p:cNvPr id="6" name="Rounded Rectangle 5"/>
            <p:cNvSpPr>
              <a:spLocks noChangeArrowheads="1"/>
            </p:cNvSpPr>
            <p:nvPr/>
          </p:nvSpPr>
          <p:spPr bwMode="auto">
            <a:xfrm>
              <a:off x="3263364" y="-97251"/>
              <a:ext cx="1754370" cy="947116"/>
            </a:xfrm>
            <a:prstGeom prst="roundRect">
              <a:avLst>
                <a:gd name="adj" fmla="val 16667"/>
              </a:avLst>
            </a:prstGeom>
            <a:solidFill>
              <a:schemeClr val="accent5">
                <a:lumMod val="75000"/>
              </a:schemeClr>
            </a:solidFill>
            <a:ln>
              <a:noFill/>
            </a:ln>
            <a:effectLst>
              <a:outerShdw blurRad="40000" dist="23000" dir="5400000" rotWithShape="0">
                <a:srgbClr val="808080">
                  <a:alpha val="34999"/>
                </a:srgbClr>
              </a:outerShdw>
            </a:effectLst>
            <a:extLst/>
          </p:spPr>
          <p:txBody>
            <a:bodyPr/>
            <a:lstStyle/>
            <a:p>
              <a:pPr>
                <a:defRPr/>
              </a:pPr>
              <a:endParaRPr lang="en-GB" b="1" dirty="0"/>
            </a:p>
          </p:txBody>
        </p:sp>
        <p:sp>
          <p:nvSpPr>
            <p:cNvPr id="7" name="Rounded Rectangle 4"/>
            <p:cNvSpPr/>
            <p:nvPr/>
          </p:nvSpPr>
          <p:spPr>
            <a:xfrm>
              <a:off x="3263364" y="-14342"/>
              <a:ext cx="1918735" cy="753505"/>
            </a:xfrm>
            <a:prstGeom prst="rect">
              <a:avLst/>
            </a:prstGeom>
          </p:spPr>
          <p:style>
            <a:lnRef idx="0">
              <a:scrgbClr r="0" g="0" b="0"/>
            </a:lnRef>
            <a:fillRef idx="0">
              <a:scrgbClr r="0" g="0" b="0"/>
            </a:fillRef>
            <a:effectRef idx="0">
              <a:scrgbClr r="0" g="0" b="0"/>
            </a:effectRef>
            <a:fontRef idx="minor">
              <a:schemeClr val="lt1"/>
            </a:fontRef>
          </p:style>
          <p:txBody>
            <a:bodyPr lIns="76200" tIns="76200" rIns="76200" bIns="76200" anchor="ctr"/>
            <a:lstStyle/>
            <a:p>
              <a:pPr marL="342900" indent="-342900" defTabSz="889000">
                <a:lnSpc>
                  <a:spcPct val="90000"/>
                </a:lnSpc>
                <a:spcAft>
                  <a:spcPct val="35000"/>
                </a:spcAft>
                <a:buFont typeface="Wingdings" panose="05000000000000000000" pitchFamily="2" charset="2"/>
                <a:buChar char="§"/>
                <a:defRPr/>
              </a:pPr>
              <a:r>
                <a:rPr lang="en-US" sz="2000" dirty="0">
                  <a:solidFill>
                    <a:schemeClr val="tx1"/>
                  </a:solidFill>
                  <a:ea typeface="ＭＳ Ｐゴシック" pitchFamily="34" charset="-128"/>
                </a:rPr>
                <a:t>CPD</a:t>
              </a:r>
            </a:p>
            <a:p>
              <a:pPr marL="342900" indent="-342900" defTabSz="889000">
                <a:lnSpc>
                  <a:spcPct val="90000"/>
                </a:lnSpc>
                <a:spcAft>
                  <a:spcPct val="35000"/>
                </a:spcAft>
                <a:buFont typeface="Wingdings" panose="05000000000000000000" pitchFamily="2" charset="2"/>
                <a:buChar char="§"/>
                <a:defRPr/>
              </a:pPr>
              <a:r>
                <a:rPr lang="en-US" sz="2000" dirty="0">
                  <a:solidFill>
                    <a:schemeClr val="tx1"/>
                  </a:solidFill>
                  <a:ea typeface="ＭＳ Ｐゴシック" pitchFamily="34" charset="-128"/>
                </a:rPr>
                <a:t>Programme Plan(s</a:t>
              </a:r>
              <a:r>
                <a:rPr lang="en-US" sz="2000" dirty="0" smtClean="0">
                  <a:solidFill>
                    <a:schemeClr val="tx1"/>
                  </a:solidFill>
                  <a:ea typeface="ＭＳ Ｐゴシック" pitchFamily="34" charset="-128"/>
                </a:rPr>
                <a:t>) </a:t>
              </a:r>
            </a:p>
            <a:p>
              <a:pPr marL="342900" indent="-342900" defTabSz="889000">
                <a:lnSpc>
                  <a:spcPct val="90000"/>
                </a:lnSpc>
                <a:spcAft>
                  <a:spcPct val="35000"/>
                </a:spcAft>
                <a:buFont typeface="Wingdings" panose="05000000000000000000" pitchFamily="2" charset="2"/>
                <a:buChar char="§"/>
                <a:defRPr/>
              </a:pPr>
              <a:r>
                <a:rPr lang="en-US" sz="2000" dirty="0" smtClean="0">
                  <a:solidFill>
                    <a:schemeClr val="tx1"/>
                  </a:solidFill>
                  <a:ea typeface="ＭＳ Ｐゴシック" pitchFamily="34" charset="-128"/>
                </a:rPr>
                <a:t>Strategy Notes</a:t>
              </a:r>
              <a:endParaRPr lang="en-US" sz="2000" dirty="0">
                <a:solidFill>
                  <a:schemeClr val="tx1"/>
                </a:solidFill>
                <a:ea typeface="ＭＳ Ｐゴシック" pitchFamily="34" charset="-128"/>
              </a:endParaRPr>
            </a:p>
          </p:txBody>
        </p:sp>
      </p:grpSp>
      <p:cxnSp>
        <p:nvCxnSpPr>
          <p:cNvPr id="9" name="Straight Arrow Connector 8"/>
          <p:cNvCxnSpPr>
            <a:cxnSpLocks noChangeShapeType="1"/>
          </p:cNvCxnSpPr>
          <p:nvPr/>
        </p:nvCxnSpPr>
        <p:spPr bwMode="auto">
          <a:xfrm>
            <a:off x="2381250" y="1447800"/>
            <a:ext cx="1911350" cy="0"/>
          </a:xfrm>
          <a:prstGeom prst="straightConnector1">
            <a:avLst/>
          </a:prstGeom>
          <a:noFill/>
          <a:ln w="25400">
            <a:solidFill>
              <a:schemeClr val="accent1"/>
            </a:solidFill>
            <a:round/>
            <a:headEnd type="arrow" w="med" len="med"/>
            <a:tailEnd type="arrow" w="med" len="med"/>
          </a:ln>
          <a:effectLst>
            <a:outerShdw blurRad="40000" dist="20000" dir="5400000" rotWithShape="0">
              <a:srgbClr val="808080">
                <a:alpha val="37999"/>
              </a:srgbClr>
            </a:outerShdw>
          </a:effectLst>
          <a:extLst/>
        </p:spPr>
      </p:cxnSp>
    </p:spTree>
    <p:extLst>
      <p:ext uri="{BB962C8B-B14F-4D97-AF65-F5344CB8AC3E}">
        <p14:creationId xmlns:p14="http://schemas.microsoft.com/office/powerpoint/2010/main" val="543934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152400"/>
            <a:ext cx="7772400" cy="609600"/>
          </a:xfrm>
        </p:spPr>
        <p:txBody>
          <a:bodyPr/>
          <a:lstStyle/>
          <a:p>
            <a:r>
              <a:rPr lang="en-GB" sz="2800" dirty="0"/>
              <a:t>T</a:t>
            </a:r>
            <a:r>
              <a:rPr lang="en-GB" sz="2800" dirty="0" smtClean="0"/>
              <a:t>ypes </a:t>
            </a:r>
            <a:r>
              <a:rPr lang="en-GB" sz="2800" dirty="0"/>
              <a:t>of monitoring</a:t>
            </a:r>
            <a:endParaRPr lang="en-US" sz="2800" dirty="0"/>
          </a:p>
        </p:txBody>
      </p:sp>
      <p:grpSp>
        <p:nvGrpSpPr>
          <p:cNvPr id="21" name="Group 20"/>
          <p:cNvGrpSpPr/>
          <p:nvPr/>
        </p:nvGrpSpPr>
        <p:grpSpPr>
          <a:xfrm>
            <a:off x="1905170" y="980956"/>
            <a:ext cx="2312722" cy="5724644"/>
            <a:chOff x="506678" y="980956"/>
            <a:chExt cx="2312722" cy="5724644"/>
          </a:xfrm>
        </p:grpSpPr>
        <p:sp>
          <p:nvSpPr>
            <p:cNvPr id="5" name="TextBox 4"/>
            <p:cNvSpPr txBox="1"/>
            <p:nvPr/>
          </p:nvSpPr>
          <p:spPr>
            <a:xfrm>
              <a:off x="654425" y="980956"/>
              <a:ext cx="2039471" cy="5724644"/>
            </a:xfrm>
            <a:prstGeom prst="rect">
              <a:avLst/>
            </a:prstGeom>
            <a:solidFill>
              <a:srgbClr val="CCECFF"/>
            </a:solidFill>
          </p:spPr>
          <p:txBody>
            <a:bodyPr wrap="square" rtlCol="0">
              <a:spAutoFit/>
            </a:bodyPr>
            <a:lstStyle/>
            <a:p>
              <a:pPr algn="ctr" defTabSz="457200"/>
              <a:r>
                <a:rPr lang="en-US" sz="2000" b="1" dirty="0">
                  <a:solidFill>
                    <a:srgbClr val="002060"/>
                  </a:solidFill>
                  <a:latin typeface="Arial Black" panose="020B0A04020102020204" pitchFamily="34" charset="0"/>
                  <a:cs typeface="Helvetica"/>
                </a:rPr>
                <a:t>Key Management </a:t>
              </a:r>
              <a:r>
                <a:rPr lang="en-US" sz="2000" b="1" dirty="0" smtClean="0">
                  <a:solidFill>
                    <a:srgbClr val="002060"/>
                  </a:solidFill>
                  <a:latin typeface="Arial Black" panose="020B0A04020102020204" pitchFamily="34" charset="0"/>
                  <a:cs typeface="Helvetica"/>
                </a:rPr>
                <a:t>Questions</a:t>
              </a: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p:txBody>
        </p:sp>
        <p:sp>
          <p:nvSpPr>
            <p:cNvPr id="8" name="Rounded Rectangle 7"/>
            <p:cNvSpPr/>
            <p:nvPr/>
          </p:nvSpPr>
          <p:spPr>
            <a:xfrm>
              <a:off x="533400" y="2038094"/>
              <a:ext cx="2286000" cy="1396187"/>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r>
                <a:rPr lang="en-US" b="1" dirty="0">
                  <a:solidFill>
                    <a:prstClr val="white"/>
                  </a:solidFill>
                </a:rPr>
                <a:t>Are we implementing  as planned ? </a:t>
              </a:r>
            </a:p>
          </p:txBody>
        </p:sp>
        <p:sp>
          <p:nvSpPr>
            <p:cNvPr id="9" name="Rounded Rectangle 8"/>
            <p:cNvSpPr/>
            <p:nvPr/>
          </p:nvSpPr>
          <p:spPr>
            <a:xfrm>
              <a:off x="506678" y="3637474"/>
              <a:ext cx="2312722" cy="138208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prstClr val="white"/>
                  </a:solidFill>
                </a:rPr>
                <a:t>Are we achieving results ?</a:t>
              </a:r>
            </a:p>
          </p:txBody>
        </p:sp>
        <p:sp>
          <p:nvSpPr>
            <p:cNvPr id="10" name="Rounded Rectangle 9"/>
            <p:cNvSpPr/>
            <p:nvPr/>
          </p:nvSpPr>
          <p:spPr>
            <a:xfrm>
              <a:off x="506678" y="5162952"/>
              <a:ext cx="2312722" cy="138812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bIns="0" rtlCol="0" anchor="ctr"/>
            <a:lstStyle/>
            <a:p>
              <a:pPr algn="ctr" defTabSz="457200"/>
              <a:r>
                <a:rPr lang="en-US" b="1" dirty="0">
                  <a:solidFill>
                    <a:prstClr val="white"/>
                  </a:solidFill>
                </a:rPr>
                <a:t>How is the situation of children or the wider context changing?  </a:t>
              </a:r>
            </a:p>
          </p:txBody>
        </p:sp>
      </p:grpSp>
      <p:sp>
        <p:nvSpPr>
          <p:cNvPr id="16" name="Rectangle 15"/>
          <p:cNvSpPr/>
          <p:nvPr/>
        </p:nvSpPr>
        <p:spPr>
          <a:xfrm flipH="1">
            <a:off x="5533154" y="2038094"/>
            <a:ext cx="1771660" cy="3124858"/>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smtClean="0">
                <a:solidFill>
                  <a:schemeClr val="tx1"/>
                </a:solidFill>
              </a:rPr>
              <a:t>Programme</a:t>
            </a:r>
            <a:r>
              <a:rPr lang="en-US" b="1" dirty="0" smtClean="0">
                <a:solidFill>
                  <a:schemeClr val="tx1"/>
                </a:solidFill>
              </a:rPr>
              <a:t> monitoring</a:t>
            </a:r>
            <a:endParaRPr lang="en-US" b="1" dirty="0">
              <a:solidFill>
                <a:schemeClr val="tx1"/>
              </a:solidFill>
            </a:endParaRPr>
          </a:p>
        </p:txBody>
      </p:sp>
      <p:sp>
        <p:nvSpPr>
          <p:cNvPr id="13" name="Pentagon 12"/>
          <p:cNvSpPr/>
          <p:nvPr/>
        </p:nvSpPr>
        <p:spPr>
          <a:xfrm flipH="1">
            <a:off x="4419600" y="2428756"/>
            <a:ext cx="3505200" cy="746522"/>
          </a:xfrm>
          <a:prstGeom prst="homePlate">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chemeClr val="accent2"/>
                </a:solidFill>
              </a:rPr>
              <a:t>Implementation </a:t>
            </a:r>
            <a:endParaRPr lang="en-US" b="1" dirty="0" smtClean="0">
              <a:solidFill>
                <a:schemeClr val="accent2"/>
              </a:solidFill>
            </a:endParaRPr>
          </a:p>
          <a:p>
            <a:pPr algn="ctr" defTabSz="457200"/>
            <a:r>
              <a:rPr lang="en-US" b="1" dirty="0" smtClean="0">
                <a:solidFill>
                  <a:schemeClr val="accent2"/>
                </a:solidFill>
              </a:rPr>
              <a:t>monitoring</a:t>
            </a:r>
            <a:endParaRPr lang="en-US" b="1" dirty="0">
              <a:solidFill>
                <a:schemeClr val="accent2"/>
              </a:solidFill>
            </a:endParaRPr>
          </a:p>
        </p:txBody>
      </p:sp>
      <p:sp>
        <p:nvSpPr>
          <p:cNvPr id="14" name="Pentagon 13"/>
          <p:cNvSpPr/>
          <p:nvPr/>
        </p:nvSpPr>
        <p:spPr>
          <a:xfrm flipH="1">
            <a:off x="4419600" y="3962847"/>
            <a:ext cx="3505200" cy="828109"/>
          </a:xfrm>
          <a:prstGeom prst="homePlate">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FF0000"/>
                </a:solidFill>
              </a:rPr>
              <a:t>Results </a:t>
            </a:r>
            <a:endParaRPr lang="en-US" b="1" dirty="0" smtClean="0">
              <a:solidFill>
                <a:srgbClr val="FF0000"/>
              </a:solidFill>
            </a:endParaRPr>
          </a:p>
          <a:p>
            <a:pPr algn="ctr" defTabSz="457200"/>
            <a:r>
              <a:rPr lang="en-US" b="1" dirty="0" smtClean="0">
                <a:solidFill>
                  <a:srgbClr val="FF0000"/>
                </a:solidFill>
              </a:rPr>
              <a:t>monitoring</a:t>
            </a:r>
            <a:endParaRPr lang="en-US" b="1" dirty="0">
              <a:solidFill>
                <a:srgbClr val="FF0000"/>
              </a:solidFill>
            </a:endParaRPr>
          </a:p>
        </p:txBody>
      </p:sp>
      <p:sp>
        <p:nvSpPr>
          <p:cNvPr id="15" name="Pentagon 14"/>
          <p:cNvSpPr/>
          <p:nvPr/>
        </p:nvSpPr>
        <p:spPr>
          <a:xfrm flipH="1">
            <a:off x="4419600" y="5363200"/>
            <a:ext cx="3505200" cy="799356"/>
          </a:xfrm>
          <a:prstGeom prst="homePlate">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009900"/>
                </a:solidFill>
              </a:rPr>
              <a:t>Situation </a:t>
            </a:r>
            <a:endParaRPr lang="en-US" b="1" dirty="0" smtClean="0">
              <a:solidFill>
                <a:srgbClr val="009900"/>
              </a:solidFill>
            </a:endParaRPr>
          </a:p>
          <a:p>
            <a:pPr algn="ctr" defTabSz="457200"/>
            <a:r>
              <a:rPr lang="en-US" b="1" dirty="0" smtClean="0">
                <a:solidFill>
                  <a:srgbClr val="009900"/>
                </a:solidFill>
              </a:rPr>
              <a:t>monitoring</a:t>
            </a:r>
            <a:endParaRPr lang="en-US" b="1" dirty="0">
              <a:solidFill>
                <a:srgbClr val="009900"/>
              </a:solidFill>
            </a:endParaRPr>
          </a:p>
        </p:txBody>
      </p:sp>
      <p:sp>
        <p:nvSpPr>
          <p:cNvPr id="20" name="TextBox 19"/>
          <p:cNvSpPr txBox="1"/>
          <p:nvPr/>
        </p:nvSpPr>
        <p:spPr>
          <a:xfrm>
            <a:off x="5525982" y="1143018"/>
            <a:ext cx="1905000" cy="707886"/>
          </a:xfrm>
          <a:prstGeom prst="rect">
            <a:avLst/>
          </a:prstGeom>
          <a:noFill/>
        </p:spPr>
        <p:txBody>
          <a:bodyPr wrap="square" rtlCol="0">
            <a:spAutoFit/>
          </a:bodyPr>
          <a:lstStyle/>
          <a:p>
            <a:pPr algn="ctr"/>
            <a:r>
              <a:rPr lang="en-GB" sz="2000" b="1" dirty="0" smtClean="0">
                <a:solidFill>
                  <a:srgbClr val="002060"/>
                </a:solidFill>
                <a:latin typeface="Arial Black" panose="020B0A04020102020204" pitchFamily="34" charset="0"/>
              </a:rPr>
              <a:t>Types of Monitoring </a:t>
            </a:r>
            <a:endParaRPr lang="en-GB" sz="2000" b="1" dirty="0">
              <a:solidFill>
                <a:srgbClr val="002060"/>
              </a:solidFill>
              <a:latin typeface="Arial Black" panose="020B0A04020102020204" pitchFamily="34" charset="0"/>
            </a:endParaRPr>
          </a:p>
        </p:txBody>
      </p:sp>
    </p:spTree>
    <p:extLst>
      <p:ext uri="{BB962C8B-B14F-4D97-AF65-F5344CB8AC3E}">
        <p14:creationId xmlns:p14="http://schemas.microsoft.com/office/powerpoint/2010/main" val="414542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6800" y="152400"/>
            <a:ext cx="7772400" cy="609600"/>
          </a:xfrm>
        </p:spPr>
        <p:txBody>
          <a:bodyPr/>
          <a:lstStyle/>
          <a:p>
            <a:r>
              <a:rPr lang="en-GB" sz="2800" dirty="0"/>
              <a:t>T</a:t>
            </a:r>
            <a:r>
              <a:rPr lang="en-GB" sz="2800" dirty="0" smtClean="0"/>
              <a:t>ypes </a:t>
            </a:r>
            <a:r>
              <a:rPr lang="en-GB" sz="2800" dirty="0"/>
              <a:t>of monitoring</a:t>
            </a:r>
            <a:endParaRPr lang="en-US" sz="2800" dirty="0"/>
          </a:p>
        </p:txBody>
      </p:sp>
      <p:grpSp>
        <p:nvGrpSpPr>
          <p:cNvPr id="21" name="Group 20"/>
          <p:cNvGrpSpPr/>
          <p:nvPr/>
        </p:nvGrpSpPr>
        <p:grpSpPr>
          <a:xfrm>
            <a:off x="795305" y="980956"/>
            <a:ext cx="2312722" cy="5724644"/>
            <a:chOff x="506678" y="980956"/>
            <a:chExt cx="2312722" cy="5724644"/>
          </a:xfrm>
        </p:grpSpPr>
        <p:sp>
          <p:nvSpPr>
            <p:cNvPr id="5" name="TextBox 4"/>
            <p:cNvSpPr txBox="1"/>
            <p:nvPr/>
          </p:nvSpPr>
          <p:spPr>
            <a:xfrm>
              <a:off x="654425" y="980956"/>
              <a:ext cx="2039471" cy="5724644"/>
            </a:xfrm>
            <a:prstGeom prst="rect">
              <a:avLst/>
            </a:prstGeom>
            <a:solidFill>
              <a:srgbClr val="CCECFF"/>
            </a:solidFill>
          </p:spPr>
          <p:txBody>
            <a:bodyPr wrap="square" rtlCol="0">
              <a:spAutoFit/>
            </a:bodyPr>
            <a:lstStyle/>
            <a:p>
              <a:pPr algn="ctr" defTabSz="457200"/>
              <a:r>
                <a:rPr lang="en-US" sz="2000" b="1" dirty="0">
                  <a:solidFill>
                    <a:srgbClr val="002060"/>
                  </a:solidFill>
                  <a:latin typeface="Arial Black" panose="020B0A04020102020204" pitchFamily="34" charset="0"/>
                  <a:cs typeface="Helvetica"/>
                </a:rPr>
                <a:t>Key Management </a:t>
              </a:r>
              <a:r>
                <a:rPr lang="en-US" sz="2000" b="1" dirty="0" smtClean="0">
                  <a:solidFill>
                    <a:srgbClr val="002060"/>
                  </a:solidFill>
                  <a:latin typeface="Arial Black" panose="020B0A04020102020204" pitchFamily="34" charset="0"/>
                  <a:cs typeface="Helvetica"/>
                </a:rPr>
                <a:t>Questions</a:t>
              </a: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a:p>
              <a:pPr algn="ctr" defTabSz="457200"/>
              <a:endParaRPr lang="en-US" b="1" dirty="0" smtClean="0">
                <a:solidFill>
                  <a:srgbClr val="002060"/>
                </a:solidFill>
                <a:latin typeface="Helvetica"/>
                <a:cs typeface="Helvetica"/>
              </a:endParaRPr>
            </a:p>
            <a:p>
              <a:pPr algn="ctr" defTabSz="457200"/>
              <a:endParaRPr lang="en-US" b="1" dirty="0">
                <a:solidFill>
                  <a:srgbClr val="002060"/>
                </a:solidFill>
                <a:latin typeface="Helvetica"/>
                <a:cs typeface="Helvetica"/>
              </a:endParaRPr>
            </a:p>
          </p:txBody>
        </p:sp>
        <p:sp>
          <p:nvSpPr>
            <p:cNvPr id="8" name="Rounded Rectangle 7"/>
            <p:cNvSpPr/>
            <p:nvPr/>
          </p:nvSpPr>
          <p:spPr>
            <a:xfrm>
              <a:off x="533400" y="2038094"/>
              <a:ext cx="2286000" cy="1396187"/>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r>
                <a:rPr lang="en-US" b="1" dirty="0">
                  <a:solidFill>
                    <a:prstClr val="white"/>
                  </a:solidFill>
                </a:rPr>
                <a:t>Are we implementing  as planned ? </a:t>
              </a:r>
            </a:p>
          </p:txBody>
        </p:sp>
        <p:sp>
          <p:nvSpPr>
            <p:cNvPr id="9" name="Rounded Rectangle 8"/>
            <p:cNvSpPr/>
            <p:nvPr/>
          </p:nvSpPr>
          <p:spPr>
            <a:xfrm>
              <a:off x="506678" y="3637474"/>
              <a:ext cx="2312722" cy="138208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prstClr val="white"/>
                  </a:solidFill>
                </a:rPr>
                <a:t>Are we achieving results ?</a:t>
              </a:r>
            </a:p>
          </p:txBody>
        </p:sp>
        <p:sp>
          <p:nvSpPr>
            <p:cNvPr id="10" name="Rounded Rectangle 9"/>
            <p:cNvSpPr/>
            <p:nvPr/>
          </p:nvSpPr>
          <p:spPr>
            <a:xfrm>
              <a:off x="506678" y="5162952"/>
              <a:ext cx="2312722" cy="138812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bIns="0" rtlCol="0" anchor="ctr"/>
            <a:lstStyle/>
            <a:p>
              <a:pPr algn="ctr" defTabSz="457200"/>
              <a:r>
                <a:rPr lang="en-US" b="1" dirty="0">
                  <a:solidFill>
                    <a:prstClr val="white"/>
                  </a:solidFill>
                </a:rPr>
                <a:t>How is the situation of children or the wider context changing?  </a:t>
              </a:r>
            </a:p>
          </p:txBody>
        </p:sp>
      </p:grpSp>
      <p:sp>
        <p:nvSpPr>
          <p:cNvPr id="16" name="Rectangle 15"/>
          <p:cNvSpPr/>
          <p:nvPr/>
        </p:nvSpPr>
        <p:spPr>
          <a:xfrm flipH="1">
            <a:off x="3652330" y="2038094"/>
            <a:ext cx="1771660" cy="3124858"/>
          </a:xfrm>
          <a:prstGeom prst="rect">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smtClean="0">
                <a:solidFill>
                  <a:schemeClr val="tx1"/>
                </a:solidFill>
              </a:rPr>
              <a:t>Programme</a:t>
            </a:r>
            <a:r>
              <a:rPr lang="en-US" b="1" dirty="0" smtClean="0">
                <a:solidFill>
                  <a:schemeClr val="tx1"/>
                </a:solidFill>
              </a:rPr>
              <a:t> monitoring</a:t>
            </a:r>
            <a:endParaRPr lang="en-US" b="1" dirty="0">
              <a:solidFill>
                <a:schemeClr val="tx1"/>
              </a:solidFill>
            </a:endParaRPr>
          </a:p>
        </p:txBody>
      </p:sp>
      <p:sp>
        <p:nvSpPr>
          <p:cNvPr id="13" name="Pentagon 12"/>
          <p:cNvSpPr/>
          <p:nvPr/>
        </p:nvSpPr>
        <p:spPr>
          <a:xfrm flipH="1">
            <a:off x="3410454" y="2428756"/>
            <a:ext cx="2082190" cy="746522"/>
          </a:xfrm>
          <a:prstGeom prst="homePlate">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chemeClr val="accent2"/>
                </a:solidFill>
              </a:rPr>
              <a:t>Implementation monitoring</a:t>
            </a:r>
          </a:p>
        </p:txBody>
      </p:sp>
      <p:sp>
        <p:nvSpPr>
          <p:cNvPr id="14" name="Pentagon 13"/>
          <p:cNvSpPr/>
          <p:nvPr/>
        </p:nvSpPr>
        <p:spPr>
          <a:xfrm flipH="1">
            <a:off x="3410454" y="3962847"/>
            <a:ext cx="2082190" cy="828109"/>
          </a:xfrm>
          <a:prstGeom prst="homePlate">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FF0000"/>
                </a:solidFill>
              </a:rPr>
              <a:t>Results monitoring</a:t>
            </a:r>
          </a:p>
        </p:txBody>
      </p:sp>
      <p:sp>
        <p:nvSpPr>
          <p:cNvPr id="15" name="Pentagon 14"/>
          <p:cNvSpPr/>
          <p:nvPr/>
        </p:nvSpPr>
        <p:spPr>
          <a:xfrm flipH="1">
            <a:off x="3410454" y="5363200"/>
            <a:ext cx="2082190" cy="799356"/>
          </a:xfrm>
          <a:prstGeom prst="homePlate">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009900"/>
                </a:solidFill>
              </a:rPr>
              <a:t>Situation monitoring</a:t>
            </a:r>
          </a:p>
        </p:txBody>
      </p:sp>
      <p:sp>
        <p:nvSpPr>
          <p:cNvPr id="20" name="TextBox 19"/>
          <p:cNvSpPr txBox="1"/>
          <p:nvPr/>
        </p:nvSpPr>
        <p:spPr>
          <a:xfrm>
            <a:off x="3645158" y="999586"/>
            <a:ext cx="1905000" cy="707886"/>
          </a:xfrm>
          <a:prstGeom prst="rect">
            <a:avLst/>
          </a:prstGeom>
          <a:noFill/>
        </p:spPr>
        <p:txBody>
          <a:bodyPr wrap="square" rtlCol="0">
            <a:spAutoFit/>
          </a:bodyPr>
          <a:lstStyle/>
          <a:p>
            <a:pPr algn="ctr"/>
            <a:r>
              <a:rPr lang="en-GB" sz="2000" b="1" dirty="0" smtClean="0">
                <a:solidFill>
                  <a:srgbClr val="002060"/>
                </a:solidFill>
                <a:latin typeface="Arial Black" panose="020B0A04020102020204" pitchFamily="34" charset="0"/>
              </a:rPr>
              <a:t>Types of Monitoring </a:t>
            </a:r>
            <a:endParaRPr lang="en-GB" sz="2000" b="1" dirty="0">
              <a:solidFill>
                <a:srgbClr val="002060"/>
              </a:solidFill>
              <a:latin typeface="Arial Black" panose="020B0A04020102020204" pitchFamily="34" charset="0"/>
            </a:endParaRPr>
          </a:p>
        </p:txBody>
      </p:sp>
      <p:grpSp>
        <p:nvGrpSpPr>
          <p:cNvPr id="3" name="Group 2"/>
          <p:cNvGrpSpPr/>
          <p:nvPr/>
        </p:nvGrpSpPr>
        <p:grpSpPr>
          <a:xfrm>
            <a:off x="5241627" y="963703"/>
            <a:ext cx="2911773" cy="5724644"/>
            <a:chOff x="5241627" y="963703"/>
            <a:chExt cx="2911773" cy="5724644"/>
          </a:xfrm>
        </p:grpSpPr>
        <p:grpSp>
          <p:nvGrpSpPr>
            <p:cNvPr id="2" name="Group 1"/>
            <p:cNvGrpSpPr/>
            <p:nvPr/>
          </p:nvGrpSpPr>
          <p:grpSpPr>
            <a:xfrm>
              <a:off x="5241627" y="963703"/>
              <a:ext cx="2911773" cy="5724644"/>
              <a:chOff x="4953000" y="963703"/>
              <a:chExt cx="2911773" cy="5724644"/>
            </a:xfrm>
          </p:grpSpPr>
          <p:sp>
            <p:nvSpPr>
              <p:cNvPr id="17" name="Rectangle 16"/>
              <p:cNvSpPr/>
              <p:nvPr/>
            </p:nvSpPr>
            <p:spPr>
              <a:xfrm>
                <a:off x="6031733" y="963703"/>
                <a:ext cx="1833040" cy="572464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002060"/>
                  </a:solidFill>
                </a:endParaRPr>
              </a:p>
              <a:p>
                <a:pPr algn="ctr"/>
                <a:endParaRPr lang="en-GB" dirty="0">
                  <a:solidFill>
                    <a:srgbClr val="002060"/>
                  </a:solidFill>
                </a:endParaRPr>
              </a:p>
              <a:p>
                <a:pPr algn="ctr"/>
                <a:r>
                  <a:rPr lang="en-GB" b="1" dirty="0" smtClean="0">
                    <a:solidFill>
                      <a:srgbClr val="002060"/>
                    </a:solidFill>
                  </a:rPr>
                  <a:t>Inputs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Activities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Outputs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Outcomes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Impact</a:t>
                </a:r>
              </a:p>
            </p:txBody>
          </p:sp>
          <p:sp>
            <p:nvSpPr>
              <p:cNvPr id="19" name="Left Brace 18"/>
              <p:cNvSpPr/>
              <p:nvPr/>
            </p:nvSpPr>
            <p:spPr bwMode="auto">
              <a:xfrm>
                <a:off x="5189146" y="2259102"/>
                <a:ext cx="1258446" cy="2050927"/>
              </a:xfrm>
              <a:prstGeom prst="leftBrace">
                <a:avLst>
                  <a:gd name="adj1" fmla="val 8333"/>
                  <a:gd name="adj2" fmla="val 27376"/>
                </a:avLst>
              </a:prstGeom>
              <a:noFill/>
              <a:ln w="76200"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accent2"/>
                  </a:solidFill>
                  <a:effectLst/>
                  <a:latin typeface="Arial" charset="0"/>
                  <a:ea typeface="ＭＳ Ｐゴシック" charset="0"/>
                  <a:cs typeface="ＭＳ Ｐゴシック" charset="0"/>
                </a:endParaRPr>
              </a:p>
            </p:txBody>
          </p:sp>
          <p:sp>
            <p:nvSpPr>
              <p:cNvPr id="23" name="Left Brace 22"/>
              <p:cNvSpPr/>
              <p:nvPr/>
            </p:nvSpPr>
            <p:spPr bwMode="auto">
              <a:xfrm>
                <a:off x="4953000" y="3657600"/>
                <a:ext cx="1418392" cy="1362596"/>
              </a:xfrm>
              <a:prstGeom prst="leftBrace">
                <a:avLst>
                  <a:gd name="adj1" fmla="val 8333"/>
                  <a:gd name="adj2" fmla="val 49745"/>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FF0000"/>
                  </a:solidFill>
                  <a:effectLst/>
                  <a:latin typeface="Arial" charset="0"/>
                  <a:ea typeface="ＭＳ Ｐゴシック" charset="0"/>
                  <a:cs typeface="ＭＳ Ｐゴシック" charset="0"/>
                </a:endParaRPr>
              </a:p>
            </p:txBody>
          </p:sp>
          <p:sp>
            <p:nvSpPr>
              <p:cNvPr id="24" name="Left Brace 23"/>
              <p:cNvSpPr/>
              <p:nvPr/>
            </p:nvSpPr>
            <p:spPr bwMode="auto">
              <a:xfrm>
                <a:off x="5189146" y="4660147"/>
                <a:ext cx="1103451" cy="1485156"/>
              </a:xfrm>
              <a:prstGeom prst="leftBrace">
                <a:avLst>
                  <a:gd name="adj1" fmla="val 8333"/>
                  <a:gd name="adj2" fmla="val 73338"/>
                </a:avLst>
              </a:prstGeom>
              <a:noFill/>
              <a:ln w="76200" cap="flat" cmpd="sng" algn="ctr">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9900"/>
                  </a:solidFill>
                  <a:effectLst/>
                  <a:latin typeface="Arial" charset="0"/>
                  <a:ea typeface="ＭＳ Ｐゴシック" charset="0"/>
                  <a:cs typeface="ＭＳ Ｐゴシック" charset="0"/>
                </a:endParaRPr>
              </a:p>
            </p:txBody>
          </p:sp>
        </p:grpSp>
        <p:sp>
          <p:nvSpPr>
            <p:cNvPr id="18" name="TextBox 17"/>
            <p:cNvSpPr txBox="1"/>
            <p:nvPr/>
          </p:nvSpPr>
          <p:spPr>
            <a:xfrm>
              <a:off x="6248400" y="974726"/>
              <a:ext cx="1905000" cy="707886"/>
            </a:xfrm>
            <a:prstGeom prst="rect">
              <a:avLst/>
            </a:prstGeom>
            <a:noFill/>
          </p:spPr>
          <p:txBody>
            <a:bodyPr wrap="square" rtlCol="0">
              <a:spAutoFit/>
            </a:bodyPr>
            <a:lstStyle/>
            <a:p>
              <a:pPr algn="ctr"/>
              <a:r>
                <a:rPr lang="en-GB" sz="2000" dirty="0">
                  <a:solidFill>
                    <a:srgbClr val="002060"/>
                  </a:solidFill>
                  <a:latin typeface="Arial Black" panose="020B0A04020102020204" pitchFamily="34" charset="0"/>
                </a:rPr>
                <a:t>Monitoring Focus</a:t>
              </a:r>
            </a:p>
          </p:txBody>
        </p:sp>
      </p:grpSp>
    </p:spTree>
    <p:extLst>
      <p:ext uri="{BB962C8B-B14F-4D97-AF65-F5344CB8AC3E}">
        <p14:creationId xmlns:p14="http://schemas.microsoft.com/office/powerpoint/2010/main" val="2751552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flipH="1">
            <a:off x="4621520" y="5363200"/>
            <a:ext cx="2329557" cy="799356"/>
          </a:xfrm>
          <a:prstGeom prst="rect">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smtClean="0">
                <a:solidFill>
                  <a:srgbClr val="009900"/>
                </a:solidFill>
              </a:rPr>
              <a:t>MoRES</a:t>
            </a:r>
            <a:r>
              <a:rPr lang="en-US" b="1" dirty="0" smtClean="0">
                <a:solidFill>
                  <a:srgbClr val="009900"/>
                </a:solidFill>
              </a:rPr>
              <a:t> Level 4</a:t>
            </a:r>
            <a:endParaRPr lang="en-US" b="1" dirty="0">
              <a:solidFill>
                <a:srgbClr val="009900"/>
              </a:solidFill>
            </a:endParaRPr>
          </a:p>
        </p:txBody>
      </p:sp>
      <p:sp>
        <p:nvSpPr>
          <p:cNvPr id="4" name="Title 3"/>
          <p:cNvSpPr>
            <a:spLocks noGrp="1"/>
          </p:cNvSpPr>
          <p:nvPr>
            <p:ph type="title"/>
          </p:nvPr>
        </p:nvSpPr>
        <p:spPr>
          <a:xfrm>
            <a:off x="1066800" y="152400"/>
            <a:ext cx="7772400" cy="609600"/>
          </a:xfrm>
        </p:spPr>
        <p:txBody>
          <a:bodyPr/>
          <a:lstStyle/>
          <a:p>
            <a:r>
              <a:rPr lang="en-GB" sz="2800" dirty="0"/>
              <a:t>T</a:t>
            </a:r>
            <a:r>
              <a:rPr lang="en-GB" sz="2800" dirty="0" smtClean="0"/>
              <a:t>ypes </a:t>
            </a:r>
            <a:r>
              <a:rPr lang="en-GB" sz="2800" dirty="0"/>
              <a:t>of monitoring</a:t>
            </a:r>
            <a:endParaRPr lang="en-US" sz="2800" dirty="0"/>
          </a:p>
        </p:txBody>
      </p:sp>
      <p:grpSp>
        <p:nvGrpSpPr>
          <p:cNvPr id="21" name="Group 20"/>
          <p:cNvGrpSpPr/>
          <p:nvPr/>
        </p:nvGrpSpPr>
        <p:grpSpPr>
          <a:xfrm>
            <a:off x="228600" y="980956"/>
            <a:ext cx="2312722" cy="5724644"/>
            <a:chOff x="506678" y="980956"/>
            <a:chExt cx="2312722" cy="5724644"/>
          </a:xfrm>
        </p:grpSpPr>
        <p:sp>
          <p:nvSpPr>
            <p:cNvPr id="5" name="TextBox 4"/>
            <p:cNvSpPr txBox="1"/>
            <p:nvPr/>
          </p:nvSpPr>
          <p:spPr>
            <a:xfrm>
              <a:off x="654425" y="980956"/>
              <a:ext cx="2039471" cy="5724644"/>
            </a:xfrm>
            <a:prstGeom prst="rect">
              <a:avLst/>
            </a:prstGeom>
            <a:solidFill>
              <a:srgbClr val="CCECFF"/>
            </a:solidFill>
          </p:spPr>
          <p:txBody>
            <a:bodyPr wrap="square" rtlCol="0">
              <a:spAutoFit/>
            </a:bodyPr>
            <a:lstStyle/>
            <a:p>
              <a:pPr algn="ctr" defTabSz="457200"/>
              <a:r>
                <a:rPr lang="en-US" sz="2000" b="1" dirty="0">
                  <a:solidFill>
                    <a:srgbClr val="1F497D"/>
                  </a:solidFill>
                  <a:latin typeface="Arial Black" panose="020B0A04020102020204" pitchFamily="34" charset="0"/>
                  <a:cs typeface="Helvetica"/>
                </a:rPr>
                <a:t>Key Management </a:t>
              </a:r>
              <a:r>
                <a:rPr lang="en-US" sz="2000" b="1" dirty="0" smtClean="0">
                  <a:solidFill>
                    <a:srgbClr val="1F497D"/>
                  </a:solidFill>
                  <a:latin typeface="Arial Black" panose="020B0A04020102020204" pitchFamily="34" charset="0"/>
                  <a:cs typeface="Helvetica"/>
                </a:rPr>
                <a:t>Questions</a:t>
              </a: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smtClean="0">
                <a:solidFill>
                  <a:srgbClr val="1F497D"/>
                </a:solidFill>
                <a:latin typeface="Helvetica"/>
                <a:cs typeface="Helvetica"/>
              </a:endParaRPr>
            </a:p>
            <a:p>
              <a:pPr algn="ctr" defTabSz="457200"/>
              <a:endParaRPr lang="en-US" b="1" dirty="0">
                <a:solidFill>
                  <a:srgbClr val="1F497D"/>
                </a:solidFill>
                <a:latin typeface="Helvetica"/>
                <a:cs typeface="Helvetica"/>
              </a:endParaRPr>
            </a:p>
          </p:txBody>
        </p:sp>
        <p:sp>
          <p:nvSpPr>
            <p:cNvPr id="8" name="Rounded Rectangle 7"/>
            <p:cNvSpPr/>
            <p:nvPr/>
          </p:nvSpPr>
          <p:spPr>
            <a:xfrm>
              <a:off x="533400" y="2038094"/>
              <a:ext cx="2286000" cy="1396187"/>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r>
                <a:rPr lang="en-US" b="1" dirty="0">
                  <a:solidFill>
                    <a:prstClr val="white"/>
                  </a:solidFill>
                </a:rPr>
                <a:t>Are we implementing  as planned ? </a:t>
              </a:r>
            </a:p>
          </p:txBody>
        </p:sp>
        <p:sp>
          <p:nvSpPr>
            <p:cNvPr id="9" name="Rounded Rectangle 8"/>
            <p:cNvSpPr/>
            <p:nvPr/>
          </p:nvSpPr>
          <p:spPr>
            <a:xfrm>
              <a:off x="506678" y="3637474"/>
              <a:ext cx="2312722" cy="138208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prstClr val="white"/>
                  </a:solidFill>
                </a:rPr>
                <a:t>Are we achieving results ?</a:t>
              </a:r>
            </a:p>
          </p:txBody>
        </p:sp>
        <p:sp>
          <p:nvSpPr>
            <p:cNvPr id="10" name="Rounded Rectangle 9"/>
            <p:cNvSpPr/>
            <p:nvPr/>
          </p:nvSpPr>
          <p:spPr>
            <a:xfrm>
              <a:off x="506678" y="5162952"/>
              <a:ext cx="2312722" cy="138812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bIns="0" rtlCol="0" anchor="ctr"/>
            <a:lstStyle/>
            <a:p>
              <a:pPr algn="ctr" defTabSz="457200"/>
              <a:r>
                <a:rPr lang="en-US" b="1" dirty="0">
                  <a:solidFill>
                    <a:prstClr val="white"/>
                  </a:solidFill>
                </a:rPr>
                <a:t>How is the situation of children or the wider context changing?  </a:t>
              </a:r>
            </a:p>
          </p:txBody>
        </p:sp>
      </p:grpSp>
      <p:sp>
        <p:nvSpPr>
          <p:cNvPr id="13" name="Pentagon 12"/>
          <p:cNvSpPr/>
          <p:nvPr/>
        </p:nvSpPr>
        <p:spPr>
          <a:xfrm flipH="1">
            <a:off x="2347126" y="1892411"/>
            <a:ext cx="2209800" cy="1498192"/>
          </a:xfrm>
          <a:prstGeom prst="homePlate">
            <a:avLst>
              <a:gd name="adj" fmla="val 37459"/>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chemeClr val="accent2"/>
                </a:solidFill>
              </a:rPr>
              <a:t>Implementation monitoring</a:t>
            </a:r>
          </a:p>
        </p:txBody>
      </p:sp>
      <p:sp>
        <p:nvSpPr>
          <p:cNvPr id="14" name="Pentagon 13"/>
          <p:cNvSpPr/>
          <p:nvPr/>
        </p:nvSpPr>
        <p:spPr>
          <a:xfrm flipH="1">
            <a:off x="2508496" y="3962847"/>
            <a:ext cx="2063504" cy="828109"/>
          </a:xfrm>
          <a:prstGeom prst="homePlate">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FF0000"/>
                </a:solidFill>
              </a:rPr>
              <a:t>Results monitoring</a:t>
            </a:r>
          </a:p>
        </p:txBody>
      </p:sp>
      <p:sp>
        <p:nvSpPr>
          <p:cNvPr id="15" name="Pentagon 14"/>
          <p:cNvSpPr/>
          <p:nvPr/>
        </p:nvSpPr>
        <p:spPr>
          <a:xfrm flipH="1">
            <a:off x="2508496" y="5363200"/>
            <a:ext cx="2063504" cy="799356"/>
          </a:xfrm>
          <a:prstGeom prst="homePlate">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009900"/>
                </a:solidFill>
              </a:rPr>
              <a:t>Situation monitoring</a:t>
            </a:r>
          </a:p>
        </p:txBody>
      </p:sp>
      <p:sp>
        <p:nvSpPr>
          <p:cNvPr id="20" name="TextBox 19"/>
          <p:cNvSpPr txBox="1"/>
          <p:nvPr/>
        </p:nvSpPr>
        <p:spPr>
          <a:xfrm>
            <a:off x="3868058" y="1044086"/>
            <a:ext cx="1905000" cy="707886"/>
          </a:xfrm>
          <a:prstGeom prst="rect">
            <a:avLst/>
          </a:prstGeom>
          <a:noFill/>
        </p:spPr>
        <p:txBody>
          <a:bodyPr wrap="square" rtlCol="0">
            <a:spAutoFit/>
          </a:bodyPr>
          <a:lstStyle/>
          <a:p>
            <a:pPr algn="ctr"/>
            <a:r>
              <a:rPr lang="en-GB" sz="2000" b="1" dirty="0" smtClean="0">
                <a:solidFill>
                  <a:srgbClr val="002060"/>
                </a:solidFill>
                <a:latin typeface="Arial Black" panose="020B0A04020102020204" pitchFamily="34" charset="0"/>
              </a:rPr>
              <a:t>Types of Monitoring </a:t>
            </a:r>
            <a:endParaRPr lang="en-GB" sz="2000" b="1" dirty="0">
              <a:solidFill>
                <a:srgbClr val="002060"/>
              </a:solidFill>
              <a:latin typeface="Arial Black" panose="020B0A04020102020204" pitchFamily="34" charset="0"/>
            </a:endParaRPr>
          </a:p>
        </p:txBody>
      </p:sp>
      <p:sp>
        <p:nvSpPr>
          <p:cNvPr id="17" name="Rectangle 16"/>
          <p:cNvSpPr/>
          <p:nvPr/>
        </p:nvSpPr>
        <p:spPr>
          <a:xfrm>
            <a:off x="7234760" y="974726"/>
            <a:ext cx="1615221" cy="572464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rgbClr val="002060"/>
              </a:solidFill>
            </a:endParaRPr>
          </a:p>
          <a:p>
            <a:pPr algn="ctr"/>
            <a:endParaRPr lang="en-GB" dirty="0">
              <a:solidFill>
                <a:srgbClr val="002060"/>
              </a:solidFill>
            </a:endParaRPr>
          </a:p>
          <a:p>
            <a:pPr algn="ctr"/>
            <a:r>
              <a:rPr lang="en-GB" b="1" dirty="0" smtClean="0">
                <a:solidFill>
                  <a:srgbClr val="002060"/>
                </a:solidFill>
              </a:rPr>
              <a:t>Inputs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Activities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Outputs</a:t>
            </a:r>
          </a:p>
          <a:p>
            <a:pPr algn="ctr"/>
            <a:endParaRPr lang="en-GB" b="1" dirty="0">
              <a:solidFill>
                <a:srgbClr val="002060"/>
              </a:solidFill>
            </a:endParaRPr>
          </a:p>
          <a:p>
            <a:pPr algn="ctr"/>
            <a:endParaRPr lang="en-GB" b="1" dirty="0">
              <a:solidFill>
                <a:srgbClr val="002060"/>
              </a:solidFill>
            </a:endParaRPr>
          </a:p>
          <a:p>
            <a:pPr algn="ctr"/>
            <a:r>
              <a:rPr lang="en-GB" b="1" dirty="0" smtClean="0">
                <a:solidFill>
                  <a:srgbClr val="002060"/>
                </a:solidFill>
              </a:rPr>
              <a:t>Outcomes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Impact</a:t>
            </a:r>
          </a:p>
        </p:txBody>
      </p:sp>
      <p:sp>
        <p:nvSpPr>
          <p:cNvPr id="18" name="TextBox 17"/>
          <p:cNvSpPr txBox="1"/>
          <p:nvPr/>
        </p:nvSpPr>
        <p:spPr>
          <a:xfrm>
            <a:off x="7118957" y="974726"/>
            <a:ext cx="1905000" cy="707886"/>
          </a:xfrm>
          <a:prstGeom prst="rect">
            <a:avLst/>
          </a:prstGeom>
          <a:noFill/>
        </p:spPr>
        <p:txBody>
          <a:bodyPr wrap="square" rtlCol="0">
            <a:spAutoFit/>
          </a:bodyPr>
          <a:lstStyle/>
          <a:p>
            <a:pPr algn="ctr"/>
            <a:r>
              <a:rPr lang="en-GB" sz="2000" dirty="0">
                <a:solidFill>
                  <a:srgbClr val="002060"/>
                </a:solidFill>
                <a:latin typeface="Arial Black" panose="020B0A04020102020204" pitchFamily="34" charset="0"/>
              </a:rPr>
              <a:t>Monitoring Focus</a:t>
            </a:r>
          </a:p>
        </p:txBody>
      </p:sp>
      <p:sp>
        <p:nvSpPr>
          <p:cNvPr id="25" name="Rectangle 24"/>
          <p:cNvSpPr/>
          <p:nvPr/>
        </p:nvSpPr>
        <p:spPr>
          <a:xfrm flipH="1">
            <a:off x="4616500" y="1892529"/>
            <a:ext cx="2334577" cy="1498074"/>
          </a:xfrm>
          <a:prstGeom prst="rect">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114300" indent="-114300" defTabSz="457200">
              <a:buFont typeface="Arial" panose="020B0604020202020204" pitchFamily="34" charset="0"/>
              <a:buChar char="•"/>
            </a:pPr>
            <a:r>
              <a:rPr lang="en-US" b="1" dirty="0" err="1" smtClean="0">
                <a:solidFill>
                  <a:schemeClr val="accent2"/>
                </a:solidFill>
              </a:rPr>
              <a:t>MoRES</a:t>
            </a:r>
            <a:r>
              <a:rPr lang="en-US" b="1" dirty="0" smtClean="0">
                <a:solidFill>
                  <a:schemeClr val="accent2"/>
                </a:solidFill>
              </a:rPr>
              <a:t> Level 2</a:t>
            </a:r>
          </a:p>
          <a:p>
            <a:pPr marL="114300" indent="-114300" defTabSz="457200">
              <a:buFont typeface="Arial" panose="020B0604020202020204" pitchFamily="34" charset="0"/>
              <a:buChar char="•"/>
            </a:pPr>
            <a:r>
              <a:rPr lang="en-US" b="1" dirty="0" smtClean="0">
                <a:solidFill>
                  <a:schemeClr val="accent2"/>
                </a:solidFill>
              </a:rPr>
              <a:t>Programmatic Visit (HACT)</a:t>
            </a:r>
          </a:p>
          <a:p>
            <a:pPr marL="114300" indent="-114300" defTabSz="457200">
              <a:buFont typeface="Arial" panose="020B0604020202020204" pitchFamily="34" charset="0"/>
              <a:buChar char="•"/>
            </a:pPr>
            <a:r>
              <a:rPr lang="en-US" b="1" dirty="0" smtClean="0">
                <a:solidFill>
                  <a:schemeClr val="accent2"/>
                </a:solidFill>
              </a:rPr>
              <a:t>Field Monitoring</a:t>
            </a:r>
            <a:endParaRPr lang="en-US" b="1" dirty="0">
              <a:solidFill>
                <a:schemeClr val="accent2"/>
              </a:solidFill>
            </a:endParaRPr>
          </a:p>
        </p:txBody>
      </p:sp>
      <p:sp>
        <p:nvSpPr>
          <p:cNvPr id="26" name="Rectangle 25"/>
          <p:cNvSpPr/>
          <p:nvPr/>
        </p:nvSpPr>
        <p:spPr>
          <a:xfrm flipH="1">
            <a:off x="4608991" y="3962847"/>
            <a:ext cx="2322193" cy="828109"/>
          </a:xfrm>
          <a:prstGeom prst="rect">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smtClean="0">
                <a:solidFill>
                  <a:srgbClr val="FF0000"/>
                </a:solidFill>
              </a:rPr>
              <a:t>MoRES</a:t>
            </a:r>
            <a:r>
              <a:rPr lang="en-US" b="1" dirty="0" smtClean="0">
                <a:solidFill>
                  <a:srgbClr val="FF0000"/>
                </a:solidFill>
              </a:rPr>
              <a:t> Level 3</a:t>
            </a:r>
            <a:endParaRPr lang="en-US" b="1" dirty="0">
              <a:solidFill>
                <a:srgbClr val="FF0000"/>
              </a:solidFill>
            </a:endParaRPr>
          </a:p>
        </p:txBody>
      </p:sp>
      <p:sp>
        <p:nvSpPr>
          <p:cNvPr id="19" name="Left Brace 18"/>
          <p:cNvSpPr/>
          <p:nvPr/>
        </p:nvSpPr>
        <p:spPr bwMode="auto">
          <a:xfrm>
            <a:off x="7010400" y="2209800"/>
            <a:ext cx="619741" cy="2100229"/>
          </a:xfrm>
          <a:prstGeom prst="leftBrace">
            <a:avLst>
              <a:gd name="adj1" fmla="val 8333"/>
              <a:gd name="adj2" fmla="val 27376"/>
            </a:avLst>
          </a:prstGeom>
          <a:noFill/>
          <a:ln w="76200"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chemeClr val="accent2"/>
              </a:solidFill>
              <a:effectLst/>
              <a:latin typeface="Arial" charset="0"/>
              <a:ea typeface="ＭＳ Ｐゴシック" charset="0"/>
              <a:cs typeface="ＭＳ Ｐゴシック" charset="0"/>
            </a:endParaRPr>
          </a:p>
        </p:txBody>
      </p:sp>
      <p:sp>
        <p:nvSpPr>
          <p:cNvPr id="23" name="Left Brace 22"/>
          <p:cNvSpPr/>
          <p:nvPr/>
        </p:nvSpPr>
        <p:spPr bwMode="auto">
          <a:xfrm>
            <a:off x="6951079" y="3637474"/>
            <a:ext cx="486068" cy="1525478"/>
          </a:xfrm>
          <a:prstGeom prst="leftBrace">
            <a:avLst>
              <a:gd name="adj1" fmla="val 8333"/>
              <a:gd name="adj2" fmla="val 49745"/>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FF0000"/>
              </a:solidFill>
              <a:effectLst/>
              <a:latin typeface="Arial" charset="0"/>
              <a:ea typeface="ＭＳ Ｐゴシック" charset="0"/>
              <a:cs typeface="ＭＳ Ｐゴシック" charset="0"/>
            </a:endParaRPr>
          </a:p>
        </p:txBody>
      </p:sp>
      <p:sp>
        <p:nvSpPr>
          <p:cNvPr id="24" name="Left Brace 23"/>
          <p:cNvSpPr/>
          <p:nvPr/>
        </p:nvSpPr>
        <p:spPr bwMode="auto">
          <a:xfrm>
            <a:off x="7060784" y="4790956"/>
            <a:ext cx="509431" cy="1305044"/>
          </a:xfrm>
          <a:prstGeom prst="leftBrace">
            <a:avLst>
              <a:gd name="adj1" fmla="val 8333"/>
              <a:gd name="adj2" fmla="val 73338"/>
            </a:avLst>
          </a:prstGeom>
          <a:noFill/>
          <a:ln w="76200" cap="flat" cmpd="sng" algn="ctr">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a:ln>
                <a:noFill/>
              </a:ln>
              <a:solidFill>
                <a:srgbClr val="0099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650100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Exercise -- SWOT</a:t>
            </a:r>
            <a:endParaRPr lang="en-US" sz="2800" dirty="0"/>
          </a:p>
        </p:txBody>
      </p:sp>
      <p:sp>
        <p:nvSpPr>
          <p:cNvPr id="4" name="Text Placeholder 2"/>
          <p:cNvSpPr txBox="1">
            <a:spLocks/>
          </p:cNvSpPr>
          <p:nvPr/>
        </p:nvSpPr>
        <p:spPr>
          <a:xfrm>
            <a:off x="457200" y="1524000"/>
            <a:ext cx="8229600" cy="4525963"/>
          </a:xfrm>
          <a:prstGeom prst="rect">
            <a:avLst/>
          </a:prstGeom>
        </p:spPr>
        <p:txBody>
          <a:bodyPr anchor="t"/>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400" b="0" i="0" u="none" strike="noStrike" kern="1200" cap="none" spc="0" normalizeH="0" baseline="0" noProof="0" dirty="0" smtClean="0">
                <a:ln>
                  <a:noFill/>
                </a:ln>
                <a:solidFill>
                  <a:sysClr val="windowText" lastClr="000000"/>
                </a:solidFill>
                <a:effectLst/>
                <a:uLnTx/>
                <a:uFillTx/>
                <a:latin typeface="Calibri"/>
                <a:ea typeface="+mn-ea"/>
                <a:cs typeface="+mn-cs"/>
              </a:rPr>
              <a:t>What do you consider to be key strengths, weaknesses, opportunities and threats with regards to how </a:t>
            </a:r>
            <a:r>
              <a:rPr kumimoji="0" lang="en-US" sz="2400" b="0" i="0" u="none" strike="noStrike" kern="1200" cap="none" spc="0" normalizeH="0" baseline="0" noProof="0" dirty="0" err="1" smtClean="0">
                <a:ln>
                  <a:noFill/>
                </a:ln>
                <a:solidFill>
                  <a:sysClr val="windowText" lastClr="000000"/>
                </a:solidFill>
                <a:effectLst/>
                <a:uLnTx/>
                <a:uFillTx/>
                <a:latin typeface="Calibri"/>
                <a:ea typeface="+mn-ea"/>
                <a:cs typeface="+mn-cs"/>
              </a:rPr>
              <a:t>programme</a:t>
            </a:r>
            <a:r>
              <a:rPr kumimoji="0" lang="en-US" sz="2400" b="0" i="0" u="none" strike="noStrike" kern="1200" cap="none" spc="0" normalizeH="0" baseline="0" noProof="0" dirty="0" smtClean="0">
                <a:ln>
                  <a:noFill/>
                </a:ln>
                <a:solidFill>
                  <a:sysClr val="windowText" lastClr="000000"/>
                </a:solidFill>
                <a:effectLst/>
                <a:uLnTx/>
                <a:uFillTx/>
                <a:latin typeface="Calibri"/>
                <a:ea typeface="+mn-ea"/>
                <a:cs typeface="+mn-cs"/>
              </a:rPr>
              <a:t> monitoring is approached by UNICEF ?</a:t>
            </a:r>
          </a:p>
          <a:p>
            <a:pPr marL="800100" lvl="2" indent="0">
              <a:buFont typeface="Arial"/>
              <a:buNone/>
            </a:pPr>
            <a:r>
              <a:rPr kumimoji="0" lang="en-US" sz="3600" b="1" i="0" u="none" strike="noStrike" kern="1200" cap="none" spc="0" normalizeH="0" baseline="0" noProof="0" dirty="0" smtClean="0">
                <a:ln>
                  <a:noFill/>
                </a:ln>
                <a:solidFill>
                  <a:sysClr val="windowText" lastClr="000000"/>
                </a:solidFill>
                <a:effectLst/>
                <a:uLnTx/>
                <a:uFillTx/>
                <a:latin typeface="Calibri"/>
                <a:ea typeface="+mn-ea"/>
                <a:cs typeface="+mn-cs"/>
              </a:rPr>
              <a:t>S</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trengths (</a:t>
            </a:r>
            <a:r>
              <a:rPr kumimoji="0" lang="en-US" b="1" i="0" u="none" strike="noStrike" kern="1200" cap="none" spc="0" normalizeH="0" baseline="0" noProof="0" dirty="0" smtClean="0">
                <a:ln>
                  <a:noFill/>
                </a:ln>
                <a:solidFill>
                  <a:srgbClr val="00B050"/>
                </a:solidFill>
                <a:effectLst/>
                <a:uLnTx/>
                <a:uFillTx/>
                <a:latin typeface="Calibri"/>
                <a:ea typeface="+mn-ea"/>
                <a:cs typeface="+mn-cs"/>
              </a:rPr>
              <a:t>Green cards</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marL="800100" lvl="2" indent="0">
              <a:buFont typeface="Arial"/>
              <a:buNone/>
            </a:pPr>
            <a:r>
              <a:rPr kumimoji="0" lang="en-US" sz="3600" b="1" i="0" u="none" strike="noStrike" kern="1200" cap="none" spc="0" normalizeH="0" baseline="0" noProof="0" dirty="0" smtClean="0">
                <a:ln>
                  <a:noFill/>
                </a:ln>
                <a:solidFill>
                  <a:sysClr val="windowText" lastClr="000000"/>
                </a:solidFill>
                <a:effectLst/>
                <a:uLnTx/>
                <a:uFillTx/>
                <a:latin typeface="Calibri"/>
                <a:ea typeface="+mn-ea"/>
                <a:cs typeface="+mn-cs"/>
              </a:rPr>
              <a:t>W</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eaknesses (</a:t>
            </a:r>
            <a:r>
              <a:rPr kumimoji="0" lang="en-US" b="1" i="0" u="none" strike="noStrike" kern="1200" cap="none" spc="0" normalizeH="0" baseline="0" noProof="0" dirty="0" smtClean="0">
                <a:ln>
                  <a:noFill/>
                </a:ln>
                <a:solidFill>
                  <a:srgbClr val="0070C0"/>
                </a:solidFill>
                <a:effectLst/>
                <a:uLnTx/>
                <a:uFillTx/>
                <a:latin typeface="Calibri"/>
                <a:ea typeface="+mn-ea"/>
                <a:cs typeface="+mn-cs"/>
              </a:rPr>
              <a:t>Blue cards</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marL="800100" lvl="2" indent="0">
              <a:buFont typeface="Arial"/>
              <a:buNone/>
            </a:pPr>
            <a:r>
              <a:rPr kumimoji="0" lang="en-US" sz="3600" b="1" i="0" u="none" strike="noStrike" kern="1200" cap="none" spc="0" normalizeH="0" baseline="0" noProof="0" dirty="0" smtClean="0">
                <a:ln>
                  <a:noFill/>
                </a:ln>
                <a:solidFill>
                  <a:sysClr val="windowText" lastClr="000000"/>
                </a:solidFill>
                <a:effectLst/>
                <a:uLnTx/>
                <a:uFillTx/>
                <a:latin typeface="Calibri"/>
                <a:ea typeface="+mn-ea"/>
                <a:cs typeface="+mn-cs"/>
              </a:rPr>
              <a:t>O</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pportunities (</a:t>
            </a:r>
            <a:r>
              <a:rPr kumimoji="0" lang="en-US" b="0" i="0" u="none" strike="noStrike" kern="1200" cap="none" spc="0" normalizeH="0" baseline="0" noProof="0" dirty="0" smtClean="0">
                <a:ln>
                  <a:noFill/>
                </a:ln>
                <a:solidFill>
                  <a:srgbClr val="FF3399"/>
                </a:solidFill>
                <a:effectLst/>
                <a:uLnTx/>
                <a:uFillTx/>
                <a:latin typeface="Calibri"/>
                <a:ea typeface="+mn-ea"/>
                <a:cs typeface="+mn-cs"/>
              </a:rPr>
              <a:t>Pink cards</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marL="800100" lvl="2" indent="0">
              <a:buFont typeface="Arial"/>
              <a:buNone/>
            </a:pPr>
            <a:r>
              <a:rPr kumimoji="0" lang="en-US" sz="3600" b="1" i="0" u="none" strike="noStrike" kern="1200" cap="none" spc="0" normalizeH="0" baseline="0" noProof="0" dirty="0" smtClean="0">
                <a:ln>
                  <a:noFill/>
                </a:ln>
                <a:solidFill>
                  <a:sysClr val="windowText" lastClr="000000"/>
                </a:solidFill>
                <a:effectLst/>
                <a:uLnTx/>
                <a:uFillTx/>
                <a:latin typeface="Calibri"/>
                <a:ea typeface="+mn-ea"/>
                <a:cs typeface="+mn-cs"/>
              </a:rPr>
              <a:t>T</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hreats (</a:t>
            </a:r>
            <a:r>
              <a:rPr kumimoji="0" lang="en-US" b="1" i="0" u="none" strike="noStrike" kern="1200" cap="none" spc="0" normalizeH="0" baseline="0" noProof="0" dirty="0" smtClean="0">
                <a:ln>
                  <a:noFill/>
                </a:ln>
                <a:solidFill>
                  <a:sysClr val="windowText" lastClr="000000"/>
                </a:solidFill>
                <a:effectLst/>
                <a:uLnTx/>
                <a:uFillTx/>
                <a:latin typeface="Calibri"/>
                <a:ea typeface="+mn-ea"/>
                <a:cs typeface="+mn-cs"/>
              </a:rPr>
              <a:t>White cards</a:t>
            </a:r>
            <a:r>
              <a:rPr kumimoji="0" lang="en-US" b="0" i="0" u="none" strike="noStrike" kern="1200" cap="none" spc="0" normalizeH="0" baseline="0" noProof="0" dirty="0" smtClean="0">
                <a:ln>
                  <a:noFill/>
                </a:ln>
                <a:solidFill>
                  <a:sysClr val="windowText" lastClr="000000"/>
                </a:solidFill>
                <a:effectLst/>
                <a:uLnTx/>
                <a:uFillTx/>
                <a:latin typeface="Calibri"/>
                <a:ea typeface="+mn-ea"/>
                <a:cs typeface="+mn-cs"/>
              </a:rPr>
              <a:t>)</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2400" b="0" u="none" strike="noStrike" kern="1200" cap="none" spc="0" normalizeH="0" baseline="0" noProof="0" dirty="0" smtClean="0">
                <a:ln>
                  <a:noFill/>
                </a:ln>
                <a:solidFill>
                  <a:sysClr val="windowText" lastClr="000000"/>
                </a:solidFill>
                <a:effectLst/>
                <a:uLnTx/>
                <a:uFillTx/>
                <a:latin typeface="Calibri"/>
                <a:ea typeface="+mn-ea"/>
                <a:cs typeface="+mn-cs"/>
              </a:rPr>
              <a:t>First, reflect on your own;  Next, discuss at your table and agree on 2 elements for each to share in plenary. </a:t>
            </a:r>
          </a:p>
          <a:p>
            <a:pPr marL="0" marR="0" lvl="0" indent="0" defTabSz="457200" rtl="0" eaLnBrk="1" fontAlgn="auto" latinLnBrk="0" hangingPunct="1">
              <a:lnSpc>
                <a:spcPct val="100000"/>
              </a:lnSpc>
              <a:spcBef>
                <a:spcPct val="20000"/>
              </a:spcBef>
              <a:spcAft>
                <a:spcPts val="0"/>
              </a:spcAft>
              <a:buClrTx/>
              <a:buSzTx/>
              <a:buFont typeface="Arial"/>
              <a:buNone/>
              <a:tabLst/>
              <a:defRPr/>
            </a:pPr>
            <a:r>
              <a:rPr kumimoji="0" lang="en-US" sz="2400" b="0" u="none" strike="noStrike" kern="1200" cap="none" spc="0" normalizeH="0" baseline="0" noProof="0" dirty="0" smtClean="0">
                <a:ln>
                  <a:noFill/>
                </a:ln>
                <a:solidFill>
                  <a:sysClr val="windowText" lastClr="000000"/>
                </a:solidFill>
                <a:effectLst/>
                <a:uLnTx/>
                <a:uFillTx/>
                <a:latin typeface="Calibri"/>
                <a:ea typeface="+mn-ea"/>
                <a:cs typeface="+mn-cs"/>
              </a:rPr>
              <a:t>Use VIPP cards for each element</a:t>
            </a:r>
            <a:endParaRPr kumimoji="0" lang="en-US" sz="2400" b="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5" name="Text Placeholder 3"/>
          <p:cNvSpPr txBox="1">
            <a:spLocks/>
          </p:cNvSpPr>
          <p:nvPr/>
        </p:nvSpPr>
        <p:spPr>
          <a:xfrm>
            <a:off x="533400" y="990600"/>
            <a:ext cx="8340725" cy="522287"/>
          </a:xfrm>
          <a:prstGeom prst="rect">
            <a:avLst/>
          </a:prstGeom>
        </p:spPr>
        <p:txBody>
          <a:bodyPr/>
          <a:lstStyle>
            <a:lvl1pPr marL="342900" indent="-342900" algn="l" rtl="0" eaLnBrk="1" fontAlgn="base" hangingPunct="1">
              <a:spcBef>
                <a:spcPct val="20000"/>
              </a:spcBef>
              <a:spcAft>
                <a:spcPct val="0"/>
              </a:spcAft>
              <a:defRPr sz="2400">
                <a:solidFill>
                  <a:schemeClr val="tx1"/>
                </a:solidFill>
                <a:latin typeface="Calibri" pitchFamily="34" charset="0"/>
                <a:ea typeface="+mn-ea"/>
                <a:cs typeface="+mn-cs"/>
              </a:defRPr>
            </a:lvl1pPr>
            <a:lvl2pPr marL="742950" indent="-285750" algn="l" rtl="0" eaLnBrk="1" fontAlgn="base" hangingPunct="1">
              <a:spcBef>
                <a:spcPct val="20000"/>
              </a:spcBef>
              <a:spcAft>
                <a:spcPct val="0"/>
              </a:spcAft>
              <a:defRPr sz="2400">
                <a:solidFill>
                  <a:schemeClr val="tx1"/>
                </a:solidFill>
                <a:latin typeface="Calibri" pitchFamily="34" charset="0"/>
                <a:ea typeface="+mn-ea"/>
              </a:defRPr>
            </a:lvl2pPr>
            <a:lvl3pPr marL="1143000" indent="-228600" algn="l" rtl="0" eaLnBrk="1" fontAlgn="base" hangingPunct="1">
              <a:spcBef>
                <a:spcPct val="20000"/>
              </a:spcBef>
              <a:spcAft>
                <a:spcPct val="0"/>
              </a:spcAft>
              <a:buChar char="•"/>
              <a:defRPr sz="2400">
                <a:solidFill>
                  <a:schemeClr val="tx1"/>
                </a:solidFill>
                <a:latin typeface="Calibri" pitchFamily="34" charset="0"/>
                <a:ea typeface="+mn-ea"/>
              </a:defRPr>
            </a:lvl3pPr>
            <a:lvl4pPr marL="1600200" indent="-228600" algn="l" rtl="0" eaLnBrk="1" fontAlgn="base" hangingPunct="1">
              <a:spcBef>
                <a:spcPct val="20000"/>
              </a:spcBef>
              <a:spcAft>
                <a:spcPct val="0"/>
              </a:spcAft>
              <a:buChar char="–"/>
              <a:defRPr sz="2400">
                <a:solidFill>
                  <a:schemeClr val="tx1"/>
                </a:solidFill>
                <a:latin typeface="Calibri" pitchFamily="34" charset="0"/>
                <a:ea typeface="+mn-ea"/>
              </a:defRPr>
            </a:lvl4pPr>
            <a:lvl5pPr marL="2057400" indent="-228600" algn="l" rtl="0" eaLnBrk="1" fontAlgn="base" hangingPunct="1">
              <a:spcBef>
                <a:spcPct val="20000"/>
              </a:spcBef>
              <a:spcAft>
                <a:spcPct val="0"/>
              </a:spcAft>
              <a:buChar char="»"/>
              <a:defRPr sz="2400">
                <a:solidFill>
                  <a:schemeClr val="tx1"/>
                </a:solidFill>
                <a:latin typeface="Calibri" pitchFamily="34" charset="0"/>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800" b="1" i="1" u="none" strike="noStrike" kern="0" cap="none" spc="0" normalizeH="0" baseline="0" noProof="0" smtClean="0">
                <a:ln>
                  <a:noFill/>
                </a:ln>
                <a:solidFill>
                  <a:sysClr val="windowText" lastClr="000000"/>
                </a:solidFill>
                <a:effectLst/>
                <a:uLnTx/>
                <a:uFillTx/>
                <a:latin typeface="Calibri" pitchFamily="34" charset="0"/>
                <a:ea typeface="+mn-ea"/>
                <a:cs typeface="+mn-cs"/>
              </a:rPr>
              <a:t>At each table discuss:</a:t>
            </a:r>
            <a:endParaRPr kumimoji="0" lang="en-US" sz="2800" b="1" i="1" u="none" strike="noStrike" kern="0" cap="none" spc="0" normalizeH="0" baseline="0" noProof="0" dirty="0">
              <a:ln>
                <a:noFill/>
              </a:ln>
              <a:solidFill>
                <a:sysClr val="windowText" lastClr="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1301340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Planning for Monitoring</a:t>
            </a:r>
            <a:endParaRPr lang="en-US" sz="2800" dirty="0"/>
          </a:p>
        </p:txBody>
      </p:sp>
      <p:sp>
        <p:nvSpPr>
          <p:cNvPr id="3" name="Content Placeholder 2"/>
          <p:cNvSpPr>
            <a:spLocks noGrp="1"/>
          </p:cNvSpPr>
          <p:nvPr>
            <p:ph idx="1"/>
          </p:nvPr>
        </p:nvSpPr>
        <p:spPr>
          <a:xfrm>
            <a:off x="381000" y="990600"/>
            <a:ext cx="8534400" cy="5638800"/>
          </a:xfrm>
        </p:spPr>
        <p:txBody>
          <a:bodyPr>
            <a:normAutofit fontScale="92500"/>
          </a:bodyPr>
          <a:lstStyle/>
          <a:p>
            <a:pPr>
              <a:buSzPct val="150000"/>
              <a:buFont typeface="Arial" panose="020B0604020202020204" pitchFamily="34" charset="0"/>
              <a:buChar char="•"/>
            </a:pPr>
            <a:r>
              <a:rPr lang="en-US" dirty="0" smtClean="0"/>
              <a:t>A space to work out </a:t>
            </a:r>
            <a:r>
              <a:rPr lang="en-US" b="1" dirty="0" smtClean="0"/>
              <a:t>detail on how indicators will be measured </a:t>
            </a:r>
          </a:p>
          <a:p>
            <a:pPr marL="800100" lvl="1" indent="-342900">
              <a:buSzPct val="150000"/>
              <a:buFont typeface="Calibri" panose="020F0502020204030204" pitchFamily="34" charset="0"/>
              <a:buChar char="‒"/>
            </a:pPr>
            <a:r>
              <a:rPr lang="en-US" dirty="0" smtClean="0"/>
              <a:t>methods</a:t>
            </a:r>
            <a:r>
              <a:rPr lang="en-US" dirty="0"/>
              <a:t>, </a:t>
            </a:r>
            <a:r>
              <a:rPr lang="en-US" dirty="0" smtClean="0"/>
              <a:t>geographic coverage and sampling, timing/frequency, resources required and entity/persons responsible</a:t>
            </a:r>
            <a:endParaRPr lang="en-US" dirty="0"/>
          </a:p>
          <a:p>
            <a:pPr>
              <a:buSzPct val="150000"/>
              <a:buFont typeface="Arial" panose="020B0604020202020204" pitchFamily="34" charset="0"/>
              <a:buChar char="•"/>
            </a:pPr>
            <a:endParaRPr lang="en-US" dirty="0" smtClean="0"/>
          </a:p>
          <a:p>
            <a:pPr>
              <a:buSzPct val="150000"/>
              <a:buFont typeface="Arial" panose="020B0604020202020204" pitchFamily="34" charset="0"/>
              <a:buChar char="•"/>
            </a:pPr>
            <a:r>
              <a:rPr lang="en-US" dirty="0" smtClean="0"/>
              <a:t>Planning out the detail helps review monitoring in terms of </a:t>
            </a:r>
            <a:r>
              <a:rPr lang="en-US" b="1" dirty="0" smtClean="0"/>
              <a:t>manageability / feasibility  </a:t>
            </a:r>
            <a:endParaRPr lang="en-US" dirty="0" smtClean="0"/>
          </a:p>
          <a:p>
            <a:pPr>
              <a:buSzPct val="150000"/>
              <a:buFont typeface="Arial" panose="020B0604020202020204" pitchFamily="34" charset="0"/>
              <a:buChar char="•"/>
            </a:pPr>
            <a:endParaRPr lang="en-US" dirty="0" smtClean="0"/>
          </a:p>
          <a:p>
            <a:pPr>
              <a:buSzPct val="150000"/>
              <a:buFont typeface="Arial" panose="020B0604020202020204" pitchFamily="34" charset="0"/>
              <a:buChar char="•"/>
            </a:pPr>
            <a:r>
              <a:rPr lang="en-US" dirty="0" smtClean="0"/>
              <a:t>A moment to </a:t>
            </a:r>
            <a:r>
              <a:rPr lang="en-US" b="1" dirty="0" smtClean="0"/>
              <a:t>engage stakeholders, especially national partners</a:t>
            </a:r>
          </a:p>
          <a:p>
            <a:pPr marL="800100" lvl="1" indent="-342900">
              <a:buSzPct val="150000"/>
              <a:buFont typeface="Calibri" panose="020F0502020204030204" pitchFamily="34" charset="0"/>
              <a:buChar char="‒"/>
            </a:pPr>
            <a:r>
              <a:rPr lang="en-US" dirty="0" smtClean="0"/>
              <a:t>Essential to ensure ownership of monitoring</a:t>
            </a:r>
          </a:p>
          <a:p>
            <a:pPr marL="800100" lvl="1" indent="-342900">
              <a:buSzPct val="150000"/>
              <a:buFont typeface="Calibri" panose="020F0502020204030204" pitchFamily="34" charset="0"/>
              <a:buChar char="‒"/>
            </a:pPr>
            <a:r>
              <a:rPr lang="en-US" dirty="0" smtClean="0"/>
              <a:t>&amp; allows check on efficiency, convergence and non-duplication of monitoring efforts across partners</a:t>
            </a:r>
            <a:endParaRPr lang="en-US" dirty="0"/>
          </a:p>
          <a:p>
            <a:pPr>
              <a:buSzPct val="150000"/>
              <a:buFont typeface="Arial" panose="020B0604020202020204" pitchFamily="34" charset="0"/>
              <a:buChar char="•"/>
            </a:pPr>
            <a:endParaRPr lang="en-US" dirty="0"/>
          </a:p>
          <a:p>
            <a:pPr>
              <a:lnSpc>
                <a:spcPct val="120000"/>
              </a:lnSpc>
              <a:buSzPct val="150000"/>
              <a:buFont typeface="Arial" panose="020B0604020202020204" pitchFamily="34" charset="0"/>
              <a:buChar char="•"/>
            </a:pPr>
            <a:r>
              <a:rPr lang="en-US" i="1" dirty="0"/>
              <a:t>Alternatives to a </a:t>
            </a:r>
            <a:r>
              <a:rPr lang="en-US" i="1" dirty="0" smtClean="0"/>
              <a:t>specific monitoring plan</a:t>
            </a:r>
            <a:r>
              <a:rPr lang="en-US" i="1" dirty="0"/>
              <a:t> </a:t>
            </a:r>
            <a:r>
              <a:rPr lang="en-US" dirty="0" smtClean="0"/>
              <a:t>– integrating monitoring </a:t>
            </a:r>
            <a:r>
              <a:rPr lang="en-US" dirty="0"/>
              <a:t>activities in work plans</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962565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0994" name="Rectangle 2"/>
          <p:cNvSpPr>
            <a:spLocks noGrp="1" noChangeArrowheads="1"/>
          </p:cNvSpPr>
          <p:nvPr>
            <p:ph type="title"/>
          </p:nvPr>
        </p:nvSpPr>
        <p:spPr>
          <a:xfrm>
            <a:off x="228600" y="-80802"/>
            <a:ext cx="8686799" cy="995202"/>
          </a:xfrm>
        </p:spPr>
        <p:txBody>
          <a:bodyPr>
            <a:noAutofit/>
          </a:bodyPr>
          <a:lstStyle>
            <a:lvl1pPr eaLnBrk="0" hangingPunct="0">
              <a:defRPr sz="2400">
                <a:solidFill>
                  <a:schemeClr val="tx1"/>
                </a:solidFill>
                <a:latin typeface="Arial" pitchFamily="34" charset="0"/>
                <a:ea typeface="ＭＳ Ｐゴシック" pitchFamily="34" charset="-128"/>
              </a:defRPr>
            </a:lvl1pPr>
            <a:lvl2pPr marL="37931725" indent="-37474525" eaLnBrk="0" hangingPunct="0">
              <a:defRPr sz="2400">
                <a:solidFill>
                  <a:schemeClr val="tx1"/>
                </a:solidFill>
                <a:latin typeface="Arial" pitchFamily="34" charset="0"/>
                <a:ea typeface="ＭＳ Ｐゴシック" pitchFamily="34" charset="-128"/>
              </a:defRPr>
            </a:lvl2pPr>
            <a:lvl3pPr eaLnBrk="0" hangingPunct="0">
              <a:defRPr sz="2400">
                <a:solidFill>
                  <a:schemeClr val="tx1"/>
                </a:solidFill>
                <a:latin typeface="Arial" pitchFamily="34" charset="0"/>
                <a:ea typeface="ＭＳ Ｐゴシック" pitchFamily="34" charset="-128"/>
              </a:defRPr>
            </a:lvl3pPr>
            <a:lvl4pPr eaLnBrk="0" hangingPunct="0">
              <a:defRPr sz="2400">
                <a:solidFill>
                  <a:schemeClr val="tx1"/>
                </a:solidFill>
                <a:latin typeface="Arial" pitchFamily="34" charset="0"/>
                <a:ea typeface="ＭＳ Ｐゴシック" pitchFamily="34" charset="-128"/>
              </a:defRPr>
            </a:lvl4pPr>
            <a:lvl5pPr eaLnBrk="0" hangingPunct="0">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GB" dirty="0">
                <a:solidFill>
                  <a:schemeClr val="bg1"/>
                </a:solidFill>
              </a:rPr>
              <a:t>From the</a:t>
            </a:r>
            <a:r>
              <a:rPr lang="en-GB" dirty="0">
                <a:solidFill>
                  <a:srgbClr val="FF0000"/>
                </a:solidFill>
              </a:rPr>
              <a:t> </a:t>
            </a:r>
            <a:r>
              <a:rPr lang="en-GB" dirty="0" smtClean="0">
                <a:solidFill>
                  <a:schemeClr val="bg1"/>
                </a:solidFill>
              </a:rPr>
              <a:t>Results Frameworks to </a:t>
            </a:r>
            <a:r>
              <a:rPr lang="en-GB" dirty="0">
                <a:solidFill>
                  <a:schemeClr val="bg1"/>
                </a:solidFill>
              </a:rPr>
              <a:t>M</a:t>
            </a:r>
            <a:r>
              <a:rPr lang="en-GB" dirty="0" smtClean="0">
                <a:solidFill>
                  <a:schemeClr val="bg1"/>
                </a:solidFill>
              </a:rPr>
              <a:t>onitoring</a:t>
            </a:r>
            <a:endParaRPr lang="en-GB" dirty="0">
              <a:solidFill>
                <a:schemeClr val="bg1"/>
              </a:solidFill>
            </a:endParaRPr>
          </a:p>
        </p:txBody>
      </p:sp>
      <p:graphicFrame>
        <p:nvGraphicFramePr>
          <p:cNvPr id="4" name="Diagram 3"/>
          <p:cNvGraphicFramePr/>
          <p:nvPr>
            <p:extLst>
              <p:ext uri="{D42A27DB-BD31-4B8C-83A1-F6EECF244321}">
                <p14:modId xmlns:p14="http://schemas.microsoft.com/office/powerpoint/2010/main" val="3557477352"/>
              </p:ext>
            </p:extLst>
          </p:nvPr>
        </p:nvGraphicFramePr>
        <p:xfrm>
          <a:off x="228600" y="660892"/>
          <a:ext cx="89154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triped Right Arrow 4"/>
          <p:cNvSpPr/>
          <p:nvPr/>
        </p:nvSpPr>
        <p:spPr bwMode="auto">
          <a:xfrm>
            <a:off x="838200" y="5890695"/>
            <a:ext cx="7315200" cy="817994"/>
          </a:xfrm>
          <a:prstGeom prst="stripedRightArrow">
            <a:avLst/>
          </a:prstGeom>
          <a:solidFill>
            <a:srgbClr val="0033CC"/>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r>
              <a:rPr lang="en-US" sz="2400" dirty="0">
                <a:solidFill>
                  <a:schemeClr val="bg1"/>
                </a:solidFill>
                <a:latin typeface="Arial" charset="0"/>
                <a:ea typeface="ＭＳ Ｐゴシック" charset="0"/>
                <a:cs typeface="ＭＳ Ｐゴシック" charset="0"/>
              </a:rPr>
              <a:t>L</a:t>
            </a:r>
            <a:r>
              <a:rPr kumimoji="0" lang="en-US" sz="2400" b="0" i="0" u="none" strike="noStrike" cap="none" normalizeH="0" baseline="0" dirty="0" smtClean="0">
                <a:ln>
                  <a:noFill/>
                </a:ln>
                <a:solidFill>
                  <a:schemeClr val="bg1"/>
                </a:solidFill>
                <a:effectLst/>
                <a:latin typeface="Arial" charset="0"/>
                <a:ea typeface="ＭＳ Ｐゴシック" charset="0"/>
                <a:cs typeface="ＭＳ Ｐゴシック" charset="0"/>
              </a:rPr>
              <a:t>ink from plan to data collection to use</a:t>
            </a:r>
            <a:endParaRPr kumimoji="0" lang="en-US" sz="2400" b="0" i="0" u="none" strike="noStrike" cap="none" normalizeH="0" baseline="0" dirty="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217993534"/>
      </p:ext>
    </p:extLst>
  </p:cSld>
  <p:clrMapOvr>
    <a:masterClrMapping/>
  </p:clrMapOvr>
  <p:transition/>
</p:sld>
</file>

<file path=ppt/theme/theme1.xml><?xml version="1.0" encoding="utf-8"?>
<a:theme xmlns:a="http://schemas.openxmlformats.org/drawingml/2006/main" name="4. Overview of RBM">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Session 7_ Implementation-Managing programme_21 jan</Template>
  <TotalTime>9054</TotalTime>
  <Words>5720</Words>
  <Application>Microsoft Office PowerPoint</Application>
  <PresentationFormat>On-screen Show (4:3)</PresentationFormat>
  <Paragraphs>633</Paragraphs>
  <Slides>26</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Arial</vt:lpstr>
      <vt:lpstr>Arial Black</vt:lpstr>
      <vt:lpstr>Calibri</vt:lpstr>
      <vt:lpstr>Helvetica</vt:lpstr>
      <vt:lpstr>Times New Roman</vt:lpstr>
      <vt:lpstr>Wingdings</vt:lpstr>
      <vt:lpstr>4. Overview of RBM</vt:lpstr>
      <vt:lpstr>Programme Monitoring</vt:lpstr>
      <vt:lpstr>Session Objectives</vt:lpstr>
      <vt:lpstr>Programme monitoring cycle</vt:lpstr>
      <vt:lpstr>Types of monitoring</vt:lpstr>
      <vt:lpstr>Types of monitoring</vt:lpstr>
      <vt:lpstr>Types of monitoring</vt:lpstr>
      <vt:lpstr>Exercise -- SWOT</vt:lpstr>
      <vt:lpstr>Planning for Monitoring</vt:lpstr>
      <vt:lpstr>From the Results Frameworks to Monitoring</vt:lpstr>
      <vt:lpstr>Example of a Monitoring Plan</vt:lpstr>
      <vt:lpstr>Issues for consideration in building monitoring systems</vt:lpstr>
      <vt:lpstr>Example of analysis for monitoring plan Upstream policy</vt:lpstr>
      <vt:lpstr>Example of analysis for monitoring plan Humanitarian response – emergency education</vt:lpstr>
      <vt:lpstr>Considerations for selecting data collection approaches</vt:lpstr>
      <vt:lpstr>Options in data collection methods/approaches</vt:lpstr>
      <vt:lpstr>Converging approaches to monitoring</vt:lpstr>
      <vt:lpstr>New technologies in data collection and processing</vt:lpstr>
      <vt:lpstr>Innovative applications of new technologies</vt:lpstr>
      <vt:lpstr>Adjusting monitoring planning for humanitarian response</vt:lpstr>
      <vt:lpstr>Adjusting monitoring planning for humanitarian response</vt:lpstr>
      <vt:lpstr>Adjusting monitoring planning for fragile/fluid situations</vt:lpstr>
      <vt:lpstr>From monitoring information to decision-making </vt:lpstr>
      <vt:lpstr>From monitoring information to decision-making</vt:lpstr>
      <vt:lpstr>Exercise: Exploring Monitoring Approaches</vt:lpstr>
      <vt:lpstr>Exercise</vt:lpstr>
      <vt:lpstr>Key messages</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Etona Ekole</dc:creator>
  <cp:lastModifiedBy>Etona Ekole, FRG</cp:lastModifiedBy>
  <cp:revision>302</cp:revision>
  <cp:lastPrinted>2016-03-17T19:50:31Z</cp:lastPrinted>
  <dcterms:created xsi:type="dcterms:W3CDTF">2016-01-20T09:52:07Z</dcterms:created>
  <dcterms:modified xsi:type="dcterms:W3CDTF">2016-05-13T03:40:39Z</dcterms:modified>
</cp:coreProperties>
</file>